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8"/>
  </p:notesMasterIdLst>
  <p:sldIdLst>
    <p:sldId id="256" r:id="rId3"/>
    <p:sldId id="373" r:id="rId4"/>
    <p:sldId id="384" r:id="rId5"/>
    <p:sldId id="397" r:id="rId6"/>
    <p:sldId id="401" r:id="rId7"/>
    <p:sldId id="402" r:id="rId8"/>
    <p:sldId id="403" r:id="rId9"/>
    <p:sldId id="404" r:id="rId10"/>
    <p:sldId id="405" r:id="rId11"/>
    <p:sldId id="406" r:id="rId12"/>
    <p:sldId id="407" r:id="rId13"/>
    <p:sldId id="408" r:id="rId14"/>
    <p:sldId id="409" r:id="rId15"/>
    <p:sldId id="398" r:id="rId16"/>
    <p:sldId id="262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49" autoAdjust="0"/>
    <p:restoredTop sz="94660"/>
  </p:normalViewPr>
  <p:slideViewPr>
    <p:cSldViewPr snapToGrid="0">
      <p:cViewPr varScale="1">
        <p:scale>
          <a:sx n="58" d="100"/>
          <a:sy n="58" d="100"/>
        </p:scale>
        <p:origin x="33" y="6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05375-9A87-4E15-9F06-154E621E59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49417-F218-4B8E-B44B-02FF4189EF9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3165AA-EAC7-4983-B2A8-3946BAA2E53A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81A65-5543-466A-B599-F930466A5244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C3AE8F-9808-444B-90ED-6676F0EA4BA1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7A9A57-F9A1-41E2-A20F-E05690DB90CF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BAE9B2-EC15-4CF7-B9C3-E954A86B0668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9950F0-0169-40F4-9F9E-142672913654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fld id="{A79EEC86-5909-45C2-A483-49120B6A1D12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18538" y="649287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fld id="{6CD9149D-A996-4356-B7CD-0154EA4A17F5}" type="slidenum">
              <a:rPr lang="zh-CN" altLang="en-US"/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4642E6-E87E-4F5A-BFB0-5E84971AA3A1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1315A-F76C-40C3-98DE-0C3426670D5A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2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7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E42489-AF6F-472D-9D6D-AE94D712BB6E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87D91-341C-428B-9F9D-7B1CDA0A13D9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B86DBB-7249-4105-8946-5AE8146545CB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0CDB5A-4468-4C24-B0F4-86459BAF9DC4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9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3A8E23-74C3-404F-98A8-2A859AEDE0C4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E73B40-7925-4BFF-AF88-D4647F977803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723EA9-BC0F-4D94-BDE5-C26D70181971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D1B968-E51B-421F-93A6-3DACACC12EBB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BB2D20-4324-4CE2-9907-12FD1CFF5D1A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EBC81C-252C-4407-8040-ECDE4F9EE9E4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9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2F2DEB-3D08-4A86-9BC8-22E747C1600B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2F7117-1B16-4687-9564-5CAAC1C6F50E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9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940614-51EE-4673-9848-513E58227F8E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6CC4EA-5102-4E63-8E83-25F72B08120D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>
                <a:sym typeface="Calibri Light" panose="020F0302020204030204" pitchFamily="34" charset="0"/>
              </a:rPr>
              <a:t>单击此处编辑母版标题样式</a:t>
            </a:r>
            <a:endParaRPr lang="zh-CN" altLang="zh-CN">
              <a:sym typeface="Calibri Light" panose="020F0302020204030204" pitchFamily="34" charset="0"/>
            </a:endParaRP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  <a:endParaRPr lang="zh-CN" altLang="zh-CN">
              <a:sym typeface="Calibri" panose="020F0502020204030204" pitchFamily="34" charset="0"/>
            </a:endParaRP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  <a:endParaRPr lang="zh-CN" altLang="zh-CN">
              <a:sym typeface="Calibri" panose="020F0502020204030204" pitchFamily="34" charset="0"/>
            </a:endParaRP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  <a:endParaRPr lang="zh-CN" altLang="zh-CN">
              <a:sym typeface="Calibri" panose="020F0502020204030204" pitchFamily="34" charset="0"/>
            </a:endParaRP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  <a:endParaRPr lang="zh-CN" altLang="zh-CN">
              <a:sym typeface="Calibri" panose="020F0502020204030204" pitchFamily="34" charset="0"/>
            </a:endParaRP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  <a:endParaRPr lang="zh-CN" altLang="zh-CN">
              <a:sym typeface="Calibri" panose="020F0502020204030204" pitchFamily="34" charset="0"/>
            </a:endParaRP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4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BC883908-4D56-4660-BC0B-1EF6C9496251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4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18538" y="6491618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8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42A6D27D-6188-4305-907C-68B963A18CDB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2pPr>
      <a:lvl3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3pPr>
      <a:lvl4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4pPr>
      <a:lvl5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hyperlink" Target="https://psychology-courses.appspot.com/" TargetMode="Externa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jpe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1" Type="http://schemas.openxmlformats.org/officeDocument/2006/relationships/slideLayout" Target="../slideLayouts/slideLayout12.xml"/><Relationship Id="rId10" Type="http://schemas.openxmlformats.org/officeDocument/2006/relationships/image" Target="../media/image18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9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jpe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jpe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-16935" y="-2540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077" name="直接连接符 11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" t="10834" r="457" b="33112"/>
          <a:stretch>
            <a:fillRect/>
          </a:stretch>
        </p:blipFill>
        <p:spPr>
          <a:xfrm>
            <a:off x="-16933" y="-25400"/>
            <a:ext cx="9177866" cy="36322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0" y="6356350"/>
            <a:ext cx="9144000" cy="501650"/>
            <a:chOff x="0" y="6356350"/>
            <a:chExt cx="9144000" cy="501650"/>
          </a:xfrm>
          <a:solidFill>
            <a:srgbClr val="8A0000"/>
          </a:solidFill>
        </p:grpSpPr>
        <p:sp>
          <p:nvSpPr>
            <p:cNvPr id="3075" name="矩形 8"/>
            <p:cNvSpPr>
              <a:spLocks noChangeArrowheads="1"/>
            </p:cNvSpPr>
            <p:nvPr/>
          </p:nvSpPr>
          <p:spPr bwMode="auto">
            <a:xfrm>
              <a:off x="0" y="6453188"/>
              <a:ext cx="9144000" cy="4048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8A0000"/>
                </a:solidFill>
              </a:endParaRPr>
            </a:p>
          </p:txBody>
        </p:sp>
        <p:sp>
          <p:nvSpPr>
            <p:cNvPr id="3078" name="等腰三角形 12"/>
            <p:cNvSpPr>
              <a:spLocks noChangeArrowheads="1"/>
            </p:cNvSpPr>
            <p:nvPr/>
          </p:nvSpPr>
          <p:spPr bwMode="auto">
            <a:xfrm>
              <a:off x="8242300" y="6356350"/>
              <a:ext cx="146050" cy="125413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8A0000"/>
                </a:solidFill>
              </a:endParaRPr>
            </a:p>
          </p:txBody>
        </p:sp>
      </p:grpSp>
      <p:sp>
        <p:nvSpPr>
          <p:cNvPr id="307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130885" y="3979862"/>
            <a:ext cx="6882227" cy="416567"/>
          </a:xfrm>
        </p:spPr>
        <p:txBody>
          <a:bodyPr anchor="b"/>
          <a:lstStyle/>
          <a:p>
            <a:pPr marL="0" indent="0" algn="ctr"/>
            <a:r>
              <a:rPr lang="en-US" altLang="zh-CN" sz="2400" dirty="0">
                <a:solidFill>
                  <a:srgbClr val="8A0000"/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rPr>
              <a:t>Computer Applications to Behavioral Sciences</a:t>
            </a:r>
            <a:endParaRPr lang="en-US" altLang="zh-CN" sz="2400" dirty="0">
              <a:solidFill>
                <a:srgbClr val="8A0000"/>
              </a:solidFill>
              <a:latin typeface="方正大标宋简体" panose="03000509000000000000" pitchFamily="65" charset="-122"/>
              <a:ea typeface="方正大标宋简体" panose="03000509000000000000" pitchFamily="65" charset="-122"/>
            </a:endParaRPr>
          </a:p>
        </p:txBody>
      </p:sp>
      <p:sp>
        <p:nvSpPr>
          <p:cNvPr id="3081" name="文本框 3"/>
          <p:cNvSpPr>
            <a:spLocks noChangeArrowheads="1"/>
          </p:cNvSpPr>
          <p:nvPr/>
        </p:nvSpPr>
        <p:spPr bwMode="auto">
          <a:xfrm>
            <a:off x="-1029730" y="4451679"/>
            <a:ext cx="114505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8A0000"/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  <a:sym typeface="华文中宋" panose="02010600040101010101" pitchFamily="2" charset="-122"/>
              </a:rPr>
              <a:t>Lecture 21. Graph with Matplotlib</a:t>
            </a:r>
            <a:endParaRPr lang="en-US" altLang="zh-CN" sz="2400" dirty="0">
              <a:solidFill>
                <a:srgbClr val="8A0000"/>
              </a:solidFill>
              <a:latin typeface="方正大标宋简体" panose="03000509000000000000" pitchFamily="65" charset="-122"/>
              <a:ea typeface="方正大标宋简体" panose="03000509000000000000" pitchFamily="65" charset="-122"/>
              <a:sym typeface="华文中宋" panose="02010600040101010101" pitchFamily="2" charset="-122"/>
            </a:endParaRPr>
          </a:p>
        </p:txBody>
      </p:sp>
      <p:sp>
        <p:nvSpPr>
          <p:cNvPr id="13" name="矩形 8"/>
          <p:cNvSpPr>
            <a:spLocks noChangeArrowheads="1"/>
          </p:cNvSpPr>
          <p:nvPr/>
        </p:nvSpPr>
        <p:spPr bwMode="auto">
          <a:xfrm>
            <a:off x="3" y="4251961"/>
            <a:ext cx="423949" cy="1068184"/>
          </a:xfrm>
          <a:prstGeom prst="rect">
            <a:avLst/>
          </a:prstGeom>
          <a:solidFill>
            <a:srgbClr val="8A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8A0000"/>
              </a:solidFill>
            </a:endParaRPr>
          </a:p>
        </p:txBody>
      </p:sp>
      <p:sp>
        <p:nvSpPr>
          <p:cNvPr id="14" name="矩形 8"/>
          <p:cNvSpPr>
            <a:spLocks noChangeArrowheads="1"/>
          </p:cNvSpPr>
          <p:nvPr/>
        </p:nvSpPr>
        <p:spPr bwMode="auto">
          <a:xfrm>
            <a:off x="-1" y="3565371"/>
            <a:ext cx="9144000" cy="97631"/>
          </a:xfrm>
          <a:prstGeom prst="rect">
            <a:avLst/>
          </a:prstGeom>
          <a:solidFill>
            <a:srgbClr val="8A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8A0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39" y="251433"/>
            <a:ext cx="1864654" cy="523744"/>
          </a:xfrm>
          <a:prstGeom prst="rect">
            <a:avLst/>
          </a:prstGeom>
        </p:spPr>
      </p:pic>
      <p:sp>
        <p:nvSpPr>
          <p:cNvPr id="15" name="标题 1"/>
          <p:cNvSpPr txBox="1">
            <a:spLocks noChangeArrowheads="1"/>
          </p:cNvSpPr>
          <p:nvPr/>
        </p:nvSpPr>
        <p:spPr bwMode="auto">
          <a:xfrm>
            <a:off x="1130885" y="6190000"/>
            <a:ext cx="6882227" cy="416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 Light" panose="020F0302020204030204" pitchFamily="34" charset="0"/>
              </a:defRPr>
            </a:lvl1pPr>
            <a:lvl2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2pPr>
            <a:lvl3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3pPr>
            <a:lvl4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4pPr>
            <a:lvl5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9pPr>
          </a:lstStyle>
          <a:p>
            <a:pPr algn="ctr" defTabSz="1451610" eaLnBrk="1" fontAlgn="auto" hangingPunct="1">
              <a:spcAft>
                <a:spcPts val="475"/>
              </a:spcAft>
              <a:buClr>
                <a:schemeClr val="accent6">
                  <a:lumMod val="75000"/>
                </a:schemeClr>
              </a:buClr>
              <a:buFont typeface="Georgia" panose="02040502050405020303" charset="0"/>
              <a:buNone/>
              <a:defRPr/>
            </a:pPr>
            <a:r>
              <a:rPr lang="en-US" altLang="zh-CN" sz="2400" dirty="0"/>
              <a:t>Dr. </a:t>
            </a:r>
            <a:r>
              <a:rPr lang="en-US" altLang="zh-CN" sz="2400" dirty="0" err="1"/>
              <a:t>Jibo</a:t>
            </a:r>
            <a:r>
              <a:rPr lang="en-US" altLang="zh-CN" sz="2400" dirty="0"/>
              <a:t> He</a:t>
            </a:r>
            <a:endParaRPr lang="en-US" altLang="zh-CN" sz="2400" dirty="0"/>
          </a:p>
          <a:p>
            <a:pPr algn="ctr" defTabSz="1451610" eaLnBrk="1" fontAlgn="auto" hangingPunct="1">
              <a:spcAft>
                <a:spcPts val="475"/>
              </a:spcAft>
              <a:buClr>
                <a:schemeClr val="accent6">
                  <a:lumMod val="75000"/>
                </a:schemeClr>
              </a:buClr>
              <a:buFont typeface="Georgia" panose="02040502050405020303" charset="0"/>
              <a:buNone/>
              <a:defRPr/>
            </a:pPr>
            <a:r>
              <a:rPr lang="en-US" altLang="zh-CN" sz="2400" dirty="0"/>
              <a:t>Wichita State University</a:t>
            </a:r>
            <a:endParaRPr lang="en-US" altLang="zh-CN" sz="2400" dirty="0"/>
          </a:p>
          <a:p>
            <a:pPr algn="ctr" defTabSz="1451610" eaLnBrk="1" fontAlgn="auto" hangingPunct="1">
              <a:spcAft>
                <a:spcPts val="475"/>
              </a:spcAft>
              <a:buClr>
                <a:schemeClr val="accent6">
                  <a:lumMod val="75000"/>
                </a:schemeClr>
              </a:buClr>
              <a:buFont typeface="Georgia" panose="02040502050405020303" charset="0"/>
              <a:buNone/>
              <a:defRPr/>
            </a:pPr>
            <a:r>
              <a:rPr lang="en-US" altLang="zh-CN" sz="2400" dirty="0"/>
              <a:t>hejibo@gmail.com</a:t>
            </a:r>
            <a:endParaRPr lang="en-US" altLang="zh-CN" sz="2400" dirty="0"/>
          </a:p>
          <a:p>
            <a:pPr algn="ctr" defTabSz="1451610" eaLnBrk="1" fontAlgn="auto" hangingPunct="1">
              <a:spcAft>
                <a:spcPts val="475"/>
              </a:spcAft>
              <a:buClr>
                <a:schemeClr val="accent6">
                  <a:lumMod val="75000"/>
                </a:schemeClr>
              </a:buClr>
              <a:buFont typeface="Georgia" panose="02040502050405020303" charset="0"/>
              <a:buNone/>
              <a:defRPr/>
            </a:pP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2389349" y="6164380"/>
            <a:ext cx="4365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>
                <a:ea typeface="MS PGothic" panose="020B0600070205080204" pitchFamily="34" charset="-128"/>
                <a:hlinkClick r:id="rId3"/>
              </a:rPr>
              <a:t>https://psychology-courses.appspot.com/</a:t>
            </a:r>
            <a:endParaRPr lang="en-US" altLang="zh-CN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44155"/>
            <a:ext cx="7288927" cy="1325563"/>
          </a:xfrm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 panose="02020603050405020304"/>
                <a:ea typeface="Tahoma" panose="020B0604030504040204"/>
                <a:cs typeface="Tahoma" panose="020B0604030504040204"/>
                <a:sym typeface="Tahoma" panose="020B0604030504040204"/>
                <a:rtl val="0"/>
              </a:rPr>
              <a:t>Histograms</a:t>
            </a:r>
            <a:endParaRPr lang="en-US" altLang="zh-CN" b="1" kern="0" dirty="0">
              <a:solidFill>
                <a:prstClr val="black"/>
              </a:solidFill>
              <a:latin typeface="Times New Roman" panose="02020603050405020304"/>
              <a:ea typeface="Tahoma" panose="020B0604030504040204"/>
              <a:cs typeface="Tahoma" panose="020B0604030504040204"/>
              <a:sym typeface="Tahoma" panose="020B0604030504040204"/>
              <a:rtl val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914400" y="1447800"/>
            <a:ext cx="6858000" cy="4495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sz="1800" dirty="0" err="1"/>
              <a:t>import</a:t>
            </a:r>
            <a:r>
              <a:rPr lang="de-DE" sz="1800" dirty="0"/>
              <a:t> </a:t>
            </a:r>
            <a:r>
              <a:rPr lang="de-DE" sz="1800" dirty="0" err="1"/>
              <a:t>numpy</a:t>
            </a:r>
            <a:r>
              <a:rPr lang="de-DE" sz="1800" dirty="0"/>
              <a:t> </a:t>
            </a:r>
            <a:r>
              <a:rPr lang="de-DE" sz="1800" dirty="0" err="1"/>
              <a:t>as</a:t>
            </a:r>
            <a:r>
              <a:rPr lang="de-DE" sz="1800" dirty="0"/>
              <a:t> </a:t>
            </a:r>
            <a:r>
              <a:rPr lang="de-DE" sz="1800" dirty="0" err="1"/>
              <a:t>np</a:t>
            </a:r>
            <a:r>
              <a:rPr lang="de-DE" sz="1800" dirty="0"/>
              <a:t> 	</a:t>
            </a:r>
            <a:r>
              <a:rPr lang="de-DE" sz="1800" dirty="0">
                <a:solidFill>
                  <a:srgbClr val="008000"/>
                </a:solidFill>
              </a:rPr>
              <a:t># </a:t>
            </a:r>
            <a:r>
              <a:rPr lang="de-DE" sz="1800" dirty="0" err="1">
                <a:solidFill>
                  <a:srgbClr val="008000"/>
                </a:solidFill>
              </a:rPr>
              <a:t>import</a:t>
            </a:r>
            <a:r>
              <a:rPr lang="de-DE" sz="1800" dirty="0">
                <a:solidFill>
                  <a:srgbClr val="008000"/>
                </a:solidFill>
              </a:rPr>
              <a:t> </a:t>
            </a:r>
            <a:r>
              <a:rPr lang="de-DE" sz="1800" dirty="0" err="1">
                <a:solidFill>
                  <a:srgbClr val="008000"/>
                </a:solidFill>
              </a:rPr>
              <a:t>numpy</a:t>
            </a:r>
            <a:endParaRPr lang="de-DE" sz="1800" dirty="0">
              <a:solidFill>
                <a:srgbClr val="008000"/>
              </a:solidFill>
            </a:endParaRPr>
          </a:p>
          <a:p>
            <a:r>
              <a:rPr lang="de-DE" sz="1800" dirty="0" err="1"/>
              <a:t>import</a:t>
            </a:r>
            <a:r>
              <a:rPr lang="de-DE" sz="1800" dirty="0"/>
              <a:t> </a:t>
            </a:r>
            <a:r>
              <a:rPr lang="de-DE" sz="1800" dirty="0" err="1"/>
              <a:t>pylab</a:t>
            </a:r>
            <a:r>
              <a:rPr lang="de-DE" sz="1800" dirty="0"/>
              <a:t> </a:t>
            </a:r>
            <a:r>
              <a:rPr lang="de-DE" sz="1800" dirty="0" err="1"/>
              <a:t>as</a:t>
            </a:r>
            <a:r>
              <a:rPr lang="de-DE" sz="1800" dirty="0"/>
              <a:t> </a:t>
            </a:r>
            <a:r>
              <a:rPr lang="de-DE" sz="1800" dirty="0" err="1"/>
              <a:t>pl</a:t>
            </a:r>
            <a:r>
              <a:rPr lang="de-DE" sz="1800" dirty="0"/>
              <a:t>		</a:t>
            </a:r>
            <a:r>
              <a:rPr lang="de-DE" sz="1800" dirty="0">
                <a:solidFill>
                  <a:srgbClr val="008000"/>
                </a:solidFill>
              </a:rPr>
              <a:t># </a:t>
            </a:r>
            <a:r>
              <a:rPr lang="de-DE" sz="1800" dirty="0" err="1">
                <a:solidFill>
                  <a:srgbClr val="008000"/>
                </a:solidFill>
              </a:rPr>
              <a:t>import</a:t>
            </a:r>
            <a:r>
              <a:rPr lang="de-DE" sz="1800" dirty="0">
                <a:solidFill>
                  <a:srgbClr val="008000"/>
                </a:solidFill>
              </a:rPr>
              <a:t> </a:t>
            </a:r>
            <a:r>
              <a:rPr lang="de-DE" sz="1800" dirty="0" err="1">
                <a:solidFill>
                  <a:srgbClr val="008000"/>
                </a:solidFill>
              </a:rPr>
              <a:t>pylab</a:t>
            </a:r>
            <a:r>
              <a:rPr lang="de-DE" sz="1800" dirty="0">
                <a:solidFill>
                  <a:srgbClr val="008000"/>
                </a:solidFill>
              </a:rPr>
              <a:t> </a:t>
            </a:r>
            <a:r>
              <a:rPr lang="de-DE" sz="1800" dirty="0" err="1">
                <a:solidFill>
                  <a:srgbClr val="008000"/>
                </a:solidFill>
              </a:rPr>
              <a:t>interface</a:t>
            </a:r>
            <a:endParaRPr lang="de-DE" sz="1800" dirty="0">
              <a:solidFill>
                <a:srgbClr val="008000"/>
              </a:solidFill>
            </a:endParaRPr>
          </a:p>
          <a:p>
            <a:endParaRPr lang="en-US" sz="1800" dirty="0"/>
          </a:p>
          <a:p>
            <a:r>
              <a:rPr lang="de-DE" sz="1800" dirty="0" err="1"/>
              <a:t>data</a:t>
            </a:r>
            <a:r>
              <a:rPr lang="de-DE" sz="1800" dirty="0"/>
              <a:t> = 3. + 3. * </a:t>
            </a:r>
            <a:r>
              <a:rPr lang="de-DE" sz="1800" dirty="0" err="1"/>
              <a:t>np.random.randn</a:t>
            </a:r>
            <a:r>
              <a:rPr lang="de-DE" sz="1800" dirty="0"/>
              <a:t> (100000)</a:t>
            </a:r>
            <a:endParaRPr lang="de-DE" sz="1800" dirty="0"/>
          </a:p>
          <a:p>
            <a:r>
              <a:rPr lang="en-US" sz="1800" dirty="0"/>
              <a:t>	</a:t>
            </a:r>
            <a:r>
              <a:rPr lang="de-DE" sz="1800" dirty="0">
                <a:solidFill>
                  <a:srgbClr val="008000"/>
                </a:solidFill>
              </a:rPr>
              <a:t># </a:t>
            </a:r>
            <a:r>
              <a:rPr lang="de-DE" sz="1800" dirty="0" err="1">
                <a:solidFill>
                  <a:srgbClr val="008000"/>
                </a:solidFill>
              </a:rPr>
              <a:t>generate</a:t>
            </a:r>
            <a:r>
              <a:rPr lang="de-DE" sz="1800" dirty="0">
                <a:solidFill>
                  <a:srgbClr val="008000"/>
                </a:solidFill>
              </a:rPr>
              <a:t> </a:t>
            </a:r>
            <a:r>
              <a:rPr lang="de-DE" sz="1800" dirty="0" err="1">
                <a:solidFill>
                  <a:srgbClr val="008000"/>
                </a:solidFill>
              </a:rPr>
              <a:t>normally</a:t>
            </a:r>
            <a:r>
              <a:rPr lang="de-DE" sz="1800" dirty="0">
                <a:solidFill>
                  <a:srgbClr val="008000"/>
                </a:solidFill>
              </a:rPr>
              <a:t> </a:t>
            </a:r>
            <a:r>
              <a:rPr lang="de-DE" sz="1800" dirty="0" err="1">
                <a:solidFill>
                  <a:srgbClr val="008000"/>
                </a:solidFill>
              </a:rPr>
              <a:t>distributed</a:t>
            </a:r>
            <a:r>
              <a:rPr lang="de-DE" sz="1800" dirty="0">
                <a:solidFill>
                  <a:srgbClr val="008000"/>
                </a:solidFill>
              </a:rPr>
              <a:t> </a:t>
            </a:r>
            <a:r>
              <a:rPr lang="de-DE" sz="1800" dirty="0" err="1">
                <a:solidFill>
                  <a:srgbClr val="008000"/>
                </a:solidFill>
              </a:rPr>
              <a:t>randonnumbers</a:t>
            </a:r>
            <a:endParaRPr lang="de-DE" sz="1800" dirty="0">
              <a:solidFill>
                <a:srgbClr val="008000"/>
              </a:solidFill>
            </a:endParaRPr>
          </a:p>
          <a:p>
            <a:endParaRPr lang="de-DE" sz="1800" dirty="0"/>
          </a:p>
          <a:p>
            <a:r>
              <a:rPr lang="de-DE" sz="1800" dirty="0" err="1"/>
              <a:t>pl.subplot</a:t>
            </a:r>
            <a:r>
              <a:rPr lang="de-DE" sz="1800" dirty="0"/>
              <a:t> (2,1,1)	</a:t>
            </a:r>
            <a:endParaRPr lang="de-DE" sz="1800" dirty="0"/>
          </a:p>
          <a:p>
            <a:r>
              <a:rPr lang="de-DE" sz="1800" dirty="0" err="1"/>
              <a:t>pl.hist</a:t>
            </a:r>
            <a:r>
              <a:rPr lang="de-DE" sz="1800" dirty="0"/>
              <a:t> (</a:t>
            </a:r>
            <a:r>
              <a:rPr lang="de-DE" sz="1800" dirty="0" err="1"/>
              <a:t>data</a:t>
            </a:r>
            <a:r>
              <a:rPr lang="de-DE" sz="1800" dirty="0"/>
              <a:t>, 100)	</a:t>
            </a:r>
            <a:r>
              <a:rPr lang="de-DE" sz="1800" dirty="0">
                <a:solidFill>
                  <a:srgbClr val="008000"/>
                </a:solidFill>
              </a:rPr>
              <a:t># </a:t>
            </a:r>
            <a:r>
              <a:rPr lang="de-DE" sz="1800" dirty="0" err="1">
                <a:solidFill>
                  <a:srgbClr val="008000"/>
                </a:solidFill>
              </a:rPr>
              <a:t>make</a:t>
            </a:r>
            <a:r>
              <a:rPr lang="de-DE" sz="1800" dirty="0">
                <a:solidFill>
                  <a:srgbClr val="008000"/>
                </a:solidFill>
              </a:rPr>
              <a:t> </a:t>
            </a:r>
            <a:r>
              <a:rPr lang="de-DE" sz="1800" dirty="0" err="1">
                <a:solidFill>
                  <a:srgbClr val="008000"/>
                </a:solidFill>
              </a:rPr>
              <a:t>histogram</a:t>
            </a:r>
            <a:r>
              <a:rPr lang="de-DE" sz="1800" dirty="0">
                <a:solidFill>
                  <a:srgbClr val="008000"/>
                </a:solidFill>
              </a:rPr>
              <a:t> </a:t>
            </a:r>
            <a:r>
              <a:rPr lang="de-DE" sz="1800" dirty="0" err="1">
                <a:solidFill>
                  <a:srgbClr val="008000"/>
                </a:solidFill>
              </a:rPr>
              <a:t>with</a:t>
            </a:r>
            <a:r>
              <a:rPr lang="de-DE" sz="1800" dirty="0">
                <a:solidFill>
                  <a:srgbClr val="008000"/>
                </a:solidFill>
              </a:rPr>
              <a:t> 100 </a:t>
            </a:r>
            <a:r>
              <a:rPr lang="de-DE" sz="1800" dirty="0" err="1">
                <a:solidFill>
                  <a:srgbClr val="008000"/>
                </a:solidFill>
              </a:rPr>
              <a:t>bins</a:t>
            </a:r>
            <a:endParaRPr lang="de-DE" sz="1800" dirty="0">
              <a:solidFill>
                <a:srgbClr val="008000"/>
              </a:solidFill>
            </a:endParaRPr>
          </a:p>
          <a:p>
            <a:endParaRPr lang="de-DE" sz="1800" dirty="0"/>
          </a:p>
          <a:p>
            <a:r>
              <a:rPr lang="de-DE" sz="1800" dirty="0" err="1"/>
              <a:t>pl.subplot</a:t>
            </a:r>
            <a:r>
              <a:rPr lang="de-DE" sz="1800" dirty="0"/>
              <a:t> (2,1,2)</a:t>
            </a:r>
            <a:endParaRPr lang="de-DE" sz="1800" dirty="0"/>
          </a:p>
          <a:p>
            <a:r>
              <a:rPr lang="de-DE" sz="1800" dirty="0" err="1"/>
              <a:t>pl.hist</a:t>
            </a:r>
            <a:r>
              <a:rPr lang="de-DE" sz="1800" dirty="0"/>
              <a:t> ( </a:t>
            </a:r>
            <a:r>
              <a:rPr lang="de-DE" sz="1800" dirty="0" err="1"/>
              <a:t>data</a:t>
            </a:r>
            <a:r>
              <a:rPr lang="de-DE" sz="1800" dirty="0"/>
              <a:t>, </a:t>
            </a:r>
            <a:r>
              <a:rPr lang="de-DE" sz="1800" dirty="0" err="1"/>
              <a:t>bins</a:t>
            </a:r>
            <a:r>
              <a:rPr lang="de-DE" sz="1800" dirty="0"/>
              <a:t> = </a:t>
            </a:r>
            <a:r>
              <a:rPr lang="de-DE" sz="1800" dirty="0" err="1"/>
              <a:t>np.arange</a:t>
            </a:r>
            <a:r>
              <a:rPr lang="de-DE" sz="1800" dirty="0"/>
              <a:t>(3, 25, 0.1) ) </a:t>
            </a:r>
            <a:endParaRPr lang="de-DE" sz="1800" dirty="0"/>
          </a:p>
          <a:p>
            <a:r>
              <a:rPr lang="en-US" sz="1800" dirty="0"/>
              <a:t>		</a:t>
            </a:r>
            <a:r>
              <a:rPr lang="en-US" sz="1800" dirty="0">
                <a:solidFill>
                  <a:srgbClr val="008000"/>
                </a:solidFill>
              </a:rPr>
              <a:t># make histogram with given bins</a:t>
            </a:r>
            <a:endParaRPr lang="de-DE" sz="1800" dirty="0">
              <a:solidFill>
                <a:srgbClr val="008000"/>
              </a:solidFill>
            </a:endParaRPr>
          </a:p>
          <a:p>
            <a:endParaRPr lang="de-DE" sz="1800" dirty="0"/>
          </a:p>
          <a:p>
            <a:r>
              <a:rPr lang="de-DE" sz="1800" dirty="0" err="1"/>
              <a:t>pl.axis</a:t>
            </a:r>
            <a:r>
              <a:rPr lang="de-DE" sz="1800" dirty="0"/>
              <a:t> ( (3, 15,0,2000 ))	 </a:t>
            </a:r>
            <a:r>
              <a:rPr lang="en-US" sz="1800" dirty="0">
                <a:solidFill>
                  <a:srgbClr val="008000"/>
                </a:solidFill>
              </a:rPr>
              <a:t># specify axis (x1,x2,y1,y2)</a:t>
            </a:r>
            <a:endParaRPr lang="de-DE" sz="1800" dirty="0"/>
          </a:p>
          <a:p>
            <a:r>
              <a:rPr lang="en-US" sz="1800" dirty="0"/>
              <a:t>	</a:t>
            </a:r>
            <a:endParaRPr lang="de-DE" sz="1800" dirty="0"/>
          </a:p>
          <a:p>
            <a:r>
              <a:rPr lang="de-DE" sz="1800" dirty="0" err="1"/>
              <a:t>pl.show</a:t>
            </a:r>
            <a:r>
              <a:rPr lang="de-DE" sz="1800" dirty="0"/>
              <a:t>()</a:t>
            </a:r>
            <a:endParaRPr lang="de-DE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44155"/>
            <a:ext cx="7288927" cy="1325563"/>
          </a:xfrm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 panose="02020603050405020304"/>
                <a:ea typeface="Tahoma" panose="020B0604030504040204"/>
                <a:cs typeface="Tahoma" panose="020B0604030504040204"/>
                <a:sym typeface="Tahoma" panose="020B0604030504040204"/>
                <a:rtl val="0"/>
              </a:rPr>
              <a:t>Histograms</a:t>
            </a:r>
            <a:endParaRPr lang="en-US" altLang="zh-CN" b="1" kern="0" dirty="0">
              <a:solidFill>
                <a:prstClr val="black"/>
              </a:solidFill>
              <a:latin typeface="Times New Roman" panose="02020603050405020304"/>
              <a:ea typeface="Tahoma" panose="020B0604030504040204"/>
              <a:cs typeface="Tahoma" panose="020B0604030504040204"/>
              <a:sym typeface="Tahoma" panose="020B0604030504040204"/>
              <a:rtl val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172200" y="2163876"/>
            <a:ext cx="274320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Arial" panose="020B0604020202020204" pitchFamily="34" charset="0"/>
              </a:rPr>
              <a:t>(automatic) histogram with 100 bins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096000" y="4024426"/>
            <a:ext cx="2743200" cy="13287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Arial" panose="020B0604020202020204" pitchFamily="34" charset="0"/>
              </a:rPr>
              <a:t>histogram for data between 3. and 25. with binsize 0.1</a:t>
            </a:r>
            <a:endParaRPr lang="en-US" sz="180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800">
                <a:latin typeface="Arial" panose="020B0604020202020204" pitchFamily="34" charset="0"/>
              </a:rPr>
              <a:t>axis set to (3,15,0,2000)</a:t>
            </a:r>
            <a:endParaRPr lang="en-US" sz="1800">
              <a:latin typeface="Arial" panose="020B0604020202020204" pitchFamily="34" charset="0"/>
            </a:endParaRPr>
          </a:p>
        </p:txBody>
      </p:sp>
      <p:pic>
        <p:nvPicPr>
          <p:cNvPr id="11" name="Picture 6" descr="Foli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1433626"/>
            <a:ext cx="5160962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1" y="144155"/>
            <a:ext cx="5585254" cy="1325563"/>
          </a:xfrm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 panose="02020603050405020304"/>
                <a:ea typeface="Tahoma" panose="020B0604030504040204"/>
                <a:cs typeface="Tahoma" panose="020B0604030504040204"/>
                <a:sym typeface="Tahoma" panose="020B0604030504040204"/>
                <a:rtl val="0"/>
              </a:rPr>
              <a:t>C, JAVA, MATLAB, vs. Python</a:t>
            </a:r>
            <a:endParaRPr lang="en-US" altLang="zh-CN" b="1" kern="0" dirty="0">
              <a:solidFill>
                <a:prstClr val="black"/>
              </a:solidFill>
              <a:latin typeface="Times New Roman" panose="02020603050405020304"/>
              <a:ea typeface="Tahoma" panose="020B0604030504040204"/>
              <a:cs typeface="Tahoma" panose="020B0604030504040204"/>
              <a:sym typeface="Tahoma" panose="020B0604030504040204"/>
              <a:rtl val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9" name="Picture 1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80" y="1594247"/>
            <a:ext cx="7879680" cy="4562399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" name="Text Box 19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numCol="1"/>
          <a:lstStyle/>
          <a:p>
            <a:pPr algn="ctr">
              <a:lnSpc>
                <a:spcPct val="93000"/>
              </a:lnSpc>
              <a:buNone/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charset="0"/>
                <a:ea typeface="Arial Unicode MS" panose="020B0604020202020204" charset="-122"/>
              </a:rPr>
              <a:t>SIAM CSE 2009</a:t>
            </a:r>
            <a:endParaRPr lang="en-US" sz="1300" dirty="0">
              <a:solidFill>
                <a:srgbClr val="000000"/>
              </a:solidFill>
              <a:latin typeface="Times New Roman" panose="02020603050405020304" charset="0"/>
              <a:ea typeface="Arial Unicode MS" panose="020B0604020202020204" charset="-122"/>
            </a:endParaRPr>
          </a:p>
        </p:txBody>
      </p:sp>
      <p:pic>
        <p:nvPicPr>
          <p:cNvPr id="10" name="Picture 1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20" y="1347982"/>
            <a:ext cx="1512000" cy="51845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" name="Picture 1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800" y="2073818"/>
            <a:ext cx="3162240" cy="53573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2" name="Picture 1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280" y="4562399"/>
            <a:ext cx="3732480" cy="82952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Picture 2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7560" y="1373755"/>
            <a:ext cx="5771520" cy="60486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4" name="Picture 2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3600" y="520704"/>
            <a:ext cx="1036800" cy="43204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5" name="Picture 20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080" y="3236020"/>
            <a:ext cx="4976640" cy="91305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6" name="Picture 20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960" y="217212"/>
            <a:ext cx="2782080" cy="79496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7" name="Picture 20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7360" y="5391926"/>
            <a:ext cx="6063840" cy="105995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8" name="Picture 2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53600" y="1866436"/>
            <a:ext cx="2442240" cy="2488581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11" name="Picture 2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18" y="497819"/>
            <a:ext cx="5598720" cy="585853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9218" name="矩形 4"/>
          <p:cNvSpPr>
            <a:spLocks noChangeArrowheads="1"/>
          </p:cNvSpPr>
          <p:nvPr/>
        </p:nvSpPr>
        <p:spPr bwMode="auto">
          <a:xfrm>
            <a:off x="0" y="4"/>
            <a:ext cx="9144000" cy="4919663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>
            <a:spLocks noChangeArrowheads="1"/>
          </p:cNvSpPr>
          <p:nvPr/>
        </p:nvSpPr>
        <p:spPr bwMode="auto">
          <a:xfrm>
            <a:off x="973931" y="2305617"/>
            <a:ext cx="7196137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 Light" panose="020F0302020204030204" pitchFamily="34" charset="0"/>
              </a:defRPr>
            </a:lvl1pPr>
            <a:lvl2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2pPr>
            <a:lvl3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3pPr>
            <a:lvl4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4pPr>
            <a:lvl5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9pPr>
          </a:lstStyle>
          <a:p>
            <a:pPr marL="0" indent="0" algn="ctr">
              <a:buFontTx/>
            </a:pPr>
            <a:r>
              <a:rPr lang="en-US" altLang="zh-CN" sz="8000" dirty="0">
                <a:solidFill>
                  <a:schemeClr val="bg1">
                    <a:lumMod val="9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rPr>
              <a:t>Thank You</a:t>
            </a:r>
            <a:endParaRPr lang="zh-CN" altLang="en-US" sz="8000" dirty="0">
              <a:solidFill>
                <a:schemeClr val="bg1">
                  <a:lumMod val="95000"/>
                </a:schemeClr>
              </a:solidFill>
              <a:latin typeface="方正大标宋简体" panose="03000509000000000000" pitchFamily="65" charset="-122"/>
              <a:ea typeface="方正大标宋简体" panose="03000509000000000000" pitchFamily="65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44155"/>
            <a:ext cx="7288927" cy="1325563"/>
          </a:xfrm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 panose="02020603050405020304"/>
                <a:ea typeface="Tahoma" panose="020B0604030504040204"/>
                <a:cs typeface="Tahoma" panose="020B0604030504040204"/>
                <a:sym typeface="Tahoma" panose="020B0604030504040204"/>
                <a:rtl val="0"/>
              </a:rPr>
              <a:t>Introduction	</a:t>
            </a:r>
            <a:endParaRPr lang="en-US" altLang="zh-CN" b="1" kern="0" dirty="0">
              <a:solidFill>
                <a:prstClr val="black"/>
              </a:solidFill>
              <a:latin typeface="Times New Roman" panose="02020603050405020304"/>
              <a:ea typeface="Tahoma" panose="020B0604030504040204"/>
              <a:cs typeface="Tahoma" panose="020B0604030504040204"/>
              <a:sym typeface="Tahoma" panose="020B0604030504040204"/>
              <a:rtl val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>
          <a:xfrm>
            <a:off x="685800" y="1295400"/>
            <a:ext cx="8077200" cy="4572000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de-DE" sz="2000">
                <a:latin typeface="Arial" panose="020B0604020202020204" pitchFamily="34" charset="0"/>
              </a:rPr>
              <a:t>“make easy things easy and hard things possible“</a:t>
            </a:r>
            <a:endParaRPr lang="de-DE" sz="2000">
              <a:latin typeface="Arial" panose="020B0604020202020204" pitchFamily="34" charset="0"/>
            </a:endParaRPr>
          </a:p>
          <a:p>
            <a:pPr marL="838200" lvl="1" indent="-381000"/>
            <a:endParaRPr lang="en-US" sz="200">
              <a:latin typeface="Arial" panose="020B0604020202020204" pitchFamily="34" charset="0"/>
            </a:endParaRPr>
          </a:p>
          <a:p>
            <a:pPr marL="838200" lvl="1" indent="-381000"/>
            <a:r>
              <a:rPr lang="en-US" sz="1800">
                <a:latin typeface="Arial" panose="020B0604020202020204" pitchFamily="34" charset="0"/>
              </a:rPr>
              <a:t>create simple plots with just a few commands</a:t>
            </a:r>
            <a:endParaRPr lang="en-US" sz="1800">
              <a:latin typeface="Arial" panose="020B0604020202020204" pitchFamily="34" charset="0"/>
            </a:endParaRPr>
          </a:p>
          <a:p>
            <a:pPr marL="838200" lvl="1" indent="-381000"/>
            <a:r>
              <a:rPr lang="ja-JP" altLang="en-US" sz="1800">
                <a:latin typeface="Arial" panose="020B0604020202020204" pitchFamily="34" charset="0"/>
              </a:rPr>
              <a:t>“</a:t>
            </a:r>
            <a:r>
              <a:rPr lang="en-US" sz="1800">
                <a:latin typeface="Arial" panose="020B0604020202020204" pitchFamily="34" charset="0"/>
              </a:rPr>
              <a:t>emulate</a:t>
            </a:r>
            <a:r>
              <a:rPr lang="ja-JP" altLang="en-US" sz="1800">
                <a:latin typeface="Arial" panose="020B0604020202020204" pitchFamily="34" charset="0"/>
              </a:rPr>
              <a:t>”</a:t>
            </a:r>
            <a:r>
              <a:rPr lang="en-US" sz="1800">
                <a:latin typeface="Arial" panose="020B0604020202020204" pitchFamily="34" charset="0"/>
              </a:rPr>
              <a:t> MATLABs plotting capabilities</a:t>
            </a:r>
            <a:endParaRPr lang="en-US" sz="1800">
              <a:latin typeface="Arial" panose="020B0604020202020204" pitchFamily="34" charset="0"/>
            </a:endParaRPr>
          </a:p>
          <a:p>
            <a:pPr marL="838200" lvl="1" indent="-381000"/>
            <a:endParaRPr lang="en-US" b="1">
              <a:latin typeface="Arial" panose="020B0604020202020204" pitchFamily="34" charset="0"/>
            </a:endParaRPr>
          </a:p>
          <a:p>
            <a:pPr marL="457200" indent="-457200"/>
            <a:r>
              <a:rPr lang="de-DE" sz="2000">
                <a:latin typeface="Arial" panose="020B0604020202020204" pitchFamily="34" charset="0"/>
              </a:rPr>
              <a:t>matplotlib is conceptually divided into three parts</a:t>
            </a:r>
            <a:endParaRPr lang="de-DE" sz="2000">
              <a:latin typeface="Arial" panose="020B0604020202020204" pitchFamily="34" charset="0"/>
            </a:endParaRPr>
          </a:p>
          <a:p>
            <a:pPr marL="838200" lvl="1" indent="-381000"/>
            <a:endParaRPr lang="en-US" sz="200" b="1">
              <a:latin typeface="Arial" panose="020B0604020202020204" pitchFamily="34" charset="0"/>
            </a:endParaRPr>
          </a:p>
          <a:p>
            <a:pPr marL="838200" lvl="1" indent="-381000"/>
            <a:r>
              <a:rPr lang="en-US" sz="1800" b="1" i="1">
                <a:latin typeface="Arial" panose="020B0604020202020204" pitchFamily="34" charset="0"/>
              </a:rPr>
              <a:t>Pylab interface :</a:t>
            </a:r>
            <a:r>
              <a:rPr lang="en-US" sz="1800">
                <a:latin typeface="Arial" panose="020B0604020202020204" pitchFamily="34" charset="0"/>
              </a:rPr>
              <a:t> MATLAB like plotting</a:t>
            </a:r>
            <a:endParaRPr lang="de-DE" sz="1800">
              <a:latin typeface="Arial" panose="020B0604020202020204" pitchFamily="34" charset="0"/>
            </a:endParaRPr>
          </a:p>
          <a:p>
            <a:pPr marL="838200" lvl="1" indent="-381000"/>
            <a:r>
              <a:rPr lang="en-US" sz="1800" b="1" i="1">
                <a:latin typeface="Arial" panose="020B0604020202020204" pitchFamily="34" charset="0"/>
              </a:rPr>
              <a:t>Matplotlib API :</a:t>
            </a:r>
            <a:r>
              <a:rPr lang="en-US" sz="1800">
                <a:latin typeface="Arial" panose="020B0604020202020204" pitchFamily="34" charset="0"/>
              </a:rPr>
              <a:t> abstract interface</a:t>
            </a:r>
            <a:endParaRPr lang="en-US" sz="1800">
              <a:latin typeface="Arial" panose="020B0604020202020204" pitchFamily="34" charset="0"/>
            </a:endParaRPr>
          </a:p>
          <a:p>
            <a:pPr marL="838200" lvl="1" indent="-381000"/>
            <a:r>
              <a:rPr lang="en-US" sz="1800" b="1" i="1">
                <a:latin typeface="Arial" panose="020B0604020202020204" pitchFamily="34" charset="0"/>
              </a:rPr>
              <a:t>Backends :</a:t>
            </a:r>
            <a:r>
              <a:rPr lang="en-US" sz="1800">
                <a:latin typeface="Arial" panose="020B0604020202020204" pitchFamily="34" charset="0"/>
              </a:rPr>
              <a:t> managing the output</a:t>
            </a:r>
            <a:endParaRPr lang="en-US" sz="1800">
              <a:latin typeface="Arial" panose="020B0604020202020204" pitchFamily="34" charset="0"/>
            </a:endParaRPr>
          </a:p>
          <a:p>
            <a:pPr marL="457200" indent="-457200"/>
            <a:endParaRPr lang="en-US">
              <a:latin typeface="Arial" panose="020B0604020202020204" pitchFamily="34" charset="0"/>
            </a:endParaRPr>
          </a:p>
          <a:p>
            <a:pPr marL="457200" indent="-457200"/>
            <a:r>
              <a:rPr lang="en-US" sz="2000">
                <a:latin typeface="Arial" panose="020B0604020202020204" pitchFamily="34" charset="0"/>
              </a:rPr>
              <a:t>available at (including many examples)</a:t>
            </a:r>
            <a:endParaRPr lang="de-DE" sz="2000">
              <a:latin typeface="Arial" panose="020B0604020202020204" pitchFamily="34" charset="0"/>
            </a:endParaRPr>
          </a:p>
          <a:p>
            <a:pPr marL="457200" indent="-457200">
              <a:buFont typeface="Symbol" charset="0"/>
              <a:buNone/>
            </a:pPr>
            <a:r>
              <a:rPr lang="en-US">
                <a:solidFill>
                  <a:schemeClr val="accent2"/>
                </a:solidFill>
                <a:latin typeface="Arial" panose="020B0604020202020204" pitchFamily="34" charset="0"/>
              </a:rPr>
              <a:t>		</a:t>
            </a:r>
            <a:r>
              <a:rPr lang="en-US" sz="2000">
                <a:solidFill>
                  <a:schemeClr val="accent2"/>
                </a:solidFill>
                <a:latin typeface="Arial" panose="020B0604020202020204" pitchFamily="34" charset="0"/>
              </a:rPr>
              <a:t>http://matplotlib.sourceforge.net/</a:t>
            </a:r>
            <a:endParaRPr lang="de-DE" sz="200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44155"/>
            <a:ext cx="7288927" cy="1325563"/>
          </a:xfrm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 panose="02020603050405020304"/>
                <a:ea typeface="Tahoma" panose="020B0604030504040204"/>
                <a:cs typeface="Tahoma" panose="020B0604030504040204"/>
                <a:sym typeface="Tahoma" panose="020B0604030504040204"/>
                <a:rtl val="0"/>
              </a:rPr>
              <a:t>The Gallery</a:t>
            </a:r>
            <a:endParaRPr lang="en-US" altLang="zh-CN" b="1" kern="0" dirty="0">
              <a:solidFill>
                <a:prstClr val="black"/>
              </a:solidFill>
              <a:latin typeface="Times New Roman" panose="02020603050405020304"/>
              <a:ea typeface="Tahoma" panose="020B0604030504040204"/>
              <a:cs typeface="Tahoma" panose="020B0604030504040204"/>
              <a:sym typeface="Tahoma" panose="020B0604030504040204"/>
              <a:rtl val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15" name="Picture 4" descr="Folie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1396123"/>
            <a:ext cx="7162800" cy="437673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907854" y="5853578"/>
            <a:ext cx="5105400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sz="2000" dirty="0">
                <a:latin typeface="Arial" panose="020B0604020202020204" pitchFamily="34" charset="0"/>
              </a:rPr>
              <a:t>http://</a:t>
            </a:r>
            <a:r>
              <a:rPr lang="de-DE" sz="2000" dirty="0" err="1">
                <a:latin typeface="Arial" panose="020B0604020202020204" pitchFamily="34" charset="0"/>
              </a:rPr>
              <a:t>matplotlib.sourceforge.net</a:t>
            </a:r>
            <a:r>
              <a:rPr lang="de-DE" sz="2000" dirty="0">
                <a:latin typeface="Arial" panose="020B0604020202020204" pitchFamily="34" charset="0"/>
              </a:rPr>
              <a:t>/</a:t>
            </a:r>
            <a:r>
              <a:rPr lang="de-DE" sz="2000" dirty="0" err="1">
                <a:latin typeface="Arial" panose="020B0604020202020204" pitchFamily="34" charset="0"/>
              </a:rPr>
              <a:t>gallery.html</a:t>
            </a:r>
            <a:r>
              <a:rPr lang="de-DE" sz="2000" dirty="0">
                <a:latin typeface="Arial" panose="020B0604020202020204" pitchFamily="34" charset="0"/>
              </a:rPr>
              <a:t> </a:t>
            </a:r>
            <a:endParaRPr lang="de-DE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44155"/>
            <a:ext cx="7288927" cy="1325563"/>
          </a:xfrm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 panose="02020603050405020304"/>
                <a:ea typeface="Tahoma" panose="020B0604030504040204"/>
                <a:cs typeface="Tahoma" panose="020B0604030504040204"/>
                <a:sym typeface="Tahoma" panose="020B0604030504040204"/>
                <a:rtl val="0"/>
              </a:rPr>
              <a:t>Basic 2D - plotting</a:t>
            </a:r>
            <a:endParaRPr lang="en-US" altLang="zh-CN" b="1" kern="0" dirty="0">
              <a:solidFill>
                <a:prstClr val="black"/>
              </a:solidFill>
              <a:latin typeface="Times New Roman" panose="02020603050405020304"/>
              <a:ea typeface="Tahoma" panose="020B0604030504040204"/>
              <a:cs typeface="Tahoma" panose="020B0604030504040204"/>
              <a:sym typeface="Tahoma" panose="020B0604030504040204"/>
              <a:rtl val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11" name="Picture 5" descr="Foli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51" y="1491582"/>
            <a:ext cx="5227638" cy="44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5900351" y="3840681"/>
            <a:ext cx="274320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Arial" panose="020B0604020202020204" pitchFamily="34" charset="0"/>
              </a:rPr>
              <a:t>toolbar for zooming, saving/exporting etc.</a:t>
            </a:r>
            <a:endParaRPr lang="de-DE" sz="1800">
              <a:latin typeface="Arial" panose="020B0604020202020204" pitchFamily="34" charset="0"/>
            </a:endParaRPr>
          </a:p>
        </p:txBody>
      </p:sp>
      <p:sp>
        <p:nvSpPr>
          <p:cNvPr id="13" name="Freeform 9"/>
          <p:cNvSpPr/>
          <p:nvPr/>
        </p:nvSpPr>
        <p:spPr bwMode="auto">
          <a:xfrm rot="20108886" flipH="1">
            <a:off x="2166551" y="4902718"/>
            <a:ext cx="3738563" cy="530225"/>
          </a:xfrm>
          <a:custGeom>
            <a:avLst/>
            <a:gdLst>
              <a:gd name="T0" fmla="*/ 3738563 w 2592"/>
              <a:gd name="T1" fmla="*/ 0 h 352"/>
              <a:gd name="T2" fmla="*/ 2076979 w 2592"/>
              <a:gd name="T3" fmla="*/ 506124 h 352"/>
              <a:gd name="T4" fmla="*/ 0 w 2592"/>
              <a:gd name="T5" fmla="*/ 144607 h 3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92" h="352">
                <a:moveTo>
                  <a:pt x="2592" y="0"/>
                </a:moveTo>
                <a:cubicBezTo>
                  <a:pt x="2232" y="160"/>
                  <a:pt x="1872" y="320"/>
                  <a:pt x="1440" y="336"/>
                </a:cubicBezTo>
                <a:cubicBezTo>
                  <a:pt x="1008" y="352"/>
                  <a:pt x="240" y="136"/>
                  <a:pt x="0" y="9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900351" y="1549918"/>
            <a:ext cx="274320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Arial" panose="020B0604020202020204" pitchFamily="34" charset="0"/>
              </a:rPr>
              <a:t>line plot represents data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5900351" y="2997718"/>
            <a:ext cx="274320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Arial" panose="020B0604020202020204" pitchFamily="34" charset="0"/>
              </a:rPr>
              <a:t>title and labels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5747951" y="5436118"/>
            <a:ext cx="274320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latin typeface="Arial" panose="020B0604020202020204" pitchFamily="34" charset="0"/>
              </a:rPr>
              <a:t>appearance depend on backend</a:t>
            </a:r>
            <a:endParaRPr lang="en-US" sz="1800" b="1">
              <a:latin typeface="Arial" panose="020B06040202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 bwMode="auto">
          <a:xfrm>
            <a:off x="799714" y="2523056"/>
            <a:ext cx="5100637" cy="1922462"/>
            <a:chOff x="776" y="1525"/>
            <a:chExt cx="3213" cy="1211"/>
          </a:xfrm>
        </p:grpSpPr>
        <p:sp>
          <p:nvSpPr>
            <p:cNvPr id="21" name="Freeform 14"/>
            <p:cNvSpPr/>
            <p:nvPr/>
          </p:nvSpPr>
          <p:spPr bwMode="auto">
            <a:xfrm rot="1054820" flipH="1">
              <a:off x="1920" y="1525"/>
              <a:ext cx="2016" cy="433"/>
            </a:xfrm>
            <a:custGeom>
              <a:avLst/>
              <a:gdLst>
                <a:gd name="T0" fmla="*/ 2016 w 2592"/>
                <a:gd name="T1" fmla="*/ 0 h 352"/>
                <a:gd name="T2" fmla="*/ 1120 w 2592"/>
                <a:gd name="T3" fmla="*/ 413 h 352"/>
                <a:gd name="T4" fmla="*/ 0 w 2592"/>
                <a:gd name="T5" fmla="*/ 118 h 3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92" h="352">
                  <a:moveTo>
                    <a:pt x="2592" y="0"/>
                  </a:moveTo>
                  <a:cubicBezTo>
                    <a:pt x="2232" y="160"/>
                    <a:pt x="1872" y="320"/>
                    <a:pt x="1440" y="336"/>
                  </a:cubicBezTo>
                  <a:cubicBezTo>
                    <a:pt x="1008" y="352"/>
                    <a:pt x="240" y="136"/>
                    <a:pt x="0" y="9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Freeform 15"/>
            <p:cNvSpPr/>
            <p:nvPr/>
          </p:nvSpPr>
          <p:spPr bwMode="auto">
            <a:xfrm rot="10650627">
              <a:off x="776" y="1957"/>
              <a:ext cx="3168" cy="96"/>
            </a:xfrm>
            <a:custGeom>
              <a:avLst/>
              <a:gdLst>
                <a:gd name="T0" fmla="*/ 3168 w 2592"/>
                <a:gd name="T1" fmla="*/ 0 h 352"/>
                <a:gd name="T2" fmla="*/ 1760 w 2592"/>
                <a:gd name="T3" fmla="*/ 92 h 352"/>
                <a:gd name="T4" fmla="*/ 0 w 2592"/>
                <a:gd name="T5" fmla="*/ 26 h 3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92" h="352">
                  <a:moveTo>
                    <a:pt x="2592" y="0"/>
                  </a:moveTo>
                  <a:cubicBezTo>
                    <a:pt x="2232" y="160"/>
                    <a:pt x="1872" y="320"/>
                    <a:pt x="1440" y="336"/>
                  </a:cubicBezTo>
                  <a:cubicBezTo>
                    <a:pt x="1008" y="352"/>
                    <a:pt x="240" y="136"/>
                    <a:pt x="0" y="9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Freeform 16"/>
            <p:cNvSpPr/>
            <p:nvPr/>
          </p:nvSpPr>
          <p:spPr bwMode="auto">
            <a:xfrm rot="8982051">
              <a:off x="1824" y="1968"/>
              <a:ext cx="2165" cy="768"/>
            </a:xfrm>
            <a:custGeom>
              <a:avLst/>
              <a:gdLst>
                <a:gd name="T0" fmla="*/ 2165 w 2592"/>
                <a:gd name="T1" fmla="*/ 0 h 352"/>
                <a:gd name="T2" fmla="*/ 1203 w 2592"/>
                <a:gd name="T3" fmla="*/ 733 h 352"/>
                <a:gd name="T4" fmla="*/ 0 w 2592"/>
                <a:gd name="T5" fmla="*/ 209 h 3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92" h="352">
                  <a:moveTo>
                    <a:pt x="2592" y="0"/>
                  </a:moveTo>
                  <a:cubicBezTo>
                    <a:pt x="2232" y="160"/>
                    <a:pt x="1872" y="320"/>
                    <a:pt x="1440" y="336"/>
                  </a:cubicBezTo>
                  <a:cubicBezTo>
                    <a:pt x="1008" y="352"/>
                    <a:pt x="240" y="136"/>
                    <a:pt x="0" y="9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44155"/>
            <a:ext cx="7288927" cy="1325563"/>
          </a:xfrm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 panose="02020603050405020304"/>
                <a:ea typeface="Tahoma" panose="020B0604030504040204"/>
                <a:cs typeface="Tahoma" panose="020B0604030504040204"/>
                <a:sym typeface="Tahoma" panose="020B0604030504040204"/>
                <a:rtl val="0"/>
              </a:rPr>
              <a:t>Basic 2D - plotting</a:t>
            </a:r>
            <a:endParaRPr lang="en-US" altLang="zh-CN" b="1" kern="0" dirty="0">
              <a:solidFill>
                <a:prstClr val="black"/>
              </a:solidFill>
              <a:latin typeface="Times New Roman" panose="02020603050405020304"/>
              <a:ea typeface="Tahoma" panose="020B0604030504040204"/>
              <a:cs typeface="Tahoma" panose="020B0604030504040204"/>
              <a:sym typeface="Tahoma" panose="020B0604030504040204"/>
              <a:rtl val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85800" y="1107272"/>
            <a:ext cx="8077200" cy="1066800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sz="2000">
                <a:latin typeface="Arial" panose="020B0604020202020204" pitchFamily="34" charset="0"/>
              </a:rPr>
              <a:t>Matlab like example:</a:t>
            </a:r>
            <a:endParaRPr lang="en-US" sz="2000" dirty="0">
              <a:latin typeface="Arial" panose="020B0604020202020204" pitchFamily="34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6858000" cy="394652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sz="1800" dirty="0" err="1"/>
              <a:t>import</a:t>
            </a:r>
            <a:r>
              <a:rPr lang="de-DE" sz="1800" dirty="0"/>
              <a:t> </a:t>
            </a:r>
            <a:r>
              <a:rPr lang="de-DE" sz="1800" dirty="0" err="1"/>
              <a:t>numpy</a:t>
            </a:r>
            <a:r>
              <a:rPr lang="de-DE" sz="1800" dirty="0"/>
              <a:t> </a:t>
            </a:r>
            <a:r>
              <a:rPr lang="de-DE" sz="1800" dirty="0" err="1"/>
              <a:t>as</a:t>
            </a:r>
            <a:r>
              <a:rPr lang="de-DE" sz="1800" dirty="0"/>
              <a:t> </a:t>
            </a:r>
            <a:r>
              <a:rPr lang="de-DE" sz="1800" dirty="0" err="1"/>
              <a:t>np</a:t>
            </a:r>
            <a:r>
              <a:rPr lang="de-DE" sz="1800" dirty="0"/>
              <a:t> 	</a:t>
            </a:r>
            <a:r>
              <a:rPr lang="de-DE" sz="1800" dirty="0">
                <a:solidFill>
                  <a:srgbClr val="008000"/>
                </a:solidFill>
              </a:rPr>
              <a:t># </a:t>
            </a:r>
            <a:r>
              <a:rPr lang="de-DE" sz="1800" dirty="0" err="1">
                <a:solidFill>
                  <a:srgbClr val="008000"/>
                </a:solidFill>
              </a:rPr>
              <a:t>import</a:t>
            </a:r>
            <a:r>
              <a:rPr lang="de-DE" sz="1800" dirty="0">
                <a:solidFill>
                  <a:srgbClr val="008000"/>
                </a:solidFill>
              </a:rPr>
              <a:t> </a:t>
            </a:r>
            <a:r>
              <a:rPr lang="de-DE" sz="1800" dirty="0" err="1">
                <a:solidFill>
                  <a:srgbClr val="008000"/>
                </a:solidFill>
              </a:rPr>
              <a:t>numpy</a:t>
            </a:r>
            <a:endParaRPr lang="de-DE" sz="1800" dirty="0">
              <a:solidFill>
                <a:srgbClr val="008000"/>
              </a:solidFill>
            </a:endParaRPr>
          </a:p>
          <a:p>
            <a:r>
              <a:rPr lang="de-DE" sz="1800" dirty="0" err="1"/>
              <a:t>import</a:t>
            </a:r>
            <a:r>
              <a:rPr lang="de-DE" sz="1800" dirty="0"/>
              <a:t> </a:t>
            </a:r>
            <a:r>
              <a:rPr lang="de-DE" sz="1800" dirty="0" err="1"/>
              <a:t>pylab</a:t>
            </a:r>
            <a:r>
              <a:rPr lang="de-DE" sz="1800" dirty="0"/>
              <a:t> </a:t>
            </a:r>
            <a:r>
              <a:rPr lang="de-DE" sz="1800" dirty="0" err="1"/>
              <a:t>as</a:t>
            </a:r>
            <a:r>
              <a:rPr lang="de-DE" sz="1800" dirty="0"/>
              <a:t> </a:t>
            </a:r>
            <a:r>
              <a:rPr lang="de-DE" sz="1800" dirty="0" err="1"/>
              <a:t>pl</a:t>
            </a:r>
            <a:r>
              <a:rPr lang="de-DE" sz="1800" dirty="0"/>
              <a:t>		</a:t>
            </a:r>
            <a:r>
              <a:rPr lang="de-DE" sz="1800" dirty="0">
                <a:solidFill>
                  <a:srgbClr val="008000"/>
                </a:solidFill>
              </a:rPr>
              <a:t># </a:t>
            </a:r>
            <a:r>
              <a:rPr lang="de-DE" sz="1800" dirty="0" err="1">
                <a:solidFill>
                  <a:srgbClr val="008000"/>
                </a:solidFill>
              </a:rPr>
              <a:t>import</a:t>
            </a:r>
            <a:r>
              <a:rPr lang="de-DE" sz="1800" dirty="0">
                <a:solidFill>
                  <a:srgbClr val="008000"/>
                </a:solidFill>
              </a:rPr>
              <a:t> </a:t>
            </a:r>
            <a:r>
              <a:rPr lang="de-DE" sz="1800" dirty="0" err="1">
                <a:solidFill>
                  <a:srgbClr val="008000"/>
                </a:solidFill>
              </a:rPr>
              <a:t>pylab</a:t>
            </a:r>
            <a:r>
              <a:rPr lang="de-DE" sz="1800" dirty="0">
                <a:solidFill>
                  <a:srgbClr val="008000"/>
                </a:solidFill>
              </a:rPr>
              <a:t> </a:t>
            </a:r>
            <a:r>
              <a:rPr lang="de-DE" sz="1800" dirty="0" err="1">
                <a:solidFill>
                  <a:srgbClr val="008000"/>
                </a:solidFill>
              </a:rPr>
              <a:t>interface</a:t>
            </a:r>
            <a:endParaRPr lang="de-DE" sz="1800" dirty="0">
              <a:solidFill>
                <a:srgbClr val="008000"/>
              </a:solidFill>
            </a:endParaRPr>
          </a:p>
          <a:p>
            <a:endParaRPr lang="de-DE" sz="1800" dirty="0"/>
          </a:p>
          <a:p>
            <a:endParaRPr lang="de-DE" sz="1800" dirty="0"/>
          </a:p>
          <a:p>
            <a:r>
              <a:rPr lang="de-DE" sz="1800" dirty="0" err="1"/>
              <a:t>times</a:t>
            </a:r>
            <a:r>
              <a:rPr lang="de-DE" sz="1800" dirty="0"/>
              <a:t> = </a:t>
            </a:r>
            <a:r>
              <a:rPr lang="de-DE" sz="1800" dirty="0" err="1"/>
              <a:t>np.arange</a:t>
            </a:r>
            <a:r>
              <a:rPr lang="de-DE" sz="1800" dirty="0"/>
              <a:t> ( 0, 5, 0.01 ) 	</a:t>
            </a:r>
            <a:r>
              <a:rPr lang="de-DE" sz="1800" dirty="0">
                <a:solidFill>
                  <a:srgbClr val="008000"/>
                </a:solidFill>
              </a:rPr>
              <a:t># </a:t>
            </a:r>
            <a:r>
              <a:rPr lang="de-DE" sz="1800" dirty="0" err="1">
                <a:solidFill>
                  <a:srgbClr val="008000"/>
                </a:solidFill>
              </a:rPr>
              <a:t>define</a:t>
            </a:r>
            <a:r>
              <a:rPr lang="de-DE" sz="1800" dirty="0">
                <a:solidFill>
                  <a:srgbClr val="008000"/>
                </a:solidFill>
              </a:rPr>
              <a:t> x-</a:t>
            </a:r>
            <a:r>
              <a:rPr lang="de-DE" sz="1800" dirty="0" err="1">
                <a:solidFill>
                  <a:srgbClr val="008000"/>
                </a:solidFill>
              </a:rPr>
              <a:t>vector</a:t>
            </a:r>
            <a:endParaRPr lang="de-DE" sz="1800" dirty="0">
              <a:solidFill>
                <a:srgbClr val="008000"/>
              </a:solidFill>
            </a:endParaRPr>
          </a:p>
          <a:p>
            <a:r>
              <a:rPr lang="de-DE" sz="1800" dirty="0" err="1"/>
              <a:t>fun</a:t>
            </a:r>
            <a:r>
              <a:rPr lang="de-DE" sz="1800" dirty="0"/>
              <a:t>  = </a:t>
            </a:r>
            <a:r>
              <a:rPr lang="de-DE" sz="1800" dirty="0" err="1"/>
              <a:t>lambda</a:t>
            </a:r>
            <a:r>
              <a:rPr lang="de-DE" sz="1800" dirty="0"/>
              <a:t> x : </a:t>
            </a:r>
            <a:r>
              <a:rPr lang="de-DE" sz="1800" dirty="0" err="1"/>
              <a:t>np.cos</a:t>
            </a:r>
            <a:r>
              <a:rPr lang="de-DE" sz="1800" dirty="0"/>
              <a:t> (20 *x) * </a:t>
            </a:r>
            <a:r>
              <a:rPr lang="de-DE" sz="1800" dirty="0" err="1"/>
              <a:t>np.exp</a:t>
            </a:r>
            <a:r>
              <a:rPr lang="de-DE" sz="1800" dirty="0"/>
              <a:t> (- </a:t>
            </a:r>
            <a:r>
              <a:rPr lang="de-DE" sz="1800" dirty="0" err="1"/>
              <a:t>pl.absolute</a:t>
            </a:r>
            <a:r>
              <a:rPr lang="de-DE" sz="1800" dirty="0"/>
              <a:t>(x) )</a:t>
            </a:r>
            <a:endParaRPr lang="de-DE" sz="1800" dirty="0"/>
          </a:p>
          <a:p>
            <a:r>
              <a:rPr lang="de-DE" sz="1800" dirty="0">
                <a:solidFill>
                  <a:srgbClr val="008000"/>
                </a:solidFill>
              </a:rPr>
              <a:t>		# </a:t>
            </a:r>
            <a:r>
              <a:rPr lang="de-DE" sz="1800" dirty="0" err="1">
                <a:solidFill>
                  <a:srgbClr val="008000"/>
                </a:solidFill>
              </a:rPr>
              <a:t>define</a:t>
            </a:r>
            <a:r>
              <a:rPr lang="de-DE" sz="1800" dirty="0">
                <a:solidFill>
                  <a:srgbClr val="008000"/>
                </a:solidFill>
              </a:rPr>
              <a:t> </a:t>
            </a:r>
            <a:r>
              <a:rPr lang="de-DE" sz="1800" dirty="0" err="1">
                <a:solidFill>
                  <a:srgbClr val="008000"/>
                </a:solidFill>
              </a:rPr>
              <a:t>some</a:t>
            </a:r>
            <a:r>
              <a:rPr lang="de-DE" sz="1800" dirty="0">
                <a:solidFill>
                  <a:srgbClr val="008000"/>
                </a:solidFill>
              </a:rPr>
              <a:t> </a:t>
            </a:r>
            <a:r>
              <a:rPr lang="de-DE" sz="1800" dirty="0" err="1">
                <a:solidFill>
                  <a:srgbClr val="008000"/>
                </a:solidFill>
              </a:rPr>
              <a:t>function</a:t>
            </a:r>
            <a:r>
              <a:rPr lang="de-DE" sz="1800" dirty="0">
                <a:solidFill>
                  <a:srgbClr val="008000"/>
                </a:solidFill>
              </a:rPr>
              <a:t> </a:t>
            </a:r>
            <a:r>
              <a:rPr lang="de-DE" sz="1800" dirty="0" err="1">
                <a:solidFill>
                  <a:srgbClr val="008000"/>
                </a:solidFill>
              </a:rPr>
              <a:t>fun</a:t>
            </a:r>
            <a:r>
              <a:rPr lang="de-DE" sz="1800" dirty="0">
                <a:solidFill>
                  <a:srgbClr val="008000"/>
                </a:solidFill>
              </a:rPr>
              <a:t> (x)</a:t>
            </a:r>
            <a:endParaRPr lang="de-DE" sz="1800" dirty="0">
              <a:solidFill>
                <a:srgbClr val="008000"/>
              </a:solidFill>
            </a:endParaRPr>
          </a:p>
          <a:p>
            <a:endParaRPr lang="de-DE" sz="1800" dirty="0"/>
          </a:p>
          <a:p>
            <a:r>
              <a:rPr lang="de-DE" sz="1800" dirty="0" err="1"/>
              <a:t>pl.plot</a:t>
            </a:r>
            <a:r>
              <a:rPr lang="de-DE" sz="1800" dirty="0"/>
              <a:t> ( </a:t>
            </a:r>
            <a:r>
              <a:rPr lang="de-DE" sz="1800" dirty="0" err="1"/>
              <a:t>times</a:t>
            </a:r>
            <a:r>
              <a:rPr lang="de-DE" sz="1800" dirty="0"/>
              <a:t>, </a:t>
            </a:r>
            <a:r>
              <a:rPr lang="de-DE" sz="1800" dirty="0" err="1"/>
              <a:t>fun</a:t>
            </a:r>
            <a:r>
              <a:rPr lang="de-DE" sz="1800" dirty="0"/>
              <a:t>(</a:t>
            </a:r>
            <a:r>
              <a:rPr lang="de-DE" sz="1800" dirty="0" err="1"/>
              <a:t>times</a:t>
            </a:r>
            <a:r>
              <a:rPr lang="de-DE" sz="1800" dirty="0"/>
              <a:t>) ) 	</a:t>
            </a:r>
            <a:r>
              <a:rPr lang="de-DE" sz="1800" dirty="0">
                <a:solidFill>
                  <a:srgbClr val="008000"/>
                </a:solidFill>
              </a:rPr>
              <a:t># </a:t>
            </a:r>
            <a:r>
              <a:rPr lang="de-DE" sz="1800" dirty="0" err="1">
                <a:solidFill>
                  <a:srgbClr val="008000"/>
                </a:solidFill>
              </a:rPr>
              <a:t>plot</a:t>
            </a:r>
            <a:r>
              <a:rPr lang="de-DE" sz="1800" dirty="0">
                <a:solidFill>
                  <a:srgbClr val="008000"/>
                </a:solidFill>
              </a:rPr>
              <a:t> </a:t>
            </a:r>
            <a:r>
              <a:rPr lang="de-DE" sz="1800" dirty="0" err="1">
                <a:solidFill>
                  <a:srgbClr val="008000"/>
                </a:solidFill>
              </a:rPr>
              <a:t>fun</a:t>
            </a:r>
            <a:r>
              <a:rPr lang="de-DE" sz="1800" dirty="0">
                <a:solidFill>
                  <a:srgbClr val="008000"/>
                </a:solidFill>
              </a:rPr>
              <a:t> (t) vs. t</a:t>
            </a:r>
            <a:endParaRPr lang="de-DE" sz="1800" dirty="0"/>
          </a:p>
          <a:p>
            <a:r>
              <a:rPr lang="de-DE" sz="1800" dirty="0" err="1"/>
              <a:t>pl.xlabel</a:t>
            </a:r>
            <a:r>
              <a:rPr lang="de-DE" sz="1800" dirty="0"/>
              <a:t> ('time' ) 		</a:t>
            </a:r>
            <a:r>
              <a:rPr lang="de-DE" sz="1800" dirty="0">
                <a:solidFill>
                  <a:srgbClr val="008000"/>
                </a:solidFill>
              </a:rPr>
              <a:t># </a:t>
            </a:r>
            <a:r>
              <a:rPr lang="de-DE" sz="1800" dirty="0" err="1">
                <a:solidFill>
                  <a:srgbClr val="008000"/>
                </a:solidFill>
              </a:rPr>
              <a:t>creating</a:t>
            </a:r>
            <a:r>
              <a:rPr lang="de-DE" sz="1800" dirty="0">
                <a:solidFill>
                  <a:srgbClr val="008000"/>
                </a:solidFill>
              </a:rPr>
              <a:t> x-label</a:t>
            </a:r>
            <a:endParaRPr lang="de-DE" sz="1800" dirty="0"/>
          </a:p>
          <a:p>
            <a:r>
              <a:rPr lang="de-DE" sz="1800" dirty="0" err="1"/>
              <a:t>pl.ylabel</a:t>
            </a:r>
            <a:r>
              <a:rPr lang="de-DE" sz="1800" dirty="0"/>
              <a:t> ('</a:t>
            </a:r>
            <a:r>
              <a:rPr lang="de-DE" sz="1800" dirty="0" err="1"/>
              <a:t>position</a:t>
            </a:r>
            <a:r>
              <a:rPr lang="de-DE" sz="1800" dirty="0"/>
              <a:t>')		</a:t>
            </a:r>
            <a:r>
              <a:rPr lang="de-DE" sz="1800" dirty="0">
                <a:solidFill>
                  <a:srgbClr val="008000"/>
                </a:solidFill>
              </a:rPr>
              <a:t># </a:t>
            </a:r>
            <a:r>
              <a:rPr lang="de-DE" sz="1800" dirty="0" err="1">
                <a:solidFill>
                  <a:srgbClr val="008000"/>
                </a:solidFill>
              </a:rPr>
              <a:t>creating</a:t>
            </a:r>
            <a:r>
              <a:rPr lang="de-DE" sz="1800" dirty="0">
                <a:solidFill>
                  <a:srgbClr val="008000"/>
                </a:solidFill>
              </a:rPr>
              <a:t> </a:t>
            </a:r>
            <a:r>
              <a:rPr lang="de-DE" sz="1800" dirty="0" err="1">
                <a:solidFill>
                  <a:srgbClr val="008000"/>
                </a:solidFill>
              </a:rPr>
              <a:t>y</a:t>
            </a:r>
            <a:r>
              <a:rPr lang="de-DE" sz="1800" dirty="0">
                <a:solidFill>
                  <a:srgbClr val="008000"/>
                </a:solidFill>
              </a:rPr>
              <a:t>-label</a:t>
            </a:r>
            <a:endParaRPr lang="de-DE" sz="1800" dirty="0"/>
          </a:p>
          <a:p>
            <a:endParaRPr lang="de-DE" sz="1800" dirty="0"/>
          </a:p>
          <a:p>
            <a:r>
              <a:rPr lang="de-DE" sz="1800" dirty="0" err="1"/>
              <a:t>pl.title</a:t>
            </a:r>
            <a:r>
              <a:rPr lang="de-DE" sz="1800" dirty="0"/>
              <a:t> ( '</a:t>
            </a:r>
            <a:r>
              <a:rPr lang="de-DE" sz="1800" dirty="0" err="1"/>
              <a:t>damped</a:t>
            </a:r>
            <a:r>
              <a:rPr lang="de-DE" sz="1800" dirty="0"/>
              <a:t> </a:t>
            </a:r>
            <a:r>
              <a:rPr lang="de-DE" sz="1800" dirty="0" err="1"/>
              <a:t>oscillation</a:t>
            </a:r>
            <a:r>
              <a:rPr lang="de-DE" sz="1800" dirty="0"/>
              <a:t>') 	 	</a:t>
            </a:r>
            <a:r>
              <a:rPr lang="de-DE" sz="1800" dirty="0">
                <a:solidFill>
                  <a:srgbClr val="008000"/>
                </a:solidFill>
              </a:rPr>
              <a:t># </a:t>
            </a:r>
            <a:r>
              <a:rPr lang="de-DE" sz="1800" dirty="0" err="1">
                <a:solidFill>
                  <a:srgbClr val="008000"/>
                </a:solidFill>
              </a:rPr>
              <a:t>setting</a:t>
            </a:r>
            <a:r>
              <a:rPr lang="de-DE" sz="1800" dirty="0">
                <a:solidFill>
                  <a:srgbClr val="008000"/>
                </a:solidFill>
              </a:rPr>
              <a:t> </a:t>
            </a:r>
            <a:r>
              <a:rPr lang="de-DE" sz="1800" dirty="0" err="1">
                <a:solidFill>
                  <a:srgbClr val="008000"/>
                </a:solidFill>
              </a:rPr>
              <a:t>the</a:t>
            </a:r>
            <a:r>
              <a:rPr lang="de-DE" sz="1800" dirty="0">
                <a:solidFill>
                  <a:srgbClr val="008000"/>
                </a:solidFill>
              </a:rPr>
              <a:t> title</a:t>
            </a:r>
            <a:endParaRPr lang="de-DE" sz="1800" dirty="0"/>
          </a:p>
          <a:p>
            <a:r>
              <a:rPr lang="de-DE" sz="1800" dirty="0" err="1"/>
              <a:t>pl.show</a:t>
            </a:r>
            <a:r>
              <a:rPr lang="de-DE" sz="1800" dirty="0"/>
              <a:t>()				 </a:t>
            </a:r>
            <a:r>
              <a:rPr lang="de-DE" sz="1800" dirty="0">
                <a:solidFill>
                  <a:srgbClr val="008000"/>
                </a:solidFill>
              </a:rPr>
              <a:t># </a:t>
            </a:r>
            <a:r>
              <a:rPr lang="de-DE" sz="1800" dirty="0" err="1">
                <a:solidFill>
                  <a:srgbClr val="008000"/>
                </a:solidFill>
              </a:rPr>
              <a:t>show</a:t>
            </a:r>
            <a:r>
              <a:rPr lang="de-DE" sz="1800" dirty="0">
                <a:solidFill>
                  <a:srgbClr val="008000"/>
                </a:solidFill>
              </a:rPr>
              <a:t> </a:t>
            </a:r>
            <a:r>
              <a:rPr lang="de-DE" sz="1800" dirty="0" err="1">
                <a:solidFill>
                  <a:srgbClr val="008000"/>
                </a:solidFill>
              </a:rPr>
              <a:t>the</a:t>
            </a:r>
            <a:r>
              <a:rPr lang="de-DE" sz="1800" dirty="0">
                <a:solidFill>
                  <a:srgbClr val="008000"/>
                </a:solidFill>
              </a:rPr>
              <a:t> </a:t>
            </a:r>
            <a:r>
              <a:rPr lang="de-DE" sz="1800" dirty="0" err="1">
                <a:solidFill>
                  <a:srgbClr val="008000"/>
                </a:solidFill>
              </a:rPr>
              <a:t>plot</a:t>
            </a:r>
            <a:endParaRPr lang="de-DE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44155"/>
            <a:ext cx="7288927" cy="1325563"/>
          </a:xfrm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 panose="02020603050405020304"/>
                <a:ea typeface="Tahoma" panose="020B0604030504040204"/>
                <a:cs typeface="Tahoma" panose="020B0604030504040204"/>
                <a:sym typeface="Tahoma" panose="020B0604030504040204"/>
                <a:rtl val="0"/>
              </a:rPr>
              <a:t>Subplots</a:t>
            </a:r>
            <a:endParaRPr lang="en-US" altLang="zh-CN" b="1" kern="0" dirty="0">
              <a:solidFill>
                <a:prstClr val="black"/>
              </a:solidFill>
              <a:latin typeface="Times New Roman" panose="02020603050405020304"/>
              <a:ea typeface="Tahoma" panose="020B0604030504040204"/>
              <a:cs typeface="Tahoma" panose="020B0604030504040204"/>
              <a:sym typeface="Tahoma" panose="020B0604030504040204"/>
              <a:rtl val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172200" y="1524000"/>
            <a:ext cx="2743200" cy="16049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Arial" panose="020B0604020202020204" pitchFamily="34" charset="0"/>
              </a:rPr>
              <a:t>subplot (2,1,1) :</a:t>
            </a:r>
            <a:endParaRPr lang="en-US" sz="180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>
                <a:latin typeface="Arial" panose="020B0604020202020204" pitchFamily="34" charset="0"/>
              </a:rPr>
              <a:t> 2 columns, 1 row</a:t>
            </a:r>
            <a:endParaRPr lang="en-US" sz="180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>
                <a:latin typeface="Arial" panose="020B0604020202020204" pitchFamily="34" charset="0"/>
              </a:rPr>
              <a:t> choose first subplot</a:t>
            </a:r>
            <a:endParaRPr lang="en-US" sz="180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800">
                <a:latin typeface="Arial" panose="020B0604020202020204" pitchFamily="34" charset="0"/>
              </a:rPr>
              <a:t>! Indexing starts with 1</a:t>
            </a:r>
            <a:endParaRPr lang="en-US" sz="1800">
              <a:latin typeface="Arial" panose="020B0604020202020204" pitchFamily="34" charset="0"/>
            </a:endParaRPr>
          </a:p>
        </p:txBody>
      </p:sp>
      <p:pic>
        <p:nvPicPr>
          <p:cNvPr id="10" name="Picture 13" descr="Foli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5484813" cy="465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6096000" y="3962400"/>
            <a:ext cx="2743200" cy="11922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Arial" panose="020B0604020202020204" pitchFamily="34" charset="0"/>
              </a:rPr>
              <a:t>subplot (2,1,2) :</a:t>
            </a:r>
            <a:endParaRPr lang="en-US" sz="180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>
                <a:latin typeface="Arial" panose="020B0604020202020204" pitchFamily="34" charset="0"/>
              </a:rPr>
              <a:t> 2 columns, 1 row</a:t>
            </a:r>
            <a:endParaRPr lang="en-US" sz="180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>
                <a:latin typeface="Arial" panose="020B0604020202020204" pitchFamily="34" charset="0"/>
              </a:rPr>
              <a:t> choose second subplot</a:t>
            </a:r>
            <a:endParaRPr 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44155"/>
            <a:ext cx="7288927" cy="1325563"/>
          </a:xfrm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 panose="02020603050405020304"/>
                <a:ea typeface="Tahoma" panose="020B0604030504040204"/>
                <a:cs typeface="Tahoma" panose="020B0604030504040204"/>
                <a:sym typeface="Tahoma" panose="020B0604030504040204"/>
                <a:rtl val="0"/>
              </a:rPr>
              <a:t>Subplots</a:t>
            </a:r>
            <a:endParaRPr lang="en-US" altLang="zh-CN" b="1" kern="0" dirty="0">
              <a:solidFill>
                <a:prstClr val="black"/>
              </a:solidFill>
              <a:latin typeface="Times New Roman" panose="02020603050405020304"/>
              <a:ea typeface="Tahoma" panose="020B0604030504040204"/>
              <a:cs typeface="Tahoma" panose="020B0604030504040204"/>
              <a:sym typeface="Tahoma" panose="020B0604030504040204"/>
              <a:rtl val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914400" y="1447800"/>
            <a:ext cx="6858000" cy="4495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sz="1800" dirty="0" err="1"/>
              <a:t>import</a:t>
            </a:r>
            <a:r>
              <a:rPr lang="de-DE" sz="1800" dirty="0"/>
              <a:t> </a:t>
            </a:r>
            <a:r>
              <a:rPr lang="de-DE" sz="1800" dirty="0" err="1"/>
              <a:t>numpy</a:t>
            </a:r>
            <a:r>
              <a:rPr lang="de-DE" sz="1800" dirty="0"/>
              <a:t> </a:t>
            </a:r>
            <a:r>
              <a:rPr lang="de-DE" sz="1800" dirty="0" err="1"/>
              <a:t>as</a:t>
            </a:r>
            <a:r>
              <a:rPr lang="de-DE" sz="1800" dirty="0"/>
              <a:t> </a:t>
            </a:r>
            <a:r>
              <a:rPr lang="de-DE" sz="1800" dirty="0" err="1"/>
              <a:t>np</a:t>
            </a:r>
            <a:r>
              <a:rPr lang="de-DE" sz="1800" dirty="0"/>
              <a:t> 	</a:t>
            </a:r>
            <a:r>
              <a:rPr lang="de-DE" sz="1800" dirty="0">
                <a:solidFill>
                  <a:srgbClr val="008000"/>
                </a:solidFill>
              </a:rPr>
              <a:t># </a:t>
            </a:r>
            <a:r>
              <a:rPr lang="de-DE" sz="1800" dirty="0" err="1">
                <a:solidFill>
                  <a:srgbClr val="008000"/>
                </a:solidFill>
              </a:rPr>
              <a:t>import</a:t>
            </a:r>
            <a:r>
              <a:rPr lang="de-DE" sz="1800" dirty="0">
                <a:solidFill>
                  <a:srgbClr val="008000"/>
                </a:solidFill>
              </a:rPr>
              <a:t> </a:t>
            </a:r>
            <a:r>
              <a:rPr lang="de-DE" sz="1800" dirty="0" err="1">
                <a:solidFill>
                  <a:srgbClr val="008000"/>
                </a:solidFill>
              </a:rPr>
              <a:t>numpy</a:t>
            </a:r>
            <a:endParaRPr lang="de-DE" sz="1800" dirty="0">
              <a:solidFill>
                <a:srgbClr val="008000"/>
              </a:solidFill>
            </a:endParaRPr>
          </a:p>
          <a:p>
            <a:r>
              <a:rPr lang="de-DE" sz="1800" dirty="0" err="1"/>
              <a:t>import</a:t>
            </a:r>
            <a:r>
              <a:rPr lang="de-DE" sz="1800" dirty="0"/>
              <a:t> </a:t>
            </a:r>
            <a:r>
              <a:rPr lang="de-DE" sz="1800" dirty="0" err="1"/>
              <a:t>pylab</a:t>
            </a:r>
            <a:r>
              <a:rPr lang="de-DE" sz="1800" dirty="0"/>
              <a:t> </a:t>
            </a:r>
            <a:r>
              <a:rPr lang="de-DE" sz="1800" dirty="0" err="1"/>
              <a:t>as</a:t>
            </a:r>
            <a:r>
              <a:rPr lang="de-DE" sz="1800" dirty="0"/>
              <a:t> </a:t>
            </a:r>
            <a:r>
              <a:rPr lang="de-DE" sz="1800" dirty="0" err="1"/>
              <a:t>pl</a:t>
            </a:r>
            <a:r>
              <a:rPr lang="de-DE" sz="1800" dirty="0"/>
              <a:t>		</a:t>
            </a:r>
            <a:r>
              <a:rPr lang="de-DE" sz="1800" dirty="0">
                <a:solidFill>
                  <a:srgbClr val="008000"/>
                </a:solidFill>
              </a:rPr>
              <a:t># </a:t>
            </a:r>
            <a:r>
              <a:rPr lang="de-DE" sz="1800" dirty="0" err="1">
                <a:solidFill>
                  <a:srgbClr val="008000"/>
                </a:solidFill>
              </a:rPr>
              <a:t>import</a:t>
            </a:r>
            <a:r>
              <a:rPr lang="de-DE" sz="1800" dirty="0">
                <a:solidFill>
                  <a:srgbClr val="008000"/>
                </a:solidFill>
              </a:rPr>
              <a:t> </a:t>
            </a:r>
            <a:r>
              <a:rPr lang="de-DE" sz="1800" dirty="0" err="1">
                <a:solidFill>
                  <a:srgbClr val="008000"/>
                </a:solidFill>
              </a:rPr>
              <a:t>pylab</a:t>
            </a:r>
            <a:r>
              <a:rPr lang="de-DE" sz="1800" dirty="0">
                <a:solidFill>
                  <a:srgbClr val="008000"/>
                </a:solidFill>
              </a:rPr>
              <a:t> </a:t>
            </a:r>
            <a:r>
              <a:rPr lang="de-DE" sz="1800" dirty="0" err="1">
                <a:solidFill>
                  <a:srgbClr val="008000"/>
                </a:solidFill>
              </a:rPr>
              <a:t>interface</a:t>
            </a:r>
            <a:endParaRPr lang="de-DE" sz="1800" dirty="0">
              <a:solidFill>
                <a:srgbClr val="008000"/>
              </a:solidFill>
            </a:endParaRPr>
          </a:p>
          <a:p>
            <a:endParaRPr lang="de-DE" sz="1800" dirty="0"/>
          </a:p>
          <a:p>
            <a:r>
              <a:rPr lang="de-DE" sz="1800" dirty="0" err="1"/>
              <a:t>times</a:t>
            </a:r>
            <a:r>
              <a:rPr lang="de-DE" sz="1800" dirty="0"/>
              <a:t> = </a:t>
            </a:r>
            <a:r>
              <a:rPr lang="de-DE" sz="1800" dirty="0" err="1"/>
              <a:t>np.arange</a:t>
            </a:r>
            <a:r>
              <a:rPr lang="de-DE" sz="1800" dirty="0"/>
              <a:t> ( 0, 5, 0.01 ) 	</a:t>
            </a:r>
            <a:r>
              <a:rPr lang="de-DE" sz="1800" dirty="0">
                <a:solidFill>
                  <a:srgbClr val="008000"/>
                </a:solidFill>
              </a:rPr>
              <a:t># </a:t>
            </a:r>
            <a:r>
              <a:rPr lang="de-DE" sz="1800" dirty="0" err="1">
                <a:solidFill>
                  <a:srgbClr val="008000"/>
                </a:solidFill>
              </a:rPr>
              <a:t>define</a:t>
            </a:r>
            <a:r>
              <a:rPr lang="de-DE" sz="1800" dirty="0">
                <a:solidFill>
                  <a:srgbClr val="008000"/>
                </a:solidFill>
              </a:rPr>
              <a:t> x-</a:t>
            </a:r>
            <a:r>
              <a:rPr lang="de-DE" sz="1800" dirty="0" err="1">
                <a:solidFill>
                  <a:srgbClr val="008000"/>
                </a:solidFill>
              </a:rPr>
              <a:t>vector</a:t>
            </a:r>
            <a:endParaRPr lang="de-DE" sz="1800" dirty="0">
              <a:solidFill>
                <a:srgbClr val="008000"/>
              </a:solidFill>
            </a:endParaRPr>
          </a:p>
          <a:p>
            <a:endParaRPr lang="de-DE" sz="1800" dirty="0"/>
          </a:p>
          <a:p>
            <a:r>
              <a:rPr lang="de-DE" sz="1800" dirty="0" err="1"/>
              <a:t>fun</a:t>
            </a:r>
            <a:r>
              <a:rPr lang="de-DE" sz="1800" dirty="0"/>
              <a:t>   = </a:t>
            </a:r>
            <a:r>
              <a:rPr lang="de-DE" sz="1800" dirty="0" err="1"/>
              <a:t>lambda</a:t>
            </a:r>
            <a:r>
              <a:rPr lang="de-DE" sz="1800" dirty="0"/>
              <a:t> x : </a:t>
            </a:r>
            <a:r>
              <a:rPr lang="de-DE" sz="1800" dirty="0" err="1"/>
              <a:t>np.cos</a:t>
            </a:r>
            <a:r>
              <a:rPr lang="de-DE" sz="1800" dirty="0"/>
              <a:t> (20 *x) * </a:t>
            </a:r>
            <a:r>
              <a:rPr lang="de-DE" sz="1800" dirty="0" err="1"/>
              <a:t>np.exp</a:t>
            </a:r>
            <a:r>
              <a:rPr lang="de-DE" sz="1800" dirty="0"/>
              <a:t> (- </a:t>
            </a:r>
            <a:r>
              <a:rPr lang="de-DE" sz="1800" dirty="0" err="1"/>
              <a:t>pl.absolute</a:t>
            </a:r>
            <a:r>
              <a:rPr lang="de-DE" sz="1800" dirty="0"/>
              <a:t>(x) )</a:t>
            </a:r>
            <a:endParaRPr lang="de-DE" sz="1800" dirty="0"/>
          </a:p>
          <a:p>
            <a:r>
              <a:rPr lang="de-DE" sz="1800" dirty="0"/>
              <a:t>fun2  = </a:t>
            </a:r>
            <a:r>
              <a:rPr lang="de-DE" sz="1800" dirty="0" err="1"/>
              <a:t>lambda</a:t>
            </a:r>
            <a:r>
              <a:rPr lang="de-DE" sz="1800" dirty="0"/>
              <a:t> x : </a:t>
            </a:r>
            <a:r>
              <a:rPr lang="de-DE" sz="1800" dirty="0" err="1"/>
              <a:t>np.sin</a:t>
            </a:r>
            <a:r>
              <a:rPr lang="de-DE" sz="1800" dirty="0"/>
              <a:t> (10 *x**2)  	</a:t>
            </a:r>
            <a:r>
              <a:rPr lang="de-DE" sz="1800" dirty="0">
                <a:solidFill>
                  <a:srgbClr val="008000"/>
                </a:solidFill>
              </a:rPr>
              <a:t># </a:t>
            </a:r>
            <a:r>
              <a:rPr lang="de-DE" sz="1800" dirty="0" err="1">
                <a:solidFill>
                  <a:srgbClr val="008000"/>
                </a:solidFill>
              </a:rPr>
              <a:t>define</a:t>
            </a:r>
            <a:r>
              <a:rPr lang="de-DE" sz="1800" dirty="0">
                <a:solidFill>
                  <a:srgbClr val="008000"/>
                </a:solidFill>
              </a:rPr>
              <a:t> </a:t>
            </a:r>
            <a:r>
              <a:rPr lang="de-DE" sz="1800" dirty="0" err="1">
                <a:solidFill>
                  <a:srgbClr val="008000"/>
                </a:solidFill>
              </a:rPr>
              <a:t>two</a:t>
            </a:r>
            <a:r>
              <a:rPr lang="de-DE" sz="1800" dirty="0">
                <a:solidFill>
                  <a:srgbClr val="008000"/>
                </a:solidFill>
              </a:rPr>
              <a:t> </a:t>
            </a:r>
            <a:r>
              <a:rPr lang="de-DE" sz="1800" dirty="0" err="1">
                <a:solidFill>
                  <a:srgbClr val="008000"/>
                </a:solidFill>
              </a:rPr>
              <a:t>functions</a:t>
            </a:r>
            <a:endParaRPr lang="de-DE" sz="1800" dirty="0">
              <a:solidFill>
                <a:srgbClr val="008000"/>
              </a:solidFill>
            </a:endParaRPr>
          </a:p>
          <a:p>
            <a:endParaRPr lang="de-DE" sz="1800" dirty="0"/>
          </a:p>
          <a:p>
            <a:endParaRPr lang="de-DE" sz="1800" dirty="0"/>
          </a:p>
          <a:p>
            <a:r>
              <a:rPr lang="de-DE" sz="1800" dirty="0" err="1"/>
              <a:t>pl.subplot</a:t>
            </a:r>
            <a:r>
              <a:rPr lang="de-DE" sz="1800" dirty="0"/>
              <a:t> (2,1,1)		</a:t>
            </a:r>
            <a:r>
              <a:rPr lang="de-DE" sz="1800" dirty="0">
                <a:solidFill>
                  <a:srgbClr val="008000"/>
                </a:solidFill>
              </a:rPr>
              <a:t># </a:t>
            </a:r>
            <a:r>
              <a:rPr lang="de-DE" sz="1800" dirty="0" err="1">
                <a:solidFill>
                  <a:srgbClr val="008000"/>
                </a:solidFill>
              </a:rPr>
              <a:t>choose</a:t>
            </a:r>
            <a:r>
              <a:rPr lang="de-DE" sz="1800" dirty="0">
                <a:solidFill>
                  <a:srgbClr val="008000"/>
                </a:solidFill>
              </a:rPr>
              <a:t> a </a:t>
            </a:r>
            <a:r>
              <a:rPr lang="de-DE" sz="1800" dirty="0" err="1">
                <a:solidFill>
                  <a:srgbClr val="008000"/>
                </a:solidFill>
              </a:rPr>
              <a:t>subplot</a:t>
            </a:r>
            <a:r>
              <a:rPr lang="de-DE" sz="1800" dirty="0">
                <a:solidFill>
                  <a:srgbClr val="008000"/>
                </a:solidFill>
              </a:rPr>
              <a:t> ( </a:t>
            </a:r>
            <a:r>
              <a:rPr lang="de-DE" sz="1800" dirty="0" err="1">
                <a:solidFill>
                  <a:srgbClr val="008000"/>
                </a:solidFill>
              </a:rPr>
              <a:t>rows</a:t>
            </a:r>
            <a:r>
              <a:rPr lang="de-DE" sz="1800" dirty="0">
                <a:solidFill>
                  <a:srgbClr val="008000"/>
                </a:solidFill>
              </a:rPr>
              <a:t>, </a:t>
            </a:r>
            <a:r>
              <a:rPr lang="de-DE" sz="1800" dirty="0" err="1">
                <a:solidFill>
                  <a:srgbClr val="008000"/>
                </a:solidFill>
              </a:rPr>
              <a:t>colums</a:t>
            </a:r>
            <a:r>
              <a:rPr lang="de-DE" sz="1800" dirty="0">
                <a:solidFill>
                  <a:srgbClr val="008000"/>
                </a:solidFill>
              </a:rPr>
              <a:t>, </a:t>
            </a:r>
            <a:r>
              <a:rPr lang="de-DE" sz="1800" dirty="0" err="1">
                <a:solidFill>
                  <a:srgbClr val="008000"/>
                </a:solidFill>
              </a:rPr>
              <a:t>idx</a:t>
            </a:r>
            <a:r>
              <a:rPr lang="de-DE" sz="1800" dirty="0">
                <a:solidFill>
                  <a:srgbClr val="008000"/>
                </a:solidFill>
              </a:rPr>
              <a:t>)</a:t>
            </a:r>
            <a:endParaRPr lang="de-DE" sz="1800" dirty="0">
              <a:solidFill>
                <a:srgbClr val="008000"/>
              </a:solidFill>
            </a:endParaRPr>
          </a:p>
          <a:p>
            <a:r>
              <a:rPr lang="de-DE" sz="1800" dirty="0" err="1"/>
              <a:t>pl.plot</a:t>
            </a:r>
            <a:r>
              <a:rPr lang="de-DE" sz="1800" dirty="0"/>
              <a:t> ( </a:t>
            </a:r>
            <a:r>
              <a:rPr lang="de-DE" sz="1800" dirty="0" err="1"/>
              <a:t>times</a:t>
            </a:r>
            <a:r>
              <a:rPr lang="de-DE" sz="1800" dirty="0"/>
              <a:t>, </a:t>
            </a:r>
            <a:r>
              <a:rPr lang="de-DE" sz="1800" dirty="0" err="1"/>
              <a:t>fun</a:t>
            </a:r>
            <a:r>
              <a:rPr lang="de-DE" sz="1800" dirty="0"/>
              <a:t>(</a:t>
            </a:r>
            <a:r>
              <a:rPr lang="de-DE" sz="1800" dirty="0" err="1"/>
              <a:t>times</a:t>
            </a:r>
            <a:r>
              <a:rPr lang="de-DE" sz="1800" dirty="0"/>
              <a:t>) )	</a:t>
            </a:r>
            <a:r>
              <a:rPr lang="de-DE" sz="1800" dirty="0">
                <a:solidFill>
                  <a:srgbClr val="008000"/>
                </a:solidFill>
              </a:rPr>
              <a:t># </a:t>
            </a:r>
            <a:r>
              <a:rPr lang="de-DE" sz="1800" dirty="0" err="1">
                <a:solidFill>
                  <a:srgbClr val="008000"/>
                </a:solidFill>
              </a:rPr>
              <a:t>plot</a:t>
            </a:r>
            <a:r>
              <a:rPr lang="de-DE" sz="1800" dirty="0">
                <a:solidFill>
                  <a:srgbClr val="008000"/>
                </a:solidFill>
              </a:rPr>
              <a:t> </a:t>
            </a:r>
            <a:r>
              <a:rPr lang="de-DE" sz="1800" dirty="0" err="1">
                <a:solidFill>
                  <a:srgbClr val="008000"/>
                </a:solidFill>
              </a:rPr>
              <a:t>fun</a:t>
            </a:r>
            <a:r>
              <a:rPr lang="de-DE" sz="1800" dirty="0">
                <a:solidFill>
                  <a:srgbClr val="008000"/>
                </a:solidFill>
              </a:rPr>
              <a:t>(t)</a:t>
            </a:r>
            <a:endParaRPr lang="de-DE" sz="1800" dirty="0">
              <a:solidFill>
                <a:srgbClr val="008000"/>
              </a:solidFill>
            </a:endParaRPr>
          </a:p>
          <a:p>
            <a:endParaRPr lang="de-DE" sz="1800" dirty="0"/>
          </a:p>
          <a:p>
            <a:r>
              <a:rPr lang="de-DE" sz="1800" dirty="0" err="1"/>
              <a:t>pl.subplot</a:t>
            </a:r>
            <a:r>
              <a:rPr lang="de-DE" sz="1800" dirty="0"/>
              <a:t> (2,1,2)		</a:t>
            </a:r>
            <a:r>
              <a:rPr lang="de-DE" sz="1800" dirty="0">
                <a:solidFill>
                  <a:srgbClr val="008000"/>
                </a:solidFill>
              </a:rPr>
              <a:t># </a:t>
            </a:r>
            <a:r>
              <a:rPr lang="de-DE" sz="1800" dirty="0" err="1">
                <a:solidFill>
                  <a:srgbClr val="008000"/>
                </a:solidFill>
              </a:rPr>
              <a:t>choose</a:t>
            </a:r>
            <a:r>
              <a:rPr lang="de-DE" sz="1800" dirty="0">
                <a:solidFill>
                  <a:srgbClr val="008000"/>
                </a:solidFill>
              </a:rPr>
              <a:t> a </a:t>
            </a:r>
            <a:r>
              <a:rPr lang="de-DE" sz="1800" dirty="0" err="1">
                <a:solidFill>
                  <a:srgbClr val="008000"/>
                </a:solidFill>
              </a:rPr>
              <a:t>subplot</a:t>
            </a:r>
            <a:r>
              <a:rPr lang="de-DE" sz="1800" dirty="0">
                <a:solidFill>
                  <a:srgbClr val="008000"/>
                </a:solidFill>
              </a:rPr>
              <a:t> ( </a:t>
            </a:r>
            <a:r>
              <a:rPr lang="de-DE" sz="1800" dirty="0" err="1">
                <a:solidFill>
                  <a:srgbClr val="008000"/>
                </a:solidFill>
              </a:rPr>
              <a:t>rows</a:t>
            </a:r>
            <a:r>
              <a:rPr lang="de-DE" sz="1800" dirty="0">
                <a:solidFill>
                  <a:srgbClr val="008000"/>
                </a:solidFill>
              </a:rPr>
              <a:t>, </a:t>
            </a:r>
            <a:r>
              <a:rPr lang="de-DE" sz="1800" dirty="0" err="1">
                <a:solidFill>
                  <a:srgbClr val="008000"/>
                </a:solidFill>
              </a:rPr>
              <a:t>colums</a:t>
            </a:r>
            <a:r>
              <a:rPr lang="de-DE" sz="1800" dirty="0">
                <a:solidFill>
                  <a:srgbClr val="008000"/>
                </a:solidFill>
              </a:rPr>
              <a:t>, </a:t>
            </a:r>
            <a:r>
              <a:rPr lang="de-DE" sz="1800" dirty="0" err="1">
                <a:solidFill>
                  <a:srgbClr val="008000"/>
                </a:solidFill>
              </a:rPr>
              <a:t>idx</a:t>
            </a:r>
            <a:r>
              <a:rPr lang="de-DE" sz="1800" dirty="0">
                <a:solidFill>
                  <a:srgbClr val="008000"/>
                </a:solidFill>
              </a:rPr>
              <a:t>)</a:t>
            </a:r>
            <a:endParaRPr lang="de-DE" sz="1800" dirty="0">
              <a:solidFill>
                <a:srgbClr val="008000"/>
              </a:solidFill>
            </a:endParaRPr>
          </a:p>
          <a:p>
            <a:r>
              <a:rPr lang="de-DE" sz="1800" dirty="0" err="1"/>
              <a:t>pl.plot</a:t>
            </a:r>
            <a:r>
              <a:rPr lang="de-DE" sz="1800" dirty="0"/>
              <a:t> ( </a:t>
            </a:r>
            <a:r>
              <a:rPr lang="de-DE" sz="1800" dirty="0" err="1"/>
              <a:t>times</a:t>
            </a:r>
            <a:r>
              <a:rPr lang="de-DE" sz="1800" dirty="0"/>
              <a:t>, fun2(</a:t>
            </a:r>
            <a:r>
              <a:rPr lang="de-DE" sz="1800" dirty="0" err="1"/>
              <a:t>times</a:t>
            </a:r>
            <a:r>
              <a:rPr lang="de-DE" sz="1800" dirty="0"/>
              <a:t>) ) 	</a:t>
            </a:r>
            <a:r>
              <a:rPr lang="de-DE" sz="1800" dirty="0">
                <a:solidFill>
                  <a:srgbClr val="008000"/>
                </a:solidFill>
              </a:rPr>
              <a:t># </a:t>
            </a:r>
            <a:r>
              <a:rPr lang="de-DE" sz="1800" dirty="0" err="1">
                <a:solidFill>
                  <a:srgbClr val="008000"/>
                </a:solidFill>
              </a:rPr>
              <a:t>plot</a:t>
            </a:r>
            <a:r>
              <a:rPr lang="de-DE" sz="1800" dirty="0">
                <a:solidFill>
                  <a:srgbClr val="008000"/>
                </a:solidFill>
              </a:rPr>
              <a:t> fun2(t)</a:t>
            </a:r>
            <a:endParaRPr lang="de-DE" sz="1800" dirty="0"/>
          </a:p>
          <a:p>
            <a:endParaRPr lang="de-DE" sz="1800" dirty="0"/>
          </a:p>
          <a:p>
            <a:r>
              <a:rPr lang="de-DE" sz="1800" dirty="0" err="1"/>
              <a:t>pl.show</a:t>
            </a:r>
            <a:r>
              <a:rPr lang="de-DE" sz="1800" dirty="0"/>
              <a:t>()</a:t>
            </a:r>
            <a:endParaRPr lang="de-DE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44155"/>
            <a:ext cx="7288927" cy="1325563"/>
          </a:xfrm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 panose="02020603050405020304"/>
                <a:ea typeface="Tahoma" panose="020B0604030504040204"/>
                <a:cs typeface="Tahoma" panose="020B0604030504040204"/>
                <a:sym typeface="Tahoma" panose="020B0604030504040204"/>
                <a:rtl val="0"/>
              </a:rPr>
              <a:t>Subplots Exercise</a:t>
            </a:r>
            <a:endParaRPr lang="en-US" altLang="zh-CN" b="1" kern="0" dirty="0">
              <a:solidFill>
                <a:prstClr val="black"/>
              </a:solidFill>
              <a:latin typeface="Times New Roman" panose="02020603050405020304"/>
              <a:ea typeface="Tahoma" panose="020B0604030504040204"/>
              <a:cs typeface="Tahoma" panose="020B0604030504040204"/>
              <a:sym typeface="Tahoma" panose="020B0604030504040204"/>
              <a:rtl val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613257" y="2216034"/>
            <a:ext cx="64321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to make the figures side by side?</a:t>
            </a:r>
            <a:endParaRPr lang="en-US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44155"/>
            <a:ext cx="7288927" cy="1325563"/>
          </a:xfrm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 panose="02020603050405020304"/>
                <a:ea typeface="Tahoma" panose="020B0604030504040204"/>
                <a:cs typeface="Tahoma" panose="020B0604030504040204"/>
                <a:sym typeface="Tahoma" panose="020B0604030504040204"/>
                <a:rtl val="0"/>
              </a:rPr>
              <a:t>Other basic plotting commands</a:t>
            </a:r>
            <a:endParaRPr lang="en-US" altLang="zh-CN" b="1" kern="0" dirty="0">
              <a:solidFill>
                <a:prstClr val="black"/>
              </a:solidFill>
              <a:latin typeface="Times New Roman" panose="02020603050405020304"/>
              <a:ea typeface="Tahoma" panose="020B0604030504040204"/>
              <a:cs typeface="Tahoma" panose="020B0604030504040204"/>
              <a:sym typeface="Tahoma" panose="020B0604030504040204"/>
              <a:rtl val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21041" y="1591964"/>
            <a:ext cx="8077200" cy="4572000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sz="2000">
                <a:latin typeface="Arial" panose="020B0604020202020204" pitchFamily="34" charset="0"/>
              </a:rPr>
              <a:t>pl.bar () 	     </a:t>
            </a:r>
            <a:r>
              <a:rPr lang="en-US" sz="2000">
                <a:solidFill>
                  <a:srgbClr val="008000"/>
                </a:solidFill>
                <a:latin typeface="Arial" panose="020B0604020202020204" pitchFamily="34" charset="0"/>
              </a:rPr>
              <a:t># box plot</a:t>
            </a:r>
            <a:endParaRPr lang="en-US" sz="200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marL="457200" indent="-457200"/>
            <a:endParaRPr lang="en-US" sz="2000">
              <a:latin typeface="Arial" panose="020B0604020202020204" pitchFamily="34" charset="0"/>
            </a:endParaRPr>
          </a:p>
          <a:p>
            <a:pPr marL="457200" indent="-457200"/>
            <a:r>
              <a:rPr lang="en-US" sz="2000">
                <a:latin typeface="Arial" panose="020B0604020202020204" pitchFamily="34" charset="0"/>
              </a:rPr>
              <a:t>pl.errorbar()	     </a:t>
            </a:r>
            <a:r>
              <a:rPr lang="en-US" sz="2000">
                <a:solidFill>
                  <a:srgbClr val="008000"/>
                </a:solidFill>
                <a:latin typeface="Arial" panose="020B0604020202020204" pitchFamily="34" charset="0"/>
              </a:rPr>
              <a:t># plot with errorbars</a:t>
            </a:r>
            <a:endParaRPr lang="en-US" sz="200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marL="457200" indent="-457200"/>
            <a:endParaRPr lang="en-US" sz="200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marL="457200" indent="-457200"/>
            <a:r>
              <a:rPr lang="en-US" sz="2000">
                <a:latin typeface="Arial" panose="020B0604020202020204" pitchFamily="34" charset="0"/>
              </a:rPr>
              <a:t>pl.loglog()	     </a:t>
            </a:r>
            <a:r>
              <a:rPr lang="en-US" sz="2000">
                <a:solidFill>
                  <a:srgbClr val="008000"/>
                </a:solidFill>
                <a:latin typeface="Arial" panose="020B0604020202020204" pitchFamily="34" charset="0"/>
              </a:rPr>
              <a:t># logarithmically scaled axis</a:t>
            </a:r>
            <a:endParaRPr lang="en-US" sz="200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marL="457200" indent="-457200"/>
            <a:endParaRPr lang="en-US" sz="200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marL="457200" indent="-457200"/>
            <a:r>
              <a:rPr lang="en-US" sz="2000">
                <a:latin typeface="Arial" panose="020B0604020202020204" pitchFamily="34" charset="0"/>
              </a:rPr>
              <a:t>pl.semilogx ()   </a:t>
            </a:r>
            <a:r>
              <a:rPr lang="en-US" sz="2000">
                <a:solidFill>
                  <a:srgbClr val="008000"/>
                </a:solidFill>
                <a:latin typeface="Arial" panose="020B0604020202020204" pitchFamily="34" charset="0"/>
              </a:rPr>
              <a:t># x-axis logarithmically scaled</a:t>
            </a:r>
            <a:endParaRPr lang="en-US" sz="200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marL="457200" indent="-457200"/>
            <a:endParaRPr lang="en-US" sz="2000">
              <a:latin typeface="Arial" panose="020B0604020202020204" pitchFamily="34" charset="0"/>
            </a:endParaRPr>
          </a:p>
          <a:p>
            <a:pPr marL="457200" indent="-457200"/>
            <a:r>
              <a:rPr lang="en-US" sz="2000">
                <a:latin typeface="Arial" panose="020B0604020202020204" pitchFamily="34" charset="0"/>
              </a:rPr>
              <a:t>pl.semilogy ()  </a:t>
            </a:r>
            <a:r>
              <a:rPr lang="en-US" sz="2000">
                <a:solidFill>
                  <a:srgbClr val="008000"/>
                </a:solidFill>
                <a:latin typeface="Arial" panose="020B0604020202020204" pitchFamily="34" charset="0"/>
              </a:rPr>
              <a:t># y-axis logarithmically scaled</a:t>
            </a:r>
            <a:endParaRPr lang="en-US" sz="2000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pic>
        <p:nvPicPr>
          <p:cNvPr id="10" name="Picture 2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641" y="2042814"/>
            <a:ext cx="2057400" cy="16827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" name="Picture 29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741" y="4061669"/>
            <a:ext cx="2349500" cy="1922463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方正粗宋简体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2710</Words>
  <Application>WPS Presentation</Application>
  <PresentationFormat>全屏显示(4:3)</PresentationFormat>
  <Paragraphs>166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42" baseType="lpstr">
      <vt:lpstr>Arial</vt:lpstr>
      <vt:lpstr>SimSun</vt:lpstr>
      <vt:lpstr>Wingdings</vt:lpstr>
      <vt:lpstr>宋体</vt:lpstr>
      <vt:lpstr>Calibri Light</vt:lpstr>
      <vt:lpstr>Helvetica Neue</vt:lpstr>
      <vt:lpstr>Calibri</vt:lpstr>
      <vt:lpstr>方正粗宋简体</vt:lpstr>
      <vt:lpstr>方正大标宋简体</vt:lpstr>
      <vt:lpstr>汉仪书宋二KW</vt:lpstr>
      <vt:lpstr>华文中宋</vt:lpstr>
      <vt:lpstr>Georgia</vt:lpstr>
      <vt:lpstr>MS PGothic</vt:lpstr>
      <vt:lpstr>Times New Roman</vt:lpstr>
      <vt:lpstr>Tahoma</vt:lpstr>
      <vt:lpstr>Symbol</vt:lpstr>
      <vt:lpstr>Kingsoft Sign</vt:lpstr>
      <vt:lpstr>Times New Roman</vt:lpstr>
      <vt:lpstr>MS PGothic</vt:lpstr>
      <vt:lpstr>苹方-简</vt:lpstr>
      <vt:lpstr>Arial Unicode MS</vt:lpstr>
      <vt:lpstr>Microsoft YaHei</vt:lpstr>
      <vt:lpstr>汉仪旗黑</vt:lpstr>
      <vt:lpstr>等线</vt:lpstr>
      <vt:lpstr>汉仪中等线KW</vt:lpstr>
      <vt:lpstr>宋体-简</vt:lpstr>
      <vt:lpstr>Office 主题</vt:lpstr>
      <vt:lpstr>Computer Applications to Behavioral Sciences</vt:lpstr>
      <vt:lpstr>Introduction	</vt:lpstr>
      <vt:lpstr>The Gallery</vt:lpstr>
      <vt:lpstr>Basic 2D - plotting</vt:lpstr>
      <vt:lpstr>Basic 2D - plotting</vt:lpstr>
      <vt:lpstr>Subplots</vt:lpstr>
      <vt:lpstr>Subplots</vt:lpstr>
      <vt:lpstr>Subplots Exercise</vt:lpstr>
      <vt:lpstr>Other basic plotting commands</vt:lpstr>
      <vt:lpstr>Histograms</vt:lpstr>
      <vt:lpstr>Histograms</vt:lpstr>
      <vt:lpstr>C, JAVA, MATLAB, vs. Python</vt:lpstr>
      <vt:lpstr>PowerPoint 演示文稿</vt:lpstr>
      <vt:lpstr>PowerPoint 演示文稿</vt:lpstr>
      <vt:lpstr>PowerPoint 演示文稿</vt:lpstr>
    </vt:vector>
  </TitlesOfParts>
  <Company>KG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环境破坏与环境保护</dc:title>
  <dc:creator>admin</dc:creator>
  <cp:lastModifiedBy>眼随心动</cp:lastModifiedBy>
  <cp:revision>101</cp:revision>
  <dcterms:created xsi:type="dcterms:W3CDTF">2022-05-25T04:56:24Z</dcterms:created>
  <dcterms:modified xsi:type="dcterms:W3CDTF">2022-05-25T04:56:24Z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1033-3.9.4.6407</vt:lpwstr>
  </property>
</Properties>
</file>