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64" r:id="rId2"/>
    <p:sldId id="452" r:id="rId3"/>
    <p:sldId id="454" r:id="rId4"/>
    <p:sldId id="480" r:id="rId5"/>
    <p:sldId id="455" r:id="rId6"/>
    <p:sldId id="487" r:id="rId7"/>
    <p:sldId id="486" r:id="rId8"/>
    <p:sldId id="483" r:id="rId9"/>
    <p:sldId id="484" r:id="rId10"/>
    <p:sldId id="490" r:id="rId11"/>
    <p:sldId id="494" r:id="rId12"/>
    <p:sldId id="495" r:id="rId13"/>
    <p:sldId id="496" r:id="rId14"/>
    <p:sldId id="497" r:id="rId15"/>
    <p:sldId id="498" r:id="rId16"/>
    <p:sldId id="491" r:id="rId17"/>
    <p:sldId id="492" r:id="rId18"/>
    <p:sldId id="464" r:id="rId19"/>
    <p:sldId id="4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86FD1-8730-DD47-8FF3-6776EFA1FCCE}" type="datetimeFigureOut">
              <a:rPr kumimoji="1" lang="zh-CN" altLang="en-US" smtClean="0"/>
              <a:t>2022/4/26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4C114-1BA6-B148-9C40-2EC2C6BE0D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30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055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24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76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00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38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101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42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698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155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876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64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12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57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57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通过两个实验来验证这 3 个假设。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24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通过两个实验来验证这 3 个假设。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08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通过两个实验来验证这 3 个假设。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828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通过两个实验来验证这 3 个假设。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08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4C114-1BA6-B148-9C40-2EC2C6BE0DC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23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C09F-6426-40C9-979B-EDE2886763F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840F-E383-4086-BBFD-432E3CD878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433"/>
            <a:ext cx="12191999" cy="3251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5057" y="2613804"/>
            <a:ext cx="5684979" cy="2461490"/>
          </a:xfrm>
          <a:prstGeom prst="rect">
            <a:avLst/>
          </a:prstGeom>
          <a:solidFill>
            <a:srgbClr val="54307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9381" y="2763665"/>
            <a:ext cx="5147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zh-CN" sz="3200" dirty="0">
                <a:solidFill>
                  <a:schemeClr val="bg1"/>
                </a:solidFill>
              </a:rPr>
              <a:t>Brain activity </a:t>
            </a:r>
            <a:r>
              <a:rPr lang="en-US" altLang="zh-CN" sz="3200" dirty="0" smtClean="0">
                <a:solidFill>
                  <a:schemeClr val="bg1"/>
                </a:solidFill>
              </a:rPr>
              <a:t>during driving</a:t>
            </a:r>
            <a:r>
              <a:rPr lang="en-US" altLang="zh-CN" sz="3200" dirty="0">
                <a:solidFill>
                  <a:schemeClr val="bg1"/>
                </a:solidFill>
              </a:rPr>
              <a:t> </a:t>
            </a:r>
            <a:r>
              <a:rPr lang="en-US" altLang="zh-CN" sz="3200" dirty="0" smtClean="0">
                <a:solidFill>
                  <a:schemeClr val="bg1"/>
                </a:solidFill>
              </a:rPr>
              <a:t>with distraction</a:t>
            </a:r>
            <a:r>
              <a:rPr lang="en-US" altLang="zh-CN" sz="3200" dirty="0">
                <a:solidFill>
                  <a:schemeClr val="bg1"/>
                </a:solidFill>
              </a:rPr>
              <a:t>: 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algn="ctr" fontAlgn="base"/>
            <a:r>
              <a:rPr lang="en-US" altLang="zh-CN" sz="3200" dirty="0" smtClean="0">
                <a:solidFill>
                  <a:schemeClr val="bg1"/>
                </a:solidFill>
              </a:rPr>
              <a:t>an</a:t>
            </a:r>
            <a:r>
              <a:rPr lang="en-US" altLang="zh-CN" sz="3200" dirty="0">
                <a:solidFill>
                  <a:schemeClr val="bg1"/>
                </a:solidFill>
              </a:rPr>
              <a:t> immersive fMRI study</a:t>
            </a:r>
            <a:endParaRPr lang="en-US" altLang="zh-CN" sz="32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985049"/>
            <a:ext cx="12192000" cy="80384"/>
          </a:xfrm>
          <a:prstGeom prst="rect">
            <a:avLst/>
          </a:prstGeom>
          <a:solidFill>
            <a:srgbClr val="6C448A"/>
          </a:solidFill>
          <a:ln>
            <a:solidFill>
              <a:srgbClr val="6C4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310293"/>
            <a:ext cx="12192000" cy="80384"/>
          </a:xfrm>
          <a:prstGeom prst="rect">
            <a:avLst/>
          </a:prstGeom>
          <a:solidFill>
            <a:srgbClr val="6C448A"/>
          </a:solidFill>
          <a:ln>
            <a:solidFill>
              <a:srgbClr val="6C4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601457" y="4520762"/>
            <a:ext cx="4872181" cy="0"/>
          </a:xfrm>
          <a:prstGeom prst="line">
            <a:avLst/>
          </a:prstGeom>
          <a:ln w="19050">
            <a:solidFill>
              <a:srgbClr val="8C7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1" y="367864"/>
            <a:ext cx="2161598" cy="66853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flipV="1">
            <a:off x="1" y="286531"/>
            <a:ext cx="277090" cy="831203"/>
          </a:xfrm>
          <a:prstGeom prst="rect">
            <a:avLst/>
          </a:prstGeom>
          <a:solidFill>
            <a:srgbClr val="6C448A"/>
          </a:solidFill>
          <a:ln>
            <a:solidFill>
              <a:srgbClr val="6C4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02175" y="4545032"/>
            <a:ext cx="2257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CN" altLang="en-US" sz="20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李亚京</a:t>
            </a:r>
            <a:r>
              <a:rPr lang="zh-CN" altLang="en-US" sz="2000" b="1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2022-4-26</a:t>
            </a:r>
            <a:endParaRPr lang="en-US" altLang="zh-CN" sz="20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49182" y="5860675"/>
            <a:ext cx="3890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Frontiers in Human </a:t>
            </a:r>
            <a:r>
              <a:rPr lang="en-US" altLang="zh-CN" dirty="0" smtClean="0"/>
              <a:t>Neuroscience, </a:t>
            </a:r>
            <a:r>
              <a:rPr lang="zh-CN" altLang="en-US" dirty="0" smtClean="0"/>
              <a:t>20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29073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Data Analysis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6" y="1081087"/>
            <a:ext cx="5325402" cy="43291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718" y="1081087"/>
            <a:ext cx="4470402" cy="56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Results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6" y="1192973"/>
            <a:ext cx="10878621" cy="20782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02891" y="3474152"/>
            <a:ext cx="11258843" cy="17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000"/>
              </a:spcBef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right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turns is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task, generated minimal activation relative to the control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condition.</a:t>
            </a:r>
          </a:p>
          <a:p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Results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5618" y="3062028"/>
            <a:ext cx="11258843" cy="335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000"/>
              </a:spcBef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turns, without oncoming traffic, the participants showed activations in the posterior brain, including visual-parietal(</a:t>
            </a:r>
            <a:r>
              <a:rPr kumimoji="1" lang="zh-CN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视顶叶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motor areas, suggesting that cognitive resources involving visuospatial </a:t>
            </a: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spcBef>
                <a:spcPts val="1000"/>
              </a:spcBef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coordination are required for making left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turns.</a:t>
            </a:r>
            <a:endParaRPr kumimoji="1"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6" y="1313346"/>
            <a:ext cx="10967032" cy="15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Results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1519" y="2975020"/>
            <a:ext cx="11258843" cy="322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000"/>
              </a:spcBef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more demanding left turns at busy intersections,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activations in the posterior network, along with additional activation of the cingulate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cortex(</a:t>
            </a:r>
            <a:r>
              <a:rPr kumimoji="1" lang="zh-CN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扣带皮层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area important for cognitive-response selection and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alertness.</a:t>
            </a:r>
            <a:endParaRPr kumimoji="1"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5" y="1301974"/>
            <a:ext cx="10944667" cy="16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Results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9316" y="3192211"/>
            <a:ext cx="1125884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000"/>
              </a:spcBef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shift in activation from the posterior to the anterior brain was observed when driving became distracted. A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uditory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distraction during straight driving significantly activated not only auditory areas but also the prefrontal cortices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前额叶皮质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decreased activation in posterior brain regions was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evident.</a:t>
            </a:r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6" y="1193660"/>
            <a:ext cx="10667659" cy="21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Results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7991" y="2997634"/>
            <a:ext cx="11258843" cy="294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000"/>
              </a:spcBef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challenging maneuver (turning left at a busy intersection) was performed under cognitive distraction, the anterior network was additionally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engaged,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predominantly in the dorsolateral prefrontal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cortex(</a:t>
            </a:r>
            <a:r>
              <a:rPr kumimoji="1" lang="zh-CN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背外侧前额叶皮质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frontal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pole(</a:t>
            </a:r>
            <a:r>
              <a:rPr kumimoji="1" lang="zh-CN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额叶极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6" y="1278160"/>
            <a:ext cx="11317518" cy="15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689317" y="370160"/>
            <a:ext cx="173957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Discussion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9317" y="988529"/>
            <a:ext cx="11258843" cy="5495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ndistracted driving engaged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posterior brain system, while driving under cognitive distractions activated the anterior brain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anterior, executive attention in multitasking and the posterior,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response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 With cognitive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distraction during driving, to support mental processing in the anterior brain, resources of the posterior brain important for visual alertness and visual attention were sacrificed.</a:t>
            </a: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689317" y="370160"/>
            <a:ext cx="173957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Conclusion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9317" y="1065803"/>
            <a:ext cx="11258843" cy="450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 during driving rely on areas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posterior visual-spatial attentional system vs. the anterior,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frontal-lobe(</a:t>
            </a:r>
            <a:r>
              <a:rPr kumimoji="1" lang="zh-CN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前额叶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multitasking and divided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attention.</a:t>
            </a:r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brain has limited cognitive resources, this fundamental constraint limits the capacity during driving to carrying out any other cognitive operations such as language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comprehension.</a:t>
            </a:r>
          </a:p>
        </p:txBody>
      </p:sp>
    </p:spTree>
    <p:extLst>
      <p:ext uri="{BB962C8B-B14F-4D97-AF65-F5344CB8AC3E}">
        <p14:creationId xmlns:p14="http://schemas.microsoft.com/office/powerpoint/2010/main" val="8704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/>
          <p:nvPr/>
        </p:nvSpPr>
        <p:spPr>
          <a:xfrm>
            <a:off x="689317" y="370160"/>
            <a:ext cx="173957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Limitation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9317" y="1258986"/>
            <a:ext cx="11258843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young drivers, which may reduce the generalizability to older populations</a:t>
            </a: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imulated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</a:t>
            </a:r>
            <a:r>
              <a:rPr kumimoji="1" lang="zh-CN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car driving</a:t>
            </a:r>
          </a:p>
          <a:p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8376DE49-B320-A942-A695-8F37B90E7BAC}"/>
              </a:ext>
            </a:extLst>
          </p:cNvPr>
          <p:cNvSpPr txBox="1">
            <a:spLocks/>
          </p:cNvSpPr>
          <p:nvPr/>
        </p:nvSpPr>
        <p:spPr>
          <a:xfrm>
            <a:off x="1121933" y="2572969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/>
          <p:nvPr/>
        </p:nvSpPr>
        <p:spPr>
          <a:xfrm>
            <a:off x="689317" y="370160"/>
            <a:ext cx="20505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" altLang="zh-CN" sz="2400" b="1" dirty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Introduction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6F7E6489-4411-1B4C-8B8E-4B2369B0CB67}"/>
              </a:ext>
            </a:extLst>
          </p:cNvPr>
          <p:cNvSpPr txBox="1">
            <a:spLocks/>
          </p:cNvSpPr>
          <p:nvPr/>
        </p:nvSpPr>
        <p:spPr>
          <a:xfrm>
            <a:off x="689317" y="1273914"/>
            <a:ext cx="9921240" cy="4395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neural underpinnings of human driving behavior by visualizing the areas of the brain involved in driving under different levels of demand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experimental tools : driving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simulator,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magnetic resonance imaging (fMRI)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/>
          <p:cNvSpPr txBox="1"/>
          <p:nvPr/>
        </p:nvSpPr>
        <p:spPr>
          <a:xfrm>
            <a:off x="689317" y="370160"/>
            <a:ext cx="12731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Methods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6F7E6489-4411-1B4C-8B8E-4B2369B0CB67}"/>
              </a:ext>
            </a:extLst>
          </p:cNvPr>
          <p:cNvSpPr txBox="1">
            <a:spLocks/>
          </p:cNvSpPr>
          <p:nvPr/>
        </p:nvSpPr>
        <p:spPr>
          <a:xfrm>
            <a:off x="689317" y="1106274"/>
            <a:ext cx="10944665" cy="5294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driving simulator with a fully functional steering wheel and pedals</a:t>
            </a:r>
          </a:p>
          <a:p>
            <a:pPr>
              <a:lnSpc>
                <a:spcPct val="150000"/>
              </a:lnSpc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unctional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imaging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(fMRI) system</a:t>
            </a:r>
          </a:p>
          <a:p>
            <a:pPr>
              <a:lnSpc>
                <a:spcPct val="150000"/>
              </a:lnSpc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endParaRPr kumimoji="1" lang="zh-CN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598" y="3029097"/>
            <a:ext cx="4551998" cy="29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7" y="370160"/>
            <a:ext cx="12731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Methods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6F7E6489-4411-1B4C-8B8E-4B2369B0CB67}"/>
              </a:ext>
            </a:extLst>
          </p:cNvPr>
          <p:cNvSpPr txBox="1">
            <a:spLocks/>
          </p:cNvSpPr>
          <p:nvPr/>
        </p:nvSpPr>
        <p:spPr>
          <a:xfrm>
            <a:off x="689317" y="967726"/>
            <a:ext cx="10944665" cy="42610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fMRI(</a:t>
            </a:r>
            <a:r>
              <a:rPr kumimoji="1" lang="zh-CN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功能性磁共振成像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neuroimaging method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uses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imaging to measure the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hemodynamics caused by neuronal activity</a:t>
            </a:r>
          </a:p>
          <a:p>
            <a:pPr>
              <a:lnSpc>
                <a:spcPct val="160000"/>
              </a:lnSpc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on-invasive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radiation exposure</a:t>
            </a:r>
          </a:p>
          <a:p>
            <a:pPr>
              <a:lnSpc>
                <a:spcPct val="160000"/>
              </a:lnSpc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localization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303" y="3595342"/>
            <a:ext cx="3674733" cy="29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Methods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9317" y="1049774"/>
            <a:ext cx="11258843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kumimoji="1"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ecruited through the university network via advertisement and emails</a:t>
            </a: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ight-handed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normal or corrected vision</a:t>
            </a: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participants (7 females and 9 males)</a:t>
            </a: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ages of 20 and 30 years (Mean  25.8, SD  1.5)</a:t>
            </a: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Actively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and with mean driving experience of 7.4 years (SD 2.5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  <a:p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Methods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9316" y="831825"/>
            <a:ext cx="11258843" cy="5880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1000"/>
              </a:spcBef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Tasks</a:t>
            </a: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through voice recording (e.g., “At the intersection, turn left”) approximately 5 s prior to the task</a:t>
            </a: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traffic rules and to drive as close to the posted speed limit as possible</a:t>
            </a: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driving served as the control condition (baseline) </a:t>
            </a: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spcBef>
                <a:spcPts val="1000"/>
              </a:spcBef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interspersed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other specific tasks in pseudo-random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  <a:p>
            <a:endParaRPr lang="en-US" altLang="zh-CN" b="1" dirty="0">
              <a:solidFill>
                <a:srgbClr val="231F2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Methods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9316" y="831825"/>
            <a:ext cx="11517949" cy="560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kumimoji="1" lang="zh-CN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1" lang="zh-CN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driving task was separated by at least 15 s of straight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driving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(baseline/controls) </a:t>
            </a: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Wearing fMRI-compatible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headphones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 the audio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tasks,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answered the questions by pressing corresponding buttons</a:t>
            </a:r>
          </a:p>
          <a:p>
            <a:pPr marL="457200" indent="-4572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training to operate the driving controls with minimal head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kumimoji="1"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Methods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37982" y="1103779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2.six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right-hand turns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left-hand turns </a:t>
            </a:r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traffic</a:t>
            </a:r>
            <a:endParaRPr kumimoji="1" lang="zh-CN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9316" y="1206101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1.straight driving, six times</a:t>
            </a:r>
            <a:r>
              <a:rPr kumimoji="1" lang="zh-CN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225" y="4687981"/>
            <a:ext cx="3292135" cy="21048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46" y="2102550"/>
            <a:ext cx="3330894" cy="21480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225" y="2088664"/>
            <a:ext cx="3292135" cy="214528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51546" y="4687981"/>
            <a:ext cx="450475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3.six left turns with a stream </a:t>
            </a:r>
            <a:endParaRPr kumimoji="1" lang="en-US" altLang="zh-C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kumimoji="1"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oncoming traffic</a:t>
            </a:r>
            <a:endParaRPr kumimoji="1" lang="zh-CN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9317" y="848260"/>
            <a:ext cx="8848578" cy="0"/>
          </a:xfrm>
          <a:prstGeom prst="line">
            <a:avLst/>
          </a:prstGeom>
          <a:ln w="28575" cmpd="sng">
            <a:solidFill>
              <a:srgbClr val="6C448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5"/>
          <p:cNvSpPr txBox="1"/>
          <p:nvPr/>
        </p:nvSpPr>
        <p:spPr>
          <a:xfrm>
            <a:off x="689316" y="370160"/>
            <a:ext cx="1276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C448A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charset="0"/>
              </a:rPr>
              <a:t>Methods</a:t>
            </a:r>
            <a:endParaRPr lang="zh-CN" altLang="en-US" sz="2400" b="1" dirty="0">
              <a:solidFill>
                <a:srgbClr val="6C448A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85" y="284849"/>
            <a:ext cx="1821697" cy="5634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89" y="1702117"/>
            <a:ext cx="9337724" cy="35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43128</TotalTime>
  <Words>693</Words>
  <Application>Microsoft Office PowerPoint</Application>
  <PresentationFormat>宽屏</PresentationFormat>
  <Paragraphs>92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DengXian</vt:lpstr>
      <vt:lpstr>SimHei</vt:lpstr>
      <vt:lpstr>SimSun</vt:lpstr>
      <vt:lpstr>SimSun</vt:lpstr>
      <vt:lpstr>Arial</vt:lpstr>
      <vt:lpstr>Calibri</vt:lpstr>
      <vt:lpstr>Calibri Light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</cp:lastModifiedBy>
  <cp:revision>922</cp:revision>
  <cp:lastPrinted>2018-10-15T05:45:30Z</cp:lastPrinted>
  <dcterms:created xsi:type="dcterms:W3CDTF">2018-10-09T13:43:00Z</dcterms:created>
  <dcterms:modified xsi:type="dcterms:W3CDTF">2022-04-26T11:23:45Z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