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9"/>
  </p:notesMasterIdLst>
  <p:sldIdLst>
    <p:sldId id="264" r:id="rId2"/>
    <p:sldId id="266" r:id="rId3"/>
    <p:sldId id="267" r:id="rId4"/>
    <p:sldId id="389" r:id="rId5"/>
    <p:sldId id="473" r:id="rId6"/>
    <p:sldId id="475" r:id="rId7"/>
    <p:sldId id="483" r:id="rId8"/>
    <p:sldId id="424" r:id="rId9"/>
    <p:sldId id="425" r:id="rId10"/>
    <p:sldId id="460" r:id="rId11"/>
    <p:sldId id="454" r:id="rId12"/>
    <p:sldId id="488" r:id="rId13"/>
    <p:sldId id="476" r:id="rId14"/>
    <p:sldId id="456" r:id="rId15"/>
    <p:sldId id="455" r:id="rId16"/>
    <p:sldId id="362" r:id="rId17"/>
    <p:sldId id="484" r:id="rId18"/>
    <p:sldId id="361" r:id="rId19"/>
    <p:sldId id="466" r:id="rId20"/>
    <p:sldId id="429" r:id="rId21"/>
    <p:sldId id="430" r:id="rId22"/>
    <p:sldId id="378" r:id="rId23"/>
    <p:sldId id="419" r:id="rId24"/>
    <p:sldId id="463" r:id="rId25"/>
    <p:sldId id="435" r:id="rId26"/>
    <p:sldId id="436" r:id="rId27"/>
    <p:sldId id="438" r:id="rId28"/>
    <p:sldId id="442" r:id="rId29"/>
    <p:sldId id="468" r:id="rId30"/>
    <p:sldId id="471" r:id="rId31"/>
    <p:sldId id="472" r:id="rId32"/>
    <p:sldId id="489" r:id="rId33"/>
    <p:sldId id="441" r:id="rId34"/>
    <p:sldId id="440" r:id="rId35"/>
    <p:sldId id="458" r:id="rId36"/>
    <p:sldId id="445" r:id="rId37"/>
    <p:sldId id="443" r:id="rId38"/>
    <p:sldId id="459" r:id="rId39"/>
    <p:sldId id="477" r:id="rId40"/>
    <p:sldId id="490" r:id="rId41"/>
    <p:sldId id="479" r:id="rId42"/>
    <p:sldId id="480" r:id="rId43"/>
    <p:sldId id="485" r:id="rId44"/>
    <p:sldId id="482" r:id="rId45"/>
    <p:sldId id="486" r:id="rId46"/>
    <p:sldId id="487" r:id="rId47"/>
    <p:sldId id="42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44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6349" autoAdjust="0"/>
  </p:normalViewPr>
  <p:slideViewPr>
    <p:cSldViewPr snapToGrid="0">
      <p:cViewPr varScale="1">
        <p:scale>
          <a:sx n="109" d="100"/>
          <a:sy n="109"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86FD1-8730-DD47-8FF3-6776EFA1FCCE}" type="datetimeFigureOut">
              <a:rPr kumimoji="1" lang="zh-CN" altLang="en-US" smtClean="0"/>
              <a:t>2020/5/20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4C114-1BA6-B148-9C40-2EC2C6BE0DC6}" type="slidenum">
              <a:rPr kumimoji="1" lang="zh-CN" altLang="en-US" smtClean="0"/>
              <a:t>‹#›</a:t>
            </a:fld>
            <a:endParaRPr kumimoji="1" lang="zh-CN" altLang="en-US"/>
          </a:p>
        </p:txBody>
      </p:sp>
    </p:spTree>
    <p:extLst>
      <p:ext uri="{BB962C8B-B14F-4D97-AF65-F5344CB8AC3E}">
        <p14:creationId xmlns:p14="http://schemas.microsoft.com/office/powerpoint/2010/main" val="1599307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各位评委老师，大家好</a:t>
            </a:r>
            <a:endParaRPr lang="en-US" altLang="zh-CN" dirty="0"/>
          </a:p>
          <a:p>
            <a:r>
              <a:rPr lang="zh-CN" altLang="en-US" dirty="0"/>
              <a:t>我是</a:t>
            </a:r>
            <a:r>
              <a:rPr lang="en-US" altLang="zh-CN" dirty="0"/>
              <a:t>2018</a:t>
            </a:r>
            <a:r>
              <a:rPr lang="zh-CN" altLang="en-US" dirty="0"/>
              <a:t>级专硕生，刘明春</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我的毕业论文题目是  基于</a:t>
            </a:r>
            <a:r>
              <a:rPr lang="zh-CN" altLang="zh-CN" sz="1200" dirty="0">
                <a:solidFill>
                  <a:schemeClr val="bg1"/>
                </a:solidFill>
                <a:latin typeface="Times" panose="02020603050405020304" pitchFamily="18" charset="0"/>
                <a:ea typeface="微软雅黑" panose="020B0503020204020204" pitchFamily="34" charset="-122"/>
                <a:cs typeface="Times" panose="02020603050405020304" pitchFamily="18" charset="0"/>
              </a:rPr>
              <a:t>在线评教的</a:t>
            </a:r>
            <a:r>
              <a:rPr lang="zh-CN" altLang="en-US" sz="1200" dirty="0">
                <a:solidFill>
                  <a:schemeClr val="bg1"/>
                </a:solidFill>
                <a:latin typeface="Times" panose="02020603050405020304" pitchFamily="18" charset="0"/>
                <a:ea typeface="微软雅黑" panose="020B0503020204020204" pitchFamily="34" charset="-122"/>
                <a:cs typeface="Times" panose="02020603050405020304" pitchFamily="18" charset="0"/>
              </a:rPr>
              <a:t>教师效能</a:t>
            </a:r>
            <a:r>
              <a:rPr lang="zh-CN" altLang="zh-CN" sz="1200" dirty="0">
                <a:solidFill>
                  <a:schemeClr val="bg1"/>
                </a:solidFill>
                <a:latin typeface="Times" panose="02020603050405020304" pitchFamily="18" charset="0"/>
                <a:ea typeface="微软雅黑" panose="020B0503020204020204" pitchFamily="34" charset="-122"/>
                <a:cs typeface="Times" panose="02020603050405020304" pitchFamily="18" charset="0"/>
              </a:rPr>
              <a:t>研究</a:t>
            </a:r>
            <a:endParaRPr lang="en-US" altLang="zh-CN" dirty="0"/>
          </a:p>
          <a:p>
            <a:r>
              <a:rPr lang="zh-CN" altLang="en-US" dirty="0"/>
              <a:t>指导教师</a:t>
            </a:r>
            <a:r>
              <a:rPr lang="zh-CN" altLang="en-US" sz="1200" dirty="0">
                <a:solidFill>
                  <a:schemeClr val="bg1"/>
                </a:solidFill>
                <a:latin typeface="微软雅黑" panose="020B0503020204020204" pitchFamily="34" charset="-122"/>
                <a:ea typeface="微软雅黑" panose="020B0503020204020204" pitchFamily="34" charset="-122"/>
                <a:cs typeface="Times New Roman" charset="0"/>
              </a:rPr>
              <a:t>何吉波 副教授</a:t>
            </a:r>
            <a:endParaRPr lang="zh-CN" altLang="en-US" dirty="0"/>
          </a:p>
        </p:txBody>
      </p:sp>
      <p:sp>
        <p:nvSpPr>
          <p:cNvPr id="4" name="灯片编号占位符 3"/>
          <p:cNvSpPr>
            <a:spLocks noGrp="1"/>
          </p:cNvSpPr>
          <p:nvPr>
            <p:ph type="sldNum" sz="quarter" idx="5"/>
          </p:nvPr>
        </p:nvSpPr>
        <p:spPr/>
        <p:txBody>
          <a:bodyPr/>
          <a:lstStyle/>
          <a:p>
            <a:fld id="{F854C114-1BA6-B148-9C40-2EC2C6BE0DC6}" type="slidenum">
              <a:rPr kumimoji="1" lang="zh-CN" altLang="en-US" smtClean="0"/>
              <a:t>1</a:t>
            </a:fld>
            <a:endParaRPr kumimoji="1" lang="zh-CN" altLang="en-US"/>
          </a:p>
        </p:txBody>
      </p:sp>
    </p:spTree>
    <p:extLst>
      <p:ext uri="{BB962C8B-B14F-4D97-AF65-F5344CB8AC3E}">
        <p14:creationId xmlns:p14="http://schemas.microsoft.com/office/powerpoint/2010/main" val="2645726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latin typeface="Times" pitchFamily="2" charset="0"/>
                <a:ea typeface="Microsoft YaHei" panose="020B0503020204020204" pitchFamily="34" charset="-122"/>
              </a:rPr>
              <a:t>学生经常使用这样的网站来，</a:t>
            </a:r>
            <a:r>
              <a:rPr lang="zh-CN" altLang="en-US" sz="1200" dirty="0">
                <a:latin typeface="微软雅黑" panose="020B0503020204020204" pitchFamily="34" charset="-122"/>
                <a:ea typeface="微软雅黑" panose="020B0503020204020204" pitchFamily="34" charset="-122"/>
              </a:rPr>
              <a:t>使用频繁</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a:latin typeface="微软雅黑" panose="020B0503020204020204" pitchFamily="34" charset="-122"/>
                <a:ea typeface="微软雅黑" panose="020B0503020204020204" pitchFamily="34" charset="-122"/>
              </a:rPr>
              <a:t>有调查显示</a:t>
            </a:r>
            <a:endParaRPr kumimoji="1" lang="en-US" altLang="zh-CN" dirty="0">
              <a:latin typeface="Times" pitchFamily="2" charset="0"/>
              <a:ea typeface="Microsoft YaHei" panose="020B0503020204020204" pitchFamily="34" charset="-122"/>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10</a:t>
            </a:fld>
            <a:endParaRPr kumimoji="1" lang="zh-CN" altLang="en-US"/>
          </a:p>
        </p:txBody>
      </p:sp>
    </p:spTree>
    <p:extLst>
      <p:ext uri="{BB962C8B-B14F-4D97-AF65-F5344CB8AC3E}">
        <p14:creationId xmlns:p14="http://schemas.microsoft.com/office/powerpoint/2010/main" val="3019375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latin typeface="Times" pitchFamily="2" charset="0"/>
                <a:ea typeface="Microsoft YaHei" panose="020B0503020204020204" pitchFamily="34" charset="-122"/>
              </a:rPr>
              <a:t>总是尽管</a:t>
            </a:r>
            <a:r>
              <a:rPr kumimoji="1" lang="en-US" altLang="zh-CN" dirty="0">
                <a:latin typeface="Times" pitchFamily="2" charset="0"/>
                <a:ea typeface="Microsoft YaHei" panose="020B0503020204020204" pitchFamily="34" charset="-122"/>
              </a:rPr>
              <a:t>+RMP</a:t>
            </a:r>
            <a:r>
              <a:rPr kumimoji="1" lang="zh-CN" altLang="en-US" dirty="0">
                <a:latin typeface="Times" pitchFamily="2" charset="0"/>
                <a:ea typeface="Microsoft YaHei" panose="020B0503020204020204" pitchFamily="34" charset="-122"/>
              </a:rPr>
              <a:t>有局限，但是在一定程度上能作为教师教学效能的评估内容</a:t>
            </a:r>
            <a:endParaRPr kumimoji="1" lang="zh-CN" altLang="en-US" dirty="0"/>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11</a:t>
            </a:fld>
            <a:endParaRPr kumimoji="1" lang="zh-CN" altLang="en-US"/>
          </a:p>
        </p:txBody>
      </p:sp>
    </p:spTree>
    <p:extLst>
      <p:ext uri="{BB962C8B-B14F-4D97-AF65-F5344CB8AC3E}">
        <p14:creationId xmlns:p14="http://schemas.microsoft.com/office/powerpoint/2010/main" val="2618623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Font typeface="Arial" panose="020B0604020202020204" pitchFamily="34" charset="0"/>
              <a:buNone/>
            </a:pPr>
            <a:endParaRPr lang="en-US" altLang="zh-CN" sz="1200" kern="1200" dirty="0">
              <a:solidFill>
                <a:schemeClr val="tx1"/>
              </a:solidFill>
              <a:effectLst/>
              <a:latin typeface="+mn-lt"/>
              <a:ea typeface="+mn-ea"/>
              <a:cs typeface="+mn-cs"/>
            </a:endParaRPr>
          </a:p>
          <a:p>
            <a:pPr marL="0" indent="0">
              <a:lnSpc>
                <a:spcPct val="150000"/>
              </a:lnSpc>
              <a:buFont typeface="Arial" panose="020B0604020202020204" pitchFamily="34" charset="0"/>
              <a:buNone/>
            </a:pPr>
            <a:r>
              <a:rPr lang="en-US" altLang="zh-CN" sz="1200" kern="1200" dirty="0">
                <a:solidFill>
                  <a:schemeClr val="tx1"/>
                </a:solidFill>
                <a:effectLst/>
                <a:latin typeface="+mn-lt"/>
                <a:ea typeface="+mn-ea"/>
                <a:cs typeface="+mn-cs"/>
              </a:rPr>
              <a:t>RMP</a:t>
            </a:r>
            <a:r>
              <a:rPr lang="zh-CN" altLang="en-US" sz="1200" kern="1200" dirty="0">
                <a:solidFill>
                  <a:schemeClr val="tx1"/>
                </a:solidFill>
                <a:effectLst/>
                <a:latin typeface="+mn-lt"/>
                <a:ea typeface="+mn-ea"/>
                <a:cs typeface="+mn-cs"/>
              </a:rPr>
              <a:t>重要功能之一是帮助学生选择课程</a:t>
            </a:r>
            <a:endParaRPr lang="en-US" altLang="zh-CN" sz="1200" kern="1200" dirty="0">
              <a:solidFill>
                <a:schemeClr val="tx1"/>
              </a:solidFill>
              <a:effectLst/>
              <a:latin typeface="+mn-lt"/>
              <a:ea typeface="+mn-ea"/>
              <a:cs typeface="+mn-cs"/>
            </a:endParaRPr>
          </a:p>
          <a:p>
            <a:pPr marL="0" indent="0">
              <a:lnSpc>
                <a:spcPct val="150000"/>
              </a:lnSpc>
              <a:buFont typeface="Arial" panose="020B0604020202020204" pitchFamily="34" charset="0"/>
              <a:buNone/>
            </a:pPr>
            <a:r>
              <a:rPr lang="zh-CN" altLang="en-US" sz="1200" kern="1200" dirty="0">
                <a:solidFill>
                  <a:schemeClr val="tx1"/>
                </a:solidFill>
                <a:effectLst/>
                <a:latin typeface="+mn-lt"/>
                <a:ea typeface="+mn-ea"/>
                <a:cs typeface="+mn-cs"/>
              </a:rPr>
              <a:t>当前</a:t>
            </a:r>
            <a:r>
              <a:rPr lang="zh-CN" altLang="zh-CN" sz="1200" kern="1200" dirty="0">
                <a:solidFill>
                  <a:schemeClr val="tx1"/>
                </a:solidFill>
                <a:effectLst/>
                <a:latin typeface="+mn-lt"/>
                <a:ea typeface="+mn-ea"/>
                <a:cs typeface="+mn-cs"/>
              </a:rPr>
              <a:t>在线课程平台的迅猛发展，对于教师的教学效能提出了新的要求</a:t>
            </a:r>
            <a:endParaRPr lang="en-US" altLang="zh-CN" sz="1200" kern="1200" dirty="0">
              <a:solidFill>
                <a:schemeClr val="tx1"/>
              </a:solidFill>
              <a:effectLst/>
              <a:latin typeface="+mn-lt"/>
              <a:ea typeface="+mn-ea"/>
              <a:cs typeface="+mn-cs"/>
            </a:endParaRPr>
          </a:p>
          <a:p>
            <a:pPr marL="0" indent="0">
              <a:lnSpc>
                <a:spcPct val="150000"/>
              </a:lnSpc>
              <a:buFont typeface="Arial" panose="020B0604020202020204" pitchFamily="34" charset="0"/>
              <a:buNone/>
            </a:pPr>
            <a:r>
              <a:rPr kumimoji="1" lang="zh-CN" altLang="en-US" sz="1200" kern="1200" dirty="0">
                <a:solidFill>
                  <a:schemeClr val="tx1"/>
                </a:solidFill>
                <a:effectLst/>
                <a:latin typeface="+mn-lt"/>
                <a:ea typeface="+mn-ea"/>
                <a:cs typeface="+mn-cs"/>
              </a:rPr>
              <a:t>国内：大学</a:t>
            </a:r>
            <a:r>
              <a:rPr kumimoji="1" lang="en-US" altLang="zh-CN" sz="1200" kern="1200" dirty="0">
                <a:solidFill>
                  <a:schemeClr val="tx1"/>
                </a:solidFill>
                <a:effectLst/>
                <a:latin typeface="+mn-lt"/>
                <a:ea typeface="+mn-ea"/>
                <a:cs typeface="+mn-cs"/>
              </a:rPr>
              <a:t>MOOC</a:t>
            </a:r>
            <a:r>
              <a:rPr kumimoji="1" lang="zh-CN" altLang="en-US" sz="1200" kern="1200" dirty="0">
                <a:solidFill>
                  <a:schemeClr val="tx1"/>
                </a:solidFill>
                <a:effectLst/>
                <a:latin typeface="+mn-lt"/>
                <a:ea typeface="+mn-ea"/>
                <a:cs typeface="+mn-cs"/>
              </a:rPr>
              <a:t>、学堂在线</a:t>
            </a:r>
            <a:endParaRPr kumimoji="1" lang="en-US" altLang="zh-CN" sz="1200" kern="1200" dirty="0">
              <a:solidFill>
                <a:schemeClr val="tx1"/>
              </a:solidFill>
              <a:effectLst/>
              <a:latin typeface="+mn-lt"/>
              <a:ea typeface="+mn-ea"/>
              <a:cs typeface="+mn-cs"/>
            </a:endParaRPr>
          </a:p>
          <a:p>
            <a:pPr marL="0" indent="0">
              <a:lnSpc>
                <a:spcPct val="150000"/>
              </a:lnSpc>
              <a:buFont typeface="Arial" panose="020B0604020202020204" pitchFamily="34" charset="0"/>
              <a:buNone/>
            </a:pPr>
            <a:r>
              <a:rPr kumimoji="1" lang="zh-CN" altLang="en-US" sz="1200" kern="1200" dirty="0">
                <a:solidFill>
                  <a:schemeClr val="tx1"/>
                </a:solidFill>
                <a:effectLst/>
                <a:latin typeface="+mn-lt"/>
                <a:ea typeface="+mn-ea"/>
                <a:cs typeface="+mn-cs"/>
              </a:rPr>
              <a:t>国外： 可汗学院</a:t>
            </a:r>
            <a:endParaRPr kumimoji="1" lang="en-US" altLang="zh-CN" sz="1200" kern="1200" dirty="0">
              <a:solidFill>
                <a:schemeClr val="tx1"/>
              </a:solidFill>
              <a:effectLst/>
              <a:latin typeface="+mn-lt"/>
              <a:ea typeface="+mn-ea"/>
              <a:cs typeface="+mn-cs"/>
            </a:endParaRPr>
          </a:p>
          <a:p>
            <a:pPr marL="0" indent="0">
              <a:lnSpc>
                <a:spcPct val="150000"/>
              </a:lnSpc>
              <a:buFont typeface="Arial" panose="020B0604020202020204" pitchFamily="34" charset="0"/>
              <a:buNone/>
            </a:pPr>
            <a:r>
              <a:rPr kumimoji="1" lang="zh-CN" altLang="en-US" sz="1200" kern="1200" dirty="0">
                <a:solidFill>
                  <a:schemeClr val="tx1"/>
                </a:solidFill>
                <a:effectLst/>
                <a:latin typeface="+mn-lt"/>
                <a:ea typeface="+mn-ea"/>
                <a:cs typeface="+mn-cs"/>
              </a:rPr>
              <a:t>提供大量的在线学习内容，但是有研究指出不存在差异</a:t>
            </a:r>
            <a:endParaRPr kumimoji="1" lang="en-US" altLang="zh-CN" sz="1200" kern="1200" dirty="0">
              <a:solidFill>
                <a:schemeClr val="tx1"/>
              </a:solidFill>
              <a:effectLst/>
              <a:latin typeface="+mn-lt"/>
              <a:ea typeface="+mn-ea"/>
              <a:cs typeface="+mn-cs"/>
            </a:endParaRPr>
          </a:p>
          <a:p>
            <a:pPr marL="0" indent="0">
              <a:lnSpc>
                <a:spcPct val="150000"/>
              </a:lnSpc>
              <a:buFont typeface="Arial" panose="020B0604020202020204" pitchFamily="34" charset="0"/>
              <a:buNone/>
            </a:pPr>
            <a:r>
              <a:rPr kumimoji="1" lang="zh-CN" altLang="en-US" sz="1200" kern="1200" dirty="0">
                <a:solidFill>
                  <a:schemeClr val="tx1"/>
                </a:solidFill>
                <a:effectLst/>
                <a:latin typeface="+mn-lt"/>
                <a:ea typeface="+mn-ea"/>
                <a:cs typeface="+mn-cs"/>
              </a:rPr>
              <a:t>对于</a:t>
            </a:r>
            <a:r>
              <a:rPr kumimoji="1" lang="zh-CN" altLang="en-US" sz="1200" b="1" kern="1200" dirty="0">
                <a:solidFill>
                  <a:schemeClr val="tx1"/>
                </a:solidFill>
                <a:effectLst/>
                <a:latin typeface="+mn-lt"/>
                <a:ea typeface="+mn-ea"/>
                <a:cs typeface="+mn-cs"/>
              </a:rPr>
              <a:t>在线</a:t>
            </a:r>
            <a:r>
              <a:rPr kumimoji="1" lang="en-US" altLang="zh-CN" sz="1200" b="1" kern="1200" dirty="0">
                <a:solidFill>
                  <a:schemeClr val="tx1"/>
                </a:solidFill>
                <a:effectLst/>
                <a:latin typeface="+mn-lt"/>
                <a:ea typeface="+mn-ea"/>
                <a:cs typeface="+mn-cs"/>
              </a:rPr>
              <a:t>j</a:t>
            </a:r>
            <a:r>
              <a:rPr kumimoji="1" lang="zh-CN" altLang="en-US" sz="1200" b="1" kern="1200" dirty="0">
                <a:solidFill>
                  <a:schemeClr val="tx1"/>
                </a:solidFill>
                <a:effectLst/>
                <a:latin typeface="+mn-lt"/>
                <a:ea typeface="+mn-ea"/>
                <a:cs typeface="+mn-cs"/>
              </a:rPr>
              <a:t>及线下课程是否存在差异是本研究关注的问题之一</a:t>
            </a:r>
            <a:endParaRPr kumimoji="1" lang="en-US" altLang="zh-CN" sz="1200" b="1" dirty="0">
              <a:latin typeface="Times" charset="0"/>
              <a:ea typeface="Times" charset="0"/>
              <a:cs typeface="Times" charset="0"/>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12</a:t>
            </a:fld>
            <a:endParaRPr kumimoji="1" lang="zh-CN" altLang="en-US"/>
          </a:p>
        </p:txBody>
      </p:sp>
    </p:spTree>
    <p:extLst>
      <p:ext uri="{BB962C8B-B14F-4D97-AF65-F5344CB8AC3E}">
        <p14:creationId xmlns:p14="http://schemas.microsoft.com/office/powerpoint/2010/main" val="410641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Font typeface="Arial" panose="020B0604020202020204" pitchFamily="34" charset="0"/>
              <a:buNone/>
            </a:pPr>
            <a:r>
              <a:rPr kumimoji="1" lang="en-US" altLang="zh-CN" sz="1200" dirty="0">
                <a:latin typeface="Times" charset="0"/>
                <a:ea typeface="Times" charset="0"/>
                <a:cs typeface="Times" charset="0"/>
              </a:rPr>
              <a:t>RMP</a:t>
            </a:r>
            <a:r>
              <a:rPr kumimoji="1" lang="zh-CN" altLang="en-US" sz="1200" dirty="0">
                <a:latin typeface="Times" charset="0"/>
                <a:ea typeface="Times" charset="0"/>
                <a:cs typeface="Times" charset="0"/>
              </a:rPr>
              <a:t>上拥有大量的教授数据。目前累计</a:t>
            </a:r>
            <a:r>
              <a:rPr lang="en-US" altLang="zh-CN" sz="1200" b="1" dirty="0">
                <a:latin typeface="Times" panose="02020603050405020304" pitchFamily="18" charset="0"/>
                <a:ea typeface="微软雅黑" panose="020B0503020204020204" pitchFamily="34" charset="-122"/>
                <a:cs typeface="Times" panose="02020603050405020304" pitchFamily="18" charset="0"/>
              </a:rPr>
              <a:t>170</a:t>
            </a:r>
            <a:r>
              <a:rPr lang="zh-CN" altLang="zh-CN" sz="1200" b="1" dirty="0">
                <a:latin typeface="Times" panose="02020603050405020304" pitchFamily="18" charset="0"/>
                <a:ea typeface="微软雅黑" panose="020B0503020204020204" pitchFamily="34" charset="-122"/>
                <a:cs typeface="Times" panose="02020603050405020304" pitchFamily="18" charset="0"/>
              </a:rPr>
              <a:t>万名教授</a:t>
            </a:r>
            <a:r>
              <a:rPr lang="zh-CN" altLang="en-US" sz="1200" b="1" dirty="0">
                <a:latin typeface="Times" panose="02020603050405020304" pitchFamily="18" charset="0"/>
                <a:ea typeface="微软雅黑" panose="020B0503020204020204" pitchFamily="34" charset="-122"/>
                <a:cs typeface="Times" panose="02020603050405020304" pitchFamily="18" charset="0"/>
              </a:rPr>
              <a:t>。针对这些教授，有研究指出</a:t>
            </a:r>
            <a:endParaRPr lang="en-US" altLang="zh-CN" sz="1200" b="1" dirty="0">
              <a:latin typeface="Times" panose="02020603050405020304" pitchFamily="18" charset="0"/>
              <a:ea typeface="微软雅黑" panose="020B0503020204020204" pitchFamily="34" charset="-122"/>
              <a:cs typeface="Times" panose="02020603050405020304" pitchFamily="18" charset="0"/>
            </a:endParaRPr>
          </a:p>
          <a:p>
            <a:pPr marL="0" indent="0">
              <a:lnSpc>
                <a:spcPct val="150000"/>
              </a:lnSpc>
              <a:buFont typeface="Arial" panose="020B0604020202020204" pitchFamily="34" charset="0"/>
              <a:buNone/>
            </a:pPr>
            <a:r>
              <a:rPr lang="zh-CN" altLang="zh-CN" sz="12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终身制对教授的教学表现没有显着影响</a:t>
            </a:r>
            <a:r>
              <a:rPr lang="zh-CN" altLang="en-US" sz="12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en-US" sz="1200" b="1" dirty="0">
                <a:latin typeface="Times" panose="02020603050405020304" pitchFamily="18" charset="0"/>
                <a:ea typeface="微软雅黑" panose="020B0503020204020204" pitchFamily="34" charset="-122"/>
                <a:cs typeface="Times" panose="02020603050405020304" pitchFamily="18" charset="0"/>
              </a:rPr>
              <a:t>获得终身职位的教师效能会下降</a:t>
            </a:r>
            <a:endParaRPr lang="en-US" altLang="zh-CN" sz="1200" b="1" dirty="0">
              <a:latin typeface="Times" panose="02020603050405020304" pitchFamily="18" charset="0"/>
              <a:ea typeface="微软雅黑" panose="020B0503020204020204" pitchFamily="34" charset="-122"/>
              <a:cs typeface="Times" panose="02020603050405020304" pitchFamily="18" charset="0"/>
            </a:endParaRPr>
          </a:p>
          <a:p>
            <a:pPr marL="0" indent="0">
              <a:lnSpc>
                <a:spcPct val="150000"/>
              </a:lnSpc>
              <a:buFont typeface="Arial" panose="020B0604020202020204" pitchFamily="34" charset="0"/>
              <a:buNone/>
            </a:pPr>
            <a:endParaRPr kumimoji="1" lang="en-US" altLang="zh-CN" sz="1200" b="1" dirty="0">
              <a:latin typeface="Times" panose="02020603050405020304" pitchFamily="18" charset="0"/>
              <a:ea typeface="微软雅黑" panose="020B0503020204020204" pitchFamily="34" charset="-122"/>
              <a:cs typeface="Times" panose="02020603050405020304" pitchFamily="18" charset="0"/>
            </a:endParaRPr>
          </a:p>
          <a:p>
            <a:pPr marL="0" indent="0">
              <a:lnSpc>
                <a:spcPct val="150000"/>
              </a:lnSpc>
              <a:buFont typeface="Arial" panose="020B0604020202020204" pitchFamily="34" charset="0"/>
              <a:buNone/>
            </a:pPr>
            <a:r>
              <a:rPr kumimoji="1" lang="zh-CN" altLang="en-US" sz="1200" dirty="0">
                <a:latin typeface="Times" charset="0"/>
                <a:ea typeface="Times" charset="0"/>
                <a:cs typeface="Times" charset="0"/>
              </a:rPr>
              <a:t>针对于获得终身职位教授的教师效能的变化趋势是本文关注的主题之一</a:t>
            </a:r>
            <a:endParaRPr kumimoji="1" lang="en-US" altLang="zh-CN" sz="1200" dirty="0">
              <a:latin typeface="Times" charset="0"/>
              <a:ea typeface="Times" charset="0"/>
              <a:cs typeface="Times" charset="0"/>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13</a:t>
            </a:fld>
            <a:endParaRPr kumimoji="1" lang="zh-CN" altLang="en-US"/>
          </a:p>
        </p:txBody>
      </p:sp>
    </p:spTree>
    <p:extLst>
      <p:ext uri="{BB962C8B-B14F-4D97-AF65-F5344CB8AC3E}">
        <p14:creationId xmlns:p14="http://schemas.microsoft.com/office/powerpoint/2010/main" val="1648809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Font typeface="Arial" panose="020B0604020202020204" pitchFamily="34" charset="0"/>
              <a:buNone/>
            </a:pPr>
            <a:r>
              <a:rPr kumimoji="1" lang="zh-CN" altLang="en-US" sz="1200" dirty="0">
                <a:latin typeface="Times" charset="0"/>
                <a:ea typeface="Times" charset="0"/>
                <a:cs typeface="Times" charset="0"/>
              </a:rPr>
              <a:t>获取</a:t>
            </a:r>
            <a:r>
              <a:rPr kumimoji="1" lang="en-US" altLang="zh-CN" sz="1200" dirty="0">
                <a:latin typeface="Times" charset="0"/>
                <a:ea typeface="Times" charset="0"/>
                <a:cs typeface="Times" charset="0"/>
              </a:rPr>
              <a:t>RMP</a:t>
            </a:r>
            <a:r>
              <a:rPr kumimoji="1" lang="zh-CN" altLang="en-US" sz="1200" dirty="0">
                <a:latin typeface="Times" charset="0"/>
                <a:ea typeface="Times" charset="0"/>
                <a:cs typeface="Times" charset="0"/>
              </a:rPr>
              <a:t>的大量数据，进行大数据分析</a:t>
            </a:r>
            <a:endParaRPr kumimoji="0" lang="en-US" altLang="zh-CN" sz="1200" b="1" dirty="0">
              <a:latin typeface="Times" panose="02020603050405020304" pitchFamily="18" charset="0"/>
              <a:ea typeface="微软雅黑" panose="020B0503020204020204" pitchFamily="34" charset="-122"/>
              <a:cs typeface="Times" panose="02020603050405020304" pitchFamily="18" charset="0"/>
            </a:endParaRPr>
          </a:p>
          <a:p>
            <a:pPr marL="0" indent="0">
              <a:lnSpc>
                <a:spcPct val="150000"/>
              </a:lnSpc>
              <a:buFont typeface="Arial" panose="020B0604020202020204" pitchFamily="34" charset="0"/>
              <a:buNone/>
            </a:pPr>
            <a:endParaRPr kumimoji="0" lang="en-US" altLang="zh-CN" sz="1200" b="1" dirty="0">
              <a:latin typeface="Times" panose="02020603050405020304" pitchFamily="18" charset="0"/>
              <a:ea typeface="微软雅黑" panose="020B0503020204020204" pitchFamily="34" charset="-122"/>
              <a:cs typeface="Times" panose="02020603050405020304" pitchFamily="18" charset="0"/>
            </a:endParaRPr>
          </a:p>
          <a:p>
            <a:pPr marL="0" indent="0">
              <a:lnSpc>
                <a:spcPct val="150000"/>
              </a:lnSpc>
              <a:buFont typeface="Arial" panose="020B0604020202020204" pitchFamily="34" charset="0"/>
              <a:buNone/>
            </a:pPr>
            <a:r>
              <a:rPr kumimoji="0" lang="zh-CN" altLang="en-US" sz="1200" b="1" dirty="0">
                <a:latin typeface="Times" panose="02020603050405020304" pitchFamily="18" charset="0"/>
                <a:ea typeface="微软雅黑" panose="020B0503020204020204" pitchFamily="34" charset="-122"/>
                <a:cs typeface="Times" panose="02020603050405020304" pitchFamily="18" charset="0"/>
              </a:rPr>
              <a:t>希望</a:t>
            </a:r>
            <a:r>
              <a:rPr kumimoji="1" lang="zh-CN" altLang="en-US" sz="1200" dirty="0">
                <a:latin typeface="Times" charset="0"/>
                <a:ea typeface="Times" charset="0"/>
                <a:cs typeface="Times" charset="0"/>
              </a:rPr>
              <a:t>在代表性及推广性上有一定的改进</a:t>
            </a:r>
            <a:endParaRPr kumimoji="1" lang="en-US" altLang="zh-CN" sz="1200" dirty="0">
              <a:latin typeface="Times" charset="0"/>
              <a:ea typeface="Times" charset="0"/>
              <a:cs typeface="Times" charset="0"/>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14</a:t>
            </a:fld>
            <a:endParaRPr kumimoji="1" lang="zh-CN" altLang="en-US"/>
          </a:p>
        </p:txBody>
      </p:sp>
    </p:spTree>
    <p:extLst>
      <p:ext uri="{BB962C8B-B14F-4D97-AF65-F5344CB8AC3E}">
        <p14:creationId xmlns:p14="http://schemas.microsoft.com/office/powerpoint/2010/main" val="2114402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Font typeface="Arial" panose="020B0604020202020204" pitchFamily="34" charset="0"/>
              <a:buNone/>
            </a:pPr>
            <a:endParaRPr kumimoji="1" lang="en-US" altLang="zh-CN" sz="1200" dirty="0">
              <a:latin typeface="Times" charset="0"/>
              <a:ea typeface="Times" charset="0"/>
              <a:cs typeface="Times" charset="0"/>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15</a:t>
            </a:fld>
            <a:endParaRPr kumimoji="1" lang="zh-CN" altLang="en-US"/>
          </a:p>
        </p:txBody>
      </p:sp>
    </p:spTree>
    <p:extLst>
      <p:ext uri="{BB962C8B-B14F-4D97-AF65-F5344CB8AC3E}">
        <p14:creationId xmlns:p14="http://schemas.microsoft.com/office/powerpoint/2010/main" val="1527411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16</a:t>
            </a:fld>
            <a:endParaRPr kumimoji="1" lang="zh-CN" altLang="en-US"/>
          </a:p>
        </p:txBody>
      </p:sp>
    </p:spTree>
    <p:extLst>
      <p:ext uri="{BB962C8B-B14F-4D97-AF65-F5344CB8AC3E}">
        <p14:creationId xmlns:p14="http://schemas.microsoft.com/office/powerpoint/2010/main" val="1302747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17</a:t>
            </a:fld>
            <a:endParaRPr kumimoji="1" lang="zh-CN" altLang="en-US"/>
          </a:p>
        </p:txBody>
      </p:sp>
    </p:spTree>
    <p:extLst>
      <p:ext uri="{BB962C8B-B14F-4D97-AF65-F5344CB8AC3E}">
        <p14:creationId xmlns:p14="http://schemas.microsoft.com/office/powerpoint/2010/main" val="4219087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180</a:t>
            </a:r>
            <a:r>
              <a:rPr kumimoji="1" lang="zh-CN" altLang="en-US" dirty="0"/>
              <a:t>万</a:t>
            </a:r>
            <a:endParaRPr kumimoji="1" lang="en-US" altLang="zh-CN" dirty="0"/>
          </a:p>
          <a:p>
            <a:endParaRPr kumimoji="1" lang="en-US" altLang="zh-CN" dirty="0"/>
          </a:p>
          <a:p>
            <a:r>
              <a:rPr kumimoji="1" lang="en-US" altLang="zh-CN" dirty="0"/>
              <a:t>90</a:t>
            </a:r>
            <a:r>
              <a:rPr kumimoji="1" lang="zh-CN" altLang="en-US" dirty="0"/>
              <a:t>万教授</a:t>
            </a:r>
            <a:endParaRPr kumimoji="1" lang="en-US" altLang="zh-CN" dirty="0"/>
          </a:p>
          <a:p>
            <a:endParaRPr kumimoji="1" lang="en-US" altLang="zh-CN" dirty="0"/>
          </a:p>
          <a:p>
            <a:r>
              <a:rPr kumimoji="1" lang="en-US" altLang="zh-CN" dirty="0"/>
              <a:t>900</a:t>
            </a:r>
            <a:r>
              <a:rPr kumimoji="1" lang="zh-CN" altLang="en-US" dirty="0"/>
              <a:t>万行数据</a:t>
            </a:r>
            <a:endParaRPr kumimoji="1" lang="en-US" altLang="zh-CN" dirty="0"/>
          </a:p>
          <a:p>
            <a:endParaRPr kumimoji="1" lang="en-US" altLang="zh-CN" dirty="0"/>
          </a:p>
          <a:p>
            <a:r>
              <a:rPr kumimoji="1" lang="zh-CN" altLang="en-US" dirty="0"/>
              <a:t>具体变量间研究方案部分</a:t>
            </a: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18</a:t>
            </a:fld>
            <a:endParaRPr kumimoji="1" lang="zh-CN" altLang="en-US"/>
          </a:p>
        </p:txBody>
      </p:sp>
    </p:spTree>
    <p:extLst>
      <p:ext uri="{BB962C8B-B14F-4D97-AF65-F5344CB8AC3E}">
        <p14:creationId xmlns:p14="http://schemas.microsoft.com/office/powerpoint/2010/main" val="197273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19</a:t>
            </a:fld>
            <a:endParaRPr kumimoji="1" lang="zh-CN" altLang="en-US"/>
          </a:p>
        </p:txBody>
      </p:sp>
    </p:spTree>
    <p:extLst>
      <p:ext uri="{BB962C8B-B14F-4D97-AF65-F5344CB8AC3E}">
        <p14:creationId xmlns:p14="http://schemas.microsoft.com/office/powerpoint/2010/main" val="1780033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本次汇报主要分为</a:t>
            </a:r>
            <a:r>
              <a:rPr lang="en-US" altLang="zh-CN" dirty="0"/>
              <a:t>6</a:t>
            </a:r>
            <a:r>
              <a:rPr lang="zh-CN" altLang="en-US" dirty="0"/>
              <a:t>个部分</a:t>
            </a:r>
          </a:p>
        </p:txBody>
      </p:sp>
      <p:sp>
        <p:nvSpPr>
          <p:cNvPr id="4" name="灯片编号占位符 3"/>
          <p:cNvSpPr>
            <a:spLocks noGrp="1"/>
          </p:cNvSpPr>
          <p:nvPr>
            <p:ph type="sldNum" sz="quarter" idx="10"/>
          </p:nvPr>
        </p:nvSpPr>
        <p:spPr/>
        <p:txBody>
          <a:bodyPr/>
          <a:lstStyle/>
          <a:p>
            <a:fld id="{F854C114-1BA6-B148-9C40-2EC2C6BE0DC6}" type="slidenum">
              <a:rPr kumimoji="1" lang="zh-CN" altLang="en-US" smtClean="0"/>
              <a:t>2</a:t>
            </a:fld>
            <a:endParaRPr kumimoji="1" lang="zh-CN" altLang="en-US"/>
          </a:p>
        </p:txBody>
      </p:sp>
    </p:spTree>
    <p:extLst>
      <p:ext uri="{BB962C8B-B14F-4D97-AF65-F5344CB8AC3E}">
        <p14:creationId xmlns:p14="http://schemas.microsoft.com/office/powerpoint/2010/main" val="3964604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20</a:t>
            </a:fld>
            <a:endParaRPr kumimoji="1" lang="zh-CN" altLang="en-US"/>
          </a:p>
        </p:txBody>
      </p:sp>
    </p:spTree>
    <p:extLst>
      <p:ext uri="{BB962C8B-B14F-4D97-AF65-F5344CB8AC3E}">
        <p14:creationId xmlns:p14="http://schemas.microsoft.com/office/powerpoint/2010/main" val="3215320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详细学生评价数据</a:t>
            </a: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21</a:t>
            </a:fld>
            <a:endParaRPr kumimoji="1" lang="zh-CN" altLang="en-US"/>
          </a:p>
        </p:txBody>
      </p:sp>
    </p:spTree>
    <p:extLst>
      <p:ext uri="{BB962C8B-B14F-4D97-AF65-F5344CB8AC3E}">
        <p14:creationId xmlns:p14="http://schemas.microsoft.com/office/powerpoint/2010/main" val="2758043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22</a:t>
            </a:fld>
            <a:endParaRPr kumimoji="1" lang="zh-CN" altLang="en-US"/>
          </a:p>
        </p:txBody>
      </p:sp>
    </p:spTree>
    <p:extLst>
      <p:ext uri="{BB962C8B-B14F-4D97-AF65-F5344CB8AC3E}">
        <p14:creationId xmlns:p14="http://schemas.microsoft.com/office/powerpoint/2010/main" val="2176162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23</a:t>
            </a:fld>
            <a:endParaRPr kumimoji="1" lang="zh-CN" altLang="en-US"/>
          </a:p>
        </p:txBody>
      </p:sp>
    </p:spTree>
    <p:extLst>
      <p:ext uri="{BB962C8B-B14F-4D97-AF65-F5344CB8AC3E}">
        <p14:creationId xmlns:p14="http://schemas.microsoft.com/office/powerpoint/2010/main" val="2815360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00"/>
                </a:solidFill>
                <a:latin typeface="Times New Roman" panose="02020603050405020304" pitchFamily="18" charset="0"/>
                <a:cs typeface="Times New Roman" panose="02020603050405020304" pitchFamily="18" charset="0"/>
              </a:rPr>
              <a:t>本研究是根据教师教龄判断教授职位，首先调研伯克利加州大学教授</a:t>
            </a:r>
            <a:endParaRPr lang="en-US" altLang="zh-CN"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solidFill>
                  <a:srgbClr val="000000"/>
                </a:solidFill>
                <a:latin typeface="Times New Roman" panose="02020603050405020304" pitchFamily="18" charset="0"/>
                <a:cs typeface="Times New Roman" panose="02020603050405020304" pitchFamily="18" charset="0"/>
              </a:rPr>
              <a:t>教龄是指从该教授博士毕业后，从事博士后研究工作或者开始当讲师时到被评为助理教授的时间，副教授教龄及教授教龄依此类推</a:t>
            </a:r>
            <a:endParaRPr lang="en-US" altLang="zh-CN" dirty="0">
              <a:solidFill>
                <a:srgbClr val="000000"/>
              </a:solidFill>
              <a:latin typeface="Times New Roman" panose="02020603050405020304" pitchFamily="18" charset="0"/>
              <a:cs typeface="Times New Roman" panose="02020603050405020304" pitchFamily="18" charset="0"/>
            </a:endParaRPr>
          </a:p>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24</a:t>
            </a:fld>
            <a:endParaRPr kumimoji="1" lang="zh-CN" altLang="en-US"/>
          </a:p>
        </p:txBody>
      </p:sp>
    </p:spTree>
    <p:extLst>
      <p:ext uri="{BB962C8B-B14F-4D97-AF65-F5344CB8AC3E}">
        <p14:creationId xmlns:p14="http://schemas.microsoft.com/office/powerpoint/2010/main" val="3916691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根据教授的综合得分划分</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solidFill>
                  <a:srgbClr val="000000"/>
                </a:solidFill>
                <a:latin typeface="Times New Roman" panose="02020603050405020304" pitchFamily="18" charset="0"/>
                <a:cs typeface="Times New Roman" panose="02020603050405020304" pitchFamily="18" charset="0"/>
              </a:rPr>
              <a:t>低分组（综合得分</a:t>
            </a:r>
            <a:r>
              <a:rPr lang="en-US" altLang="zh-CN" dirty="0">
                <a:solidFill>
                  <a:srgbClr val="000000"/>
                </a:solidFill>
                <a:latin typeface="Times New Roman" panose="02020603050405020304" pitchFamily="18" charset="0"/>
                <a:cs typeface="宋体" panose="02010600030101010101" pitchFamily="2" charset="-122"/>
              </a:rPr>
              <a:t>1.0-2.4</a:t>
            </a:r>
            <a:r>
              <a:rPr lang="zh-CN" altLang="zh-CN" dirty="0">
                <a:solidFill>
                  <a:srgbClr val="000000"/>
                </a:solidFill>
                <a:latin typeface="Times New Roman" panose="02020603050405020304" pitchFamily="18" charset="0"/>
                <a:cs typeface="Times New Roman" panose="02020603050405020304" pitchFamily="18" charset="0"/>
              </a:rPr>
              <a:t>分）</a:t>
            </a:r>
            <a:endParaRPr lang="en-US" altLang="zh-CN"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solidFill>
                  <a:srgbClr val="000000"/>
                </a:solidFill>
                <a:latin typeface="Times New Roman" panose="02020603050405020304" pitchFamily="18" charset="0"/>
                <a:cs typeface="Times New Roman" panose="02020603050405020304" pitchFamily="18" charset="0"/>
              </a:rPr>
              <a:t>高分组（综合得分</a:t>
            </a:r>
            <a:r>
              <a:rPr lang="en-US" altLang="zh-CN" dirty="0">
                <a:solidFill>
                  <a:srgbClr val="000000"/>
                </a:solidFill>
                <a:latin typeface="Times New Roman" panose="02020603050405020304" pitchFamily="18" charset="0"/>
                <a:cs typeface="宋体" panose="02010600030101010101" pitchFamily="2" charset="-122"/>
              </a:rPr>
              <a:t>3.5-5.0</a:t>
            </a:r>
            <a:r>
              <a:rPr lang="zh-CN" altLang="zh-CN" dirty="0">
                <a:solidFill>
                  <a:srgbClr val="000000"/>
                </a:solidFill>
                <a:latin typeface="Times New Roman" panose="02020603050405020304" pitchFamily="18" charset="0"/>
                <a:cs typeface="Times New Roman" panose="02020603050405020304" pitchFamily="18" charset="0"/>
              </a:rPr>
              <a:t>分）</a:t>
            </a:r>
            <a:endParaRPr lang="en-US" altLang="zh-CN" dirty="0">
              <a:solidFill>
                <a:srgbClr val="000000"/>
              </a:solidFill>
              <a:latin typeface="Times New Roman" panose="02020603050405020304" pitchFamily="18" charset="0"/>
              <a:cs typeface="Times New Roman" panose="02020603050405020304" pitchFamily="18" charset="0"/>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25</a:t>
            </a:fld>
            <a:endParaRPr kumimoji="1" lang="zh-CN" altLang="en-US"/>
          </a:p>
        </p:txBody>
      </p:sp>
    </p:spTree>
    <p:extLst>
      <p:ext uri="{BB962C8B-B14F-4D97-AF65-F5344CB8AC3E}">
        <p14:creationId xmlns:p14="http://schemas.microsoft.com/office/powerpoint/2010/main" val="22164374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所有教授都有给予良好反馈</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不过副教授，教授有给分低这一标签</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26</a:t>
            </a:fld>
            <a:endParaRPr kumimoji="1" lang="zh-CN" altLang="en-US"/>
          </a:p>
        </p:txBody>
      </p:sp>
    </p:spTree>
    <p:extLst>
      <p:ext uri="{BB962C8B-B14F-4D97-AF65-F5344CB8AC3E}">
        <p14:creationId xmlns:p14="http://schemas.microsoft.com/office/powerpoint/2010/main" val="2782563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针对教授们的教师效能得分</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27</a:t>
            </a:fld>
            <a:endParaRPr kumimoji="1" lang="zh-CN" altLang="en-US"/>
          </a:p>
        </p:txBody>
      </p:sp>
    </p:spTree>
    <p:extLst>
      <p:ext uri="{BB962C8B-B14F-4D97-AF65-F5344CB8AC3E}">
        <p14:creationId xmlns:p14="http://schemas.microsoft.com/office/powerpoint/2010/main" val="343747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课程越难，教师得分越低</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教授得分越高，选课的可能性越高</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28</a:t>
            </a:fld>
            <a:endParaRPr kumimoji="1" lang="zh-CN" altLang="en-US"/>
          </a:p>
        </p:txBody>
      </p:sp>
    </p:spTree>
    <p:extLst>
      <p:ext uri="{BB962C8B-B14F-4D97-AF65-F5344CB8AC3E}">
        <p14:creationId xmlns:p14="http://schemas.microsoft.com/office/powerpoint/2010/main" val="3366773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29</a:t>
            </a:fld>
            <a:endParaRPr kumimoji="1" lang="zh-CN" altLang="en-US"/>
          </a:p>
        </p:txBody>
      </p:sp>
    </p:spTree>
    <p:extLst>
      <p:ext uri="{BB962C8B-B14F-4D97-AF65-F5344CB8AC3E}">
        <p14:creationId xmlns:p14="http://schemas.microsoft.com/office/powerpoint/2010/main" val="2670478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首先是研究背景</a:t>
            </a: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3</a:t>
            </a:fld>
            <a:endParaRPr kumimoji="1" lang="zh-CN" altLang="en-US"/>
          </a:p>
        </p:txBody>
      </p:sp>
    </p:spTree>
    <p:extLst>
      <p:ext uri="{BB962C8B-B14F-4D97-AF65-F5344CB8AC3E}">
        <p14:creationId xmlns:p14="http://schemas.microsoft.com/office/powerpoint/2010/main" val="13751018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30</a:t>
            </a:fld>
            <a:endParaRPr kumimoji="1" lang="zh-CN" altLang="en-US"/>
          </a:p>
        </p:txBody>
      </p:sp>
    </p:spTree>
    <p:extLst>
      <p:ext uri="{BB962C8B-B14F-4D97-AF65-F5344CB8AC3E}">
        <p14:creationId xmlns:p14="http://schemas.microsoft.com/office/powerpoint/2010/main" val="36781889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随着学生期末成绩降低，选课比例下降。 </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得高分 </a:t>
            </a:r>
            <a:r>
              <a:rPr lang="en-US" altLang="zh-CN" sz="1200" kern="1200" dirty="0">
                <a:solidFill>
                  <a:schemeClr val="tx1"/>
                </a:solidFill>
                <a:effectLst/>
                <a:latin typeface="+mn-lt"/>
                <a:ea typeface="+mn-ea"/>
                <a:cs typeface="+mn-cs"/>
              </a:rPr>
              <a:t>A+——B</a:t>
            </a: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以上是关于研究一的内容</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31</a:t>
            </a:fld>
            <a:endParaRPr kumimoji="1" lang="zh-CN" altLang="en-US"/>
          </a:p>
        </p:txBody>
      </p:sp>
    </p:spTree>
    <p:extLst>
      <p:ext uri="{BB962C8B-B14F-4D97-AF65-F5344CB8AC3E}">
        <p14:creationId xmlns:p14="http://schemas.microsoft.com/office/powerpoint/2010/main" val="13129442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150000"/>
              </a:lnSpc>
              <a:buFontTx/>
              <a:buNone/>
            </a:pPr>
            <a:r>
              <a:rPr lang="zh-CN" altLang="zh-CN" dirty="0"/>
              <a:t>终身制度对教授和大学等机构依然起着至关重要的作用</a:t>
            </a:r>
            <a:r>
              <a:rPr lang="zh-CN" altLang="en-US" dirty="0"/>
              <a:t>，在学生眼中，没有下降</a:t>
            </a:r>
            <a:endParaRPr lang="en-US" altLang="zh-CN" dirty="0"/>
          </a:p>
          <a:p>
            <a:pPr marL="0" indent="0" algn="just">
              <a:lnSpc>
                <a:spcPct val="150000"/>
              </a:lnSpc>
              <a:buFontTx/>
              <a:buNone/>
            </a:pPr>
            <a:endParaRPr lang="en-US" altLang="zh-CN" dirty="0"/>
          </a:p>
          <a:p>
            <a:pPr marL="0" indent="0" algn="just">
              <a:lnSpc>
                <a:spcPct val="150000"/>
              </a:lnSpc>
              <a:buFontTx/>
              <a:buNone/>
            </a:pPr>
            <a:r>
              <a:rPr lang="zh-CN" altLang="zh-CN" dirty="0"/>
              <a:t>这意味着即使学生</a:t>
            </a:r>
            <a:r>
              <a:rPr lang="zh-CN" altLang="en-US" dirty="0"/>
              <a:t>不在学习</a:t>
            </a:r>
            <a:r>
              <a:rPr lang="zh-CN" altLang="zh-CN" dirty="0"/>
              <a:t>，他们也可以给出负面反馈或较低的评分</a:t>
            </a:r>
            <a:endParaRPr lang="en-US" altLang="zh-CN" dirty="0"/>
          </a:p>
          <a:p>
            <a:pPr marL="0" marR="0" lvl="0" indent="0" algn="just" defTabSz="914400" rtl="0" eaLnBrk="1" fontAlgn="auto" latinLnBrk="0" hangingPunct="1">
              <a:lnSpc>
                <a:spcPct val="150000"/>
              </a:lnSpc>
              <a:spcBef>
                <a:spcPts val="0"/>
              </a:spcBef>
              <a:spcAft>
                <a:spcPts val="0"/>
              </a:spcAft>
              <a:buClrTx/>
              <a:buSzTx/>
              <a:buFontTx/>
              <a:buNone/>
              <a:tabLst/>
              <a:defRPr/>
            </a:pPr>
            <a:r>
              <a:rPr lang="zh-CN" altLang="zh-CN" sz="1200" dirty="0">
                <a:solidFill>
                  <a:srgbClr val="000000"/>
                </a:solidFill>
                <a:latin typeface="Times" panose="02020603050405020304" pitchFamily="18" charset="0"/>
                <a:ea typeface="微软雅黑" panose="020B0503020204020204" pitchFamily="34" charset="-122"/>
                <a:cs typeface="Times" panose="02020603050405020304" pitchFamily="18" charset="0"/>
              </a:rPr>
              <a:t>因此也要谨慎对待学生的单方面反馈</a:t>
            </a:r>
          </a:p>
          <a:p>
            <a:pPr marL="0" indent="0" algn="just">
              <a:lnSpc>
                <a:spcPct val="150000"/>
              </a:lnSpc>
              <a:buFontTx/>
              <a:buNone/>
            </a:pPr>
            <a:endParaRPr lang="zh-CN" altLang="zh-CN" dirty="0"/>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32</a:t>
            </a:fld>
            <a:endParaRPr kumimoji="1" lang="zh-CN" altLang="en-US"/>
          </a:p>
        </p:txBody>
      </p:sp>
    </p:spTree>
    <p:extLst>
      <p:ext uri="{BB962C8B-B14F-4D97-AF65-F5344CB8AC3E}">
        <p14:creationId xmlns:p14="http://schemas.microsoft.com/office/powerpoint/2010/main" val="16581636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33</a:t>
            </a:fld>
            <a:endParaRPr kumimoji="1" lang="zh-CN" altLang="en-US"/>
          </a:p>
        </p:txBody>
      </p:sp>
    </p:spTree>
    <p:extLst>
      <p:ext uri="{BB962C8B-B14F-4D97-AF65-F5344CB8AC3E}">
        <p14:creationId xmlns:p14="http://schemas.microsoft.com/office/powerpoint/2010/main" val="331598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solidFill>
                  <a:srgbClr val="000000"/>
                </a:solidFill>
                <a:latin typeface="Times" panose="02020603050405020304" pitchFamily="18" charset="0"/>
                <a:ea typeface="微软雅黑" panose="020B0503020204020204" pitchFamily="34" charset="-122"/>
                <a:cs typeface="Times" panose="02020603050405020304" pitchFamily="18" charset="0"/>
              </a:rPr>
              <a:t>本问卷应用广泛，信、效度良好。本问卷有</a:t>
            </a:r>
            <a:r>
              <a:rPr lang="en-US" altLang="zh-CN" sz="1200" dirty="0">
                <a:solidFill>
                  <a:srgbClr val="000000"/>
                </a:solidFill>
                <a:latin typeface="Times" panose="02020603050405020304" pitchFamily="18" charset="0"/>
                <a:ea typeface="微软雅黑" panose="020B0503020204020204" pitchFamily="34" charset="-122"/>
                <a:cs typeface="Times" panose="02020603050405020304" pitchFamily="18" charset="0"/>
              </a:rPr>
              <a:t>32</a:t>
            </a:r>
            <a:r>
              <a:rPr lang="zh-CN" altLang="zh-CN" sz="1200" dirty="0">
                <a:solidFill>
                  <a:srgbClr val="000000"/>
                </a:solidFill>
                <a:latin typeface="Times" panose="02020603050405020304" pitchFamily="18" charset="0"/>
                <a:ea typeface="微软雅黑" panose="020B0503020204020204" pitchFamily="34" charset="-122"/>
                <a:cs typeface="Times" panose="02020603050405020304" pitchFamily="18" charset="0"/>
              </a:rPr>
              <a:t>个题目，分为</a:t>
            </a:r>
            <a:r>
              <a:rPr lang="en-US" altLang="zh-CN" sz="1200" dirty="0">
                <a:solidFill>
                  <a:srgbClr val="000000"/>
                </a:solidFill>
                <a:latin typeface="Times" panose="02020603050405020304" pitchFamily="18" charset="0"/>
                <a:ea typeface="微软雅黑" panose="020B0503020204020204" pitchFamily="34" charset="-122"/>
                <a:cs typeface="Times" panose="02020603050405020304" pitchFamily="18" charset="0"/>
              </a:rPr>
              <a:t>7</a:t>
            </a:r>
            <a:r>
              <a:rPr lang="zh-CN" altLang="zh-CN" sz="1200" dirty="0">
                <a:solidFill>
                  <a:srgbClr val="000000"/>
                </a:solidFill>
                <a:latin typeface="Times" panose="02020603050405020304" pitchFamily="18" charset="0"/>
                <a:ea typeface="微软雅黑" panose="020B0503020204020204" pitchFamily="34" charset="-122"/>
                <a:cs typeface="Times" panose="02020603050405020304" pitchFamily="18" charset="0"/>
              </a:rPr>
              <a:t>个维度，</a:t>
            </a:r>
            <a:endParaRPr lang="en-US" altLang="zh-CN" sz="12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solidFill>
                  <a:srgbClr val="000000"/>
                </a:solidFill>
                <a:latin typeface="Times" panose="02020603050405020304" pitchFamily="18" charset="0"/>
                <a:ea typeface="微软雅黑" panose="020B0503020204020204" pitchFamily="34" charset="-122"/>
                <a:cs typeface="Times" panose="02020603050405020304" pitchFamily="18" charset="0"/>
              </a:rPr>
              <a:t>分别是学习价值感，教学热情与组织，群体互动，人际和谐，知识宽度，教学管理，功课量及难度。问卷采取</a:t>
            </a:r>
            <a:r>
              <a:rPr lang="en-US" altLang="zh-CN" sz="1200" dirty="0">
                <a:solidFill>
                  <a:srgbClr val="000000"/>
                </a:solidFill>
                <a:latin typeface="Times" panose="02020603050405020304" pitchFamily="18" charset="0"/>
                <a:ea typeface="微软雅黑" panose="020B0503020204020204" pitchFamily="34" charset="-122"/>
                <a:cs typeface="Times" panose="02020603050405020304" pitchFamily="18" charset="0"/>
              </a:rPr>
              <a:t>Likert 5</a:t>
            </a:r>
            <a:r>
              <a:rPr lang="zh-CN" altLang="zh-CN" sz="1200" dirty="0">
                <a:solidFill>
                  <a:srgbClr val="000000"/>
                </a:solidFill>
                <a:latin typeface="Times" panose="02020603050405020304" pitchFamily="18" charset="0"/>
                <a:ea typeface="微软雅黑" panose="020B0503020204020204" pitchFamily="34" charset="-122"/>
                <a:cs typeface="Times" panose="02020603050405020304" pitchFamily="18" charset="0"/>
              </a:rPr>
              <a:t>点评分</a:t>
            </a:r>
            <a:endParaRPr lang="en-US" altLang="zh-CN" sz="12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solidFill>
                  <a:srgbClr val="000000"/>
                </a:solidFill>
                <a:latin typeface="Times New Roman" panose="02020603050405020304" pitchFamily="18" charset="0"/>
                <a:cs typeface="Times New Roman" panose="02020603050405020304" pitchFamily="18" charset="0"/>
              </a:rPr>
              <a:t>由于本次不同职称教师的样本量差异较大，因此首先对数据进行正态性检验，</a:t>
            </a:r>
            <a:endParaRPr lang="en-US" altLang="zh-CN"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solidFill>
                  <a:srgbClr val="000000"/>
                </a:solidFill>
                <a:latin typeface="Times New Roman" panose="02020603050405020304" pitchFamily="18" charset="0"/>
                <a:cs typeface="Times New Roman" panose="02020603050405020304" pitchFamily="18" charset="0"/>
              </a:rPr>
              <a:t>结果显示各个维度的</a:t>
            </a:r>
            <a:r>
              <a:rPr lang="en-US" altLang="zh-CN" dirty="0">
                <a:solidFill>
                  <a:srgbClr val="000000"/>
                </a:solidFill>
                <a:latin typeface="Times New Roman" panose="02020603050405020304" pitchFamily="18" charset="0"/>
                <a:cs typeface="宋体" panose="02010600030101010101" pitchFamily="2" charset="-122"/>
              </a:rPr>
              <a:t>P-P</a:t>
            </a:r>
            <a:r>
              <a:rPr lang="zh-CN" altLang="zh-CN" dirty="0">
                <a:solidFill>
                  <a:srgbClr val="000000"/>
                </a:solidFill>
                <a:latin typeface="Times New Roman" panose="02020603050405020304" pitchFamily="18" charset="0"/>
                <a:cs typeface="Times New Roman" panose="02020603050405020304" pitchFamily="18" charset="0"/>
              </a:rPr>
              <a:t>图中数据点与理论直线基本重合，因此各维度数据符合正态分布，可以进行正态检验</a:t>
            </a:r>
            <a:endParaRPr lang="en-US" altLang="zh-CN" dirty="0">
              <a:solidFill>
                <a:srgbClr val="000000"/>
              </a:solidFill>
              <a:latin typeface="Times New Roman" panose="02020603050405020304" pitchFamily="18" charset="0"/>
              <a:cs typeface="Times New Roman" panose="02020603050405020304" pitchFamily="18" charset="0"/>
            </a:endParaRPr>
          </a:p>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34</a:t>
            </a:fld>
            <a:endParaRPr kumimoji="1" lang="zh-CN" altLang="en-US"/>
          </a:p>
        </p:txBody>
      </p:sp>
    </p:spTree>
    <p:extLst>
      <p:ext uri="{BB962C8B-B14F-4D97-AF65-F5344CB8AC3E}">
        <p14:creationId xmlns:p14="http://schemas.microsoft.com/office/powerpoint/2010/main" val="31890576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35</a:t>
            </a:fld>
            <a:endParaRPr kumimoji="1" lang="zh-CN" altLang="en-US"/>
          </a:p>
        </p:txBody>
      </p:sp>
    </p:spTree>
    <p:extLst>
      <p:ext uri="{BB962C8B-B14F-4D97-AF65-F5344CB8AC3E}">
        <p14:creationId xmlns:p14="http://schemas.microsoft.com/office/powerpoint/2010/main" val="19240149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latin typeface="Times" panose="02020603050405020304" pitchFamily="18" charset="0"/>
                <a:ea typeface="微软雅黑" panose="020B0503020204020204" pitchFamily="34" charset="-122"/>
                <a:cs typeface="Times" panose="02020603050405020304" pitchFamily="18" charset="0"/>
              </a:rPr>
              <a:t>针对国内教师的各维度的分析发现</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36</a:t>
            </a:fld>
            <a:endParaRPr kumimoji="1" lang="zh-CN" altLang="en-US"/>
          </a:p>
        </p:txBody>
      </p:sp>
    </p:spTree>
    <p:extLst>
      <p:ext uri="{BB962C8B-B14F-4D97-AF65-F5344CB8AC3E}">
        <p14:creationId xmlns:p14="http://schemas.microsoft.com/office/powerpoint/2010/main" val="35071254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教授的线下课程得分高于在线课程</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37</a:t>
            </a:fld>
            <a:endParaRPr kumimoji="1" lang="zh-CN" altLang="en-US"/>
          </a:p>
        </p:txBody>
      </p:sp>
    </p:spTree>
    <p:extLst>
      <p:ext uri="{BB962C8B-B14F-4D97-AF65-F5344CB8AC3E}">
        <p14:creationId xmlns:p14="http://schemas.microsoft.com/office/powerpoint/2010/main" val="6547223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教授的线下课程得分普遍高于在线课程</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38</a:t>
            </a:fld>
            <a:endParaRPr kumimoji="1" lang="zh-CN" altLang="en-US"/>
          </a:p>
        </p:txBody>
      </p:sp>
    </p:spTree>
    <p:extLst>
      <p:ext uri="{BB962C8B-B14F-4D97-AF65-F5344CB8AC3E}">
        <p14:creationId xmlns:p14="http://schemas.microsoft.com/office/powerpoint/2010/main" val="10614101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39</a:t>
            </a:fld>
            <a:endParaRPr kumimoji="1" lang="zh-CN" altLang="en-US"/>
          </a:p>
        </p:txBody>
      </p:sp>
    </p:spTree>
    <p:extLst>
      <p:ext uri="{BB962C8B-B14F-4D97-AF65-F5344CB8AC3E}">
        <p14:creationId xmlns:p14="http://schemas.microsoft.com/office/powerpoint/2010/main" val="2372933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礼记里曾说过，学然后知不足，</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由此可见，</a:t>
            </a:r>
            <a:r>
              <a:rPr lang="zh-CN" altLang="zh-CN" sz="1200" kern="1200" dirty="0">
                <a:solidFill>
                  <a:schemeClr val="tx1"/>
                </a:solidFill>
                <a:effectLst/>
                <a:latin typeface="+mn-lt"/>
                <a:ea typeface="+mn-ea"/>
                <a:cs typeface="+mn-cs"/>
              </a:rPr>
              <a:t>教与</a:t>
            </a:r>
            <a:r>
              <a:rPr lang="zh-CN" altLang="en-US" sz="1200" kern="1200" dirty="0">
                <a:solidFill>
                  <a:schemeClr val="tx1"/>
                </a:solidFill>
                <a:effectLst/>
                <a:latin typeface="+mn-lt"/>
                <a:ea typeface="+mn-ea"/>
                <a:cs typeface="+mn-cs"/>
              </a:rPr>
              <a:t>学是个相辅相成的过程，教学的目标之一便是促进学生成长，教师发展</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对于学习与教学来说，其中起着重要作用的便是评价，反思</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我们通过一定的手段对教师的教学进行测量</a:t>
            </a:r>
            <a:endParaRPr kumimoji="1" lang="zh-CN" altLang="en-US" dirty="0"/>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4</a:t>
            </a:fld>
            <a:endParaRPr kumimoji="1" lang="zh-CN" altLang="en-US"/>
          </a:p>
        </p:txBody>
      </p:sp>
    </p:spTree>
    <p:extLst>
      <p:ext uri="{BB962C8B-B14F-4D97-AF65-F5344CB8AC3E}">
        <p14:creationId xmlns:p14="http://schemas.microsoft.com/office/powerpoint/2010/main" val="35707492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150000"/>
              </a:lnSpc>
              <a:buFontTx/>
              <a:buNone/>
            </a:pPr>
            <a:r>
              <a:rPr lang="zh-CN" altLang="zh-CN" sz="1200" dirty="0">
                <a:solidFill>
                  <a:srgbClr val="000000"/>
                </a:solidFill>
                <a:latin typeface="Times" panose="02020603050405020304" pitchFamily="18" charset="0"/>
                <a:ea typeface="微软雅黑" panose="020B0503020204020204" pitchFamily="34" charset="-122"/>
                <a:cs typeface="Times" panose="02020603050405020304" pitchFamily="18" charset="0"/>
              </a:rPr>
              <a:t>副教授及教授在两种不同的上课形式上</a:t>
            </a:r>
            <a:r>
              <a:rPr lang="zh-CN" altLang="en-US" sz="1200" dirty="0">
                <a:solidFill>
                  <a:srgbClr val="000000"/>
                </a:solidFill>
                <a:latin typeface="Times" panose="02020603050405020304" pitchFamily="18" charset="0"/>
                <a:ea typeface="微软雅黑" panose="020B0503020204020204" pitchFamily="34" charset="-122"/>
                <a:cs typeface="Times" panose="02020603050405020304" pitchFamily="18" charset="0"/>
              </a:rPr>
              <a:t>无差异</a:t>
            </a:r>
            <a:endParaRPr lang="en-US" altLang="zh-CN" sz="12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0" indent="0" algn="just">
              <a:lnSpc>
                <a:spcPct val="150000"/>
              </a:lnSpc>
              <a:buFontTx/>
              <a:buNone/>
            </a:pPr>
            <a:endParaRPr lang="en-US" altLang="zh-CN" sz="12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0" indent="0" algn="just">
              <a:lnSpc>
                <a:spcPct val="150000"/>
              </a:lnSpc>
              <a:buFontTx/>
              <a:buNone/>
            </a:pPr>
            <a:r>
              <a:rPr lang="zh-CN" altLang="en-US" sz="1200" dirty="0">
                <a:solidFill>
                  <a:srgbClr val="000000"/>
                </a:solidFill>
                <a:latin typeface="Times" panose="02020603050405020304" pitchFamily="18" charset="0"/>
                <a:ea typeface="微软雅黑" panose="020B0503020204020204" pitchFamily="34" charset="-122"/>
                <a:cs typeface="Times" panose="02020603050405020304" pitchFamily="18" charset="0"/>
              </a:rPr>
              <a:t>在线授课因为不是面对面，仪式感低，所以需要互动、教师有激情</a:t>
            </a:r>
            <a:endParaRPr lang="en-US" altLang="zh-CN" sz="12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0" indent="0" algn="just">
              <a:lnSpc>
                <a:spcPct val="150000"/>
              </a:lnSpc>
              <a:buFontTx/>
              <a:buNone/>
            </a:pPr>
            <a:endParaRPr lang="en-US" altLang="zh-CN" sz="12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0" indent="0" algn="just">
              <a:lnSpc>
                <a:spcPct val="150000"/>
              </a:lnSpc>
              <a:buFontTx/>
              <a:buNone/>
            </a:pPr>
            <a:r>
              <a:rPr lang="zh-CN" altLang="en-US" sz="1200" dirty="0">
                <a:solidFill>
                  <a:srgbClr val="000000"/>
                </a:solidFill>
                <a:latin typeface="Times" panose="02020603050405020304" pitchFamily="18" charset="0"/>
                <a:ea typeface="微软雅黑" panose="020B0503020204020204" pitchFamily="34" charset="-122"/>
                <a:cs typeface="Times" panose="02020603050405020304" pitchFamily="18" charset="0"/>
              </a:rPr>
              <a:t>总之</a:t>
            </a:r>
            <a:endParaRPr lang="en-US" altLang="zh-CN" sz="12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0" indent="0" algn="just">
              <a:lnSpc>
                <a:spcPct val="150000"/>
              </a:lnSpc>
              <a:buFontTx/>
              <a:buNone/>
            </a:pPr>
            <a:r>
              <a:rPr lang="en-US" altLang="zh-CN" sz="1200" dirty="0">
                <a:solidFill>
                  <a:srgbClr val="000000"/>
                </a:solidFill>
                <a:latin typeface="Times" panose="02020603050405020304" pitchFamily="18" charset="0"/>
                <a:ea typeface="微软雅黑" panose="020B0503020204020204" pitchFamily="34" charset="-122"/>
                <a:cs typeface="Times" panose="02020603050405020304" pitchFamily="18" charset="0"/>
              </a:rPr>
              <a:t>1</a:t>
            </a:r>
            <a:r>
              <a:rPr lang="zh-CN" altLang="en-US" sz="1200" dirty="0">
                <a:solidFill>
                  <a:srgbClr val="000000"/>
                </a:solidFill>
                <a:latin typeface="Times" panose="02020603050405020304" pitchFamily="18" charset="0"/>
                <a:ea typeface="微软雅黑" panose="020B0503020204020204" pitchFamily="34" charset="-122"/>
                <a:cs typeface="Times" panose="02020603050405020304" pitchFamily="18" charset="0"/>
              </a:rPr>
              <a:t>、在线课程的难度要比线下课程难度大</a:t>
            </a:r>
            <a:endParaRPr lang="en-US" altLang="zh-CN" sz="12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0" indent="0" algn="just">
              <a:lnSpc>
                <a:spcPct val="150000"/>
              </a:lnSpc>
              <a:buFontTx/>
              <a:buNone/>
            </a:pPr>
            <a:r>
              <a:rPr lang="en-US" altLang="zh-CN" sz="1200" dirty="0">
                <a:solidFill>
                  <a:srgbClr val="000000"/>
                </a:solidFill>
                <a:latin typeface="Times" panose="02020603050405020304" pitchFamily="18" charset="0"/>
                <a:ea typeface="微软雅黑" panose="020B0503020204020204" pitchFamily="34" charset="-122"/>
                <a:cs typeface="Times" panose="02020603050405020304" pitchFamily="18" charset="0"/>
              </a:rPr>
              <a:t>2</a:t>
            </a:r>
            <a:r>
              <a:rPr lang="zh-CN" altLang="en-US" sz="1200" dirty="0">
                <a:solidFill>
                  <a:srgbClr val="000000"/>
                </a:solidFill>
                <a:latin typeface="Times" panose="02020603050405020304" pitchFamily="18" charset="0"/>
                <a:ea typeface="微软雅黑" panose="020B0503020204020204" pitchFamily="34" charset="-122"/>
                <a:cs typeface="Times" panose="02020603050405020304" pitchFamily="18" charset="0"/>
              </a:rPr>
              <a:t>、年轻的教师可以增加互动来提高学习满意度</a:t>
            </a:r>
            <a:endParaRPr lang="zh-CN" altLang="zh-CN" dirty="0"/>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40</a:t>
            </a:fld>
            <a:endParaRPr kumimoji="1" lang="zh-CN" altLang="en-US"/>
          </a:p>
        </p:txBody>
      </p:sp>
    </p:spTree>
    <p:extLst>
      <p:ext uri="{BB962C8B-B14F-4D97-AF65-F5344CB8AC3E}">
        <p14:creationId xmlns:p14="http://schemas.microsoft.com/office/powerpoint/2010/main" val="34194865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41</a:t>
            </a:fld>
            <a:endParaRPr kumimoji="1" lang="zh-CN" altLang="en-US"/>
          </a:p>
        </p:txBody>
      </p:sp>
    </p:spTree>
    <p:extLst>
      <p:ext uri="{BB962C8B-B14F-4D97-AF65-F5344CB8AC3E}">
        <p14:creationId xmlns:p14="http://schemas.microsoft.com/office/powerpoint/2010/main" val="2471410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42</a:t>
            </a:fld>
            <a:endParaRPr kumimoji="1" lang="zh-CN" altLang="en-US"/>
          </a:p>
        </p:txBody>
      </p:sp>
    </p:spTree>
    <p:extLst>
      <p:ext uri="{BB962C8B-B14F-4D97-AF65-F5344CB8AC3E}">
        <p14:creationId xmlns:p14="http://schemas.microsoft.com/office/powerpoint/2010/main" val="11495610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solidFill>
                  <a:srgbClr val="000000"/>
                </a:solidFill>
                <a:latin typeface="Times" panose="02020603050405020304" pitchFamily="18" charset="0"/>
                <a:ea typeface="微软雅黑" panose="020B0503020204020204" pitchFamily="34" charset="-122"/>
                <a:cs typeface="Times" panose="02020603050405020304" pitchFamily="18" charset="0"/>
              </a:rPr>
              <a:t>因为增值模型具有良好的扩展性，可以增加学生评教作为教师效能评估的重要内容，其他模型也可借鉴，从而丰富评估维度及内容，完善教师评价模型。</a:t>
            </a:r>
            <a:endParaRPr lang="en-US" altLang="zh-CN" sz="12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43</a:t>
            </a:fld>
            <a:endParaRPr kumimoji="1" lang="zh-CN" altLang="en-US"/>
          </a:p>
        </p:txBody>
      </p:sp>
    </p:spTree>
    <p:extLst>
      <p:ext uri="{BB962C8B-B14F-4D97-AF65-F5344CB8AC3E}">
        <p14:creationId xmlns:p14="http://schemas.microsoft.com/office/powerpoint/2010/main" val="4962604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44</a:t>
            </a:fld>
            <a:endParaRPr kumimoji="1" lang="zh-CN" altLang="en-US"/>
          </a:p>
        </p:txBody>
      </p:sp>
    </p:spTree>
    <p:extLst>
      <p:ext uri="{BB962C8B-B14F-4D97-AF65-F5344CB8AC3E}">
        <p14:creationId xmlns:p14="http://schemas.microsoft.com/office/powerpoint/2010/main" val="41524277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45</a:t>
            </a:fld>
            <a:endParaRPr kumimoji="1" lang="zh-CN" altLang="en-US"/>
          </a:p>
        </p:txBody>
      </p:sp>
    </p:spTree>
    <p:extLst>
      <p:ext uri="{BB962C8B-B14F-4D97-AF65-F5344CB8AC3E}">
        <p14:creationId xmlns:p14="http://schemas.microsoft.com/office/powerpoint/2010/main" val="18332124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46</a:t>
            </a:fld>
            <a:endParaRPr kumimoji="1" lang="zh-CN" altLang="en-US"/>
          </a:p>
        </p:txBody>
      </p:sp>
    </p:spTree>
    <p:extLst>
      <p:ext uri="{BB962C8B-B14F-4D97-AF65-F5344CB8AC3E}">
        <p14:creationId xmlns:p14="http://schemas.microsoft.com/office/powerpoint/2010/main" val="33318171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47</a:t>
            </a:fld>
            <a:endParaRPr kumimoji="1" lang="zh-CN" altLang="en-US"/>
          </a:p>
        </p:txBody>
      </p:sp>
    </p:spTree>
    <p:extLst>
      <p:ext uri="{BB962C8B-B14F-4D97-AF65-F5344CB8AC3E}">
        <p14:creationId xmlns:p14="http://schemas.microsoft.com/office/powerpoint/2010/main" val="3852926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以往对于教师教学的评价是以教师效能作为研究内容</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关于</a:t>
            </a:r>
            <a:r>
              <a:rPr lang="zh-CN" altLang="zh-CN" sz="1200" kern="1200" dirty="0">
                <a:solidFill>
                  <a:schemeClr val="tx1"/>
                </a:solidFill>
                <a:effectLst/>
                <a:latin typeface="+mn-lt"/>
                <a:ea typeface="+mn-ea"/>
                <a:cs typeface="+mn-cs"/>
              </a:rPr>
              <a:t>教师效能</a:t>
            </a:r>
            <a:r>
              <a:rPr lang="zh-CN" altLang="en-US" sz="1200" kern="1200" dirty="0">
                <a:solidFill>
                  <a:schemeClr val="tx1"/>
                </a:solidFill>
                <a:effectLst/>
                <a:latin typeface="+mn-lt"/>
                <a:ea typeface="+mn-ea"/>
                <a:cs typeface="+mn-cs"/>
              </a:rPr>
              <a:t>的概念不同历史时期有不同的含义，</a:t>
            </a:r>
            <a:r>
              <a:rPr lang="zh-CN" altLang="zh-CN" sz="1200" kern="1200" dirty="0">
                <a:solidFill>
                  <a:schemeClr val="tx1"/>
                </a:solidFill>
                <a:effectLst/>
                <a:latin typeface="+mn-lt"/>
                <a:ea typeface="+mn-ea"/>
                <a:cs typeface="+mn-cs"/>
              </a:rPr>
              <a:t>其内涵目前呈现多元化的解释</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国外，</a:t>
            </a:r>
            <a:r>
              <a:rPr lang="en-US" altLang="zh-CN" sz="1200" kern="1200" dirty="0">
                <a:solidFill>
                  <a:schemeClr val="tx1"/>
                </a:solidFill>
                <a:effectLst/>
                <a:latin typeface="+mn-lt"/>
                <a:ea typeface="+mn-ea"/>
                <a:cs typeface="+mn-cs"/>
              </a:rPr>
              <a:t>good</a:t>
            </a:r>
            <a:r>
              <a:rPr lang="zh-CN" altLang="en-US" sz="1200" kern="1200" dirty="0">
                <a:solidFill>
                  <a:schemeClr val="tx1"/>
                </a:solidFill>
                <a:effectLst/>
                <a:latin typeface="+mn-lt"/>
                <a:ea typeface="+mn-ea"/>
                <a:cs typeface="+mn-cs"/>
              </a:rPr>
              <a:t>提出</a:t>
            </a:r>
            <a:r>
              <a:rPr lang="en-US" altLang="zh-CN" sz="1200" kern="1200" dirty="0">
                <a:solidFill>
                  <a:schemeClr val="tx1"/>
                </a:solidFill>
                <a:effectLst/>
                <a:latin typeface="+mn-lt"/>
                <a:ea typeface="+mn-ea"/>
                <a:cs typeface="+mn-cs"/>
              </a:rPr>
              <a:t>XX , 1997</a:t>
            </a:r>
            <a:r>
              <a:rPr lang="zh-CN" altLang="en-US" sz="1200" kern="1200" dirty="0">
                <a:solidFill>
                  <a:schemeClr val="tx1"/>
                </a:solidFill>
                <a:effectLst/>
                <a:latin typeface="+mn-lt"/>
                <a:ea typeface="+mn-ea"/>
                <a:cs typeface="+mn-cs"/>
              </a:rPr>
              <a:t>年研究者指出</a:t>
            </a:r>
            <a:r>
              <a:rPr lang="en-US" altLang="zh-CN" sz="1200" kern="1200" dirty="0">
                <a:solidFill>
                  <a:schemeClr val="tx1"/>
                </a:solidFill>
                <a:effectLst/>
                <a:latin typeface="+mn-lt"/>
                <a:ea typeface="+mn-ea"/>
                <a:cs typeface="+mn-cs"/>
              </a:rPr>
              <a:t>XX</a:t>
            </a:r>
            <a:r>
              <a:rPr lang="zh-CN" altLang="en-US" sz="1200" kern="1200" dirty="0">
                <a:solidFill>
                  <a:schemeClr val="tx1"/>
                </a:solidFill>
                <a:effectLst/>
                <a:latin typeface="+mn-lt"/>
                <a:ea typeface="+mn-ea"/>
                <a:cs typeface="+mn-cs"/>
              </a:rPr>
              <a:t>， 后还有</a:t>
            </a:r>
            <a:r>
              <a:rPr lang="en-US" altLang="zh-CN" sz="1200" kern="1200" dirty="0">
                <a:solidFill>
                  <a:schemeClr val="tx1"/>
                </a:solidFill>
                <a:effectLst/>
                <a:latin typeface="+mn-lt"/>
                <a:ea typeface="+mn-ea"/>
                <a:cs typeface="+mn-cs"/>
              </a:rPr>
              <a:t>marsh</a:t>
            </a:r>
            <a:r>
              <a:rPr lang="zh-CN" altLang="en-US" sz="1200" kern="1200" dirty="0">
                <a:solidFill>
                  <a:schemeClr val="tx1"/>
                </a:solidFill>
                <a:effectLst/>
                <a:latin typeface="+mn-lt"/>
                <a:ea typeface="+mn-ea"/>
                <a:cs typeface="+mn-cs"/>
              </a:rPr>
              <a:t>等人指出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国内，</a:t>
            </a:r>
            <a:r>
              <a:rPr lang="zh-CN" altLang="zh-CN" sz="12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卢谢峰</a:t>
            </a:r>
            <a:r>
              <a:rPr lang="zh-CN" altLang="en-US" sz="12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等人提出多角度理解</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dirty="0">
                <a:latin typeface="Times" panose="02020603050405020304" pitchFamily="18" charset="0"/>
                <a:ea typeface="微软雅黑" panose="020B0503020204020204" pitchFamily="34" charset="-122"/>
                <a:cs typeface="Times" panose="02020603050405020304" pitchFamily="18" charset="0"/>
              </a:rPr>
              <a:t>总之没有一个统一的概念</a:t>
            </a:r>
            <a:endParaRPr lang="en-US" altLang="zh-CN" sz="1200" dirty="0">
              <a:latin typeface="Times" panose="02020603050405020304" pitchFamily="18" charset="0"/>
              <a:ea typeface="微软雅黑" panose="020B0503020204020204" pitchFamily="34" charset="-122"/>
              <a:cs typeface="Times" panose="02020603050405020304" pitchFamily="18" charset="0"/>
            </a:endParaRPr>
          </a:p>
          <a:p>
            <a:r>
              <a:rPr lang="zh-CN" altLang="zh-CN" sz="1200" dirty="0">
                <a:latin typeface="Times" panose="02020603050405020304" pitchFamily="18" charset="0"/>
                <a:ea typeface="微软雅黑" panose="020B0503020204020204" pitchFamily="34" charset="-122"/>
                <a:cs typeface="Times" panose="02020603050405020304" pitchFamily="18" charset="0"/>
              </a:rPr>
              <a:t>教师效能其实是教师的一项个人综合能力，教师效能在日常的教学工作中多个维度展现出来，对学生发展或自身成长产生的影响</a:t>
            </a:r>
            <a:endParaRPr lang="en-US" altLang="zh-CN" sz="1200" dirty="0">
              <a:latin typeface="Times" panose="02020603050405020304" pitchFamily="18" charset="0"/>
              <a:ea typeface="微软雅黑" panose="020B0503020204020204" pitchFamily="34" charset="-122"/>
              <a:cs typeface="Times" panose="02020603050405020304" pitchFamily="18" charset="0"/>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5</a:t>
            </a:fld>
            <a:endParaRPr kumimoji="1" lang="zh-CN" altLang="en-US"/>
          </a:p>
        </p:txBody>
      </p:sp>
    </p:spTree>
    <p:extLst>
      <p:ext uri="{BB962C8B-B14F-4D97-AF65-F5344CB8AC3E}">
        <p14:creationId xmlns:p14="http://schemas.microsoft.com/office/powerpoint/2010/main" val="4085835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针对教师效能评价模型</a:t>
            </a:r>
            <a:r>
              <a:rPr lang="zh-CN" altLang="zh-CN" sz="1200" kern="1200" dirty="0">
                <a:solidFill>
                  <a:schemeClr val="tx1"/>
                </a:solidFill>
                <a:effectLst/>
                <a:latin typeface="+mn-lt"/>
                <a:ea typeface="+mn-ea"/>
                <a:cs typeface="+mn-cs"/>
              </a:rPr>
              <a:t>主要有：区分性教师效能评价模型、教师效能多重评价模型、增值评价模型等</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区分性教师效能评价模型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劣势 难以推广</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教师效能多重评价模型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劣势 难以推广</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增值评价模型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流行，但是三分之二无法进行增值</a:t>
            </a:r>
            <a:endParaRPr kumimoji="1" lang="en-US" altLang="zh-CN" sz="1200" kern="1200" dirty="0">
              <a:solidFill>
                <a:schemeClr val="tx1"/>
              </a:solidFill>
              <a:effectLst/>
              <a:latin typeface="+mn-lt"/>
              <a:ea typeface="+mn-ea"/>
              <a:cs typeface="+mn-cs"/>
            </a:endParaRPr>
          </a:p>
          <a:p>
            <a:r>
              <a:rPr kumimoji="1" lang="zh-CN" altLang="en-US" sz="1200" kern="1200" dirty="0">
                <a:solidFill>
                  <a:schemeClr val="tx1"/>
                </a:solidFill>
                <a:effectLst/>
                <a:latin typeface="+mn-lt"/>
                <a:ea typeface="+mn-ea"/>
                <a:cs typeface="+mn-cs"/>
              </a:rPr>
              <a:t>不足：</a:t>
            </a:r>
            <a:endParaRPr kumimoji="1"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鲜有使用学生评价作为教师效能的指标。教师效能不仅仅学生测验结果，更应该从学生</a:t>
            </a:r>
            <a:r>
              <a:rPr lang="zh-CN" altLang="en-US" sz="1200" kern="1200" dirty="0">
                <a:solidFill>
                  <a:schemeClr val="tx1"/>
                </a:solidFill>
                <a:effectLst/>
                <a:latin typeface="+mn-lt"/>
                <a:ea typeface="+mn-ea"/>
                <a:cs typeface="+mn-cs"/>
              </a:rPr>
              <a:t>反馈的</a:t>
            </a:r>
            <a:r>
              <a:rPr lang="zh-CN" altLang="zh-CN" sz="1200" kern="1200" dirty="0">
                <a:solidFill>
                  <a:schemeClr val="tx1"/>
                </a:solidFill>
                <a:effectLst/>
                <a:latin typeface="+mn-lt"/>
                <a:ea typeface="+mn-ea"/>
                <a:cs typeface="+mn-cs"/>
              </a:rPr>
              <a:t>角度的看待教师效能</a:t>
            </a:r>
            <a:endParaRPr lang="en-US" altLang="zh-CN" sz="1200" kern="1200" dirty="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6</a:t>
            </a:fld>
            <a:endParaRPr kumimoji="1" lang="zh-CN" altLang="en-US"/>
          </a:p>
        </p:txBody>
      </p:sp>
    </p:spTree>
    <p:extLst>
      <p:ext uri="{BB962C8B-B14F-4D97-AF65-F5344CB8AC3E}">
        <p14:creationId xmlns:p14="http://schemas.microsoft.com/office/powerpoint/2010/main" val="2208554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学生对教师的评价显得尤为重要</a:t>
            </a:r>
            <a:endParaRPr lang="en-US" altLang="zh-CN" sz="1200" kern="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r>
              <a:rPr lang="zh-CN" altLang="en-US" dirty="0"/>
              <a:t>学生评价与教师效能存在一定关系</a:t>
            </a:r>
            <a:endParaRPr lang="en-US" altLang="zh-CN" dirty="0"/>
          </a:p>
          <a:p>
            <a:r>
              <a:rPr lang="zh-CN" altLang="zh-CN" dirty="0"/>
              <a:t>通过学生评价教师，帮助教师获得教学反馈，不断改进教学方法及技能，最终达到提高教师效能的目的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铁打的老师 流水的学生 </a:t>
            </a:r>
            <a:endParaRPr lang="en-US" altLang="zh-CN" sz="1200" kern="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endParaRPr lang="en-US" altLang="zh-CN" dirty="0"/>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7</a:t>
            </a:fld>
            <a:endParaRPr kumimoji="1" lang="zh-CN" altLang="en-US"/>
          </a:p>
        </p:txBody>
      </p:sp>
    </p:spTree>
    <p:extLst>
      <p:ext uri="{BB962C8B-B14F-4D97-AF65-F5344CB8AC3E}">
        <p14:creationId xmlns:p14="http://schemas.microsoft.com/office/powerpoint/2010/main" val="3962807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pitchFamily="2" charset="0"/>
                <a:ea typeface="Microsoft YaHei" panose="020B0503020204020204" pitchFamily="34" charset="-122"/>
              </a:rPr>
              <a:t>以往对于教师评价有以下几种方式</a:t>
            </a:r>
            <a:endParaRPr lang="en-US" altLang="zh-CN" dirty="0">
              <a:latin typeface="Times" pitchFamily="2" charset="0"/>
              <a:ea typeface="Microsoft YaHei" panose="020B0503020204020204" pitchFamily="34" charset="-122"/>
            </a:endParaRPr>
          </a:p>
          <a:p>
            <a:r>
              <a:rPr lang="zh-CN" altLang="en-US" dirty="0">
                <a:latin typeface="Times" pitchFamily="2" charset="0"/>
                <a:ea typeface="Microsoft YaHei" panose="020B0503020204020204" pitchFamily="34" charset="-122"/>
              </a:rPr>
              <a:t>第一，传统。在课堂上进</a:t>
            </a:r>
            <a:r>
              <a:rPr lang="zh-CN" altLang="en-US" sz="1200" kern="1200" dirty="0">
                <a:solidFill>
                  <a:schemeClr val="tx1"/>
                </a:solidFill>
                <a:effectLst/>
                <a:latin typeface="Times" pitchFamily="2" charset="0"/>
                <a:ea typeface="Microsoft YaHei" panose="020B0503020204020204" pitchFamily="34" charset="-122"/>
                <a:cs typeface="+mn-cs"/>
              </a:rPr>
              <a:t>，</a:t>
            </a:r>
            <a:r>
              <a:rPr lang="zh-CN" altLang="zh-CN" sz="1200" kern="1200" dirty="0">
                <a:solidFill>
                  <a:schemeClr val="tx1"/>
                </a:solidFill>
                <a:effectLst/>
                <a:latin typeface="+mn-lt"/>
                <a:ea typeface="+mn-ea"/>
                <a:cs typeface="+mn-cs"/>
              </a:rPr>
              <a:t>学生发放问卷，然后再收集问卷，</a:t>
            </a:r>
            <a:r>
              <a:rPr lang="zh-CN" altLang="en-US" dirty="0">
                <a:latin typeface="Times" pitchFamily="2" charset="0"/>
                <a:ea typeface="Microsoft YaHei" panose="020B0503020204020204" pitchFamily="34" charset="-122"/>
              </a:rPr>
              <a:t>该方式</a:t>
            </a:r>
            <a:r>
              <a:rPr lang="zh-CN" altLang="zh-CN" dirty="0">
                <a:latin typeface="Times" pitchFamily="2" charset="0"/>
                <a:ea typeface="Microsoft YaHei" panose="020B0503020204020204" pitchFamily="34" charset="-122"/>
              </a:rPr>
              <a:t>费时</a:t>
            </a:r>
            <a:r>
              <a:rPr lang="zh-CN" altLang="en-US" dirty="0">
                <a:latin typeface="Times" pitchFamily="2" charset="0"/>
                <a:ea typeface="Microsoft YaHei" panose="020B0503020204020204" pitchFamily="34" charset="-122"/>
              </a:rPr>
              <a:t>费力</a:t>
            </a:r>
            <a:endParaRPr lang="en-US" altLang="zh-CN" dirty="0">
              <a:latin typeface="Times" pitchFamily="2" charset="0"/>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pitchFamily="2" charset="0"/>
                <a:ea typeface="Microsoft YaHei" panose="020B0503020204020204" pitchFamily="34" charset="-122"/>
              </a:rPr>
              <a:t>第二，在线</a:t>
            </a:r>
            <a:endParaRPr lang="en-US" altLang="zh-CN" dirty="0">
              <a:latin typeface="Times" pitchFamily="2" charset="0"/>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pitchFamily="2" charset="0"/>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pitchFamily="2" charset="0"/>
              <a:ea typeface="Microsoft YaHei"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8</a:t>
            </a:fld>
            <a:endParaRPr kumimoji="1" lang="zh-CN" altLang="en-US"/>
          </a:p>
        </p:txBody>
      </p:sp>
    </p:spTree>
    <p:extLst>
      <p:ext uri="{BB962C8B-B14F-4D97-AF65-F5344CB8AC3E}">
        <p14:creationId xmlns:p14="http://schemas.microsoft.com/office/powerpoint/2010/main" val="2090504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latin typeface="Times" pitchFamily="2" charset="0"/>
                <a:ea typeface="Microsoft YaHei" panose="020B0503020204020204" pitchFamily="34" charset="-122"/>
              </a:rPr>
              <a:t>在线评教网站最具有代表性的便是</a:t>
            </a:r>
            <a:r>
              <a:rPr kumimoji="1" lang="en-US" altLang="zh-CN" dirty="0">
                <a:latin typeface="Times" pitchFamily="2" charset="0"/>
                <a:ea typeface="Microsoft YaHei" panose="020B0503020204020204" pitchFamily="34" charset="-122"/>
              </a:rPr>
              <a:t>RMP</a:t>
            </a:r>
            <a:r>
              <a:rPr kumimoji="1" lang="zh-CN" altLang="en-US" dirty="0">
                <a:latin typeface="Times" pitchFamily="2" charset="0"/>
                <a:ea typeface="Microsoft YaHei" panose="020B0503020204020204" pitchFamily="34" charset="-122"/>
              </a:rPr>
              <a:t>，几乎涵盖了北美地区教师的信息了</a:t>
            </a:r>
            <a:endParaRPr kumimoji="1" lang="en-US" altLang="zh-CN" dirty="0">
              <a:latin typeface="Times" pitchFamily="2" charset="0"/>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latin typeface="Times" pitchFamily="2" charset="0"/>
                <a:ea typeface="Microsoft YaHei" panose="020B0503020204020204" pitchFamily="34" charset="-122"/>
              </a:rPr>
              <a:t>成立于</a:t>
            </a:r>
            <a:r>
              <a:rPr kumimoji="1" lang="en-US" altLang="zh-CN" dirty="0">
                <a:latin typeface="Times" pitchFamily="2" charset="0"/>
                <a:ea typeface="Microsoft YaHei" panose="020B0503020204020204" pitchFamily="34" charset="-122"/>
              </a:rPr>
              <a:t>1999</a:t>
            </a:r>
            <a:r>
              <a:rPr kumimoji="1" lang="zh-CN" altLang="en-US" dirty="0">
                <a:latin typeface="Times" pitchFamily="2" charset="0"/>
                <a:ea typeface="Microsoft YaHei" panose="020B0503020204020204" pitchFamily="34" charset="-122"/>
              </a:rPr>
              <a:t>年</a:t>
            </a:r>
            <a:endParaRPr kumimoji="1" lang="en-US" altLang="zh-CN" dirty="0">
              <a:latin typeface="Times" pitchFamily="2" charset="0"/>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latin typeface="Times" pitchFamily="2" charset="0"/>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latin typeface="Times" pitchFamily="2" charset="0"/>
                <a:ea typeface="Microsoft YaHei" panose="020B0503020204020204" pitchFamily="34" charset="-122"/>
              </a:rPr>
              <a:t>数据丰富，已经累计</a:t>
            </a:r>
            <a:r>
              <a:rPr kumimoji="1" lang="en-US" altLang="zh-CN" dirty="0">
                <a:latin typeface="Times" pitchFamily="2" charset="0"/>
                <a:ea typeface="Microsoft YaHei" panose="020B0503020204020204" pitchFamily="34" charset="-122"/>
              </a:rPr>
              <a:t>1900</a:t>
            </a:r>
            <a:r>
              <a:rPr kumimoji="1" lang="zh-CN" altLang="en-US" dirty="0">
                <a:latin typeface="Times" pitchFamily="2" charset="0"/>
                <a:ea typeface="Microsoft YaHei" panose="020B0503020204020204" pitchFamily="34" charset="-122"/>
              </a:rPr>
              <a:t>万评论，</a:t>
            </a:r>
            <a:endParaRPr kumimoji="1" lang="en-US" altLang="zh-CN" dirty="0">
              <a:latin typeface="Times" pitchFamily="2" charset="0"/>
              <a:ea typeface="Microsoft YaHei" panose="020B0503020204020204" pitchFamily="34" charset="-122"/>
            </a:endParaRPr>
          </a:p>
        </p:txBody>
      </p:sp>
      <p:sp>
        <p:nvSpPr>
          <p:cNvPr id="4" name="幻灯片编号占位符 3"/>
          <p:cNvSpPr>
            <a:spLocks noGrp="1"/>
          </p:cNvSpPr>
          <p:nvPr>
            <p:ph type="sldNum" sz="quarter" idx="10"/>
          </p:nvPr>
        </p:nvSpPr>
        <p:spPr/>
        <p:txBody>
          <a:bodyPr/>
          <a:lstStyle/>
          <a:p>
            <a:fld id="{F854C114-1BA6-B148-9C40-2EC2C6BE0DC6}" type="slidenum">
              <a:rPr kumimoji="1" lang="zh-CN" altLang="en-US" smtClean="0"/>
              <a:t>9</a:t>
            </a:fld>
            <a:endParaRPr kumimoji="1" lang="zh-CN" altLang="en-US"/>
          </a:p>
        </p:txBody>
      </p:sp>
    </p:spTree>
    <p:extLst>
      <p:ext uri="{BB962C8B-B14F-4D97-AF65-F5344CB8AC3E}">
        <p14:creationId xmlns:p14="http://schemas.microsoft.com/office/powerpoint/2010/main" val="751881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D76612-304B-4AF1-9DFD-0F9C8E0E1E37}" type="datetime1">
              <a:rPr lang="en-US" altLang="zh-CN"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C840F-E383-4086-BBFD-432E3CD8787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DBF8ED-AB8D-4A6D-A097-42846B2E0AF2}" type="datetime1">
              <a:rPr lang="en-US" altLang="zh-CN"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C840F-E383-4086-BBFD-432E3CD8787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99A66-86C4-4586-9126-A1F8367C3633}" type="datetime1">
              <a:rPr lang="en-US" altLang="zh-CN"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C840F-E383-4086-BBFD-432E3CD878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EED545-925F-4487-944B-F7927ECE01D6}" type="datetime1">
              <a:rPr lang="en-US" altLang="zh-CN"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C840F-E383-4086-BBFD-432E3CD8787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849B13-CB02-4DBF-9C06-116E59E43326}" type="datetime1">
              <a:rPr lang="en-US" altLang="zh-CN"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C840F-E383-4086-BBFD-432E3CD8787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5882CB-F5F0-4AB1-8F5F-232AF8E80540}" type="datetime1">
              <a:rPr lang="en-US" altLang="zh-CN"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8C840F-E383-4086-BBFD-432E3CD8787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8E4BCF-E846-418D-9088-90CCAECF48B6}" type="datetime1">
              <a:rPr lang="en-US" altLang="zh-CN" smtClean="0"/>
              <a:t>5/20/2020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8C840F-E383-4086-BBFD-432E3CD8787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EA84DB-1C64-4FB7-B356-35DC40889657}" type="datetime1">
              <a:rPr lang="en-US" altLang="zh-CN" smtClean="0"/>
              <a:t>5/20/2020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8C840F-E383-4086-BBFD-432E3CD8787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90295A-2565-496D-AC96-1AC458943370}" type="datetime1">
              <a:rPr lang="en-US" altLang="zh-CN" smtClean="0"/>
              <a:t>5/20/2020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8C840F-E383-4086-BBFD-432E3CD8787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1D9835-71A2-4A0B-8925-436C2E11EFCB}" type="datetime1">
              <a:rPr lang="en-US" altLang="zh-CN"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8C840F-E383-4086-BBFD-432E3CD8787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E77DC1-73EE-4E0B-AEAD-B010CE811377}" type="datetime1">
              <a:rPr lang="en-US" altLang="zh-CN"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8C840F-E383-4086-BBFD-432E3CD8787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228E5B-921F-4654-BB2E-C9D470A9A472}" type="datetime1">
              <a:rPr lang="en-US" altLang="zh-CN" smtClean="0"/>
              <a:t>5/20/2020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b="1">
                <a:solidFill>
                  <a:schemeClr val="tx1">
                    <a:tint val="75000"/>
                  </a:schemeClr>
                </a:solidFill>
              </a:defRPr>
            </a:lvl1pPr>
          </a:lstStyle>
          <a:p>
            <a:fld id="{A98C840F-E383-4086-BBFD-432E3CD8787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4.jpeg"/><Relationship Id="rId7"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24.emf"/><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5.emf"/></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119745"/>
            <a:ext cx="12191999" cy="3251200"/>
          </a:xfrm>
          <a:prstGeom prst="rect">
            <a:avLst/>
          </a:prstGeom>
        </p:spPr>
      </p:pic>
      <p:sp>
        <p:nvSpPr>
          <p:cNvPr id="9" name="矩形 8"/>
          <p:cNvSpPr/>
          <p:nvPr/>
        </p:nvSpPr>
        <p:spPr>
          <a:xfrm>
            <a:off x="6666344" y="2906678"/>
            <a:ext cx="5190836" cy="2461490"/>
          </a:xfrm>
          <a:prstGeom prst="rect">
            <a:avLst/>
          </a:prstGeom>
          <a:solidFill>
            <a:srgbClr val="54307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746008" y="2609944"/>
            <a:ext cx="5031507" cy="1699761"/>
          </a:xfrm>
          <a:prstGeom prst="rect">
            <a:avLst/>
          </a:prstGeom>
          <a:noFill/>
        </p:spPr>
        <p:txBody>
          <a:bodyPr wrap="square" rtlCol="0">
            <a:spAutoFit/>
          </a:bodyPr>
          <a:lstStyle/>
          <a:p>
            <a:pPr algn="ctr">
              <a:lnSpc>
                <a:spcPct val="150000"/>
              </a:lnSpc>
            </a:pPr>
            <a:r>
              <a:rPr lang="en-US" altLang="zh-CN" sz="2400" dirty="0">
                <a:solidFill>
                  <a:schemeClr val="bg1"/>
                </a:solidFill>
                <a:latin typeface="Times" panose="02020603050405020304" pitchFamily="18" charset="0"/>
                <a:ea typeface="微软雅黑" panose="020B0503020204020204" pitchFamily="34" charset="-122"/>
                <a:cs typeface="Times" panose="02020603050405020304" pitchFamily="18" charset="0"/>
              </a:rPr>
              <a:t> </a:t>
            </a:r>
            <a:endParaRPr lang="zh-CN" altLang="zh-CN" sz="2400" dirty="0">
              <a:solidFill>
                <a:schemeClr val="bg1"/>
              </a:solidFill>
              <a:latin typeface="Times" panose="02020603050405020304" pitchFamily="18" charset="0"/>
              <a:ea typeface="微软雅黑" panose="020B0503020204020204" pitchFamily="34" charset="-122"/>
              <a:cs typeface="Times" panose="02020603050405020304" pitchFamily="18" charset="0"/>
            </a:endParaRPr>
          </a:p>
          <a:p>
            <a:pPr algn="ctr">
              <a:lnSpc>
                <a:spcPct val="150000"/>
              </a:lnSpc>
            </a:pPr>
            <a:r>
              <a:rPr lang="zh-CN" altLang="zh-CN" sz="2800" dirty="0">
                <a:solidFill>
                  <a:schemeClr val="bg1"/>
                </a:solidFill>
                <a:latin typeface="Times" panose="02020603050405020304" pitchFamily="18" charset="0"/>
                <a:ea typeface="微软雅黑" panose="020B0503020204020204" pitchFamily="34" charset="-122"/>
                <a:cs typeface="Times" panose="02020603050405020304" pitchFamily="18" charset="0"/>
              </a:rPr>
              <a:t>基于在线评教的</a:t>
            </a:r>
            <a:r>
              <a:rPr lang="zh-CN" altLang="en-US" sz="2800" dirty="0">
                <a:solidFill>
                  <a:schemeClr val="bg1"/>
                </a:solidFill>
                <a:latin typeface="Times" panose="02020603050405020304" pitchFamily="18" charset="0"/>
                <a:ea typeface="微软雅黑" panose="020B0503020204020204" pitchFamily="34" charset="-122"/>
                <a:cs typeface="Times" panose="02020603050405020304" pitchFamily="18" charset="0"/>
              </a:rPr>
              <a:t>教师效能</a:t>
            </a:r>
            <a:r>
              <a:rPr lang="zh-CN" altLang="zh-CN" sz="2800" dirty="0">
                <a:solidFill>
                  <a:schemeClr val="bg1"/>
                </a:solidFill>
                <a:latin typeface="Times" panose="02020603050405020304" pitchFamily="18" charset="0"/>
                <a:ea typeface="微软雅黑" panose="020B0503020204020204" pitchFamily="34" charset="-122"/>
                <a:cs typeface="Times" panose="02020603050405020304" pitchFamily="18" charset="0"/>
              </a:rPr>
              <a:t>研究</a:t>
            </a:r>
          </a:p>
          <a:p>
            <a:pPr algn="ctr">
              <a:lnSpc>
                <a:spcPct val="150000"/>
              </a:lnSpc>
            </a:pPr>
            <a:r>
              <a:rPr lang="en-US" altLang="zh-CN" sz="2000" dirty="0">
                <a:solidFill>
                  <a:schemeClr val="bg1"/>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chemeClr val="bg1"/>
                </a:solidFill>
                <a:latin typeface="Times" panose="02020603050405020304" pitchFamily="18" charset="0"/>
                <a:ea typeface="微软雅黑" panose="020B0503020204020204" pitchFamily="34" charset="-122"/>
                <a:cs typeface="Times" panose="02020603050405020304" pitchFamily="18" charset="0"/>
              </a:rPr>
              <a:t>以</a:t>
            </a:r>
            <a:r>
              <a:rPr lang="en-US" altLang="zh-CN" sz="2000" dirty="0">
                <a:solidFill>
                  <a:schemeClr val="bg1"/>
                </a:solidFill>
                <a:latin typeface="Times" panose="02020603050405020304" pitchFamily="18" charset="0"/>
                <a:ea typeface="微软雅黑" panose="020B0503020204020204" pitchFamily="34" charset="-122"/>
                <a:cs typeface="Times" panose="02020603050405020304" pitchFamily="18" charset="0"/>
              </a:rPr>
              <a:t>RateMyProfessors.com</a:t>
            </a:r>
            <a:r>
              <a:rPr lang="zh-CN" altLang="zh-CN" sz="2000" dirty="0">
                <a:solidFill>
                  <a:schemeClr val="bg1"/>
                </a:solidFill>
                <a:latin typeface="Times" panose="02020603050405020304" pitchFamily="18" charset="0"/>
                <a:ea typeface="微软雅黑" panose="020B0503020204020204" pitchFamily="34" charset="-122"/>
                <a:cs typeface="Times" panose="02020603050405020304" pitchFamily="18" charset="0"/>
              </a:rPr>
              <a:t>为例</a:t>
            </a:r>
          </a:p>
        </p:txBody>
      </p:sp>
      <p:sp>
        <p:nvSpPr>
          <p:cNvPr id="11" name="矩形 10"/>
          <p:cNvSpPr/>
          <p:nvPr/>
        </p:nvSpPr>
        <p:spPr>
          <a:xfrm>
            <a:off x="1" y="2039361"/>
            <a:ext cx="12192000" cy="80384"/>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 y="5364605"/>
            <a:ext cx="12192000" cy="80384"/>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6825672" y="4312482"/>
            <a:ext cx="4872181" cy="0"/>
          </a:xfrm>
          <a:prstGeom prst="line">
            <a:avLst/>
          </a:prstGeom>
          <a:ln w="19050">
            <a:solidFill>
              <a:srgbClr val="8C739F"/>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821" y="367864"/>
            <a:ext cx="2161598" cy="668535"/>
          </a:xfrm>
          <a:prstGeom prst="rect">
            <a:avLst/>
          </a:prstGeom>
        </p:spPr>
      </p:pic>
      <p:sp>
        <p:nvSpPr>
          <p:cNvPr id="20" name="矩形 19"/>
          <p:cNvSpPr/>
          <p:nvPr/>
        </p:nvSpPr>
        <p:spPr>
          <a:xfrm flipV="1">
            <a:off x="1" y="286531"/>
            <a:ext cx="277090" cy="831203"/>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flipV="1">
            <a:off x="3075711" y="452682"/>
            <a:ext cx="64653" cy="498897"/>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形 24" descr="书"/>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98984" y="397330"/>
            <a:ext cx="609599" cy="609599"/>
          </a:xfrm>
          <a:prstGeom prst="rect">
            <a:avLst/>
          </a:prstGeom>
        </p:spPr>
      </p:pic>
      <p:sp>
        <p:nvSpPr>
          <p:cNvPr id="2" name="矩形 1"/>
          <p:cNvSpPr/>
          <p:nvPr/>
        </p:nvSpPr>
        <p:spPr>
          <a:xfrm>
            <a:off x="7570063" y="4443508"/>
            <a:ext cx="3081292" cy="961289"/>
          </a:xfrm>
          <a:prstGeom prst="rect">
            <a:avLst/>
          </a:prstGeom>
        </p:spPr>
        <p:txBody>
          <a:bodyPr wrap="none">
            <a:spAutoFit/>
          </a:bodyPr>
          <a:lstStyle/>
          <a:p>
            <a:pPr algn="ctr" fontAlgn="base">
              <a:lnSpc>
                <a:spcPct val="150000"/>
              </a:lnSpc>
            </a:pPr>
            <a:r>
              <a:rPr lang="zh-CN" altLang="en-US" sz="2000" dirty="0">
                <a:solidFill>
                  <a:schemeClr val="bg1"/>
                </a:solidFill>
                <a:latin typeface="微软雅黑" panose="020B0503020204020204" pitchFamily="34" charset="-122"/>
                <a:ea typeface="微软雅黑" panose="020B0503020204020204" pitchFamily="34" charset="-122"/>
                <a:cs typeface="Times New Roman" charset="0"/>
              </a:rPr>
              <a:t>汇报人：刘明春</a:t>
            </a:r>
            <a:endParaRPr lang="en-US" altLang="zh-CN" sz="2000" dirty="0">
              <a:solidFill>
                <a:schemeClr val="bg1"/>
              </a:solidFill>
              <a:latin typeface="微软雅黑" panose="020B0503020204020204" pitchFamily="34" charset="-122"/>
              <a:ea typeface="微软雅黑" panose="020B0503020204020204" pitchFamily="34" charset="-122"/>
              <a:cs typeface="Times New Roman" charset="0"/>
            </a:endParaRPr>
          </a:p>
          <a:p>
            <a:pPr algn="ctr" fontAlgn="base">
              <a:lnSpc>
                <a:spcPct val="150000"/>
              </a:lnSpc>
            </a:pPr>
            <a:r>
              <a:rPr lang="zh-CN" altLang="en-US" sz="2000" dirty="0">
                <a:solidFill>
                  <a:schemeClr val="bg1"/>
                </a:solidFill>
                <a:latin typeface="微软雅黑" panose="020B0503020204020204" pitchFamily="34" charset="-122"/>
                <a:ea typeface="微软雅黑" panose="020B0503020204020204" pitchFamily="34" charset="-122"/>
                <a:cs typeface="Times New Roman" charset="0"/>
              </a:rPr>
              <a:t>指导教师：何吉波 副教授</a:t>
            </a:r>
          </a:p>
        </p:txBody>
      </p:sp>
      <p:sp>
        <p:nvSpPr>
          <p:cNvPr id="3" name="灯片编号占位符 2">
            <a:extLst>
              <a:ext uri="{FF2B5EF4-FFF2-40B4-BE49-F238E27FC236}">
                <a16:creationId xmlns:a16="http://schemas.microsoft.com/office/drawing/2014/main" id="{0C0044B3-27D1-4198-A8B4-413754710AA4}"/>
              </a:ext>
            </a:extLst>
          </p:cNvPr>
          <p:cNvSpPr>
            <a:spLocks noGrp="1"/>
          </p:cNvSpPr>
          <p:nvPr>
            <p:ph type="sldNum" sz="quarter" idx="12"/>
          </p:nvPr>
        </p:nvSpPr>
        <p:spPr/>
        <p:txBody>
          <a:bodyPr/>
          <a:lstStyle/>
          <a:p>
            <a:fld id="{A98C840F-E383-4086-BBFD-432E3CD87870}"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1B79B91-1841-433F-B980-890533C74A3A}"/>
              </a:ext>
            </a:extLst>
          </p:cNvPr>
          <p:cNvSpPr/>
          <p:nvPr/>
        </p:nvSpPr>
        <p:spPr>
          <a:xfrm>
            <a:off x="1125192" y="848260"/>
            <a:ext cx="10453664" cy="4839082"/>
          </a:xfrm>
          <a:prstGeom prst="rect">
            <a:avLst/>
          </a:prstGeom>
        </p:spPr>
        <p:txBody>
          <a:bodyPr wrap="square">
            <a:spAutoFit/>
          </a:bodyPr>
          <a:lstStyle/>
          <a:p>
            <a:pPr>
              <a:lnSpc>
                <a:spcPct val="150000"/>
              </a:lnSpc>
            </a:pPr>
            <a:r>
              <a:rPr lang="zh-CN" altLang="en-US" sz="2400" dirty="0">
                <a:latin typeface="Times" panose="02020603050405020304" pitchFamily="18" charset="0"/>
                <a:ea typeface="微软雅黑" panose="020B0503020204020204" pitchFamily="34" charset="-122"/>
                <a:cs typeface="Times" panose="02020603050405020304" pitchFamily="18" charset="0"/>
              </a:rPr>
              <a:t> </a:t>
            </a:r>
            <a:r>
              <a:rPr lang="en-US" altLang="zh-CN" sz="2400" dirty="0">
                <a:latin typeface="Times" panose="02020603050405020304" pitchFamily="18" charset="0"/>
                <a:ea typeface="微软雅黑" panose="020B0503020204020204" pitchFamily="34" charset="-122"/>
                <a:cs typeface="Times" panose="02020603050405020304" pitchFamily="18" charset="0"/>
              </a:rPr>
              <a:t>RMP</a:t>
            </a:r>
            <a:r>
              <a:rPr lang="zh-CN" altLang="en-US" sz="2400" dirty="0">
                <a:latin typeface="Times" panose="02020603050405020304" pitchFamily="18" charset="0"/>
                <a:ea typeface="微软雅黑" panose="020B0503020204020204" pitchFamily="34" charset="-122"/>
                <a:cs typeface="Times" panose="02020603050405020304" pitchFamily="18" charset="0"/>
              </a:rPr>
              <a:t>：</a:t>
            </a:r>
            <a:endParaRPr lang="en-US" altLang="zh-CN" sz="2400" dirty="0">
              <a:latin typeface="Times" panose="02020603050405020304" pitchFamily="18" charset="0"/>
              <a:ea typeface="微软雅黑" panose="020B0503020204020204" pitchFamily="34" charset="-122"/>
              <a:cs typeface="Times" panose="02020603050405020304" pitchFamily="18" charset="0"/>
            </a:endParaRPr>
          </a:p>
          <a:p>
            <a:pPr marL="914400" lvl="1" indent="-457200">
              <a:lnSpc>
                <a:spcPct val="150000"/>
              </a:lnSpc>
              <a:buFont typeface="Wingdings" panose="05000000000000000000" pitchFamily="2" charset="2"/>
              <a:buChar char="Ø"/>
            </a:pPr>
            <a:r>
              <a:rPr lang="zh-CN" altLang="en-US" sz="2000" dirty="0">
                <a:latin typeface="Times" panose="02020603050405020304" pitchFamily="18" charset="0"/>
                <a:ea typeface="微软雅黑" panose="020B0503020204020204" pitchFamily="34" charset="-122"/>
                <a:cs typeface="Times" panose="02020603050405020304" pitchFamily="18" charset="0"/>
              </a:rPr>
              <a:t>使用频繁，</a:t>
            </a:r>
            <a:r>
              <a:rPr lang="en-US" altLang="zh-CN" sz="2000" dirty="0">
                <a:latin typeface="Times" panose="02020603050405020304" pitchFamily="18" charset="0"/>
                <a:ea typeface="微软雅黑" panose="020B0503020204020204" pitchFamily="34" charset="-122"/>
                <a:cs typeface="Times" panose="02020603050405020304" pitchFamily="18" charset="0"/>
              </a:rPr>
              <a:t>RMP</a:t>
            </a:r>
            <a:r>
              <a:rPr lang="zh-CN" altLang="zh-CN" sz="2000" dirty="0">
                <a:latin typeface="Times" panose="02020603050405020304" pitchFamily="18" charset="0"/>
                <a:ea typeface="微软雅黑" panose="020B0503020204020204" pitchFamily="34" charset="-122"/>
                <a:cs typeface="Times" panose="02020603050405020304" pitchFamily="18" charset="0"/>
              </a:rPr>
              <a:t>每月的访问量超过</a:t>
            </a:r>
            <a:r>
              <a:rPr lang="en-US" altLang="zh-CN" sz="2000" b="1" dirty="0">
                <a:latin typeface="Times" panose="02020603050405020304" pitchFamily="18" charset="0"/>
                <a:ea typeface="微软雅黑" panose="020B0503020204020204" pitchFamily="34" charset="-122"/>
                <a:cs typeface="Times" panose="02020603050405020304" pitchFamily="18" charset="0"/>
              </a:rPr>
              <a:t>400</a:t>
            </a:r>
            <a:r>
              <a:rPr lang="zh-CN" altLang="zh-CN" sz="2000" b="1" dirty="0">
                <a:latin typeface="Times" panose="02020603050405020304" pitchFamily="18" charset="0"/>
                <a:ea typeface="微软雅黑" panose="020B0503020204020204" pitchFamily="34" charset="-122"/>
                <a:cs typeface="Times" panose="02020603050405020304" pitchFamily="18" charset="0"/>
              </a:rPr>
              <a:t>万次</a:t>
            </a:r>
            <a:endParaRPr lang="en-US" altLang="zh-CN" sz="2000" b="1" dirty="0">
              <a:latin typeface="Times" panose="02020603050405020304" pitchFamily="18" charset="0"/>
              <a:ea typeface="微软雅黑" panose="020B0503020204020204" pitchFamily="34" charset="-122"/>
              <a:cs typeface="Times" panose="02020603050405020304" pitchFamily="18" charset="0"/>
            </a:endParaRPr>
          </a:p>
          <a:p>
            <a:pPr marL="914400" lvl="1" indent="-457200">
              <a:lnSpc>
                <a:spcPct val="150000"/>
              </a:lnSpc>
              <a:buFont typeface="Wingdings" panose="05000000000000000000" pitchFamily="2" charset="2"/>
              <a:buChar char="Ø"/>
            </a:pPr>
            <a:endParaRPr lang="en-US" altLang="zh-CN" sz="2400" dirty="0">
              <a:latin typeface="Times" panose="02020603050405020304" pitchFamily="18" charset="0"/>
              <a:ea typeface="微软雅黑" panose="020B0503020204020204" pitchFamily="34" charset="-122"/>
              <a:cs typeface="Times" panose="02020603050405020304" pitchFamily="18" charset="0"/>
            </a:endParaRPr>
          </a:p>
          <a:p>
            <a:pPr marL="742950" lvl="1" indent="-285750">
              <a:lnSpc>
                <a:spcPct val="150000"/>
              </a:lnSpc>
              <a:buFont typeface="Wingdings" panose="05000000000000000000" pitchFamily="2" charset="2"/>
              <a:buChar char="Ø"/>
            </a:pPr>
            <a:r>
              <a:rPr lang="zh-CN" altLang="zh-CN" sz="2000" dirty="0">
                <a:latin typeface="Times" panose="02020603050405020304" pitchFamily="18" charset="0"/>
                <a:ea typeface="微软雅黑" panose="020B0503020204020204" pitchFamily="34" charset="-122"/>
                <a:cs typeface="Times" panose="02020603050405020304" pitchFamily="18" charset="0"/>
              </a:rPr>
              <a:t>在</a:t>
            </a:r>
            <a:r>
              <a:rPr lang="en-US" altLang="zh-CN" sz="2000" dirty="0">
                <a:latin typeface="Times" panose="02020603050405020304" pitchFamily="18" charset="0"/>
                <a:ea typeface="微软雅黑" panose="020B0503020204020204" pitchFamily="34" charset="-122"/>
                <a:cs typeface="Times" panose="02020603050405020304" pitchFamily="18" charset="0"/>
              </a:rPr>
              <a:t>216</a:t>
            </a:r>
            <a:r>
              <a:rPr lang="zh-CN" altLang="zh-CN" sz="2000" dirty="0">
                <a:latin typeface="Times" panose="02020603050405020304" pitchFamily="18" charset="0"/>
                <a:ea typeface="微软雅黑" panose="020B0503020204020204" pitchFamily="34" charset="-122"/>
                <a:cs typeface="Times" panose="02020603050405020304" pitchFamily="18" charset="0"/>
              </a:rPr>
              <a:t>名学生中，有</a:t>
            </a:r>
            <a:r>
              <a:rPr lang="en-US" altLang="zh-CN" sz="2000" b="1" dirty="0">
                <a:latin typeface="Times" panose="02020603050405020304" pitchFamily="18" charset="0"/>
                <a:ea typeface="微软雅黑" panose="020B0503020204020204" pitchFamily="34" charset="-122"/>
                <a:cs typeface="Times" panose="02020603050405020304" pitchFamily="18" charset="0"/>
              </a:rPr>
              <a:t>80%</a:t>
            </a:r>
            <a:r>
              <a:rPr lang="zh-CN" altLang="zh-CN" sz="2000" dirty="0">
                <a:latin typeface="Times" panose="02020603050405020304" pitchFamily="18" charset="0"/>
                <a:ea typeface="微软雅黑" panose="020B0503020204020204" pitchFamily="34" charset="-122"/>
                <a:cs typeface="Times" panose="02020603050405020304" pitchFamily="18" charset="0"/>
              </a:rPr>
              <a:t>的学生访问过</a:t>
            </a:r>
            <a:r>
              <a:rPr lang="en-US" altLang="zh-CN" sz="2000" dirty="0">
                <a:latin typeface="Times" panose="02020603050405020304" pitchFamily="18" charset="0"/>
                <a:ea typeface="微软雅黑" panose="020B0503020204020204" pitchFamily="34" charset="-122"/>
                <a:cs typeface="Times" panose="02020603050405020304" pitchFamily="18" charset="0"/>
              </a:rPr>
              <a:t>RMP, </a:t>
            </a:r>
            <a:r>
              <a:rPr lang="en-US" altLang="zh-CN" sz="2000" b="1" dirty="0">
                <a:latin typeface="Times" panose="02020603050405020304" pitchFamily="18" charset="0"/>
                <a:ea typeface="微软雅黑" panose="020B0503020204020204" pitchFamily="34" charset="-122"/>
                <a:cs typeface="Times" panose="02020603050405020304" pitchFamily="18" charset="0"/>
              </a:rPr>
              <a:t>30%</a:t>
            </a:r>
            <a:r>
              <a:rPr lang="zh-CN" altLang="zh-CN" sz="2000" dirty="0">
                <a:latin typeface="Times" panose="02020603050405020304" pitchFamily="18" charset="0"/>
                <a:ea typeface="微软雅黑" panose="020B0503020204020204" pitchFamily="34" charset="-122"/>
                <a:cs typeface="Times" panose="02020603050405020304" pitchFamily="18" charset="0"/>
              </a:rPr>
              <a:t>的学生给教授</a:t>
            </a:r>
            <a:r>
              <a:rPr lang="zh-CN" altLang="en-US" sz="2000" dirty="0">
                <a:latin typeface="Times" panose="02020603050405020304" pitchFamily="18" charset="0"/>
                <a:ea typeface="微软雅黑" panose="020B0503020204020204" pitchFamily="34" charset="-122"/>
                <a:cs typeface="Times" panose="02020603050405020304" pitchFamily="18" charset="0"/>
              </a:rPr>
              <a:t>打分</a:t>
            </a:r>
            <a:r>
              <a:rPr lang="zh-CN" altLang="zh-CN" sz="2000" dirty="0">
                <a:latin typeface="Times" panose="02020603050405020304" pitchFamily="18" charset="0"/>
                <a:ea typeface="微软雅黑" panose="020B0503020204020204" pitchFamily="34" charset="-122"/>
                <a:cs typeface="Times" panose="02020603050405020304" pitchFamily="18" charset="0"/>
              </a:rPr>
              <a:t>并发表评论</a:t>
            </a: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lvl="1">
              <a:lnSpc>
                <a:spcPct val="150000"/>
              </a:lnSpc>
            </a:pPr>
            <a:r>
              <a:rPr lang="en-US" altLang="zh-CN" sz="2000" dirty="0">
                <a:latin typeface="Times" panose="02020603050405020304" pitchFamily="18" charset="0"/>
                <a:ea typeface="微软雅黑" panose="020B0503020204020204" pitchFamily="34" charset="-122"/>
                <a:cs typeface="Times" panose="02020603050405020304" pitchFamily="18" charset="0"/>
              </a:rPr>
              <a:t>     (Davison, Elizabeth, &amp; Price, 2009)</a:t>
            </a:r>
          </a:p>
          <a:p>
            <a:pPr marL="742950" lvl="1" indent="-285750" algn="r">
              <a:lnSpc>
                <a:spcPct val="150000"/>
              </a:lnSpc>
              <a:buFont typeface="Wingdings" panose="05000000000000000000" pitchFamily="2" charset="2"/>
              <a:buChar char="Ø"/>
            </a:pP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742950" lvl="1" indent="-285750">
              <a:lnSpc>
                <a:spcPct val="150000"/>
              </a:lnSpc>
              <a:buFont typeface="Wingdings" panose="05000000000000000000" pitchFamily="2" charset="2"/>
              <a:buChar char="Ø"/>
            </a:pPr>
            <a:r>
              <a:rPr lang="en-US" altLang="zh-CN" sz="2000" dirty="0">
                <a:latin typeface="Times" panose="02020603050405020304" pitchFamily="18" charset="0"/>
                <a:ea typeface="微软雅黑" panose="020B0503020204020204" pitchFamily="34" charset="-122"/>
                <a:cs typeface="Times" panose="02020603050405020304" pitchFamily="18" charset="0"/>
              </a:rPr>
              <a:t>197</a:t>
            </a:r>
            <a:r>
              <a:rPr lang="zh-CN" altLang="zh-CN" sz="2000" dirty="0">
                <a:latin typeface="Times" panose="02020603050405020304" pitchFamily="18" charset="0"/>
                <a:ea typeface="微软雅黑" panose="020B0503020204020204" pitchFamily="34" charset="-122"/>
                <a:cs typeface="Times" panose="02020603050405020304" pitchFamily="18" charset="0"/>
              </a:rPr>
              <a:t>名学生中有</a:t>
            </a:r>
            <a:r>
              <a:rPr lang="en-US" altLang="zh-CN" sz="2000" b="1" dirty="0">
                <a:latin typeface="Times" panose="02020603050405020304" pitchFamily="18" charset="0"/>
                <a:ea typeface="微软雅黑" panose="020B0503020204020204" pitchFamily="34" charset="-122"/>
                <a:cs typeface="Times" panose="02020603050405020304" pitchFamily="18" charset="0"/>
              </a:rPr>
              <a:t>84%</a:t>
            </a:r>
            <a:r>
              <a:rPr lang="zh-CN" altLang="zh-CN" sz="2000" dirty="0">
                <a:latin typeface="Times" panose="02020603050405020304" pitchFamily="18" charset="0"/>
                <a:ea typeface="微软雅黑" panose="020B0503020204020204" pitchFamily="34" charset="-122"/>
                <a:cs typeface="Times" panose="02020603050405020304" pitchFamily="18" charset="0"/>
              </a:rPr>
              <a:t>的学生访问</a:t>
            </a:r>
            <a:r>
              <a:rPr lang="en-US" altLang="zh-CN" sz="2000" dirty="0">
                <a:latin typeface="Times" panose="02020603050405020304" pitchFamily="18" charset="0"/>
                <a:ea typeface="微软雅黑" panose="020B0503020204020204" pitchFamily="34" charset="-122"/>
                <a:cs typeface="Times" panose="02020603050405020304" pitchFamily="18" charset="0"/>
              </a:rPr>
              <a:t>RMP</a:t>
            </a:r>
            <a:r>
              <a:rPr lang="zh-CN" altLang="zh-CN" sz="2000" dirty="0">
                <a:latin typeface="Times" panose="02020603050405020304" pitchFamily="18" charset="0"/>
                <a:ea typeface="微软雅黑" panose="020B0503020204020204" pitchFamily="34" charset="-122"/>
                <a:cs typeface="Times" panose="02020603050405020304" pitchFamily="18" charset="0"/>
              </a:rPr>
              <a:t>来选择他们想要的课程，</a:t>
            </a:r>
            <a:r>
              <a:rPr lang="en-US" altLang="zh-CN" sz="2000" b="1" dirty="0">
                <a:latin typeface="Times" panose="02020603050405020304" pitchFamily="18" charset="0"/>
                <a:ea typeface="微软雅黑" panose="020B0503020204020204" pitchFamily="34" charset="-122"/>
                <a:cs typeface="Times" panose="02020603050405020304" pitchFamily="18" charset="0"/>
              </a:rPr>
              <a:t>23%</a:t>
            </a:r>
            <a:r>
              <a:rPr lang="zh-CN" altLang="zh-CN" sz="2000" dirty="0">
                <a:latin typeface="Times" panose="02020603050405020304" pitchFamily="18" charset="0"/>
                <a:ea typeface="微软雅黑" panose="020B0503020204020204" pitchFamily="34" charset="-122"/>
                <a:cs typeface="Times" panose="02020603050405020304" pitchFamily="18" charset="0"/>
              </a:rPr>
              <a:t>的学生对教授的教学表现做出评价</a:t>
            </a:r>
            <a:r>
              <a:rPr lang="en-US" altLang="zh-CN" sz="2000" dirty="0">
                <a:latin typeface="Times" panose="02020603050405020304" pitchFamily="18" charset="0"/>
                <a:ea typeface="微软雅黑" panose="020B0503020204020204" pitchFamily="34" charset="-122"/>
                <a:cs typeface="Times" panose="02020603050405020304" pitchFamily="18" charset="0"/>
              </a:rPr>
              <a:t>  (</a:t>
            </a:r>
            <a:r>
              <a:rPr lang="en-US" altLang="zh-CN" sz="2000" dirty="0" err="1">
                <a:latin typeface="Times" panose="02020603050405020304" pitchFamily="18" charset="0"/>
                <a:ea typeface="微软雅黑" panose="020B0503020204020204" pitchFamily="34" charset="-122"/>
                <a:cs typeface="Times" panose="02020603050405020304" pitchFamily="18" charset="0"/>
              </a:rPr>
              <a:t>Bleske-rechek</a:t>
            </a:r>
            <a:r>
              <a:rPr lang="en-US" altLang="zh-CN" sz="2000" dirty="0">
                <a:latin typeface="Times" panose="02020603050405020304" pitchFamily="18" charset="0"/>
                <a:ea typeface="微软雅黑" panose="020B0503020204020204" pitchFamily="34" charset="-122"/>
                <a:cs typeface="Times" panose="02020603050405020304" pitchFamily="18" charset="0"/>
              </a:rPr>
              <a:t> &amp; </a:t>
            </a:r>
            <a:r>
              <a:rPr lang="en-US" altLang="zh-CN" sz="2000" dirty="0" err="1">
                <a:latin typeface="Times" panose="02020603050405020304" pitchFamily="18" charset="0"/>
                <a:ea typeface="微软雅黑" panose="020B0503020204020204" pitchFamily="34" charset="-122"/>
                <a:cs typeface="Times" panose="02020603050405020304" pitchFamily="18" charset="0"/>
              </a:rPr>
              <a:t>Michels</a:t>
            </a:r>
            <a:r>
              <a:rPr lang="en-US" altLang="zh-CN" sz="2000" dirty="0">
                <a:latin typeface="Times" panose="02020603050405020304" pitchFamily="18" charset="0"/>
                <a:ea typeface="微软雅黑" panose="020B0503020204020204" pitchFamily="34" charset="-122"/>
                <a:cs typeface="Times" panose="02020603050405020304" pitchFamily="18" charset="0"/>
              </a:rPr>
              <a:t>, 2010)</a:t>
            </a:r>
          </a:p>
          <a:p>
            <a:pPr lvl="1">
              <a:lnSpc>
                <a:spcPct val="150000"/>
              </a:lnSpc>
            </a:pP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800100" lvl="3" indent="-342900">
              <a:lnSpc>
                <a:spcPct val="150000"/>
              </a:lnSpc>
              <a:buFont typeface="Wingdings" panose="05000000000000000000" pitchFamily="2" charset="2"/>
              <a:buChar char="Ø"/>
            </a:pPr>
            <a:r>
              <a:rPr lang="en-US" altLang="zh-CN" sz="2000" b="1" dirty="0">
                <a:latin typeface="Times" panose="02020603050405020304" pitchFamily="18" charset="0"/>
                <a:ea typeface="微软雅黑" panose="020B0503020204020204" pitchFamily="34" charset="-122"/>
                <a:cs typeface="Times" panose="02020603050405020304" pitchFamily="18" charset="0"/>
              </a:rPr>
              <a:t>58%</a:t>
            </a:r>
            <a:r>
              <a:rPr lang="zh-CN" altLang="en-US" sz="2000" dirty="0">
                <a:latin typeface="Times" panose="02020603050405020304" pitchFamily="18" charset="0"/>
                <a:ea typeface="微软雅黑" panose="020B0503020204020204" pitchFamily="34" charset="-122"/>
                <a:cs typeface="Times" panose="02020603050405020304" pitchFamily="18" charset="0"/>
              </a:rPr>
              <a:t>的学生会诚实地评价教授</a:t>
            </a:r>
            <a:r>
              <a:rPr lang="en-US" altLang="zh-CN" sz="2000" dirty="0">
                <a:latin typeface="Times" panose="02020603050405020304" pitchFamily="18" charset="0"/>
                <a:ea typeface="微软雅黑" panose="020B0503020204020204" pitchFamily="34" charset="-122"/>
                <a:cs typeface="Times" panose="02020603050405020304" pitchFamily="18" charset="0"/>
              </a:rPr>
              <a:t>  (Brown, Baillie, &amp; Fraser, 2009)</a:t>
            </a:r>
            <a:endParaRPr lang="zh-CN" altLang="en-US" sz="2000" dirty="0">
              <a:latin typeface="Times" panose="02020603050405020304" pitchFamily="18" charset="0"/>
              <a:ea typeface="微软雅黑" panose="020B0503020204020204" pitchFamily="34" charset="-122"/>
              <a:cs typeface="Times" panose="02020603050405020304" pitchFamily="18" charset="0"/>
            </a:endParaRPr>
          </a:p>
        </p:txBody>
      </p:sp>
      <p:sp>
        <p:nvSpPr>
          <p:cNvPr id="3" name="灯片编号占位符 2">
            <a:extLst>
              <a:ext uri="{FF2B5EF4-FFF2-40B4-BE49-F238E27FC236}">
                <a16:creationId xmlns:a16="http://schemas.microsoft.com/office/drawing/2014/main" id="{32BC0EFC-A977-42DD-9D56-C6CD3C433C19}"/>
              </a:ext>
            </a:extLst>
          </p:cNvPr>
          <p:cNvSpPr>
            <a:spLocks noGrp="1"/>
          </p:cNvSpPr>
          <p:nvPr>
            <p:ph type="sldNum" sz="quarter" idx="12"/>
          </p:nvPr>
        </p:nvSpPr>
        <p:spPr/>
        <p:txBody>
          <a:bodyPr/>
          <a:lstStyle/>
          <a:p>
            <a:fld id="{A98C840F-E383-4086-BBFD-432E3CD87870}" type="slidenum">
              <a:rPr lang="en-US" smtClean="0"/>
              <a:t>10</a:t>
            </a:fld>
            <a:endParaRPr lang="en-US"/>
          </a:p>
        </p:txBody>
      </p:sp>
      <p:sp>
        <p:nvSpPr>
          <p:cNvPr id="8" name="TextBox 25">
            <a:extLst>
              <a:ext uri="{FF2B5EF4-FFF2-40B4-BE49-F238E27FC236}">
                <a16:creationId xmlns:a16="http://schemas.microsoft.com/office/drawing/2014/main" id="{429E8D07-5909-4FE7-B8A3-6626ED42374B}"/>
              </a:ext>
            </a:extLst>
          </p:cNvPr>
          <p:cNvSpPr txBox="1"/>
          <p:nvPr/>
        </p:nvSpPr>
        <p:spPr>
          <a:xfrm>
            <a:off x="1125192" y="370160"/>
            <a:ext cx="5695790"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rPr>
              <a:t>第一章 研究背景</a:t>
            </a:r>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丨</a:t>
            </a:r>
            <a:r>
              <a:rPr lang="en-US" altLang="zh-CN" sz="2400" dirty="0">
                <a:solidFill>
                  <a:srgbClr val="6C448A"/>
                </a:solidFill>
                <a:latin typeface="Times" panose="02020603050405020304" pitchFamily="18" charset="0"/>
                <a:ea typeface="微软雅黑" panose="020B0503020204020204" pitchFamily="34" charset="-122"/>
                <a:cs typeface="Times" panose="02020603050405020304" pitchFamily="18" charset="0"/>
              </a:rPr>
              <a:t>RateMyProfessors.com </a:t>
            </a:r>
            <a:endPar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endParaRPr>
          </a:p>
        </p:txBody>
      </p:sp>
    </p:spTree>
    <p:extLst>
      <p:ext uri="{BB962C8B-B14F-4D97-AF65-F5344CB8AC3E}">
        <p14:creationId xmlns:p14="http://schemas.microsoft.com/office/powerpoint/2010/main" val="1606631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1B79B91-1841-433F-B980-890533C74A3A}"/>
              </a:ext>
            </a:extLst>
          </p:cNvPr>
          <p:cNvSpPr/>
          <p:nvPr/>
        </p:nvSpPr>
        <p:spPr>
          <a:xfrm>
            <a:off x="949745" y="1377449"/>
            <a:ext cx="11964744" cy="3269421"/>
          </a:xfrm>
          <a:prstGeom prst="rect">
            <a:avLst/>
          </a:prstGeom>
        </p:spPr>
        <p:txBody>
          <a:bodyPr wrap="square">
            <a:spAutoFit/>
          </a:bodyPr>
          <a:lstStyle/>
          <a:p>
            <a:pPr marL="800100" lvl="1" indent="-342900">
              <a:lnSpc>
                <a:spcPct val="150000"/>
              </a:lnSpc>
              <a:buFont typeface="Wingdings" panose="05000000000000000000" pitchFamily="2" charset="2"/>
              <a:buChar char="Ø"/>
            </a:pPr>
            <a:r>
              <a:rPr lang="en-US" altLang="zh-CN" sz="2000" kern="0" dirty="0">
                <a:latin typeface="Times" panose="02020603050405020304" pitchFamily="18" charset="0"/>
                <a:ea typeface="微软雅黑" panose="020B0503020204020204" pitchFamily="34" charset="-122"/>
                <a:cs typeface="Times" panose="02020603050405020304" pitchFamily="18" charset="0"/>
              </a:rPr>
              <a:t>RMP</a:t>
            </a:r>
            <a:r>
              <a:rPr lang="zh-CN" altLang="zh-CN" sz="2000" kern="0" dirty="0">
                <a:latin typeface="Times" panose="02020603050405020304" pitchFamily="18" charset="0"/>
                <a:ea typeface="微软雅黑" panose="020B0503020204020204" pitchFamily="34" charset="-122"/>
                <a:cs typeface="Times" panose="02020603050405020304" pitchFamily="18" charset="0"/>
              </a:rPr>
              <a:t>评价问卷是一种</a:t>
            </a:r>
            <a:r>
              <a:rPr lang="zh-CN" altLang="zh-CN" sz="2000" b="1" kern="0" dirty="0">
                <a:latin typeface="Times" panose="02020603050405020304" pitchFamily="18" charset="0"/>
                <a:ea typeface="微软雅黑" panose="020B0503020204020204" pitchFamily="34" charset="-122"/>
                <a:cs typeface="Times" panose="02020603050405020304" pitchFamily="18" charset="0"/>
              </a:rPr>
              <a:t>态度量表</a:t>
            </a:r>
            <a:r>
              <a:rPr lang="zh-CN" altLang="zh-CN" sz="2000" kern="0" dirty="0">
                <a:latin typeface="Times" panose="02020603050405020304" pitchFamily="18" charset="0"/>
                <a:ea typeface="微软雅黑" panose="020B0503020204020204" pitchFamily="34" charset="-122"/>
                <a:cs typeface="Times" panose="02020603050405020304" pitchFamily="18" charset="0"/>
              </a:rPr>
              <a:t>，而不是教学绩效量表</a:t>
            </a:r>
            <a:r>
              <a:rPr lang="en-US" altLang="zh-CN" sz="2000" kern="0" dirty="0">
                <a:latin typeface="Times" panose="02020603050405020304" pitchFamily="18" charset="0"/>
                <a:ea typeface="微软雅黑" panose="020B0503020204020204" pitchFamily="34" charset="-122"/>
                <a:cs typeface="Times" panose="02020603050405020304" pitchFamily="18" charset="0"/>
              </a:rPr>
              <a:t>  (</a:t>
            </a:r>
            <a:r>
              <a:rPr lang="en-US" altLang="zh-CN" sz="2000" kern="0" dirty="0" err="1">
                <a:latin typeface="Times" panose="02020603050405020304" pitchFamily="18" charset="0"/>
                <a:ea typeface="微软雅黑" panose="020B0503020204020204" pitchFamily="34" charset="-122"/>
                <a:cs typeface="Times" panose="02020603050405020304" pitchFamily="18" charset="0"/>
              </a:rPr>
              <a:t>Clayson</a:t>
            </a:r>
            <a:r>
              <a:rPr lang="en-US" altLang="zh-CN" sz="2000" kern="0" dirty="0">
                <a:latin typeface="Times" panose="02020603050405020304" pitchFamily="18" charset="0"/>
                <a:ea typeface="微软雅黑" panose="020B0503020204020204" pitchFamily="34" charset="-122"/>
                <a:cs typeface="Times" panose="02020603050405020304" pitchFamily="18" charset="0"/>
              </a:rPr>
              <a:t>, 2014; Legg &amp; Wilson, 2012)</a:t>
            </a:r>
          </a:p>
          <a:p>
            <a:pPr marL="800100" lvl="1" indent="-342900">
              <a:lnSpc>
                <a:spcPct val="150000"/>
              </a:lnSpc>
              <a:buFont typeface="Wingdings" panose="05000000000000000000" pitchFamily="2" charset="2"/>
              <a:buChar char="Ø"/>
            </a:pP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800100" lvl="1" indent="-342900">
              <a:lnSpc>
                <a:spcPct val="150000"/>
              </a:lnSpc>
              <a:buFont typeface="Wingdings" panose="05000000000000000000" pitchFamily="2" charset="2"/>
              <a:buChar char="Ø"/>
            </a:pPr>
            <a:r>
              <a:rPr lang="en-US" altLang="zh-CN" sz="2000" dirty="0">
                <a:latin typeface="Times" panose="02020603050405020304" pitchFamily="18" charset="0"/>
                <a:ea typeface="微软雅黑" panose="020B0503020204020204" pitchFamily="34" charset="-122"/>
                <a:cs typeface="Times" panose="02020603050405020304" pitchFamily="18" charset="0"/>
              </a:rPr>
              <a:t>RMP</a:t>
            </a:r>
            <a:r>
              <a:rPr lang="zh-CN" altLang="en-US" sz="2000" dirty="0">
                <a:latin typeface="Times" panose="02020603050405020304" pitchFamily="18" charset="0"/>
                <a:ea typeface="微软雅黑" panose="020B0503020204020204" pitchFamily="34" charset="-122"/>
                <a:cs typeface="Times" panose="02020603050405020304" pitchFamily="18" charset="0"/>
              </a:rPr>
              <a:t>上的综合得分能</a:t>
            </a:r>
            <a:r>
              <a:rPr lang="zh-CN" altLang="en-US" sz="2000" b="1" dirty="0">
                <a:latin typeface="Times" panose="02020603050405020304" pitchFamily="18" charset="0"/>
                <a:ea typeface="微软雅黑" panose="020B0503020204020204" pitchFamily="34" charset="-122"/>
                <a:cs typeface="Times" panose="02020603050405020304" pitchFamily="18" charset="0"/>
              </a:rPr>
              <a:t>有效预测</a:t>
            </a:r>
            <a:r>
              <a:rPr lang="zh-CN" altLang="en-US" sz="2000" dirty="0">
                <a:latin typeface="Times" panose="02020603050405020304" pitchFamily="18" charset="0"/>
                <a:ea typeface="微软雅黑" panose="020B0503020204020204" pitchFamily="34" charset="-122"/>
                <a:cs typeface="Times" panose="02020603050405020304" pitchFamily="18" charset="0"/>
              </a:rPr>
              <a:t>教师教学表现</a:t>
            </a:r>
          </a:p>
          <a:p>
            <a:pPr marL="1257300" lvl="2" indent="-342900">
              <a:lnSpc>
                <a:spcPct val="150000"/>
              </a:lnSpc>
              <a:buFont typeface="Arial" panose="020B0604020202020204" pitchFamily="34" charset="0"/>
              <a:buChar char="•"/>
            </a:pPr>
            <a:r>
              <a:rPr lang="zh-CN" altLang="en-US" sz="2000" dirty="0">
                <a:latin typeface="Times" panose="02020603050405020304" pitchFamily="18" charset="0"/>
                <a:ea typeface="微软雅黑" panose="020B0503020204020204" pitchFamily="34" charset="-122"/>
                <a:cs typeface="Times" panose="02020603050405020304" pitchFamily="18" charset="0"/>
              </a:rPr>
              <a:t>综合得分与传统的学生教学评价之间存在</a:t>
            </a:r>
            <a:r>
              <a:rPr lang="zh-CN" altLang="en-US" sz="2000" b="1" dirty="0">
                <a:latin typeface="Times" panose="02020603050405020304" pitchFamily="18" charset="0"/>
                <a:ea typeface="微软雅黑" panose="020B0503020204020204" pitchFamily="34" charset="-122"/>
                <a:cs typeface="Times" panose="02020603050405020304" pitchFamily="18" charset="0"/>
              </a:rPr>
              <a:t>显著正相关</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i="1" dirty="0">
                <a:latin typeface="Times" panose="02020603050405020304" pitchFamily="18" charset="0"/>
                <a:ea typeface="微软雅黑" panose="020B0503020204020204" pitchFamily="34" charset="-122"/>
                <a:cs typeface="Times" panose="02020603050405020304" pitchFamily="18" charset="0"/>
              </a:rPr>
              <a:t>r</a:t>
            </a:r>
            <a:r>
              <a:rPr lang="en-US" altLang="zh-CN" sz="2000" dirty="0">
                <a:latin typeface="Times" panose="02020603050405020304" pitchFamily="18" charset="0"/>
                <a:ea typeface="微软雅黑" panose="020B0503020204020204" pitchFamily="34" charset="-122"/>
                <a:cs typeface="Times" panose="02020603050405020304" pitchFamily="18" charset="0"/>
              </a:rPr>
              <a:t> =  0.68)</a:t>
            </a:r>
          </a:p>
          <a:p>
            <a:pPr lvl="2">
              <a:lnSpc>
                <a:spcPct val="150000"/>
              </a:lnSpc>
            </a:pPr>
            <a:r>
              <a:rPr lang="en-US" altLang="zh-CN" sz="2000" dirty="0">
                <a:latin typeface="Times" panose="02020603050405020304" pitchFamily="18" charset="0"/>
                <a:ea typeface="微软雅黑" panose="020B0503020204020204" pitchFamily="34" charset="-122"/>
                <a:cs typeface="Times" panose="02020603050405020304" pitchFamily="18" charset="0"/>
              </a:rPr>
              <a:t> (</a:t>
            </a:r>
            <a:r>
              <a:rPr lang="en-US" altLang="zh-CN" sz="2000" dirty="0" err="1">
                <a:latin typeface="Times" panose="02020603050405020304" pitchFamily="18" charset="0"/>
                <a:ea typeface="微软雅黑" panose="020B0503020204020204" pitchFamily="34" charset="-122"/>
                <a:cs typeface="Times" panose="02020603050405020304" pitchFamily="18" charset="0"/>
              </a:rPr>
              <a:t>Coladarci</a:t>
            </a:r>
            <a:r>
              <a:rPr lang="en-US" altLang="zh-CN" sz="2000" dirty="0">
                <a:latin typeface="Times" panose="02020603050405020304" pitchFamily="18" charset="0"/>
                <a:ea typeface="微软雅黑" panose="020B0503020204020204" pitchFamily="34" charset="-122"/>
                <a:cs typeface="Times" panose="02020603050405020304" pitchFamily="18" charset="0"/>
              </a:rPr>
              <a:t> &amp; Kornfield, 2007; Otto, Sanford, &amp; Ross, 2008)</a:t>
            </a:r>
          </a:p>
          <a:p>
            <a:pPr marL="1257300" lvl="2" indent="-342900">
              <a:lnSpc>
                <a:spcPct val="150000"/>
              </a:lnSpc>
              <a:buFont typeface="Arial" panose="020B0604020202020204" pitchFamily="34" charset="0"/>
              <a:buChar char="•"/>
            </a:pPr>
            <a:r>
              <a:rPr lang="zh-CN" altLang="en-US" sz="2000" dirty="0">
                <a:latin typeface="Times" panose="02020603050405020304" pitchFamily="18" charset="0"/>
                <a:ea typeface="微软雅黑" panose="020B0503020204020204" pitchFamily="34" charset="-122"/>
                <a:cs typeface="Times" panose="02020603050405020304" pitchFamily="18" charset="0"/>
              </a:rPr>
              <a:t>综合得分与学生的</a:t>
            </a:r>
            <a:r>
              <a:rPr lang="en-US" altLang="zh-CN" sz="2000" dirty="0">
                <a:latin typeface="Times" panose="02020603050405020304" pitchFamily="18" charset="0"/>
                <a:ea typeface="微软雅黑" panose="020B0503020204020204" pitchFamily="34" charset="-122"/>
                <a:cs typeface="Times" panose="02020603050405020304" pitchFamily="18" charset="0"/>
              </a:rPr>
              <a:t>GPA</a:t>
            </a:r>
            <a:r>
              <a:rPr lang="zh-CN" altLang="en-US" sz="2000" dirty="0">
                <a:latin typeface="Times" panose="02020603050405020304" pitchFamily="18" charset="0"/>
                <a:ea typeface="微软雅黑" panose="020B0503020204020204" pitchFamily="34" charset="-122"/>
                <a:cs typeface="Times" panose="02020603050405020304" pitchFamily="18" charset="0"/>
              </a:rPr>
              <a:t>成绩存在</a:t>
            </a:r>
            <a:r>
              <a:rPr lang="zh-CN" altLang="en-US" sz="2000" b="1" dirty="0">
                <a:latin typeface="Times" panose="02020603050405020304" pitchFamily="18" charset="0"/>
                <a:ea typeface="微软雅黑" panose="020B0503020204020204" pitchFamily="34" charset="-122"/>
                <a:cs typeface="Times" panose="02020603050405020304" pitchFamily="18" charset="0"/>
              </a:rPr>
              <a:t>显著正相关</a:t>
            </a:r>
            <a:r>
              <a:rPr lang="zh-CN" altLang="en-US"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i="1" dirty="0">
                <a:latin typeface="Times" panose="02020603050405020304" pitchFamily="18" charset="0"/>
                <a:ea typeface="微软雅黑" panose="020B0503020204020204" pitchFamily="34" charset="-122"/>
                <a:cs typeface="Times" panose="02020603050405020304" pitchFamily="18" charset="0"/>
              </a:rPr>
              <a:t>r</a:t>
            </a:r>
            <a:r>
              <a:rPr lang="en-US" altLang="zh-CN" sz="2000" dirty="0">
                <a:latin typeface="Times" panose="02020603050405020304" pitchFamily="18" charset="0"/>
                <a:ea typeface="微软雅黑" panose="020B0503020204020204" pitchFamily="34" charset="-122"/>
                <a:cs typeface="Times" panose="02020603050405020304" pitchFamily="18" charset="0"/>
              </a:rPr>
              <a:t> =  0.41</a:t>
            </a:r>
            <a:r>
              <a:rPr lang="zh-CN" altLang="en-US"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dirty="0">
                <a:latin typeface="Times" panose="02020603050405020304" pitchFamily="18" charset="0"/>
                <a:ea typeface="微软雅黑" panose="020B0503020204020204" pitchFamily="34" charset="-122"/>
                <a:cs typeface="Times" panose="02020603050405020304" pitchFamily="18" charset="0"/>
              </a:rPr>
              <a:t>(Sonntag, Bassett, &amp; Snyder, 2009)</a:t>
            </a:r>
          </a:p>
          <a:p>
            <a:pPr marL="1257300" lvl="2" indent="-342900">
              <a:lnSpc>
                <a:spcPct val="150000"/>
              </a:lnSpc>
              <a:buFont typeface="Arial" panose="020B0604020202020204" pitchFamily="34" charset="0"/>
              <a:buChar char="•"/>
            </a:pPr>
            <a:r>
              <a:rPr lang="zh-CN" altLang="en-US" sz="2000" dirty="0">
                <a:latin typeface="Times" panose="02020603050405020304" pitchFamily="18" charset="0"/>
                <a:ea typeface="微软雅黑" panose="020B0503020204020204" pitchFamily="34" charset="-122"/>
                <a:cs typeface="Times" panose="02020603050405020304" pitchFamily="18" charset="0"/>
              </a:rPr>
              <a:t>综合得分能</a:t>
            </a:r>
            <a:r>
              <a:rPr lang="zh-CN" altLang="en-US" sz="2000" b="1" dirty="0">
                <a:latin typeface="Times" panose="02020603050405020304" pitchFamily="18" charset="0"/>
                <a:ea typeface="微软雅黑" panose="020B0503020204020204" pitchFamily="34" charset="-122"/>
                <a:cs typeface="Times" panose="02020603050405020304" pitchFamily="18" charset="0"/>
              </a:rPr>
              <a:t>预测</a:t>
            </a:r>
            <a:r>
              <a:rPr lang="zh-CN" altLang="en-US" sz="2000" dirty="0">
                <a:latin typeface="Times" panose="02020603050405020304" pitchFamily="18" charset="0"/>
                <a:ea typeface="微软雅黑" panose="020B0503020204020204" pitchFamily="34" charset="-122"/>
                <a:cs typeface="Times" panose="02020603050405020304" pitchFamily="18" charset="0"/>
              </a:rPr>
              <a:t>传统评教的结果 </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i="1" dirty="0">
                <a:latin typeface="Times" panose="02020603050405020304" pitchFamily="18" charset="0"/>
                <a:ea typeface="微软雅黑" panose="020B0503020204020204" pitchFamily="34" charset="-122"/>
                <a:cs typeface="Times" panose="02020603050405020304" pitchFamily="18" charset="0"/>
              </a:rPr>
              <a:t>ß</a:t>
            </a:r>
            <a:r>
              <a:rPr lang="en-US" altLang="zh-CN" sz="2000" dirty="0">
                <a:latin typeface="Times" panose="02020603050405020304" pitchFamily="18" charset="0"/>
                <a:ea typeface="微软雅黑" panose="020B0503020204020204" pitchFamily="34" charset="-122"/>
                <a:cs typeface="Times" panose="02020603050405020304" pitchFamily="18" charset="0"/>
              </a:rPr>
              <a:t> = .264, </a:t>
            </a:r>
            <a:r>
              <a:rPr lang="en-US" altLang="zh-CN" sz="2000" i="1" dirty="0">
                <a:latin typeface="Times" panose="02020603050405020304" pitchFamily="18" charset="0"/>
                <a:ea typeface="微软雅黑" panose="020B0503020204020204" pitchFamily="34" charset="-122"/>
                <a:cs typeface="Times" panose="02020603050405020304" pitchFamily="18" charset="0"/>
              </a:rPr>
              <a:t>p</a:t>
            </a:r>
            <a:r>
              <a:rPr lang="en-US" altLang="zh-CN" sz="2000" dirty="0">
                <a:latin typeface="Times" panose="02020603050405020304" pitchFamily="18" charset="0"/>
                <a:ea typeface="微软雅黑" panose="020B0503020204020204" pitchFamily="34" charset="-122"/>
                <a:cs typeface="Times" panose="02020603050405020304" pitchFamily="18" charset="0"/>
              </a:rPr>
              <a:t> &lt; .05)  (Brown, Baillie, &amp; Fraser, 2009)</a:t>
            </a:r>
            <a:endParaRPr lang="zh-CN" altLang="en-US" sz="2000" dirty="0">
              <a:latin typeface="Times" panose="02020603050405020304" pitchFamily="18" charset="0"/>
              <a:ea typeface="微软雅黑" panose="020B0503020204020204" pitchFamily="34" charset="-122"/>
              <a:cs typeface="Times" panose="02020603050405020304" pitchFamily="18" charset="0"/>
            </a:endParaRPr>
          </a:p>
        </p:txBody>
      </p:sp>
      <p:sp>
        <p:nvSpPr>
          <p:cNvPr id="3" name="灯片编号占位符 2">
            <a:extLst>
              <a:ext uri="{FF2B5EF4-FFF2-40B4-BE49-F238E27FC236}">
                <a16:creationId xmlns:a16="http://schemas.microsoft.com/office/drawing/2014/main" id="{32BC0EFC-A977-42DD-9D56-C6CD3C433C19}"/>
              </a:ext>
            </a:extLst>
          </p:cNvPr>
          <p:cNvSpPr>
            <a:spLocks noGrp="1"/>
          </p:cNvSpPr>
          <p:nvPr>
            <p:ph type="sldNum" sz="quarter" idx="12"/>
          </p:nvPr>
        </p:nvSpPr>
        <p:spPr/>
        <p:txBody>
          <a:bodyPr/>
          <a:lstStyle/>
          <a:p>
            <a:fld id="{A98C840F-E383-4086-BBFD-432E3CD87870}" type="slidenum">
              <a:rPr lang="en-US" smtClean="0"/>
              <a:t>11</a:t>
            </a:fld>
            <a:endParaRPr lang="en-US"/>
          </a:p>
        </p:txBody>
      </p:sp>
      <p:sp>
        <p:nvSpPr>
          <p:cNvPr id="7" name="矩形 6">
            <a:extLst>
              <a:ext uri="{FF2B5EF4-FFF2-40B4-BE49-F238E27FC236}">
                <a16:creationId xmlns:a16="http://schemas.microsoft.com/office/drawing/2014/main" id="{4CA73F93-3E5E-47F1-A950-3A246BB179D8}"/>
              </a:ext>
            </a:extLst>
          </p:cNvPr>
          <p:cNvSpPr/>
          <p:nvPr/>
        </p:nvSpPr>
        <p:spPr>
          <a:xfrm>
            <a:off x="1104680" y="885417"/>
            <a:ext cx="10453664" cy="580865"/>
          </a:xfrm>
          <a:prstGeom prst="rect">
            <a:avLst/>
          </a:prstGeom>
        </p:spPr>
        <p:txBody>
          <a:bodyPr wrap="square">
            <a:spAutoFit/>
          </a:bodyPr>
          <a:lstStyle/>
          <a:p>
            <a:pPr>
              <a:lnSpc>
                <a:spcPct val="150000"/>
              </a:lnSpc>
            </a:pPr>
            <a:r>
              <a:rPr lang="zh-CN" altLang="en-US" sz="2400" dirty="0">
                <a:latin typeface="Times" panose="02020603050405020304" pitchFamily="18" charset="0"/>
                <a:ea typeface="微软雅黑" panose="020B0503020204020204" pitchFamily="34" charset="-122"/>
                <a:cs typeface="Times" panose="02020603050405020304" pitchFamily="18" charset="0"/>
              </a:rPr>
              <a:t> </a:t>
            </a:r>
            <a:r>
              <a:rPr lang="en-US" altLang="zh-CN" sz="2400" dirty="0">
                <a:latin typeface="Times" panose="02020603050405020304" pitchFamily="18" charset="0"/>
                <a:ea typeface="微软雅黑" panose="020B0503020204020204" pitchFamily="34" charset="-122"/>
                <a:cs typeface="Times" panose="02020603050405020304" pitchFamily="18" charset="0"/>
              </a:rPr>
              <a:t>RMP</a:t>
            </a:r>
            <a:r>
              <a:rPr lang="zh-CN" altLang="en-US" sz="2400" dirty="0">
                <a:latin typeface="Times" panose="02020603050405020304" pitchFamily="18" charset="0"/>
                <a:ea typeface="微软雅黑" panose="020B0503020204020204" pitchFamily="34" charset="-122"/>
                <a:cs typeface="Times" panose="02020603050405020304" pitchFamily="18" charset="0"/>
              </a:rPr>
              <a:t>：</a:t>
            </a:r>
            <a:endParaRPr lang="en-US" altLang="zh-CN" sz="2400" dirty="0">
              <a:latin typeface="Times" panose="02020603050405020304" pitchFamily="18" charset="0"/>
              <a:ea typeface="微软雅黑" panose="020B0503020204020204" pitchFamily="34" charset="-122"/>
              <a:cs typeface="Times" panose="02020603050405020304" pitchFamily="18" charset="0"/>
            </a:endParaRPr>
          </a:p>
        </p:txBody>
      </p:sp>
      <p:sp>
        <p:nvSpPr>
          <p:cNvPr id="11" name="TextBox 25">
            <a:extLst>
              <a:ext uri="{FF2B5EF4-FFF2-40B4-BE49-F238E27FC236}">
                <a16:creationId xmlns:a16="http://schemas.microsoft.com/office/drawing/2014/main" id="{085646DC-753B-41EC-816D-E7E89B65D792}"/>
              </a:ext>
            </a:extLst>
          </p:cNvPr>
          <p:cNvSpPr txBox="1"/>
          <p:nvPr/>
        </p:nvSpPr>
        <p:spPr>
          <a:xfrm>
            <a:off x="1125192" y="370160"/>
            <a:ext cx="5695790"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rPr>
              <a:t>第一章 研究背景</a:t>
            </a:r>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丨</a:t>
            </a:r>
            <a:r>
              <a:rPr lang="en-US" altLang="zh-CN" sz="2400" dirty="0">
                <a:solidFill>
                  <a:srgbClr val="6C448A"/>
                </a:solidFill>
                <a:latin typeface="Times" panose="02020603050405020304" pitchFamily="18" charset="0"/>
                <a:ea typeface="微软雅黑" panose="020B0503020204020204" pitchFamily="34" charset="-122"/>
                <a:cs typeface="Times" panose="02020603050405020304" pitchFamily="18" charset="0"/>
              </a:rPr>
              <a:t>RateMyProfessors.com </a:t>
            </a:r>
            <a:endPar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endParaRPr>
          </a:p>
        </p:txBody>
      </p:sp>
    </p:spTree>
    <p:extLst>
      <p:ext uri="{BB962C8B-B14F-4D97-AF65-F5344CB8AC3E}">
        <p14:creationId xmlns:p14="http://schemas.microsoft.com/office/powerpoint/2010/main" val="675782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a16="http://schemas.microsoft.com/office/drawing/2014/main" id="{64A6DEFE-FD0D-4974-BFAE-96E8A9601E5C}"/>
              </a:ext>
            </a:extLst>
          </p:cNvPr>
          <p:cNvSpPr>
            <a:spLocks noGrp="1"/>
          </p:cNvSpPr>
          <p:nvPr>
            <p:ph type="sldNum" sz="quarter" idx="12"/>
          </p:nvPr>
        </p:nvSpPr>
        <p:spPr/>
        <p:txBody>
          <a:bodyPr/>
          <a:lstStyle/>
          <a:p>
            <a:fld id="{A98C840F-E383-4086-BBFD-432E3CD87870}" type="slidenum">
              <a:rPr lang="en-US" smtClean="0"/>
              <a:t>12</a:t>
            </a:fld>
            <a:endParaRPr lang="en-US"/>
          </a:p>
        </p:txBody>
      </p:sp>
      <p:sp>
        <p:nvSpPr>
          <p:cNvPr id="7" name="TextBox 25">
            <a:extLst>
              <a:ext uri="{FF2B5EF4-FFF2-40B4-BE49-F238E27FC236}">
                <a16:creationId xmlns:a16="http://schemas.microsoft.com/office/drawing/2014/main" id="{DF026F54-6D09-4817-9F18-07E100CD2053}"/>
              </a:ext>
            </a:extLst>
          </p:cNvPr>
          <p:cNvSpPr txBox="1"/>
          <p:nvPr/>
        </p:nvSpPr>
        <p:spPr>
          <a:xfrm>
            <a:off x="1125192" y="370160"/>
            <a:ext cx="4584909"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rPr>
              <a:t>第一章 研究背景</a:t>
            </a:r>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丨在线课程兴起</a:t>
            </a:r>
            <a:endPar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endParaRPr>
          </a:p>
        </p:txBody>
      </p:sp>
      <p:pic>
        <p:nvPicPr>
          <p:cNvPr id="5" name="图片 4" descr="图片包含 游戏机, 画, 标志&#10;&#10;描述已自动生成">
            <a:extLst>
              <a:ext uri="{FF2B5EF4-FFF2-40B4-BE49-F238E27FC236}">
                <a16:creationId xmlns:a16="http://schemas.microsoft.com/office/drawing/2014/main" id="{DF5374EE-ED49-455F-A6FE-7617F129A9F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6411" b="22925"/>
          <a:stretch/>
        </p:blipFill>
        <p:spPr>
          <a:xfrm>
            <a:off x="1765357" y="2780067"/>
            <a:ext cx="3308315" cy="2006982"/>
          </a:xfrm>
          <a:prstGeom prst="rect">
            <a:avLst/>
          </a:prstGeom>
          <a:ln>
            <a:noFill/>
          </a:ln>
        </p:spPr>
      </p:pic>
      <p:pic>
        <p:nvPicPr>
          <p:cNvPr id="8" name="图片 7" descr="图片包含 游戏机, 画&#10;&#10;描述已自动生成">
            <a:extLst>
              <a:ext uri="{FF2B5EF4-FFF2-40B4-BE49-F238E27FC236}">
                <a16:creationId xmlns:a16="http://schemas.microsoft.com/office/drawing/2014/main" id="{59AD988A-ABE3-4F1F-8243-BF846D748C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6838" y="4202348"/>
            <a:ext cx="3631382" cy="962316"/>
          </a:xfrm>
          <a:prstGeom prst="rect">
            <a:avLst/>
          </a:prstGeom>
          <a:ln>
            <a:noFill/>
          </a:ln>
        </p:spPr>
      </p:pic>
      <p:pic>
        <p:nvPicPr>
          <p:cNvPr id="11" name="图片 10" descr="图片包含 游戏机, 画&#10;&#10;描述已自动生成">
            <a:extLst>
              <a:ext uri="{FF2B5EF4-FFF2-40B4-BE49-F238E27FC236}">
                <a16:creationId xmlns:a16="http://schemas.microsoft.com/office/drawing/2014/main" id="{6CB6426F-4F26-4C48-8074-F18CED86D1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1000" y="2685309"/>
            <a:ext cx="3363058" cy="1098249"/>
          </a:xfrm>
          <a:prstGeom prst="rect">
            <a:avLst/>
          </a:prstGeom>
          <a:ln>
            <a:noFill/>
          </a:ln>
        </p:spPr>
      </p:pic>
      <p:pic>
        <p:nvPicPr>
          <p:cNvPr id="13" name="图片 12" descr="图片包含 游戏机&#10;&#10;描述已自动生成">
            <a:extLst>
              <a:ext uri="{FF2B5EF4-FFF2-40B4-BE49-F238E27FC236}">
                <a16:creationId xmlns:a16="http://schemas.microsoft.com/office/drawing/2014/main" id="{59478C96-857B-4218-8386-720CEFFB6AB0}"/>
              </a:ext>
            </a:extLst>
          </p:cNvPr>
          <p:cNvPicPr>
            <a:picLocks noChangeAspect="1"/>
          </p:cNvPicPr>
          <p:nvPr/>
        </p:nvPicPr>
        <p:blipFill rotWithShape="1">
          <a:blip r:embed="rId7">
            <a:extLst>
              <a:ext uri="{28A0092B-C50C-407E-A947-70E740481C1C}">
                <a14:useLocalDpi xmlns:a14="http://schemas.microsoft.com/office/drawing/2010/main" val="0"/>
              </a:ext>
            </a:extLst>
          </a:blip>
          <a:srcRect l="8513" t="26007" r="6281" b="42031"/>
          <a:stretch/>
        </p:blipFill>
        <p:spPr>
          <a:xfrm>
            <a:off x="6437043" y="5513411"/>
            <a:ext cx="3563749" cy="763897"/>
          </a:xfrm>
          <a:prstGeom prst="rect">
            <a:avLst/>
          </a:prstGeom>
          <a:ln>
            <a:noFill/>
          </a:ln>
        </p:spPr>
      </p:pic>
      <p:pic>
        <p:nvPicPr>
          <p:cNvPr id="15" name="图片 14" descr="图片包含 游戏机, 画, 标志&#10;&#10;描述已自动生成">
            <a:extLst>
              <a:ext uri="{FF2B5EF4-FFF2-40B4-BE49-F238E27FC236}">
                <a16:creationId xmlns:a16="http://schemas.microsoft.com/office/drawing/2014/main" id="{AA5FA572-0533-4E8B-A695-F46ABDF9EAC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65357" y="5164664"/>
            <a:ext cx="3337931" cy="1112644"/>
          </a:xfrm>
          <a:prstGeom prst="rect">
            <a:avLst/>
          </a:prstGeom>
          <a:ln>
            <a:noFill/>
          </a:ln>
        </p:spPr>
      </p:pic>
      <p:sp>
        <p:nvSpPr>
          <p:cNvPr id="14" name="矩形 13">
            <a:extLst>
              <a:ext uri="{FF2B5EF4-FFF2-40B4-BE49-F238E27FC236}">
                <a16:creationId xmlns:a16="http://schemas.microsoft.com/office/drawing/2014/main" id="{3D57E452-3E3F-4BBF-90F9-6212830A3561}"/>
              </a:ext>
            </a:extLst>
          </p:cNvPr>
          <p:cNvSpPr/>
          <p:nvPr/>
        </p:nvSpPr>
        <p:spPr>
          <a:xfrm>
            <a:off x="775689" y="902898"/>
            <a:ext cx="11277552" cy="1015663"/>
          </a:xfrm>
          <a:prstGeom prst="rect">
            <a:avLst/>
          </a:prstGeom>
        </p:spPr>
        <p:txBody>
          <a:bodyPr wrap="square">
            <a:spAutoFit/>
          </a:bodyPr>
          <a:lstStyle/>
          <a:p>
            <a:pPr marL="800100" lvl="1" indent="-342900">
              <a:lnSpc>
                <a:spcPct val="150000"/>
              </a:lnSpc>
              <a:buFont typeface="Wingdings" panose="05000000000000000000" pitchFamily="2" charset="2"/>
              <a:buChar char="Ø"/>
            </a:pP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RMP</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：帮助学生</a:t>
            </a:r>
            <a:r>
              <a:rPr lang="zh-CN" altLang="en-US" sz="2000" b="1" kern="0" dirty="0">
                <a:solidFill>
                  <a:srgbClr val="000000"/>
                </a:solidFill>
                <a:latin typeface="Times" panose="02020603050405020304" pitchFamily="18" charset="0"/>
                <a:ea typeface="微软雅黑" panose="020B0503020204020204" pitchFamily="34" charset="-122"/>
                <a:cs typeface="Times" panose="02020603050405020304" pitchFamily="18" charset="0"/>
              </a:rPr>
              <a:t>选择课程</a:t>
            </a:r>
            <a:r>
              <a:rPr lang="en-US" altLang="zh-CN" sz="2000" b="1"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en-US" sz="2000" b="1" kern="0" dirty="0">
                <a:solidFill>
                  <a:srgbClr val="000000"/>
                </a:solidFill>
                <a:latin typeface="Times" panose="02020603050405020304" pitchFamily="18" charset="0"/>
                <a:ea typeface="微软雅黑" panose="020B0503020204020204" pitchFamily="34" charset="-122"/>
                <a:cs typeface="Times" panose="02020603050405020304" pitchFamily="18" charset="0"/>
              </a:rPr>
              <a:t>线下、在线</a:t>
            </a:r>
            <a:r>
              <a:rPr lang="en-US" altLang="zh-CN" sz="2000" b="1"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p>
          <a:p>
            <a:pPr marL="800100" lvl="1" indent="-342900">
              <a:lnSpc>
                <a:spcPct val="150000"/>
              </a:lnSpc>
              <a:buFont typeface="Wingdings" panose="05000000000000000000" pitchFamily="2" charset="2"/>
              <a:buChar char="Ø"/>
            </a:pP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教师在线课程及线下课程的教师效能</a:t>
            </a:r>
            <a:r>
              <a:rPr lang="zh-CN" altLang="zh-CN" sz="2000" b="1" kern="0" dirty="0">
                <a:solidFill>
                  <a:srgbClr val="000000"/>
                </a:solidFill>
                <a:latin typeface="Times" panose="02020603050405020304" pitchFamily="18" charset="0"/>
                <a:ea typeface="微软雅黑" panose="020B0503020204020204" pitchFamily="34" charset="-122"/>
                <a:cs typeface="Times" panose="02020603050405020304" pitchFamily="18" charset="0"/>
              </a:rPr>
              <a:t>不存在</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显著差异</a:t>
            </a:r>
            <a:r>
              <a:rPr lang="en-US" altLang="zh-CN" sz="2000" kern="0" dirty="0">
                <a:latin typeface="Times" panose="02020603050405020304" pitchFamily="18" charset="0"/>
                <a:ea typeface="微软雅黑" panose="020B0503020204020204" pitchFamily="34" charset="-122"/>
                <a:cs typeface="Times" panose="02020603050405020304" pitchFamily="18" charset="0"/>
              </a:rPr>
              <a:t>(Carle, 2009)</a:t>
            </a:r>
          </a:p>
        </p:txBody>
      </p:sp>
    </p:spTree>
    <p:extLst>
      <p:ext uri="{BB962C8B-B14F-4D97-AF65-F5344CB8AC3E}">
        <p14:creationId xmlns:p14="http://schemas.microsoft.com/office/powerpoint/2010/main" val="1998605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a16="http://schemas.microsoft.com/office/drawing/2014/main" id="{64A6DEFE-FD0D-4974-BFAE-96E8A9601E5C}"/>
              </a:ext>
            </a:extLst>
          </p:cNvPr>
          <p:cNvSpPr>
            <a:spLocks noGrp="1"/>
          </p:cNvSpPr>
          <p:nvPr>
            <p:ph type="sldNum" sz="quarter" idx="12"/>
          </p:nvPr>
        </p:nvSpPr>
        <p:spPr/>
        <p:txBody>
          <a:bodyPr/>
          <a:lstStyle/>
          <a:p>
            <a:fld id="{A98C840F-E383-4086-BBFD-432E3CD87870}" type="slidenum">
              <a:rPr lang="en-US" smtClean="0"/>
              <a:t>13</a:t>
            </a:fld>
            <a:endParaRPr lang="en-US"/>
          </a:p>
        </p:txBody>
      </p:sp>
      <p:sp>
        <p:nvSpPr>
          <p:cNvPr id="7" name="TextBox 25">
            <a:extLst>
              <a:ext uri="{FF2B5EF4-FFF2-40B4-BE49-F238E27FC236}">
                <a16:creationId xmlns:a16="http://schemas.microsoft.com/office/drawing/2014/main" id="{DF026F54-6D09-4817-9F18-07E100CD2053}"/>
              </a:ext>
            </a:extLst>
          </p:cNvPr>
          <p:cNvSpPr txBox="1"/>
          <p:nvPr/>
        </p:nvSpPr>
        <p:spPr>
          <a:xfrm>
            <a:off x="1125192" y="370160"/>
            <a:ext cx="5200463"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rPr>
              <a:t>第一章 研究背景</a:t>
            </a:r>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丨终身教授教学研究</a:t>
            </a:r>
            <a:endPar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endParaRPr>
          </a:p>
        </p:txBody>
      </p:sp>
      <p:sp>
        <p:nvSpPr>
          <p:cNvPr id="4" name="矩形 3">
            <a:extLst>
              <a:ext uri="{FF2B5EF4-FFF2-40B4-BE49-F238E27FC236}">
                <a16:creationId xmlns:a16="http://schemas.microsoft.com/office/drawing/2014/main" id="{D4DE8E24-E0CD-4ECD-A6BF-87D552F87BB2}"/>
              </a:ext>
            </a:extLst>
          </p:cNvPr>
          <p:cNvSpPr/>
          <p:nvPr/>
        </p:nvSpPr>
        <p:spPr>
          <a:xfrm>
            <a:off x="872306" y="1083678"/>
            <a:ext cx="10906698" cy="1938992"/>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终身制对教授的教学表现没有显着影响</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(Cheng, 2015)</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非终身教授和终身教授具有</a:t>
            </a:r>
            <a:r>
              <a:rPr lang="zh-CN" altLang="zh-CN" sz="2000" b="1" kern="0" dirty="0">
                <a:latin typeface="Times" panose="02020603050405020304" pitchFamily="18" charset="0"/>
                <a:ea typeface="微软雅黑" panose="020B0503020204020204" pitchFamily="34" charset="-122"/>
                <a:cs typeface="Times" panose="02020603050405020304" pitchFamily="18" charset="0"/>
              </a:rPr>
              <a:t>同等的教学效果</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(Seiler et al., 1999)</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终身制度在一定程度上降低了教师效能</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dirty="0" err="1">
                <a:latin typeface="Times" panose="02020603050405020304" pitchFamily="18" charset="0"/>
                <a:ea typeface="微软雅黑" panose="020B0503020204020204" pitchFamily="34" charset="-122"/>
                <a:cs typeface="Times" panose="02020603050405020304" pitchFamily="18" charset="0"/>
              </a:rPr>
              <a:t>Keng</a:t>
            </a:r>
            <a:r>
              <a:rPr lang="en-US" altLang="zh-CN" sz="2000" dirty="0">
                <a:latin typeface="Times" panose="02020603050405020304" pitchFamily="18" charset="0"/>
                <a:ea typeface="微软雅黑" panose="020B0503020204020204" pitchFamily="34" charset="-122"/>
                <a:cs typeface="Times" panose="02020603050405020304" pitchFamily="18" charset="0"/>
              </a:rPr>
              <a:t>, 2017)</a:t>
            </a:r>
            <a:endPar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nSpc>
                <a:spcPct val="150000"/>
              </a:lnSpc>
              <a:buFont typeface="Wingdings" panose="05000000000000000000" pitchFamily="2" charset="2"/>
              <a:buChar char="Ø"/>
            </a:pPr>
            <a:endPar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nSpc>
                <a:spcPct val="150000"/>
              </a:lnSpc>
              <a:buFont typeface="Wingdings" panose="05000000000000000000" pitchFamily="2" charset="2"/>
              <a:buChar char="Ø"/>
            </a:pP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终身制</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可</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免于被解雇</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终身制度保护</a:t>
            </a:r>
            <a:r>
              <a:rPr lang="zh-CN" altLang="zh-CN" sz="2000" b="1" kern="0" dirty="0">
                <a:solidFill>
                  <a:srgbClr val="000000"/>
                </a:solidFill>
                <a:latin typeface="Times" panose="02020603050405020304" pitchFamily="18" charset="0"/>
                <a:ea typeface="微软雅黑" panose="020B0503020204020204" pitchFamily="34" charset="-122"/>
                <a:cs typeface="Times" panose="02020603050405020304" pitchFamily="18" charset="0"/>
              </a:rPr>
              <a:t>不满足教学要求</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的教师</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kern="0" dirty="0" err="1">
                <a:solidFill>
                  <a:srgbClr val="000000"/>
                </a:solidFill>
                <a:latin typeface="Times" panose="02020603050405020304" pitchFamily="18" charset="0"/>
                <a:ea typeface="微软雅黑" panose="020B0503020204020204" pitchFamily="34" charset="-122"/>
                <a:cs typeface="Times" panose="02020603050405020304" pitchFamily="18" charset="0"/>
              </a:rPr>
              <a:t>Rothgeb</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 2014)</a:t>
            </a:r>
          </a:p>
        </p:txBody>
      </p:sp>
    </p:spTree>
    <p:extLst>
      <p:ext uri="{BB962C8B-B14F-4D97-AF65-F5344CB8AC3E}">
        <p14:creationId xmlns:p14="http://schemas.microsoft.com/office/powerpoint/2010/main" val="3853593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8CFF51D2-D2C0-4534-8A3E-7129304F38C3}"/>
              </a:ext>
            </a:extLst>
          </p:cNvPr>
          <p:cNvSpPr/>
          <p:nvPr/>
        </p:nvSpPr>
        <p:spPr>
          <a:xfrm>
            <a:off x="609013" y="1033081"/>
            <a:ext cx="10574176" cy="1938992"/>
          </a:xfrm>
          <a:prstGeom prst="rect">
            <a:avLst/>
          </a:prstGeom>
        </p:spPr>
        <p:txBody>
          <a:bodyPr wrap="square">
            <a:spAutoFit/>
          </a:bodyPr>
          <a:lstStyle/>
          <a:p>
            <a:pPr marL="800100" lvl="1" indent="-342900">
              <a:lnSpc>
                <a:spcPct val="150000"/>
              </a:lnSpc>
              <a:buFont typeface="Wingdings" panose="05000000000000000000" pitchFamily="2" charset="2"/>
              <a:buChar char="Ø"/>
            </a:pPr>
            <a:r>
              <a:rPr lang="zh-CN" altLang="zh-CN" sz="2000" dirty="0">
                <a:latin typeface="Times" panose="02020603050405020304" pitchFamily="18" charset="0"/>
                <a:ea typeface="微软雅黑" panose="020B0503020204020204" pitchFamily="34" charset="-122"/>
                <a:cs typeface="Times" panose="02020603050405020304" pitchFamily="18" charset="0"/>
              </a:rPr>
              <a:t>传统的</a:t>
            </a:r>
            <a:r>
              <a:rPr lang="zh-CN" altLang="en-US" sz="2000" dirty="0">
                <a:latin typeface="Times" panose="02020603050405020304" pitchFamily="18" charset="0"/>
                <a:ea typeface="微软雅黑" panose="020B0503020204020204" pitchFamily="34" charset="-122"/>
                <a:cs typeface="Times" panose="02020603050405020304" pitchFamily="18" charset="0"/>
              </a:rPr>
              <a:t>教师</a:t>
            </a:r>
            <a:r>
              <a:rPr lang="zh-CN" altLang="zh-CN" sz="2000" dirty="0">
                <a:latin typeface="Times" panose="02020603050405020304" pitchFamily="18" charset="0"/>
                <a:ea typeface="微软雅黑" panose="020B0503020204020204" pitchFamily="34" charset="-122"/>
                <a:cs typeface="Times" panose="02020603050405020304" pitchFamily="18" charset="0"/>
              </a:rPr>
              <a:t>教学</a:t>
            </a:r>
            <a:r>
              <a:rPr lang="zh-CN" altLang="en-US" sz="2000" dirty="0">
                <a:latin typeface="Times" panose="02020603050405020304" pitchFamily="18" charset="0"/>
                <a:ea typeface="微软雅黑" panose="020B0503020204020204" pitchFamily="34" charset="-122"/>
                <a:cs typeface="Times" panose="02020603050405020304" pitchFamily="18" charset="0"/>
              </a:rPr>
              <a:t>评价</a:t>
            </a:r>
            <a:r>
              <a:rPr lang="zh-CN" altLang="zh-CN" sz="2000" dirty="0">
                <a:latin typeface="Times" panose="02020603050405020304" pitchFamily="18" charset="0"/>
                <a:ea typeface="微软雅黑" panose="020B0503020204020204" pitchFamily="34" charset="-122"/>
                <a:cs typeface="Times" panose="02020603050405020304" pitchFamily="18" charset="0"/>
              </a:rPr>
              <a:t>是在小样本的</a:t>
            </a:r>
            <a:r>
              <a:rPr lang="zh-CN" altLang="zh-CN" sz="2000" b="1" dirty="0">
                <a:latin typeface="Times" panose="02020603050405020304" pitchFamily="18" charset="0"/>
                <a:ea typeface="微软雅黑" panose="020B0503020204020204" pitchFamily="34" charset="-122"/>
                <a:cs typeface="Times" panose="02020603050405020304" pitchFamily="18" charset="0"/>
              </a:rPr>
              <a:t>问卷调查及个案研究</a:t>
            </a:r>
            <a:r>
              <a:rPr lang="zh-CN" altLang="zh-CN" sz="2000" dirty="0">
                <a:latin typeface="Times" panose="02020603050405020304" pitchFamily="18" charset="0"/>
                <a:ea typeface="微软雅黑" panose="020B0503020204020204" pitchFamily="34" charset="-122"/>
                <a:cs typeface="Times" panose="02020603050405020304" pitchFamily="18" charset="0"/>
              </a:rPr>
              <a:t>的基础上进行的，这种研究存在样本量小的局限性</a:t>
            </a:r>
            <a:r>
              <a:rPr lang="en-US" altLang="zh-CN" sz="2000" dirty="0">
                <a:latin typeface="Times" panose="02020603050405020304" pitchFamily="18" charset="0"/>
                <a:ea typeface="微软雅黑" panose="020B0503020204020204" pitchFamily="34" charset="-122"/>
                <a:cs typeface="Times" panose="02020603050405020304" pitchFamily="18" charset="0"/>
              </a:rPr>
              <a:t>(Kasten, 1984)</a:t>
            </a:r>
          </a:p>
          <a:p>
            <a:pPr marL="800100" lvl="1" indent="-342900">
              <a:lnSpc>
                <a:spcPct val="150000"/>
              </a:lnSpc>
              <a:buFont typeface="Wingdings" panose="05000000000000000000" pitchFamily="2" charset="2"/>
              <a:buChar char="Ø"/>
            </a:pP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800100" lvl="1" indent="-342900">
              <a:lnSpc>
                <a:spcPct val="150000"/>
              </a:lnSpc>
              <a:buFont typeface="Wingdings" panose="05000000000000000000" pitchFamily="2" charset="2"/>
              <a:buChar char="Ø"/>
            </a:pPr>
            <a:r>
              <a:rPr lang="zh-CN" altLang="en-US" sz="2000" dirty="0">
                <a:latin typeface="Times" panose="02020603050405020304" pitchFamily="18" charset="0"/>
                <a:ea typeface="微软雅黑" panose="020B0503020204020204" pitchFamily="34" charset="-122"/>
                <a:cs typeface="Times" panose="02020603050405020304" pitchFamily="18" charset="0"/>
              </a:rPr>
              <a:t>本文主要应用大数据研究，其</a:t>
            </a:r>
            <a:r>
              <a:rPr lang="zh-CN" altLang="zh-CN" sz="2000" dirty="0">
                <a:latin typeface="Times" panose="02020603050405020304" pitchFamily="18" charset="0"/>
                <a:ea typeface="微软雅黑" panose="020B0503020204020204" pitchFamily="34" charset="-122"/>
                <a:cs typeface="Times" panose="02020603050405020304" pitchFamily="18" charset="0"/>
              </a:rPr>
              <a:t>特点</a:t>
            </a:r>
            <a:r>
              <a:rPr lang="zh-CN" altLang="en-US" sz="2000" dirty="0">
                <a:latin typeface="Times" panose="02020603050405020304" pitchFamily="18" charset="0"/>
                <a:ea typeface="微软雅黑" panose="020B0503020204020204" pitchFamily="34" charset="-122"/>
                <a:cs typeface="Times" panose="02020603050405020304" pitchFamily="18" charset="0"/>
              </a:rPr>
              <a:t>是：</a:t>
            </a:r>
            <a:r>
              <a:rPr lang="zh-CN" altLang="zh-CN" sz="2000" dirty="0">
                <a:latin typeface="Times" panose="02020603050405020304" pitchFamily="18" charset="0"/>
                <a:ea typeface="微软雅黑" panose="020B0503020204020204" pitchFamily="34" charset="-122"/>
                <a:cs typeface="Times" panose="02020603050405020304" pitchFamily="18" charset="0"/>
              </a:rPr>
              <a:t>代表性</a:t>
            </a:r>
            <a:r>
              <a:rPr lang="zh-CN" altLang="en-US" sz="2000" dirty="0">
                <a:latin typeface="Times" panose="02020603050405020304" pitchFamily="18" charset="0"/>
                <a:ea typeface="微软雅黑" panose="020B0503020204020204" pitchFamily="34" charset="-122"/>
                <a:cs typeface="Times" panose="02020603050405020304" pitchFamily="18" charset="0"/>
              </a:rPr>
              <a:t>、生态性、高效性（朱廷邵</a:t>
            </a:r>
            <a:r>
              <a:rPr lang="en-US" altLang="zh-CN" sz="2000" dirty="0">
                <a:latin typeface="Times" panose="02020603050405020304" pitchFamily="18" charset="0"/>
                <a:ea typeface="微软雅黑" panose="020B0503020204020204" pitchFamily="34" charset="-122"/>
                <a:cs typeface="Times" panose="02020603050405020304" pitchFamily="18" charset="0"/>
              </a:rPr>
              <a:t>, 2016</a:t>
            </a:r>
            <a:r>
              <a:rPr lang="zh-CN" altLang="en-US" sz="2000" dirty="0">
                <a:latin typeface="Times" panose="02020603050405020304" pitchFamily="18" charset="0"/>
                <a:ea typeface="微软雅黑" panose="020B0503020204020204" pitchFamily="34" charset="-122"/>
                <a:cs typeface="Times" panose="02020603050405020304" pitchFamily="18" charset="0"/>
              </a:rPr>
              <a:t>）</a:t>
            </a:r>
          </a:p>
        </p:txBody>
      </p:sp>
      <p:sp>
        <p:nvSpPr>
          <p:cNvPr id="3" name="灯片编号占位符 2">
            <a:extLst>
              <a:ext uri="{FF2B5EF4-FFF2-40B4-BE49-F238E27FC236}">
                <a16:creationId xmlns:a16="http://schemas.microsoft.com/office/drawing/2014/main" id="{64A6DEFE-FD0D-4974-BFAE-96E8A9601E5C}"/>
              </a:ext>
            </a:extLst>
          </p:cNvPr>
          <p:cNvSpPr>
            <a:spLocks noGrp="1"/>
          </p:cNvSpPr>
          <p:nvPr>
            <p:ph type="sldNum" sz="quarter" idx="12"/>
          </p:nvPr>
        </p:nvSpPr>
        <p:spPr/>
        <p:txBody>
          <a:bodyPr/>
          <a:lstStyle/>
          <a:p>
            <a:fld id="{A98C840F-E383-4086-BBFD-432E3CD87870}" type="slidenum">
              <a:rPr lang="en-US" smtClean="0"/>
              <a:t>14</a:t>
            </a:fld>
            <a:endParaRPr lang="en-US"/>
          </a:p>
        </p:txBody>
      </p:sp>
      <p:sp>
        <p:nvSpPr>
          <p:cNvPr id="7" name="TextBox 25">
            <a:extLst>
              <a:ext uri="{FF2B5EF4-FFF2-40B4-BE49-F238E27FC236}">
                <a16:creationId xmlns:a16="http://schemas.microsoft.com/office/drawing/2014/main" id="{DF026F54-6D09-4817-9F18-07E100CD2053}"/>
              </a:ext>
            </a:extLst>
          </p:cNvPr>
          <p:cNvSpPr txBox="1"/>
          <p:nvPr/>
        </p:nvSpPr>
        <p:spPr>
          <a:xfrm>
            <a:off x="1125192" y="370160"/>
            <a:ext cx="4277133"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rPr>
              <a:t>第一章 研究背景</a:t>
            </a:r>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丨大数据研究</a:t>
            </a:r>
            <a:endPar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endParaRPr>
          </a:p>
        </p:txBody>
      </p:sp>
    </p:spTree>
    <p:extLst>
      <p:ext uri="{BB962C8B-B14F-4D97-AF65-F5344CB8AC3E}">
        <p14:creationId xmlns:p14="http://schemas.microsoft.com/office/powerpoint/2010/main" val="2692486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8CFF51D2-D2C0-4534-8A3E-7129304F38C3}"/>
              </a:ext>
            </a:extLst>
          </p:cNvPr>
          <p:cNvSpPr/>
          <p:nvPr/>
        </p:nvSpPr>
        <p:spPr>
          <a:xfrm>
            <a:off x="1147779" y="1134681"/>
            <a:ext cx="10380606" cy="1884427"/>
          </a:xfrm>
          <a:prstGeom prst="rect">
            <a:avLst/>
          </a:prstGeom>
        </p:spPr>
        <p:txBody>
          <a:bodyPr wrap="square">
            <a:spAutoFit/>
          </a:bodyPr>
          <a:lstStyle/>
          <a:p>
            <a:pPr>
              <a:lnSpc>
                <a:spcPct val="150000"/>
              </a:lnSpc>
            </a:pPr>
            <a:r>
              <a:rPr lang="zh-CN" altLang="zh-CN" sz="2000" dirty="0">
                <a:latin typeface="Times" panose="02020603050405020304" pitchFamily="18" charset="0"/>
                <a:ea typeface="微软雅黑" panose="020B0503020204020204" pitchFamily="34" charset="-122"/>
                <a:cs typeface="Times" panose="02020603050405020304" pitchFamily="18" charset="0"/>
              </a:rPr>
              <a:t>本文研究问题如下：</a:t>
            </a:r>
          </a:p>
          <a:p>
            <a:pPr marL="800100" lvl="1" indent="-342900">
              <a:lnSpc>
                <a:spcPct val="150000"/>
              </a:lnSpc>
              <a:buFont typeface="Wingdings" panose="05000000000000000000" pitchFamily="2" charset="2"/>
              <a:buChar char="Ø"/>
            </a:pPr>
            <a:r>
              <a:rPr lang="zh-CN" altLang="zh-CN" sz="2000" dirty="0">
                <a:latin typeface="Times" panose="02020603050405020304" pitchFamily="18" charset="0"/>
                <a:ea typeface="微软雅黑" panose="020B0503020204020204" pitchFamily="34" charset="-122"/>
                <a:cs typeface="Times" panose="02020603050405020304" pitchFamily="18" charset="0"/>
              </a:rPr>
              <a:t>问题一：不同职称的教师的教学特点及教师效能</a:t>
            </a:r>
            <a:r>
              <a:rPr lang="zh-CN" altLang="en-US" sz="2000" dirty="0">
                <a:latin typeface="Times" panose="02020603050405020304" pitchFamily="18" charset="0"/>
                <a:ea typeface="微软雅黑" panose="020B0503020204020204" pitchFamily="34" charset="-122"/>
                <a:cs typeface="Times" panose="02020603050405020304" pitchFamily="18" charset="0"/>
              </a:rPr>
              <a:t>是否存在</a:t>
            </a:r>
            <a:r>
              <a:rPr lang="zh-CN" altLang="zh-CN" sz="2000" dirty="0">
                <a:latin typeface="Times" panose="02020603050405020304" pitchFamily="18" charset="0"/>
                <a:ea typeface="微软雅黑" panose="020B0503020204020204" pitchFamily="34" charset="-122"/>
                <a:cs typeface="Times" panose="02020603050405020304" pitchFamily="18" charset="0"/>
              </a:rPr>
              <a:t>差异</a:t>
            </a:r>
          </a:p>
          <a:p>
            <a:pPr marL="800100" lvl="1" indent="-342900">
              <a:lnSpc>
                <a:spcPct val="150000"/>
              </a:lnSpc>
              <a:buFont typeface="Wingdings" panose="05000000000000000000" pitchFamily="2" charset="2"/>
              <a:buChar char="Ø"/>
            </a:pPr>
            <a:r>
              <a:rPr lang="zh-CN" altLang="zh-CN" sz="2000" dirty="0">
                <a:latin typeface="Times" panose="02020603050405020304" pitchFamily="18" charset="0"/>
                <a:ea typeface="微软雅黑" panose="020B0503020204020204" pitchFamily="34" charset="-122"/>
                <a:cs typeface="Times" panose="02020603050405020304" pitchFamily="18" charset="0"/>
              </a:rPr>
              <a:t>问题二：在线课程及线下课程的教师教学表现及教师效能</a:t>
            </a:r>
            <a:r>
              <a:rPr lang="zh-CN" altLang="en-US" sz="2000" dirty="0">
                <a:latin typeface="Times" panose="02020603050405020304" pitchFamily="18" charset="0"/>
                <a:ea typeface="微软雅黑" panose="020B0503020204020204" pitchFamily="34" charset="-122"/>
                <a:cs typeface="Times" panose="02020603050405020304" pitchFamily="18" charset="0"/>
              </a:rPr>
              <a:t>是否存在</a:t>
            </a:r>
            <a:r>
              <a:rPr lang="zh-CN" altLang="zh-CN" sz="2000" dirty="0">
                <a:latin typeface="Times" panose="02020603050405020304" pitchFamily="18" charset="0"/>
                <a:ea typeface="微软雅黑" panose="020B0503020204020204" pitchFamily="34" charset="-122"/>
                <a:cs typeface="Times" panose="02020603050405020304" pitchFamily="18" charset="0"/>
              </a:rPr>
              <a:t>差异</a:t>
            </a:r>
          </a:p>
          <a:p>
            <a:pPr marL="800100" lvl="1" indent="-342900">
              <a:lnSpc>
                <a:spcPct val="150000"/>
              </a:lnSpc>
              <a:buFont typeface="Wingdings" panose="05000000000000000000" pitchFamily="2" charset="2"/>
              <a:buChar char="Ø"/>
            </a:pPr>
            <a:r>
              <a:rPr lang="zh-CN" altLang="zh-CN" sz="2000" dirty="0">
                <a:latin typeface="Times" panose="02020603050405020304" pitchFamily="18" charset="0"/>
                <a:ea typeface="微软雅黑" panose="020B0503020204020204" pitchFamily="34" charset="-122"/>
                <a:cs typeface="Times" panose="02020603050405020304" pitchFamily="18" charset="0"/>
              </a:rPr>
              <a:t>问题三：不同科目的在线课程及线下课程的教师效能</a:t>
            </a:r>
            <a:r>
              <a:rPr lang="zh-CN" altLang="en-US" sz="2000" dirty="0">
                <a:latin typeface="Times" panose="02020603050405020304" pitchFamily="18" charset="0"/>
                <a:ea typeface="微软雅黑" panose="020B0503020204020204" pitchFamily="34" charset="-122"/>
                <a:cs typeface="Times" panose="02020603050405020304" pitchFamily="18" charset="0"/>
              </a:rPr>
              <a:t>是否存在</a:t>
            </a:r>
            <a:r>
              <a:rPr lang="zh-CN" altLang="zh-CN" sz="2000" dirty="0">
                <a:latin typeface="Times" panose="02020603050405020304" pitchFamily="18" charset="0"/>
                <a:ea typeface="微软雅黑" panose="020B0503020204020204" pitchFamily="34" charset="-122"/>
                <a:cs typeface="Times" panose="02020603050405020304" pitchFamily="18" charset="0"/>
              </a:rPr>
              <a:t>差异</a:t>
            </a:r>
          </a:p>
        </p:txBody>
      </p:sp>
      <p:sp>
        <p:nvSpPr>
          <p:cNvPr id="3" name="灯片编号占位符 2">
            <a:extLst>
              <a:ext uri="{FF2B5EF4-FFF2-40B4-BE49-F238E27FC236}">
                <a16:creationId xmlns:a16="http://schemas.microsoft.com/office/drawing/2014/main" id="{64A6DEFE-FD0D-4974-BFAE-96E8A9601E5C}"/>
              </a:ext>
            </a:extLst>
          </p:cNvPr>
          <p:cNvSpPr>
            <a:spLocks noGrp="1"/>
          </p:cNvSpPr>
          <p:nvPr>
            <p:ph type="sldNum" sz="quarter" idx="12"/>
          </p:nvPr>
        </p:nvSpPr>
        <p:spPr/>
        <p:txBody>
          <a:bodyPr/>
          <a:lstStyle/>
          <a:p>
            <a:fld id="{A98C840F-E383-4086-BBFD-432E3CD87870}" type="slidenum">
              <a:rPr lang="en-US" smtClean="0"/>
              <a:t>15</a:t>
            </a:fld>
            <a:endParaRPr lang="en-US"/>
          </a:p>
        </p:txBody>
      </p:sp>
      <p:sp>
        <p:nvSpPr>
          <p:cNvPr id="7" name="TextBox 25">
            <a:extLst>
              <a:ext uri="{FF2B5EF4-FFF2-40B4-BE49-F238E27FC236}">
                <a16:creationId xmlns:a16="http://schemas.microsoft.com/office/drawing/2014/main" id="{88AF5474-CE22-411C-B36C-8DCB628AC972}"/>
              </a:ext>
            </a:extLst>
          </p:cNvPr>
          <p:cNvSpPr txBox="1"/>
          <p:nvPr/>
        </p:nvSpPr>
        <p:spPr>
          <a:xfrm>
            <a:off x="1125192" y="370160"/>
            <a:ext cx="3969356"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rPr>
              <a:t>第一章 研究背景</a:t>
            </a:r>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丨研究问题</a:t>
            </a:r>
            <a:endPar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endParaRPr>
          </a:p>
        </p:txBody>
      </p:sp>
    </p:spTree>
    <p:extLst>
      <p:ext uri="{BB962C8B-B14F-4D97-AF65-F5344CB8AC3E}">
        <p14:creationId xmlns:p14="http://schemas.microsoft.com/office/powerpoint/2010/main" val="1105861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366" y="2361565"/>
            <a:ext cx="4359008" cy="1583690"/>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grpSp>
        <p:nvGrpSpPr>
          <p:cNvPr id="5" name="组合 4"/>
          <p:cNvGrpSpPr/>
          <p:nvPr/>
        </p:nvGrpSpPr>
        <p:grpSpPr>
          <a:xfrm>
            <a:off x="4772509" y="2134868"/>
            <a:ext cx="5270967" cy="1648283"/>
            <a:chOff x="3773160" y="1275716"/>
            <a:chExt cx="5271237" cy="1235991"/>
          </a:xfrm>
        </p:grpSpPr>
        <p:sp>
          <p:nvSpPr>
            <p:cNvPr id="6" name="TextBox 4"/>
            <p:cNvSpPr txBox="1"/>
            <p:nvPr/>
          </p:nvSpPr>
          <p:spPr>
            <a:xfrm>
              <a:off x="3773160" y="1275716"/>
              <a:ext cx="138571" cy="398115"/>
            </a:xfrm>
            <a:prstGeom prst="rect">
              <a:avLst/>
            </a:prstGeom>
            <a:noFill/>
          </p:spPr>
          <p:txBody>
            <a:bodyPr wrap="none" lIns="68580" tIns="34290" rIns="68580" bIns="34290" rtlCol="0">
              <a:spAutoFit/>
            </a:bodyPr>
            <a:lstStyle/>
            <a:p>
              <a:endParaRPr lang="en-US" altLang="zh-CN" sz="3000" dirty="0">
                <a:solidFill>
                  <a:srgbClr val="6C448A"/>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520174" y="1698169"/>
              <a:ext cx="3524223" cy="813538"/>
            </a:xfrm>
            <a:prstGeom prst="rect">
              <a:avLst/>
            </a:prstGeom>
            <a:noFill/>
          </p:spPr>
          <p:txBody>
            <a:bodyPr wrap="none" lIns="68580" tIns="34290" rIns="68580" bIns="34290" rtlCol="0">
              <a:spAutoFit/>
            </a:bodyPr>
            <a:lstStyle/>
            <a:p>
              <a:pPr algn="ctr"/>
              <a:r>
                <a:rPr lang="zh-CN" altLang="en-US" sz="6600" dirty="0">
                  <a:latin typeface="微软雅黑" panose="020B0503020204020204" pitchFamily="34" charset="-122"/>
                  <a:ea typeface="微软雅黑" panose="020B0503020204020204" pitchFamily="34" charset="-122"/>
                  <a:cs typeface="Times New Roman" charset="0"/>
                </a:rPr>
                <a:t>研究方案</a:t>
              </a:r>
              <a:endParaRPr lang="en-US" altLang="zh-CN" sz="6600" dirty="0">
                <a:latin typeface="微软雅黑" panose="020B0503020204020204" pitchFamily="34" charset="-122"/>
                <a:ea typeface="微软雅黑" panose="020B0503020204020204" pitchFamily="34" charset="-122"/>
                <a:cs typeface="Times New Roman" charset="0"/>
              </a:endParaRPr>
            </a:p>
          </p:txBody>
        </p:sp>
      </p:grpSp>
      <p:sp>
        <p:nvSpPr>
          <p:cNvPr id="8" name="矩形 7"/>
          <p:cNvSpPr/>
          <p:nvPr/>
        </p:nvSpPr>
        <p:spPr>
          <a:xfrm>
            <a:off x="0" y="2008505"/>
            <a:ext cx="12192000" cy="252727"/>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矩形 9"/>
          <p:cNvSpPr/>
          <p:nvPr/>
        </p:nvSpPr>
        <p:spPr>
          <a:xfrm>
            <a:off x="4672497" y="2357756"/>
            <a:ext cx="200025" cy="1584012"/>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21" y="367864"/>
            <a:ext cx="2161598" cy="668535"/>
          </a:xfrm>
          <a:prstGeom prst="rect">
            <a:avLst/>
          </a:prstGeom>
        </p:spPr>
      </p:pic>
      <p:sp>
        <p:nvSpPr>
          <p:cNvPr id="11" name="Text Box 64">
            <a:extLst>
              <a:ext uri="{FF2B5EF4-FFF2-40B4-BE49-F238E27FC236}">
                <a16:creationId xmlns:a16="http://schemas.microsoft.com/office/drawing/2014/main" id="{8D8386F8-BFB2-4B0B-8AE3-281562944D09}"/>
              </a:ext>
            </a:extLst>
          </p:cNvPr>
          <p:cNvSpPr txBox="1">
            <a:spLocks noChangeArrowheads="1"/>
          </p:cNvSpPr>
          <p:nvPr/>
        </p:nvSpPr>
        <p:spPr bwMode="auto">
          <a:xfrm>
            <a:off x="979651" y="2824603"/>
            <a:ext cx="2828261" cy="807913"/>
          </a:xfrm>
          <a:prstGeom prst="rect">
            <a:avLst/>
          </a:prstGeom>
          <a:noFill/>
          <a:ln w="9525">
            <a:noFill/>
            <a:miter lim="800000"/>
          </a:ln>
        </p:spPr>
        <p:txBody>
          <a:bodyPr wrap="square" lIns="68580" tIns="34290" rIns="68580" bIns="3429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Times New Roman" charset="0"/>
              </a:rPr>
              <a:t>第二章</a:t>
            </a:r>
            <a:endParaRPr lang="en-US" altLang="zh-CN" sz="4800" dirty="0">
              <a:solidFill>
                <a:srgbClr val="679E2A"/>
              </a:solidFill>
              <a:latin typeface="微软雅黑" panose="020B0503020204020204" pitchFamily="34" charset="-122"/>
              <a:ea typeface="微软雅黑" panose="020B0503020204020204" pitchFamily="34" charset="-122"/>
              <a:cs typeface="Times New Roman" charset="0"/>
            </a:endParaRPr>
          </a:p>
        </p:txBody>
      </p:sp>
      <p:sp>
        <p:nvSpPr>
          <p:cNvPr id="3" name="灯片编号占位符 2">
            <a:extLst>
              <a:ext uri="{FF2B5EF4-FFF2-40B4-BE49-F238E27FC236}">
                <a16:creationId xmlns:a16="http://schemas.microsoft.com/office/drawing/2014/main" id="{1E2C98D8-9979-4E1B-A473-65D04E3B661B}"/>
              </a:ext>
            </a:extLst>
          </p:cNvPr>
          <p:cNvSpPr>
            <a:spLocks noGrp="1"/>
          </p:cNvSpPr>
          <p:nvPr>
            <p:ph type="sldNum" sz="quarter" idx="12"/>
          </p:nvPr>
        </p:nvSpPr>
        <p:spPr/>
        <p:txBody>
          <a:bodyPr/>
          <a:lstStyle/>
          <a:p>
            <a:fld id="{A98C840F-E383-4086-BBFD-432E3CD87870}" type="slidenum">
              <a:rPr lang="en-US" smtClean="0"/>
              <a:t>16</a:t>
            </a:fld>
            <a:endParaRPr lang="en-US"/>
          </a:p>
        </p:txBody>
      </p:sp>
    </p:spTree>
    <p:extLst>
      <p:ext uri="{BB962C8B-B14F-4D97-AF65-F5344CB8AC3E}">
        <p14:creationId xmlns:p14="http://schemas.microsoft.com/office/powerpoint/2010/main" val="367169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53" name="TextBox 25"/>
          <p:cNvSpPr txBox="1"/>
          <p:nvPr/>
        </p:nvSpPr>
        <p:spPr>
          <a:xfrm>
            <a:off x="1125192" y="370160"/>
            <a:ext cx="2521844"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第二章  研究方案</a:t>
            </a:r>
            <a:endParaRPr lang="zh-CN" altLang="en-US" sz="2000" dirty="0">
              <a:solidFill>
                <a:srgbClr val="6C448A"/>
              </a:solidFill>
              <a:latin typeface="微软雅黑" panose="020B0503020204020204" pitchFamily="34" charset="-122"/>
              <a:ea typeface="微软雅黑" panose="020B0503020204020204" pitchFamily="34" charset="-122"/>
              <a:cs typeface="Times New Roman" charset="0"/>
            </a:endParaRPr>
          </a:p>
        </p:txBody>
      </p: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A8463DC2-D366-44E2-83A8-3A6029B7D376}"/>
              </a:ext>
            </a:extLst>
          </p:cNvPr>
          <p:cNvSpPr/>
          <p:nvPr/>
        </p:nvSpPr>
        <p:spPr>
          <a:xfrm>
            <a:off x="856236" y="1239778"/>
            <a:ext cx="10497564" cy="2807756"/>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zh-CN" sz="2000" dirty="0">
                <a:latin typeface="Times" panose="02020603050405020304" pitchFamily="18" charset="0"/>
                <a:ea typeface="微软雅黑" panose="020B0503020204020204" pitchFamily="34" charset="-122"/>
                <a:cs typeface="Times" panose="02020603050405020304" pitchFamily="18" charset="0"/>
              </a:rPr>
              <a:t>研究一</a:t>
            </a:r>
            <a:r>
              <a:rPr lang="zh-CN" altLang="en-US"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基于</a:t>
            </a:r>
            <a:r>
              <a:rPr lang="en-US" altLang="zh-CN" sz="2000" dirty="0">
                <a:latin typeface="Times" panose="02020603050405020304" pitchFamily="18" charset="0"/>
                <a:ea typeface="微软雅黑" panose="020B0503020204020204" pitchFamily="34" charset="-122"/>
                <a:cs typeface="Times" panose="02020603050405020304" pitchFamily="18" charset="0"/>
              </a:rPr>
              <a:t>RMP</a:t>
            </a:r>
            <a:r>
              <a:rPr lang="zh-CN" altLang="zh-CN" sz="2000" dirty="0">
                <a:latin typeface="Times" panose="02020603050405020304" pitchFamily="18" charset="0"/>
                <a:ea typeface="微软雅黑" panose="020B0503020204020204" pitchFamily="34" charset="-122"/>
                <a:cs typeface="Times" panose="02020603050405020304" pitchFamily="18" charset="0"/>
              </a:rPr>
              <a:t>的数据，探讨</a:t>
            </a:r>
            <a:r>
              <a:rPr lang="zh-CN" altLang="en-US" sz="2000" b="1" dirty="0">
                <a:latin typeface="Times" panose="02020603050405020304" pitchFamily="18" charset="0"/>
                <a:ea typeface="微软雅黑" panose="020B0503020204020204" pitchFamily="34" charset="-122"/>
                <a:cs typeface="Times" panose="02020603050405020304" pitchFamily="18" charset="0"/>
              </a:rPr>
              <a:t>国外</a:t>
            </a:r>
            <a:r>
              <a:rPr lang="zh-CN" altLang="zh-CN" sz="2000" b="1" dirty="0">
                <a:latin typeface="Times" panose="02020603050405020304" pitchFamily="18" charset="0"/>
                <a:ea typeface="微软雅黑" panose="020B0503020204020204" pitchFamily="34" charset="-122"/>
                <a:cs typeface="Times" panose="02020603050405020304" pitchFamily="18" charset="0"/>
              </a:rPr>
              <a:t>教授</a:t>
            </a:r>
            <a:r>
              <a:rPr lang="zh-CN" altLang="zh-CN" sz="2000" dirty="0">
                <a:latin typeface="Times" panose="02020603050405020304" pitchFamily="18" charset="0"/>
                <a:ea typeface="微软雅黑" panose="020B0503020204020204" pitchFamily="34" charset="-122"/>
                <a:cs typeface="Times" panose="02020603050405020304" pitchFamily="18" charset="0"/>
              </a:rPr>
              <a:t>的教学特点、教师效能的影响因素</a:t>
            </a: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342900" indent="-342900">
              <a:lnSpc>
                <a:spcPct val="150000"/>
              </a:lnSpc>
              <a:buFont typeface="Wingdings" panose="05000000000000000000" pitchFamily="2" charset="2"/>
              <a:buChar char="Ø"/>
            </a:pPr>
            <a:endParaRPr lang="zh-CN" altLang="zh-CN" sz="2000" dirty="0">
              <a:latin typeface="Times" panose="02020603050405020304" pitchFamily="18" charset="0"/>
              <a:ea typeface="微软雅黑" panose="020B0503020204020204" pitchFamily="34" charset="-122"/>
              <a:cs typeface="Times" panose="02020603050405020304" pitchFamily="18" charset="0"/>
            </a:endParaRPr>
          </a:p>
          <a:p>
            <a:pPr marL="342900" indent="-342900">
              <a:lnSpc>
                <a:spcPct val="150000"/>
              </a:lnSpc>
              <a:buFont typeface="Wingdings" panose="05000000000000000000" pitchFamily="2" charset="2"/>
              <a:buChar char="Ø"/>
            </a:pPr>
            <a:r>
              <a:rPr lang="zh-CN" altLang="zh-CN" sz="2000" dirty="0">
                <a:latin typeface="Times" panose="02020603050405020304" pitchFamily="18" charset="0"/>
                <a:ea typeface="微软雅黑" panose="020B0503020204020204" pitchFamily="34" charset="-122"/>
                <a:cs typeface="Times" panose="02020603050405020304" pitchFamily="18" charset="0"/>
              </a:rPr>
              <a:t>研究二</a:t>
            </a:r>
            <a:r>
              <a:rPr lang="zh-CN" altLang="en-US" sz="2000" dirty="0">
                <a:latin typeface="Times" panose="02020603050405020304" pitchFamily="18" charset="0"/>
                <a:ea typeface="微软雅黑" panose="020B0503020204020204" pitchFamily="34" charset="-122"/>
                <a:cs typeface="Times" panose="02020603050405020304" pitchFamily="18" charset="0"/>
              </a:rPr>
              <a:t>：</a:t>
            </a: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800100" lvl="1" indent="-342900">
              <a:lnSpc>
                <a:spcPct val="150000"/>
              </a:lnSpc>
              <a:buSzPct val="80000"/>
              <a:buFont typeface="Wingdings" panose="05000000000000000000" pitchFamily="2" charset="2"/>
              <a:buChar char="l"/>
            </a:pPr>
            <a:r>
              <a:rPr lang="zh-CN" altLang="zh-CN" sz="2000" dirty="0">
                <a:latin typeface="Times" panose="02020603050405020304" pitchFamily="18" charset="0"/>
                <a:ea typeface="微软雅黑" panose="020B0503020204020204" pitchFamily="34" charset="-122"/>
                <a:cs typeface="Times" panose="02020603050405020304" pitchFamily="18" charset="0"/>
              </a:rPr>
              <a:t>通过《大学教师教学效果评价问卷》调研国内学生对教师的教学评价</a:t>
            </a:r>
            <a:r>
              <a:rPr lang="zh-CN" altLang="en-US"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对比</a:t>
            </a:r>
            <a:r>
              <a:rPr lang="zh-CN" altLang="en-US" sz="2000" b="1" dirty="0">
                <a:latin typeface="Times" panose="02020603050405020304" pitchFamily="18" charset="0"/>
                <a:ea typeface="微软雅黑" panose="020B0503020204020204" pitchFamily="34" charset="-122"/>
                <a:cs typeface="Times" panose="02020603050405020304" pitchFamily="18" charset="0"/>
              </a:rPr>
              <a:t>国内教师</a:t>
            </a:r>
            <a:r>
              <a:rPr lang="zh-CN" altLang="zh-CN" sz="2000" dirty="0">
                <a:latin typeface="Times" panose="02020603050405020304" pitchFamily="18" charset="0"/>
                <a:ea typeface="微软雅黑" panose="020B0503020204020204" pitchFamily="34" charset="-122"/>
                <a:cs typeface="Times" panose="02020603050405020304" pitchFamily="18" charset="0"/>
              </a:rPr>
              <a:t>在线课程及线下课程的教学表现</a:t>
            </a: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800100" lvl="1" indent="-342900">
              <a:lnSpc>
                <a:spcPct val="150000"/>
              </a:lnSpc>
              <a:buSzPct val="80000"/>
              <a:buFont typeface="Wingdings" panose="05000000000000000000" pitchFamily="2" charset="2"/>
              <a:buChar char="l"/>
            </a:pPr>
            <a:r>
              <a:rPr lang="zh-CN" altLang="zh-CN" sz="2000" dirty="0">
                <a:latin typeface="Times" panose="02020603050405020304" pitchFamily="18" charset="0"/>
                <a:ea typeface="微软雅黑" panose="020B0503020204020204" pitchFamily="34" charset="-122"/>
                <a:cs typeface="Times" panose="02020603050405020304" pitchFamily="18" charset="0"/>
              </a:rPr>
              <a:t>基于</a:t>
            </a:r>
            <a:r>
              <a:rPr lang="en-US" altLang="zh-CN" sz="2000" dirty="0">
                <a:latin typeface="Times" panose="02020603050405020304" pitchFamily="18" charset="0"/>
                <a:ea typeface="微软雅黑" panose="020B0503020204020204" pitchFamily="34" charset="-122"/>
                <a:cs typeface="Times" panose="02020603050405020304" pitchFamily="18" charset="0"/>
              </a:rPr>
              <a:t>RMP</a:t>
            </a:r>
            <a:r>
              <a:rPr lang="zh-CN" altLang="en-US" sz="2000" dirty="0">
                <a:latin typeface="Times" panose="02020603050405020304" pitchFamily="18" charset="0"/>
                <a:ea typeface="微软雅黑" panose="020B0503020204020204" pitchFamily="34" charset="-122"/>
                <a:cs typeface="Times" panose="02020603050405020304" pitchFamily="18" charset="0"/>
              </a:rPr>
              <a:t>探讨</a:t>
            </a:r>
            <a:r>
              <a:rPr lang="zh-CN" altLang="en-US" sz="2000" b="1" dirty="0">
                <a:latin typeface="Times" panose="02020603050405020304" pitchFamily="18" charset="0"/>
                <a:ea typeface="微软雅黑" panose="020B0503020204020204" pitchFamily="34" charset="-122"/>
                <a:cs typeface="Times" panose="02020603050405020304" pitchFamily="18" charset="0"/>
              </a:rPr>
              <a:t>国外教授</a:t>
            </a:r>
            <a:r>
              <a:rPr lang="zh-CN" altLang="zh-CN" sz="2000" dirty="0">
                <a:latin typeface="Times" panose="02020603050405020304" pitchFamily="18" charset="0"/>
                <a:ea typeface="微软雅黑" panose="020B0503020204020204" pitchFamily="34" charset="-122"/>
                <a:cs typeface="Times" panose="02020603050405020304" pitchFamily="18" charset="0"/>
              </a:rPr>
              <a:t>在线课程及线下课程的</a:t>
            </a:r>
            <a:r>
              <a:rPr lang="zh-CN" altLang="en-US" sz="2000" dirty="0">
                <a:latin typeface="Times" panose="02020603050405020304" pitchFamily="18" charset="0"/>
                <a:ea typeface="微软雅黑" panose="020B0503020204020204" pitchFamily="34" charset="-122"/>
                <a:cs typeface="Times" panose="02020603050405020304" pitchFamily="18" charset="0"/>
              </a:rPr>
              <a:t>教师效能</a:t>
            </a:r>
            <a:r>
              <a:rPr lang="zh-CN" altLang="zh-CN" sz="2000" dirty="0">
                <a:latin typeface="Times" panose="02020603050405020304" pitchFamily="18" charset="0"/>
                <a:ea typeface="微软雅黑" panose="020B0503020204020204" pitchFamily="34" charset="-122"/>
                <a:cs typeface="Times" panose="02020603050405020304" pitchFamily="18" charset="0"/>
              </a:rPr>
              <a:t>差异</a:t>
            </a:r>
          </a:p>
        </p:txBody>
      </p:sp>
      <p:sp>
        <p:nvSpPr>
          <p:cNvPr id="2" name="灯片编号占位符 1">
            <a:extLst>
              <a:ext uri="{FF2B5EF4-FFF2-40B4-BE49-F238E27FC236}">
                <a16:creationId xmlns:a16="http://schemas.microsoft.com/office/drawing/2014/main" id="{D5C2768A-66CC-414E-8D95-D669CF97BB73}"/>
              </a:ext>
            </a:extLst>
          </p:cNvPr>
          <p:cNvSpPr>
            <a:spLocks noGrp="1"/>
          </p:cNvSpPr>
          <p:nvPr>
            <p:ph type="sldNum" sz="quarter" idx="12"/>
          </p:nvPr>
        </p:nvSpPr>
        <p:spPr/>
        <p:txBody>
          <a:bodyPr/>
          <a:lstStyle/>
          <a:p>
            <a:fld id="{A98C840F-E383-4086-BBFD-432E3CD87870}" type="slidenum">
              <a:rPr lang="en-US" smtClean="0"/>
              <a:t>17</a:t>
            </a:fld>
            <a:endParaRPr lang="en-US"/>
          </a:p>
        </p:txBody>
      </p:sp>
    </p:spTree>
    <p:extLst>
      <p:ext uri="{BB962C8B-B14F-4D97-AF65-F5344CB8AC3E}">
        <p14:creationId xmlns:p14="http://schemas.microsoft.com/office/powerpoint/2010/main" val="3416877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53" name="TextBox 25"/>
          <p:cNvSpPr txBox="1"/>
          <p:nvPr/>
        </p:nvSpPr>
        <p:spPr>
          <a:xfrm>
            <a:off x="1125192" y="370160"/>
            <a:ext cx="4152099"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第二章  研究方案丨数据获取</a:t>
            </a:r>
            <a:endParaRPr lang="zh-CN" altLang="en-US" sz="2000" dirty="0">
              <a:solidFill>
                <a:srgbClr val="6C448A"/>
              </a:solidFill>
              <a:latin typeface="微软雅黑" panose="020B0503020204020204" pitchFamily="34" charset="-122"/>
              <a:ea typeface="微软雅黑" panose="020B0503020204020204" pitchFamily="34" charset="-122"/>
              <a:cs typeface="Times New Roman" charset="0"/>
            </a:endParaRPr>
          </a:p>
        </p:txBody>
      </p: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A8463DC2-D366-44E2-83A8-3A6029B7D376}"/>
              </a:ext>
            </a:extLst>
          </p:cNvPr>
          <p:cNvSpPr/>
          <p:nvPr/>
        </p:nvSpPr>
        <p:spPr>
          <a:xfrm>
            <a:off x="697740" y="1104633"/>
            <a:ext cx="10656060" cy="960328"/>
          </a:xfrm>
          <a:prstGeom prst="rect">
            <a:avLst/>
          </a:prstGeom>
        </p:spPr>
        <p:txBody>
          <a:bodyPr wrap="square">
            <a:spAutoFit/>
          </a:bodyPr>
          <a:lstStyle/>
          <a:p>
            <a:pPr marL="800100" lvl="1" indent="-342900">
              <a:lnSpc>
                <a:spcPct val="150000"/>
              </a:lnSpc>
              <a:buFont typeface="Wingdings" panose="05000000000000000000" pitchFamily="2" charset="2"/>
              <a:buChar char="Ø"/>
            </a:pPr>
            <a:r>
              <a:rPr lang="en-US" altLang="zh-CN" sz="2000" b="1" dirty="0">
                <a:latin typeface="Times" panose="02020603050405020304" pitchFamily="18" charset="0"/>
                <a:ea typeface="微软雅黑" panose="020B0503020204020204" pitchFamily="34" charset="-122"/>
                <a:cs typeface="Times" panose="02020603050405020304" pitchFamily="18" charset="0"/>
              </a:rPr>
              <a:t>180</a:t>
            </a:r>
            <a:r>
              <a:rPr lang="zh-CN" altLang="zh-CN" sz="2000" b="1" dirty="0">
                <a:latin typeface="Times" panose="02020603050405020304" pitchFamily="18" charset="0"/>
                <a:ea typeface="微软雅黑" panose="020B0503020204020204" pitchFamily="34" charset="-122"/>
                <a:cs typeface="Times" panose="02020603050405020304" pitchFamily="18" charset="0"/>
              </a:rPr>
              <a:t>万</a:t>
            </a:r>
            <a:r>
              <a:rPr lang="zh-CN" altLang="en-US" sz="2000" dirty="0">
                <a:latin typeface="Times" panose="02020603050405020304" pitchFamily="18" charset="0"/>
                <a:ea typeface="微软雅黑" panose="020B0503020204020204" pitchFamily="34" charset="-122"/>
                <a:cs typeface="Times" panose="02020603050405020304" pitchFamily="18" charset="0"/>
              </a:rPr>
              <a:t>原始教授</a:t>
            </a:r>
            <a:r>
              <a:rPr lang="zh-CN" altLang="zh-CN" sz="2000" dirty="0">
                <a:latin typeface="Times" panose="02020603050405020304" pitchFamily="18" charset="0"/>
                <a:ea typeface="微软雅黑" panose="020B0503020204020204" pitchFamily="34" charset="-122"/>
                <a:cs typeface="Times" panose="02020603050405020304" pitchFamily="18" charset="0"/>
              </a:rPr>
              <a:t>网页</a:t>
            </a:r>
            <a:r>
              <a:rPr lang="zh-CN" altLang="en-US"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数据集包含</a:t>
            </a:r>
            <a:r>
              <a:rPr lang="en-US" altLang="zh-CN" sz="2000" b="1" dirty="0">
                <a:latin typeface="Times" panose="02020603050405020304" pitchFamily="18" charset="0"/>
                <a:ea typeface="微软雅黑" panose="020B0503020204020204" pitchFamily="34" charset="-122"/>
                <a:cs typeface="Times" panose="02020603050405020304" pitchFamily="18" charset="0"/>
              </a:rPr>
              <a:t>917,300</a:t>
            </a:r>
            <a:r>
              <a:rPr lang="zh-CN" altLang="zh-CN" sz="2000" dirty="0">
                <a:latin typeface="Times" panose="02020603050405020304" pitchFamily="18" charset="0"/>
                <a:ea typeface="微软雅黑" panose="020B0503020204020204" pitchFamily="34" charset="-122"/>
                <a:cs typeface="Times" panose="02020603050405020304" pitchFamily="18" charset="0"/>
              </a:rPr>
              <a:t>位教授信息</a:t>
            </a:r>
            <a:r>
              <a:rPr lang="zh-CN" altLang="en-US" sz="2000" b="1" dirty="0">
                <a:latin typeface="Times" panose="02020603050405020304" pitchFamily="18" charset="0"/>
                <a:ea typeface="微软雅黑" panose="020B0503020204020204" pitchFamily="34" charset="-122"/>
                <a:cs typeface="Times" panose="02020603050405020304" pitchFamily="18" charset="0"/>
              </a:rPr>
              <a:t>，</a:t>
            </a:r>
            <a:r>
              <a:rPr lang="en-US" altLang="zh-CN" sz="2000" b="1" dirty="0">
                <a:latin typeface="Times" panose="02020603050405020304" pitchFamily="18" charset="0"/>
                <a:ea typeface="微软雅黑" panose="020B0503020204020204" pitchFamily="34" charset="-122"/>
                <a:cs typeface="Times" panose="02020603050405020304" pitchFamily="18" charset="0"/>
              </a:rPr>
              <a:t> 9,543,997</a:t>
            </a:r>
            <a:r>
              <a:rPr lang="zh-CN" altLang="zh-CN" sz="2000" dirty="0">
                <a:latin typeface="Times" panose="02020603050405020304" pitchFamily="18" charset="0"/>
                <a:ea typeface="微软雅黑" panose="020B0503020204020204" pitchFamily="34" charset="-122"/>
                <a:cs typeface="Times" panose="02020603050405020304" pitchFamily="18" charset="0"/>
              </a:rPr>
              <a:t>行有效数据</a:t>
            </a: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800100" lvl="1" indent="-342900">
              <a:lnSpc>
                <a:spcPct val="150000"/>
              </a:lnSpc>
              <a:buFont typeface="Wingdings" panose="05000000000000000000" pitchFamily="2" charset="2"/>
              <a:buChar char="Ø"/>
            </a:pP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p:txBody>
      </p:sp>
      <p:sp>
        <p:nvSpPr>
          <p:cNvPr id="2" name="灯片编号占位符 1">
            <a:extLst>
              <a:ext uri="{FF2B5EF4-FFF2-40B4-BE49-F238E27FC236}">
                <a16:creationId xmlns:a16="http://schemas.microsoft.com/office/drawing/2014/main" id="{D5C2768A-66CC-414E-8D95-D669CF97BB73}"/>
              </a:ext>
            </a:extLst>
          </p:cNvPr>
          <p:cNvSpPr>
            <a:spLocks noGrp="1"/>
          </p:cNvSpPr>
          <p:nvPr>
            <p:ph type="sldNum" sz="quarter" idx="12"/>
          </p:nvPr>
        </p:nvSpPr>
        <p:spPr/>
        <p:txBody>
          <a:bodyPr/>
          <a:lstStyle/>
          <a:p>
            <a:fld id="{A98C840F-E383-4086-BBFD-432E3CD87870}" type="slidenum">
              <a:rPr lang="en-US" smtClean="0"/>
              <a:t>18</a:t>
            </a:fld>
            <a:endParaRPr lang="en-US"/>
          </a:p>
        </p:txBody>
      </p:sp>
      <p:graphicFrame>
        <p:nvGraphicFramePr>
          <p:cNvPr id="3" name="表格 2">
            <a:extLst>
              <a:ext uri="{FF2B5EF4-FFF2-40B4-BE49-F238E27FC236}">
                <a16:creationId xmlns:a16="http://schemas.microsoft.com/office/drawing/2014/main" id="{75772667-170D-4EBC-AD83-8555227C3FDB}"/>
              </a:ext>
            </a:extLst>
          </p:cNvPr>
          <p:cNvGraphicFramePr>
            <a:graphicFrameLocks noGrp="1"/>
          </p:cNvGraphicFramePr>
          <p:nvPr>
            <p:extLst>
              <p:ext uri="{D42A27DB-BD31-4B8C-83A1-F6EECF244321}">
                <p14:modId xmlns:p14="http://schemas.microsoft.com/office/powerpoint/2010/main" val="2166156888"/>
              </p:ext>
            </p:extLst>
          </p:nvPr>
        </p:nvGraphicFramePr>
        <p:xfrm>
          <a:off x="1320799" y="2680317"/>
          <a:ext cx="10164015" cy="2055471"/>
        </p:xfrm>
        <a:graphic>
          <a:graphicData uri="http://schemas.openxmlformats.org/drawingml/2006/table">
            <a:tbl>
              <a:tblPr firstRow="1" firstCol="1" bandRow="1">
                <a:tableStyleId>{C083E6E3-FA7D-4D7B-A595-EF9225AFEA82}</a:tableStyleId>
              </a:tblPr>
              <a:tblGrid>
                <a:gridCol w="1516471">
                  <a:extLst>
                    <a:ext uri="{9D8B030D-6E8A-4147-A177-3AD203B41FA5}">
                      <a16:colId xmlns:a16="http://schemas.microsoft.com/office/drawing/2014/main" val="2366098433"/>
                    </a:ext>
                  </a:extLst>
                </a:gridCol>
                <a:gridCol w="3423240">
                  <a:extLst>
                    <a:ext uri="{9D8B030D-6E8A-4147-A177-3AD203B41FA5}">
                      <a16:colId xmlns:a16="http://schemas.microsoft.com/office/drawing/2014/main" val="1529229589"/>
                    </a:ext>
                  </a:extLst>
                </a:gridCol>
                <a:gridCol w="2093787">
                  <a:extLst>
                    <a:ext uri="{9D8B030D-6E8A-4147-A177-3AD203B41FA5}">
                      <a16:colId xmlns:a16="http://schemas.microsoft.com/office/drawing/2014/main" val="1007720465"/>
                    </a:ext>
                  </a:extLst>
                </a:gridCol>
                <a:gridCol w="1624210">
                  <a:extLst>
                    <a:ext uri="{9D8B030D-6E8A-4147-A177-3AD203B41FA5}">
                      <a16:colId xmlns:a16="http://schemas.microsoft.com/office/drawing/2014/main" val="1307562555"/>
                    </a:ext>
                  </a:extLst>
                </a:gridCol>
                <a:gridCol w="622038">
                  <a:extLst>
                    <a:ext uri="{9D8B030D-6E8A-4147-A177-3AD203B41FA5}">
                      <a16:colId xmlns:a16="http://schemas.microsoft.com/office/drawing/2014/main" val="3067927969"/>
                    </a:ext>
                  </a:extLst>
                </a:gridCol>
                <a:gridCol w="884269">
                  <a:extLst>
                    <a:ext uri="{9D8B030D-6E8A-4147-A177-3AD203B41FA5}">
                      <a16:colId xmlns:a16="http://schemas.microsoft.com/office/drawing/2014/main" val="1994428636"/>
                    </a:ext>
                  </a:extLst>
                </a:gridCol>
              </a:tblGrid>
              <a:tr h="481957">
                <a:tc>
                  <a:txBody>
                    <a:bodyPr/>
                    <a:lstStyle/>
                    <a:p>
                      <a:pPr algn="ctr"/>
                      <a:r>
                        <a:rPr lang="zh-CN" sz="2000" kern="100" dirty="0">
                          <a:effectLst/>
                          <a:latin typeface="Times" panose="02020603050405020304" pitchFamily="18" charset="0"/>
                          <a:ea typeface="微软雅黑" panose="020B0503020204020204" pitchFamily="34" charset="-122"/>
                          <a:cs typeface="Times" panose="02020603050405020304" pitchFamily="18" charset="0"/>
                        </a:rPr>
                        <a:t>教授姓名</a:t>
                      </a:r>
                    </a:p>
                  </a:txBody>
                  <a:tcPr marL="68580" marR="68580" marT="0" marB="0" anchor="ctr"/>
                </a:tc>
                <a:tc>
                  <a:txBody>
                    <a:bodyPr/>
                    <a:lstStyle/>
                    <a:p>
                      <a:pPr algn="ctr"/>
                      <a:r>
                        <a:rPr lang="zh-CN" sz="2000" kern="100" dirty="0">
                          <a:effectLst/>
                          <a:latin typeface="Times" panose="02020603050405020304" pitchFamily="18" charset="0"/>
                          <a:ea typeface="微软雅黑" panose="020B0503020204020204" pitchFamily="34" charset="-122"/>
                          <a:cs typeface="Times" panose="02020603050405020304" pitchFamily="18" charset="0"/>
                        </a:rPr>
                        <a:t>学校</a:t>
                      </a:r>
                    </a:p>
                  </a:txBody>
                  <a:tcPr marL="68580" marR="68580" marT="0" marB="0" anchor="ctr"/>
                </a:tc>
                <a:tc>
                  <a:txBody>
                    <a:bodyPr/>
                    <a:lstStyle/>
                    <a:p>
                      <a:pPr algn="ctr"/>
                      <a:r>
                        <a:rPr lang="zh-CN" sz="2000" kern="100" dirty="0">
                          <a:effectLst/>
                          <a:latin typeface="Times" panose="02020603050405020304" pitchFamily="18" charset="0"/>
                          <a:ea typeface="微软雅黑" panose="020B0503020204020204" pitchFamily="34" charset="-122"/>
                          <a:cs typeface="Times" panose="02020603050405020304" pitchFamily="18" charset="0"/>
                        </a:rPr>
                        <a:t>院系</a:t>
                      </a:r>
                    </a:p>
                  </a:txBody>
                  <a:tcPr marL="68580" marR="68580" marT="0" marB="0" anchor="ctr"/>
                </a:tc>
                <a:tc>
                  <a:txBody>
                    <a:bodyPr/>
                    <a:lstStyle/>
                    <a:p>
                      <a:pPr algn="ctr"/>
                      <a:r>
                        <a:rPr lang="zh-CN" sz="2000" kern="100" dirty="0">
                          <a:effectLst/>
                          <a:latin typeface="Times" panose="02020603050405020304" pitchFamily="18" charset="0"/>
                          <a:ea typeface="微软雅黑" panose="020B0503020204020204" pitchFamily="34" charset="-122"/>
                          <a:cs typeface="Times" panose="02020603050405020304" pitchFamily="18" charset="0"/>
                        </a:rPr>
                        <a:t>所在地</a:t>
                      </a:r>
                    </a:p>
                  </a:txBody>
                  <a:tcPr marL="68580" marR="68580" marT="0" marB="0" anchor="ctr"/>
                </a:tc>
                <a:tc>
                  <a:txBody>
                    <a:bodyPr/>
                    <a:lstStyle/>
                    <a:p>
                      <a:pPr algn="ctr"/>
                      <a:r>
                        <a:rPr lang="zh-CN" sz="2000" kern="100" dirty="0">
                          <a:effectLst/>
                          <a:latin typeface="Times" panose="02020603050405020304" pitchFamily="18" charset="0"/>
                          <a:ea typeface="微软雅黑" panose="020B0503020204020204" pitchFamily="34" charset="-122"/>
                          <a:cs typeface="Times" panose="02020603050405020304" pitchFamily="18" charset="0"/>
                        </a:rPr>
                        <a:t>州</a:t>
                      </a:r>
                    </a:p>
                  </a:txBody>
                  <a:tcPr marL="68580" marR="68580" marT="0" marB="0" anchor="ctr"/>
                </a:tc>
                <a:tc>
                  <a:txBody>
                    <a:bodyPr/>
                    <a:lstStyle/>
                    <a:p>
                      <a:pPr algn="ctr"/>
                      <a:r>
                        <a:rPr lang="zh-CN" sz="2000" kern="100" dirty="0">
                          <a:effectLst/>
                          <a:latin typeface="Times" panose="02020603050405020304" pitchFamily="18" charset="0"/>
                          <a:ea typeface="微软雅黑" panose="020B0503020204020204" pitchFamily="34" charset="-122"/>
                          <a:cs typeface="Times" panose="02020603050405020304" pitchFamily="18" charset="0"/>
                        </a:rPr>
                        <a:t>教龄</a:t>
                      </a:r>
                    </a:p>
                  </a:txBody>
                  <a:tcPr marL="68580" marR="68580" marT="0" marB="0" anchor="ctr"/>
                </a:tc>
                <a:extLst>
                  <a:ext uri="{0D108BD9-81ED-4DB2-BD59-A6C34878D82A}">
                    <a16:rowId xmlns:a16="http://schemas.microsoft.com/office/drawing/2014/main" val="3610010789"/>
                  </a:ext>
                </a:extLst>
              </a:tr>
              <a:tr h="963914">
                <a:tc>
                  <a:txBody>
                    <a:bodyPr/>
                    <a:lstStyle/>
                    <a:p>
                      <a:pPr algn="ctr"/>
                      <a:r>
                        <a:rPr lang="en-US" sz="2000" b="0" kern="100" dirty="0">
                          <a:effectLst/>
                          <a:latin typeface="Times" panose="02020603050405020304" pitchFamily="18" charset="0"/>
                          <a:cs typeface="Times" panose="02020603050405020304" pitchFamily="18" charset="0"/>
                        </a:rPr>
                        <a:t>Leslie</a:t>
                      </a:r>
                      <a:endParaRPr lang="zh-CN" sz="2000" b="0" kern="100" dirty="0">
                        <a:effectLst/>
                        <a:latin typeface="Times" panose="02020603050405020304" pitchFamily="18" charset="0"/>
                        <a:cs typeface="Times" panose="02020603050405020304" pitchFamily="18" charset="0"/>
                      </a:endParaRPr>
                    </a:p>
                    <a:p>
                      <a:pPr algn="ctr"/>
                      <a:r>
                        <a:rPr lang="en-US" sz="2000" b="0" kern="100" dirty="0">
                          <a:effectLst/>
                          <a:latin typeface="Times" panose="02020603050405020304" pitchFamily="18" charset="0"/>
                          <a:cs typeface="Times" panose="02020603050405020304" pitchFamily="18" charset="0"/>
                        </a:rPr>
                        <a:t>Looney</a:t>
                      </a:r>
                      <a:endParaRPr lang="zh-CN" sz="2000" b="0" kern="100" dirty="0">
                        <a:effectLst/>
                        <a:latin typeface="Times" panose="02020603050405020304" pitchFamily="18" charset="0"/>
                        <a:ea typeface="微软雅黑" panose="020B0503020204020204" pitchFamily="34" charset="-122"/>
                        <a:cs typeface="Times" panose="02020603050405020304" pitchFamily="18" charset="0"/>
                      </a:endParaRPr>
                    </a:p>
                  </a:txBody>
                  <a:tcPr marL="68580" marR="68580" marT="0" marB="0" anchor="ctr"/>
                </a:tc>
                <a:tc>
                  <a:txBody>
                    <a:bodyPr/>
                    <a:lstStyle/>
                    <a:p>
                      <a:pPr algn="ctr"/>
                      <a:r>
                        <a:rPr lang="en-US" sz="2000" kern="100" dirty="0">
                          <a:effectLst/>
                          <a:latin typeface="Times" panose="02020603050405020304" pitchFamily="18" charset="0"/>
                          <a:cs typeface="Times" panose="02020603050405020304" pitchFamily="18" charset="0"/>
                        </a:rPr>
                        <a:t>University of Illinois at Urbana-Champaign</a:t>
                      </a:r>
                      <a:endParaRPr lang="zh-CN" sz="2000" kern="100" dirty="0">
                        <a:effectLst/>
                        <a:latin typeface="Times" panose="02020603050405020304" pitchFamily="18" charset="0"/>
                        <a:ea typeface="微软雅黑" panose="020B0503020204020204" pitchFamily="34" charset="-122"/>
                        <a:cs typeface="Times" panose="02020603050405020304" pitchFamily="18" charset="0"/>
                      </a:endParaRPr>
                    </a:p>
                  </a:txBody>
                  <a:tcPr marL="68580" marR="68580" marT="0" marB="0" anchor="ctr"/>
                </a:tc>
                <a:tc>
                  <a:txBody>
                    <a:bodyPr/>
                    <a:lstStyle/>
                    <a:p>
                      <a:pPr algn="ctr"/>
                      <a:r>
                        <a:rPr lang="en-US" sz="2000" kern="100" dirty="0">
                          <a:effectLst/>
                          <a:latin typeface="Times" panose="02020603050405020304" pitchFamily="18" charset="0"/>
                          <a:cs typeface="Times" panose="02020603050405020304" pitchFamily="18" charset="0"/>
                        </a:rPr>
                        <a:t>Astronomy department</a:t>
                      </a:r>
                      <a:endParaRPr lang="zh-CN" sz="2000" kern="100" dirty="0">
                        <a:effectLst/>
                        <a:latin typeface="Times" panose="02020603050405020304" pitchFamily="18" charset="0"/>
                        <a:ea typeface="微软雅黑" panose="020B0503020204020204" pitchFamily="34" charset="-122"/>
                        <a:cs typeface="Times" panose="02020603050405020304" pitchFamily="18" charset="0"/>
                      </a:endParaRPr>
                    </a:p>
                  </a:txBody>
                  <a:tcPr marL="68580" marR="68580" marT="0" marB="0" anchor="ctr"/>
                </a:tc>
                <a:tc>
                  <a:txBody>
                    <a:bodyPr/>
                    <a:lstStyle/>
                    <a:p>
                      <a:pPr algn="ctr"/>
                      <a:r>
                        <a:rPr lang="en-US" sz="2000" kern="100" dirty="0">
                          <a:effectLst/>
                          <a:latin typeface="Times" panose="02020603050405020304" pitchFamily="18" charset="0"/>
                          <a:cs typeface="Times" panose="02020603050405020304" pitchFamily="18" charset="0"/>
                        </a:rPr>
                        <a:t>Champaign Urbana</a:t>
                      </a:r>
                      <a:endParaRPr lang="zh-CN" sz="2000" kern="100" dirty="0">
                        <a:effectLst/>
                        <a:latin typeface="Times" panose="02020603050405020304" pitchFamily="18" charset="0"/>
                        <a:ea typeface="微软雅黑" panose="020B0503020204020204" pitchFamily="34" charset="-122"/>
                        <a:cs typeface="Times" panose="02020603050405020304" pitchFamily="18" charset="0"/>
                      </a:endParaRPr>
                    </a:p>
                  </a:txBody>
                  <a:tcPr marL="68580" marR="68580" marT="0" marB="0" anchor="ctr"/>
                </a:tc>
                <a:tc>
                  <a:txBody>
                    <a:bodyPr/>
                    <a:lstStyle/>
                    <a:p>
                      <a:pPr algn="ctr"/>
                      <a:r>
                        <a:rPr lang="en-US" sz="2000" kern="100">
                          <a:effectLst/>
                          <a:latin typeface="Times" panose="02020603050405020304" pitchFamily="18" charset="0"/>
                          <a:cs typeface="Times" panose="02020603050405020304" pitchFamily="18" charset="0"/>
                        </a:rPr>
                        <a:t>IL</a:t>
                      </a:r>
                      <a:endParaRPr lang="zh-CN" sz="2000" kern="100">
                        <a:effectLst/>
                        <a:latin typeface="Times" panose="02020603050405020304" pitchFamily="18" charset="0"/>
                        <a:ea typeface="微软雅黑" panose="020B0503020204020204" pitchFamily="34" charset="-122"/>
                        <a:cs typeface="Times" panose="02020603050405020304" pitchFamily="18" charset="0"/>
                      </a:endParaRPr>
                    </a:p>
                  </a:txBody>
                  <a:tcPr marL="68580" marR="68580" marT="0" marB="0" anchor="ctr"/>
                </a:tc>
                <a:tc>
                  <a:txBody>
                    <a:bodyPr/>
                    <a:lstStyle/>
                    <a:p>
                      <a:pPr algn="ctr"/>
                      <a:r>
                        <a:rPr lang="en-US" sz="2000" kern="100">
                          <a:effectLst/>
                          <a:latin typeface="Times" panose="02020603050405020304" pitchFamily="18" charset="0"/>
                          <a:cs typeface="Times" panose="02020603050405020304" pitchFamily="18" charset="0"/>
                        </a:rPr>
                        <a:t>11</a:t>
                      </a:r>
                      <a:endParaRPr lang="zh-CN" sz="2000" kern="100">
                        <a:effectLst/>
                        <a:latin typeface="Times" panose="02020603050405020304" pitchFamily="18" charset="0"/>
                        <a:ea typeface="微软雅黑" panose="020B0503020204020204" pitchFamily="34" charset="-122"/>
                        <a:cs typeface="Times" panose="02020603050405020304" pitchFamily="18" charset="0"/>
                      </a:endParaRPr>
                    </a:p>
                  </a:txBody>
                  <a:tcPr marL="68580" marR="68580" marT="0" marB="0" anchor="ctr"/>
                </a:tc>
                <a:extLst>
                  <a:ext uri="{0D108BD9-81ED-4DB2-BD59-A6C34878D82A}">
                    <a16:rowId xmlns:a16="http://schemas.microsoft.com/office/drawing/2014/main" val="158597059"/>
                  </a:ext>
                </a:extLst>
              </a:tr>
              <a:tr h="481957">
                <a:tc>
                  <a:txBody>
                    <a:bodyPr/>
                    <a:lstStyle/>
                    <a:p>
                      <a:pPr algn="ctr">
                        <a:spcAft>
                          <a:spcPts val="0"/>
                        </a:spcAft>
                      </a:pPr>
                      <a:r>
                        <a:rPr lang="en-US" sz="2000" b="0" kern="100" dirty="0" err="1">
                          <a:effectLst/>
                          <a:latin typeface="Times" panose="02020603050405020304" pitchFamily="18" charset="0"/>
                          <a:cs typeface="Times" panose="02020603050405020304" pitchFamily="18" charset="0"/>
                        </a:rPr>
                        <a:t>Jans</a:t>
                      </a:r>
                      <a:r>
                        <a:rPr lang="en-US" sz="2000" b="0" kern="100" dirty="0">
                          <a:effectLst/>
                          <a:latin typeface="Times" panose="02020603050405020304" pitchFamily="18" charset="0"/>
                          <a:cs typeface="Times" panose="02020603050405020304" pitchFamily="18" charset="0"/>
                        </a:rPr>
                        <a:t> Wager</a:t>
                      </a:r>
                      <a:endParaRPr lang="zh-CN" sz="2000" b="0" kern="100" dirty="0">
                        <a:effectLst/>
                        <a:latin typeface="Times" panose="02020603050405020304" pitchFamily="18" charset="0"/>
                        <a:ea typeface="微软雅黑" panose="020B0503020204020204" pitchFamily="34" charset="-122"/>
                        <a:cs typeface="Times" panose="02020603050405020304" pitchFamily="18" charset="0"/>
                      </a:endParaRPr>
                    </a:p>
                  </a:txBody>
                  <a:tcPr marL="68580" marR="68580" marT="0" marB="0" anchor="ctr"/>
                </a:tc>
                <a:tc>
                  <a:txBody>
                    <a:bodyPr/>
                    <a:lstStyle/>
                    <a:p>
                      <a:pPr algn="ctr">
                        <a:spcAft>
                          <a:spcPts val="0"/>
                        </a:spcAft>
                      </a:pPr>
                      <a:r>
                        <a:rPr lang="en-US" sz="2000" kern="100" dirty="0">
                          <a:effectLst/>
                          <a:latin typeface="Times" panose="02020603050405020304" pitchFamily="18" charset="0"/>
                          <a:cs typeface="Times" panose="02020603050405020304" pitchFamily="18" charset="0"/>
                        </a:rPr>
                        <a:t>Utah Valley University</a:t>
                      </a:r>
                      <a:endParaRPr lang="zh-CN" sz="2000" kern="100" dirty="0">
                        <a:effectLst/>
                        <a:latin typeface="Times" panose="02020603050405020304" pitchFamily="18" charset="0"/>
                        <a:ea typeface="微软雅黑" panose="020B0503020204020204" pitchFamily="34" charset="-122"/>
                        <a:cs typeface="Times" panose="02020603050405020304" pitchFamily="18" charset="0"/>
                      </a:endParaRPr>
                    </a:p>
                  </a:txBody>
                  <a:tcPr marL="68580" marR="68580" marT="0" marB="0" anchor="ctr"/>
                </a:tc>
                <a:tc>
                  <a:txBody>
                    <a:bodyPr/>
                    <a:lstStyle/>
                    <a:p>
                      <a:pPr algn="ctr">
                        <a:spcAft>
                          <a:spcPts val="0"/>
                        </a:spcAft>
                      </a:pPr>
                      <a:r>
                        <a:rPr lang="en-US" sz="2000" kern="100">
                          <a:effectLst/>
                          <a:latin typeface="Times" panose="02020603050405020304" pitchFamily="18" charset="0"/>
                          <a:cs typeface="Times" panose="02020603050405020304" pitchFamily="18" charset="0"/>
                        </a:rPr>
                        <a:t>English department</a:t>
                      </a:r>
                      <a:endParaRPr lang="zh-CN" sz="2000" kern="100">
                        <a:effectLst/>
                        <a:latin typeface="Times" panose="02020603050405020304" pitchFamily="18" charset="0"/>
                        <a:ea typeface="微软雅黑" panose="020B0503020204020204" pitchFamily="34" charset="-122"/>
                        <a:cs typeface="Times" panose="02020603050405020304" pitchFamily="18" charset="0"/>
                      </a:endParaRPr>
                    </a:p>
                  </a:txBody>
                  <a:tcPr marL="68580" marR="68580" marT="0" marB="0" anchor="ctr"/>
                </a:tc>
                <a:tc>
                  <a:txBody>
                    <a:bodyPr/>
                    <a:lstStyle/>
                    <a:p>
                      <a:pPr algn="ctr">
                        <a:spcAft>
                          <a:spcPts val="0"/>
                        </a:spcAft>
                      </a:pPr>
                      <a:r>
                        <a:rPr lang="en-US" sz="2000" kern="100" dirty="0">
                          <a:effectLst/>
                          <a:latin typeface="Times" panose="02020603050405020304" pitchFamily="18" charset="0"/>
                          <a:cs typeface="Times" panose="02020603050405020304" pitchFamily="18" charset="0"/>
                        </a:rPr>
                        <a:t>Orem</a:t>
                      </a:r>
                      <a:endParaRPr lang="zh-CN" sz="2000" kern="100" dirty="0">
                        <a:effectLst/>
                        <a:latin typeface="Times" panose="02020603050405020304" pitchFamily="18" charset="0"/>
                        <a:ea typeface="微软雅黑" panose="020B0503020204020204" pitchFamily="34" charset="-122"/>
                        <a:cs typeface="Times" panose="02020603050405020304" pitchFamily="18" charset="0"/>
                      </a:endParaRPr>
                    </a:p>
                  </a:txBody>
                  <a:tcPr marL="68580" marR="68580" marT="0" marB="0" anchor="ctr"/>
                </a:tc>
                <a:tc>
                  <a:txBody>
                    <a:bodyPr/>
                    <a:lstStyle/>
                    <a:p>
                      <a:pPr algn="ctr">
                        <a:spcAft>
                          <a:spcPts val="0"/>
                        </a:spcAft>
                      </a:pPr>
                      <a:r>
                        <a:rPr lang="en-US" sz="2000" kern="100" dirty="0">
                          <a:effectLst/>
                          <a:latin typeface="Times" panose="02020603050405020304" pitchFamily="18" charset="0"/>
                          <a:cs typeface="Times" panose="02020603050405020304" pitchFamily="18" charset="0"/>
                        </a:rPr>
                        <a:t>UT</a:t>
                      </a:r>
                      <a:endParaRPr lang="zh-CN" sz="2000" kern="100" dirty="0">
                        <a:effectLst/>
                        <a:latin typeface="Times" panose="02020603050405020304" pitchFamily="18" charset="0"/>
                        <a:ea typeface="微软雅黑" panose="020B0503020204020204" pitchFamily="34" charset="-122"/>
                        <a:cs typeface="Times" panose="02020603050405020304" pitchFamily="18" charset="0"/>
                      </a:endParaRPr>
                    </a:p>
                  </a:txBody>
                  <a:tcPr marL="68580" marR="68580" marT="0" marB="0" anchor="ctr"/>
                </a:tc>
                <a:tc>
                  <a:txBody>
                    <a:bodyPr/>
                    <a:lstStyle/>
                    <a:p>
                      <a:pPr algn="ctr">
                        <a:spcAft>
                          <a:spcPts val="0"/>
                        </a:spcAft>
                      </a:pPr>
                      <a:r>
                        <a:rPr lang="en-US" sz="2000" kern="100" dirty="0">
                          <a:effectLst/>
                          <a:latin typeface="Times" panose="02020603050405020304" pitchFamily="18" charset="0"/>
                          <a:cs typeface="Times" panose="02020603050405020304" pitchFamily="18" charset="0"/>
                        </a:rPr>
                        <a:t>11</a:t>
                      </a:r>
                      <a:endParaRPr lang="zh-CN" sz="2000" kern="100" dirty="0">
                        <a:effectLst/>
                        <a:latin typeface="Times" panose="02020603050405020304" pitchFamily="18" charset="0"/>
                        <a:ea typeface="微软雅黑" panose="020B0503020204020204" pitchFamily="34" charset="-122"/>
                        <a:cs typeface="Times" panose="02020603050405020304" pitchFamily="18" charset="0"/>
                      </a:endParaRPr>
                    </a:p>
                  </a:txBody>
                  <a:tcPr marL="68580" marR="68580" marT="0" marB="0" anchor="ctr"/>
                </a:tc>
                <a:extLst>
                  <a:ext uri="{0D108BD9-81ED-4DB2-BD59-A6C34878D82A}">
                    <a16:rowId xmlns:a16="http://schemas.microsoft.com/office/drawing/2014/main" val="1530130265"/>
                  </a:ext>
                </a:extLst>
              </a:tr>
            </a:tbl>
          </a:graphicData>
        </a:graphic>
      </p:graphicFrame>
      <p:sp>
        <p:nvSpPr>
          <p:cNvPr id="4" name="矩形 3">
            <a:extLst>
              <a:ext uri="{FF2B5EF4-FFF2-40B4-BE49-F238E27FC236}">
                <a16:creationId xmlns:a16="http://schemas.microsoft.com/office/drawing/2014/main" id="{979244DE-F68E-4D44-9128-284E398761C4}"/>
              </a:ext>
            </a:extLst>
          </p:cNvPr>
          <p:cNvSpPr/>
          <p:nvPr/>
        </p:nvSpPr>
        <p:spPr>
          <a:xfrm>
            <a:off x="1320799" y="2214510"/>
            <a:ext cx="4333238" cy="400110"/>
          </a:xfrm>
          <a:prstGeom prst="rect">
            <a:avLst/>
          </a:prstGeom>
        </p:spPr>
        <p:txBody>
          <a:bodyPr wrap="none">
            <a:spAutoFit/>
          </a:bodyPr>
          <a:lstStyle/>
          <a:p>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Ratemyprofessors.com</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样本数据集示例</a:t>
            </a:r>
            <a:endParaRPr lang="zh-CN" altLang="en-US" sz="2000" dirty="0">
              <a:latin typeface="Times" panose="02020603050405020304" pitchFamily="18" charset="0"/>
              <a:ea typeface="微软雅黑" panose="020B0503020204020204" pitchFamily="34" charset="-122"/>
              <a:cs typeface="Times" panose="02020603050405020304" pitchFamily="18" charset="0"/>
            </a:endParaRPr>
          </a:p>
        </p:txBody>
      </p:sp>
    </p:spTree>
    <p:extLst>
      <p:ext uri="{BB962C8B-B14F-4D97-AF65-F5344CB8AC3E}">
        <p14:creationId xmlns:p14="http://schemas.microsoft.com/office/powerpoint/2010/main" val="651527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53" name="TextBox 25"/>
          <p:cNvSpPr txBox="1"/>
          <p:nvPr/>
        </p:nvSpPr>
        <p:spPr>
          <a:xfrm>
            <a:off x="1125192" y="370160"/>
            <a:ext cx="4060727"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第二章  研究方案丨数据说明</a:t>
            </a:r>
            <a:endParaRPr lang="zh-CN" altLang="en-US" sz="2000" dirty="0">
              <a:solidFill>
                <a:srgbClr val="6C448A"/>
              </a:solidFill>
              <a:latin typeface="微软雅黑" panose="020B0503020204020204" pitchFamily="34" charset="-122"/>
              <a:ea typeface="微软雅黑" panose="020B0503020204020204" pitchFamily="34" charset="-122"/>
              <a:cs typeface="Times New Roman" charset="0"/>
            </a:endParaRPr>
          </a:p>
        </p:txBody>
      </p: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descr="ratemyprofessor1">
            <a:extLst>
              <a:ext uri="{FF2B5EF4-FFF2-40B4-BE49-F238E27FC236}">
                <a16:creationId xmlns:a16="http://schemas.microsoft.com/office/drawing/2014/main" id="{BEB5EE0B-C359-4ED8-8E4E-C89BF684004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33504" y="2454474"/>
            <a:ext cx="7828667" cy="29928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灯片编号占位符 1">
            <a:extLst>
              <a:ext uri="{FF2B5EF4-FFF2-40B4-BE49-F238E27FC236}">
                <a16:creationId xmlns:a16="http://schemas.microsoft.com/office/drawing/2014/main" id="{D5C2768A-66CC-414E-8D95-D669CF97BB73}"/>
              </a:ext>
            </a:extLst>
          </p:cNvPr>
          <p:cNvSpPr>
            <a:spLocks noGrp="1"/>
          </p:cNvSpPr>
          <p:nvPr>
            <p:ph type="sldNum" sz="quarter" idx="12"/>
          </p:nvPr>
        </p:nvSpPr>
        <p:spPr/>
        <p:txBody>
          <a:bodyPr/>
          <a:lstStyle/>
          <a:p>
            <a:fld id="{A98C840F-E383-4086-BBFD-432E3CD87870}" type="slidenum">
              <a:rPr lang="en-US" smtClean="0"/>
              <a:t>19</a:t>
            </a:fld>
            <a:endParaRPr lang="en-US"/>
          </a:p>
        </p:txBody>
      </p:sp>
      <p:sp>
        <p:nvSpPr>
          <p:cNvPr id="10" name="矩形 9">
            <a:extLst>
              <a:ext uri="{FF2B5EF4-FFF2-40B4-BE49-F238E27FC236}">
                <a16:creationId xmlns:a16="http://schemas.microsoft.com/office/drawing/2014/main" id="{C833E282-19F6-4BCA-BC43-6BA1D4C0E06E}"/>
              </a:ext>
            </a:extLst>
          </p:cNvPr>
          <p:cNvSpPr/>
          <p:nvPr/>
        </p:nvSpPr>
        <p:spPr>
          <a:xfrm>
            <a:off x="609013" y="1106395"/>
            <a:ext cx="11046693" cy="961289"/>
          </a:xfrm>
          <a:prstGeom prst="rect">
            <a:avLst/>
          </a:prstGeom>
        </p:spPr>
        <p:txBody>
          <a:bodyPr wrap="square">
            <a:spAutoFit/>
          </a:bodyPr>
          <a:lstStyle/>
          <a:p>
            <a:pPr marL="800100" lvl="1" indent="-342900">
              <a:lnSpc>
                <a:spcPct val="150000"/>
              </a:lnSpc>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cs typeface="Times" panose="02020603050405020304" pitchFamily="18" charset="0"/>
              </a:rPr>
              <a:t>教授页面的示例图：</a:t>
            </a:r>
            <a:endParaRPr lang="en-US" altLang="zh-CN" sz="2000" dirty="0">
              <a:latin typeface="微软雅黑" panose="020B0503020204020204" pitchFamily="34" charset="-122"/>
              <a:ea typeface="微软雅黑" panose="020B0503020204020204" pitchFamily="34" charset="-122"/>
              <a:cs typeface="Times" panose="02020603050405020304" pitchFamily="18" charset="0"/>
            </a:endParaRPr>
          </a:p>
          <a:p>
            <a:pPr marL="1257300" lvl="2"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panose="02020603050405020304" pitchFamily="18" charset="0"/>
              </a:rPr>
              <a:t>教授姓名、所在院系、大学、州</a:t>
            </a:r>
            <a:endParaRPr lang="zh-CN" altLang="zh-CN" sz="2000" dirty="0">
              <a:latin typeface="微软雅黑" panose="020B0503020204020204" pitchFamily="34" charset="-122"/>
              <a:ea typeface="微软雅黑" panose="020B0503020204020204" pitchFamily="34" charset="-122"/>
              <a:cs typeface="Times" panose="02020603050405020304" pitchFamily="18" charset="0"/>
            </a:endParaRPr>
          </a:p>
        </p:txBody>
      </p:sp>
    </p:spTree>
    <p:extLst>
      <p:ext uri="{BB962C8B-B14F-4D97-AF65-F5344CB8AC3E}">
        <p14:creationId xmlns:p14="http://schemas.microsoft.com/office/powerpoint/2010/main" val="299169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157088" y="2468418"/>
            <a:ext cx="1921164" cy="1921164"/>
          </a:xfrm>
          <a:prstGeom prst="ellipse">
            <a:avLst/>
          </a:prstGeom>
          <a:solidFill>
            <a:srgbClr val="6C4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47348" y="2040158"/>
            <a:ext cx="581352" cy="33655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47" name="任意多边形: 形状 46"/>
          <p:cNvSpPr/>
          <p:nvPr/>
        </p:nvSpPr>
        <p:spPr>
          <a:xfrm>
            <a:off x="0" y="0"/>
            <a:ext cx="4193309" cy="6858000"/>
          </a:xfrm>
          <a:custGeom>
            <a:avLst/>
            <a:gdLst>
              <a:gd name="connsiteX0" fmla="*/ 0 w 4193309"/>
              <a:gd name="connsiteY0" fmla="*/ 0 h 6858000"/>
              <a:gd name="connsiteX1" fmla="*/ 4193309 w 4193309"/>
              <a:gd name="connsiteY1" fmla="*/ 0 h 6858000"/>
              <a:gd name="connsiteX2" fmla="*/ 4193309 w 4193309"/>
              <a:gd name="connsiteY2" fmla="*/ 2305501 h 6858000"/>
              <a:gd name="connsiteX3" fmla="*/ 4151276 w 4193309"/>
              <a:gd name="connsiteY3" fmla="*/ 2303378 h 6858000"/>
              <a:gd name="connsiteX4" fmla="*/ 3025654 w 4193309"/>
              <a:gd name="connsiteY4" fmla="*/ 3429000 h 6858000"/>
              <a:gd name="connsiteX5" fmla="*/ 4151276 w 4193309"/>
              <a:gd name="connsiteY5" fmla="*/ 4554622 h 6858000"/>
              <a:gd name="connsiteX6" fmla="*/ 4193309 w 4193309"/>
              <a:gd name="connsiteY6" fmla="*/ 4552500 h 6858000"/>
              <a:gd name="connsiteX7" fmla="*/ 4193309 w 4193309"/>
              <a:gd name="connsiteY7" fmla="*/ 6858000 h 6858000"/>
              <a:gd name="connsiteX8" fmla="*/ 0 w 4193309"/>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3309" h="6858000">
                <a:moveTo>
                  <a:pt x="0" y="0"/>
                </a:moveTo>
                <a:lnTo>
                  <a:pt x="4193309" y="0"/>
                </a:lnTo>
                <a:lnTo>
                  <a:pt x="4193309" y="2305501"/>
                </a:lnTo>
                <a:lnTo>
                  <a:pt x="4151276" y="2303378"/>
                </a:lnTo>
                <a:cubicBezTo>
                  <a:pt x="3529612" y="2303378"/>
                  <a:pt x="3025654" y="2807336"/>
                  <a:pt x="3025654" y="3429000"/>
                </a:cubicBezTo>
                <a:cubicBezTo>
                  <a:pt x="3025654" y="4050664"/>
                  <a:pt x="3529612" y="4554622"/>
                  <a:pt x="4151276" y="4554622"/>
                </a:cubicBezTo>
                <a:lnTo>
                  <a:pt x="4193309" y="4552500"/>
                </a:lnTo>
                <a:lnTo>
                  <a:pt x="4193309" y="6858000"/>
                </a:lnTo>
                <a:lnTo>
                  <a:pt x="0" y="6858000"/>
                </a:lnTo>
                <a:close/>
              </a:path>
            </a:pathLst>
          </a:custGeom>
          <a:solidFill>
            <a:srgbClr val="6C448A"/>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15" name="文本框 14"/>
          <p:cNvSpPr txBox="1"/>
          <p:nvPr/>
        </p:nvSpPr>
        <p:spPr>
          <a:xfrm>
            <a:off x="2265016" y="3075057"/>
            <a:ext cx="2418973" cy="707886"/>
          </a:xfrm>
          <a:prstGeom prst="rect">
            <a:avLst/>
          </a:prstGeom>
          <a:noFill/>
        </p:spPr>
        <p:txBody>
          <a:bodyPr wrap="square" rtlCol="0">
            <a:spAutoFit/>
          </a:bodyPr>
          <a:lstStyle/>
          <a:p>
            <a:pPr algn="r"/>
            <a:r>
              <a:rPr lang="zh-CN" altLang="en-US" sz="4000" b="1" dirty="0">
                <a:solidFill>
                  <a:schemeClr val="bg1"/>
                </a:solidFill>
                <a:effectLst/>
                <a:latin typeface="Times New Roman" panose="02020603050405020304" pitchFamily="18" charset="0"/>
                <a:ea typeface="Microsoft YaHei" panose="020B0503020204020204" charset="-122"/>
                <a:cs typeface="Times New Roman" panose="02020603050405020304" pitchFamily="18" charset="0"/>
              </a:rPr>
              <a:t>目录</a:t>
            </a:r>
          </a:p>
        </p:txBody>
      </p:sp>
      <p:sp>
        <p:nvSpPr>
          <p:cNvPr id="17" name="文本框 16"/>
          <p:cNvSpPr txBox="1"/>
          <p:nvPr/>
        </p:nvSpPr>
        <p:spPr>
          <a:xfrm>
            <a:off x="6307728" y="1914563"/>
            <a:ext cx="214428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cs typeface="Times New Roman" charset="0"/>
              </a:rPr>
              <a:t>研究背景</a:t>
            </a:r>
          </a:p>
        </p:txBody>
      </p:sp>
      <p:sp>
        <p:nvSpPr>
          <p:cNvPr id="23" name="文本框 22"/>
          <p:cNvSpPr txBox="1"/>
          <p:nvPr/>
        </p:nvSpPr>
        <p:spPr>
          <a:xfrm>
            <a:off x="8733567" y="1881347"/>
            <a:ext cx="140224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cs typeface="Times New Roman" charset="0"/>
                <a:sym typeface="+mn-ea"/>
              </a:rPr>
              <a:t>研究方案</a:t>
            </a:r>
          </a:p>
        </p:txBody>
      </p:sp>
      <p:pic>
        <p:nvPicPr>
          <p:cNvPr id="52" name="图片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7404" y="193703"/>
            <a:ext cx="2161598" cy="668535"/>
          </a:xfrm>
          <a:prstGeom prst="rect">
            <a:avLst/>
          </a:prstGeom>
        </p:spPr>
      </p:pic>
      <p:grpSp>
        <p:nvGrpSpPr>
          <p:cNvPr id="7" name="组合 6"/>
          <p:cNvGrpSpPr/>
          <p:nvPr/>
        </p:nvGrpSpPr>
        <p:grpSpPr>
          <a:xfrm>
            <a:off x="5865184" y="1914563"/>
            <a:ext cx="502357" cy="461665"/>
            <a:chOff x="5521802" y="1950462"/>
            <a:chExt cx="502357" cy="461665"/>
          </a:xfrm>
        </p:grpSpPr>
        <p:sp>
          <p:nvSpPr>
            <p:cNvPr id="53" name="椭圆 52"/>
            <p:cNvSpPr/>
            <p:nvPr/>
          </p:nvSpPr>
          <p:spPr>
            <a:xfrm>
              <a:off x="5521802" y="1981186"/>
              <a:ext cx="389943" cy="389943"/>
            </a:xfrm>
            <a:prstGeom prst="ellipse">
              <a:avLst/>
            </a:prstGeom>
            <a:solidFill>
              <a:srgbClr val="6C448A"/>
            </a:solidFill>
            <a:ln>
              <a:noFill/>
            </a:ln>
            <a:effectLst>
              <a:outerShdw blurRad="63500" sx="102000" sy="102000" algn="ctr" rotWithShape="0">
                <a:prstClr val="black">
                  <a:alpha val="9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6" name="文本框 5"/>
            <p:cNvSpPr txBox="1"/>
            <p:nvPr/>
          </p:nvSpPr>
          <p:spPr>
            <a:xfrm>
              <a:off x="5531000" y="1950462"/>
              <a:ext cx="493159"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1</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24" name="文本框 23"/>
          <p:cNvSpPr txBox="1"/>
          <p:nvPr/>
        </p:nvSpPr>
        <p:spPr>
          <a:xfrm>
            <a:off x="6367541" y="3203520"/>
            <a:ext cx="188332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cs typeface="Times New Roman" charset="0"/>
              </a:rPr>
              <a:t>研究一</a:t>
            </a:r>
          </a:p>
        </p:txBody>
      </p:sp>
      <p:sp>
        <p:nvSpPr>
          <p:cNvPr id="25" name="文本框 24"/>
          <p:cNvSpPr txBox="1"/>
          <p:nvPr/>
        </p:nvSpPr>
        <p:spPr>
          <a:xfrm>
            <a:off x="8733567" y="3236574"/>
            <a:ext cx="113161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cs typeface="Times New Roman" charset="0"/>
                <a:sym typeface="+mn-ea"/>
              </a:rPr>
              <a:t>研究二</a:t>
            </a:r>
          </a:p>
        </p:txBody>
      </p:sp>
      <p:grpSp>
        <p:nvGrpSpPr>
          <p:cNvPr id="28" name="组合 27"/>
          <p:cNvGrpSpPr/>
          <p:nvPr/>
        </p:nvGrpSpPr>
        <p:grpSpPr>
          <a:xfrm>
            <a:off x="5875584" y="3212514"/>
            <a:ext cx="478724" cy="461665"/>
            <a:chOff x="5521802" y="1940189"/>
            <a:chExt cx="478724" cy="461665"/>
          </a:xfrm>
        </p:grpSpPr>
        <p:sp>
          <p:nvSpPr>
            <p:cNvPr id="29" name="椭圆 28"/>
            <p:cNvSpPr/>
            <p:nvPr/>
          </p:nvSpPr>
          <p:spPr>
            <a:xfrm>
              <a:off x="5521802" y="1981186"/>
              <a:ext cx="389943" cy="389943"/>
            </a:xfrm>
            <a:prstGeom prst="ellipse">
              <a:avLst/>
            </a:prstGeom>
            <a:solidFill>
              <a:srgbClr val="6C448A"/>
            </a:solidFill>
            <a:ln>
              <a:noFill/>
            </a:ln>
            <a:effectLst>
              <a:outerShdw blurRad="63500" sx="102000" sy="102000" algn="ctr" rotWithShape="0">
                <a:prstClr val="black">
                  <a:alpha val="9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0" name="文本框 29"/>
            <p:cNvSpPr txBox="1"/>
            <p:nvPr/>
          </p:nvSpPr>
          <p:spPr>
            <a:xfrm>
              <a:off x="5536554" y="1940189"/>
              <a:ext cx="463972"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3</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2" name="灯片编号占位符 1">
            <a:extLst>
              <a:ext uri="{FF2B5EF4-FFF2-40B4-BE49-F238E27FC236}">
                <a16:creationId xmlns:a16="http://schemas.microsoft.com/office/drawing/2014/main" id="{5048A4D9-E961-4BC6-BFB9-813A9CD07295}"/>
              </a:ext>
            </a:extLst>
          </p:cNvPr>
          <p:cNvSpPr>
            <a:spLocks noGrp="1"/>
          </p:cNvSpPr>
          <p:nvPr>
            <p:ph type="sldNum" sz="quarter" idx="12"/>
          </p:nvPr>
        </p:nvSpPr>
        <p:spPr/>
        <p:txBody>
          <a:bodyPr/>
          <a:lstStyle/>
          <a:p>
            <a:fld id="{A98C840F-E383-4086-BBFD-432E3CD87870}" type="slidenum">
              <a:rPr lang="en-US" smtClean="0"/>
              <a:t>2</a:t>
            </a:fld>
            <a:endParaRPr lang="en-US"/>
          </a:p>
        </p:txBody>
      </p:sp>
      <p:sp>
        <p:nvSpPr>
          <p:cNvPr id="26" name="文本框 25">
            <a:extLst>
              <a:ext uri="{FF2B5EF4-FFF2-40B4-BE49-F238E27FC236}">
                <a16:creationId xmlns:a16="http://schemas.microsoft.com/office/drawing/2014/main" id="{6F83F3BB-E54D-41A3-9914-F7D0D459C2F3}"/>
              </a:ext>
            </a:extLst>
          </p:cNvPr>
          <p:cNvSpPr txBox="1"/>
          <p:nvPr/>
        </p:nvSpPr>
        <p:spPr>
          <a:xfrm>
            <a:off x="6385130" y="4542468"/>
            <a:ext cx="143962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cs typeface="Times New Roman" charset="0"/>
                <a:sym typeface="+mn-ea"/>
              </a:rPr>
              <a:t>总讨论</a:t>
            </a:r>
          </a:p>
        </p:txBody>
      </p:sp>
      <p:grpSp>
        <p:nvGrpSpPr>
          <p:cNvPr id="27" name="组合 26">
            <a:extLst>
              <a:ext uri="{FF2B5EF4-FFF2-40B4-BE49-F238E27FC236}">
                <a16:creationId xmlns:a16="http://schemas.microsoft.com/office/drawing/2014/main" id="{B545042D-9FF1-412C-93CB-1EA05E2A7D54}"/>
              </a:ext>
            </a:extLst>
          </p:cNvPr>
          <p:cNvGrpSpPr/>
          <p:nvPr/>
        </p:nvGrpSpPr>
        <p:grpSpPr>
          <a:xfrm>
            <a:off x="5890336" y="4551462"/>
            <a:ext cx="511501" cy="461665"/>
            <a:chOff x="5521802" y="1945324"/>
            <a:chExt cx="511501" cy="461665"/>
          </a:xfrm>
        </p:grpSpPr>
        <p:sp>
          <p:nvSpPr>
            <p:cNvPr id="32" name="椭圆 31">
              <a:extLst>
                <a:ext uri="{FF2B5EF4-FFF2-40B4-BE49-F238E27FC236}">
                  <a16:creationId xmlns:a16="http://schemas.microsoft.com/office/drawing/2014/main" id="{FBA8E04A-8E43-4694-A698-4A7ADC6295AA}"/>
                </a:ext>
              </a:extLst>
            </p:cNvPr>
            <p:cNvSpPr/>
            <p:nvPr/>
          </p:nvSpPr>
          <p:spPr>
            <a:xfrm>
              <a:off x="5521802" y="1981186"/>
              <a:ext cx="389943" cy="389943"/>
            </a:xfrm>
            <a:prstGeom prst="ellipse">
              <a:avLst/>
            </a:prstGeom>
            <a:solidFill>
              <a:srgbClr val="6C448A"/>
            </a:solidFill>
            <a:ln>
              <a:noFill/>
            </a:ln>
            <a:effectLst>
              <a:outerShdw blurRad="63500" sx="102000" sy="102000" algn="ctr" rotWithShape="0">
                <a:prstClr val="black">
                  <a:alpha val="9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86BCBF82-F02B-48C2-8B3C-EC8298FE0CDF}"/>
                </a:ext>
              </a:extLst>
            </p:cNvPr>
            <p:cNvSpPr txBox="1"/>
            <p:nvPr/>
          </p:nvSpPr>
          <p:spPr>
            <a:xfrm>
              <a:off x="5540144" y="1945324"/>
              <a:ext cx="493159"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5</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36" name="文本框 35">
            <a:extLst>
              <a:ext uri="{FF2B5EF4-FFF2-40B4-BE49-F238E27FC236}">
                <a16:creationId xmlns:a16="http://schemas.microsoft.com/office/drawing/2014/main" id="{13B01ACA-DB84-4364-9B61-2DD555986A47}"/>
              </a:ext>
            </a:extLst>
          </p:cNvPr>
          <p:cNvSpPr txBox="1"/>
          <p:nvPr/>
        </p:nvSpPr>
        <p:spPr>
          <a:xfrm>
            <a:off x="8733567" y="4604642"/>
            <a:ext cx="266943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cs typeface="Times New Roman" charset="0"/>
                <a:sym typeface="+mn-ea"/>
              </a:rPr>
              <a:t>展望</a:t>
            </a:r>
          </a:p>
        </p:txBody>
      </p:sp>
      <p:grpSp>
        <p:nvGrpSpPr>
          <p:cNvPr id="40" name="组合 39">
            <a:extLst>
              <a:ext uri="{FF2B5EF4-FFF2-40B4-BE49-F238E27FC236}">
                <a16:creationId xmlns:a16="http://schemas.microsoft.com/office/drawing/2014/main" id="{D2A0095C-195A-4FCE-9225-E62B3C095549}"/>
              </a:ext>
            </a:extLst>
          </p:cNvPr>
          <p:cNvGrpSpPr/>
          <p:nvPr/>
        </p:nvGrpSpPr>
        <p:grpSpPr>
          <a:xfrm>
            <a:off x="8278749" y="1912642"/>
            <a:ext cx="502357" cy="461665"/>
            <a:chOff x="5521802" y="1950462"/>
            <a:chExt cx="502357" cy="461665"/>
          </a:xfrm>
        </p:grpSpPr>
        <p:sp>
          <p:nvSpPr>
            <p:cNvPr id="41" name="椭圆 40">
              <a:extLst>
                <a:ext uri="{FF2B5EF4-FFF2-40B4-BE49-F238E27FC236}">
                  <a16:creationId xmlns:a16="http://schemas.microsoft.com/office/drawing/2014/main" id="{4A203C27-9A89-4D22-B72E-82103E993085}"/>
                </a:ext>
              </a:extLst>
            </p:cNvPr>
            <p:cNvSpPr/>
            <p:nvPr/>
          </p:nvSpPr>
          <p:spPr>
            <a:xfrm>
              <a:off x="5521802" y="1981186"/>
              <a:ext cx="389943" cy="389943"/>
            </a:xfrm>
            <a:prstGeom prst="ellipse">
              <a:avLst/>
            </a:prstGeom>
            <a:solidFill>
              <a:srgbClr val="6C448A"/>
            </a:solidFill>
            <a:ln>
              <a:noFill/>
            </a:ln>
            <a:effectLst>
              <a:outerShdw blurRad="63500" sx="102000" sy="102000" algn="ctr" rotWithShape="0">
                <a:prstClr val="black">
                  <a:alpha val="9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7B522508-E01F-47F2-83F7-F79C5A3ABA13}"/>
                </a:ext>
              </a:extLst>
            </p:cNvPr>
            <p:cNvSpPr txBox="1"/>
            <p:nvPr/>
          </p:nvSpPr>
          <p:spPr>
            <a:xfrm>
              <a:off x="5531000" y="1950462"/>
              <a:ext cx="493159"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43" name="组合 42">
            <a:extLst>
              <a:ext uri="{FF2B5EF4-FFF2-40B4-BE49-F238E27FC236}">
                <a16:creationId xmlns:a16="http://schemas.microsoft.com/office/drawing/2014/main" id="{F85DE455-C790-4CD6-86FC-5D09EF9F1777}"/>
              </a:ext>
            </a:extLst>
          </p:cNvPr>
          <p:cNvGrpSpPr/>
          <p:nvPr/>
        </p:nvGrpSpPr>
        <p:grpSpPr>
          <a:xfrm>
            <a:off x="8254843" y="3258603"/>
            <a:ext cx="478724" cy="461665"/>
            <a:chOff x="5521802" y="1940189"/>
            <a:chExt cx="478724" cy="461665"/>
          </a:xfrm>
        </p:grpSpPr>
        <p:sp>
          <p:nvSpPr>
            <p:cNvPr id="44" name="椭圆 43">
              <a:extLst>
                <a:ext uri="{FF2B5EF4-FFF2-40B4-BE49-F238E27FC236}">
                  <a16:creationId xmlns:a16="http://schemas.microsoft.com/office/drawing/2014/main" id="{CBEF2BAE-CAE7-442E-AE7D-5D550A937C6C}"/>
                </a:ext>
              </a:extLst>
            </p:cNvPr>
            <p:cNvSpPr/>
            <p:nvPr/>
          </p:nvSpPr>
          <p:spPr>
            <a:xfrm>
              <a:off x="5521802" y="1981186"/>
              <a:ext cx="389943" cy="389943"/>
            </a:xfrm>
            <a:prstGeom prst="ellipse">
              <a:avLst/>
            </a:prstGeom>
            <a:solidFill>
              <a:srgbClr val="6C448A"/>
            </a:solidFill>
            <a:ln>
              <a:noFill/>
            </a:ln>
            <a:effectLst>
              <a:outerShdw blurRad="63500" sx="102000" sy="102000" algn="ctr" rotWithShape="0">
                <a:prstClr val="black">
                  <a:alpha val="9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7C69A025-A92F-465D-BDE5-07ACAE04A372}"/>
                </a:ext>
              </a:extLst>
            </p:cNvPr>
            <p:cNvSpPr txBox="1"/>
            <p:nvPr/>
          </p:nvSpPr>
          <p:spPr>
            <a:xfrm>
              <a:off x="5536554" y="1940189"/>
              <a:ext cx="463972"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4</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46" name="组合 45">
            <a:extLst>
              <a:ext uri="{FF2B5EF4-FFF2-40B4-BE49-F238E27FC236}">
                <a16:creationId xmlns:a16="http://schemas.microsoft.com/office/drawing/2014/main" id="{FCD11907-5CEC-4C86-8F45-BF5FE4FF7BF4}"/>
              </a:ext>
            </a:extLst>
          </p:cNvPr>
          <p:cNvGrpSpPr/>
          <p:nvPr/>
        </p:nvGrpSpPr>
        <p:grpSpPr>
          <a:xfrm>
            <a:off x="8269595" y="4597551"/>
            <a:ext cx="511501" cy="461665"/>
            <a:chOff x="5521802" y="1945324"/>
            <a:chExt cx="511501" cy="461665"/>
          </a:xfrm>
        </p:grpSpPr>
        <p:sp>
          <p:nvSpPr>
            <p:cNvPr id="48" name="椭圆 47">
              <a:extLst>
                <a:ext uri="{FF2B5EF4-FFF2-40B4-BE49-F238E27FC236}">
                  <a16:creationId xmlns:a16="http://schemas.microsoft.com/office/drawing/2014/main" id="{5E4B1DC8-9784-4736-8E33-EDEABCEF237B}"/>
                </a:ext>
              </a:extLst>
            </p:cNvPr>
            <p:cNvSpPr/>
            <p:nvPr/>
          </p:nvSpPr>
          <p:spPr>
            <a:xfrm>
              <a:off x="5521802" y="1981186"/>
              <a:ext cx="389943" cy="389943"/>
            </a:xfrm>
            <a:prstGeom prst="ellipse">
              <a:avLst/>
            </a:prstGeom>
            <a:solidFill>
              <a:srgbClr val="6C448A"/>
            </a:solidFill>
            <a:ln>
              <a:noFill/>
            </a:ln>
            <a:effectLst>
              <a:outerShdw blurRad="63500" sx="102000" sy="102000" algn="ctr" rotWithShape="0">
                <a:prstClr val="black">
                  <a:alpha val="9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11A44D07-C4D3-4E25-AE49-1D599FC28B1A}"/>
                </a:ext>
              </a:extLst>
            </p:cNvPr>
            <p:cNvSpPr txBox="1"/>
            <p:nvPr/>
          </p:nvSpPr>
          <p:spPr>
            <a:xfrm>
              <a:off x="5540144" y="1945324"/>
              <a:ext cx="493159"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6</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ratemyprofessor">
            <a:extLst>
              <a:ext uri="{FF2B5EF4-FFF2-40B4-BE49-F238E27FC236}">
                <a16:creationId xmlns:a16="http://schemas.microsoft.com/office/drawing/2014/main" id="{4607D6E4-8352-43C3-9C07-1FEDD723CD9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444192" y="2166559"/>
            <a:ext cx="7376333" cy="36302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矩形 1">
            <a:extLst>
              <a:ext uri="{FF2B5EF4-FFF2-40B4-BE49-F238E27FC236}">
                <a16:creationId xmlns:a16="http://schemas.microsoft.com/office/drawing/2014/main" id="{79BDFF1F-1D80-44C9-AE10-E08792E6EAE4}"/>
              </a:ext>
            </a:extLst>
          </p:cNvPr>
          <p:cNvSpPr/>
          <p:nvPr/>
        </p:nvSpPr>
        <p:spPr>
          <a:xfrm>
            <a:off x="609013" y="1110958"/>
            <a:ext cx="11046693" cy="961289"/>
          </a:xfrm>
          <a:prstGeom prst="rect">
            <a:avLst/>
          </a:prstGeom>
        </p:spPr>
        <p:txBody>
          <a:bodyPr wrap="square">
            <a:spAutoFit/>
          </a:bodyPr>
          <a:lstStyle/>
          <a:p>
            <a:pPr marL="800100" lvl="1" indent="-342900">
              <a:lnSpc>
                <a:spcPct val="150000"/>
              </a:lnSpc>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cs typeface="Times" panose="02020603050405020304" pitchFamily="18" charset="0"/>
              </a:rPr>
              <a:t>教授页面的示例图：</a:t>
            </a:r>
            <a:endParaRPr lang="en-US" altLang="zh-CN" sz="2000" dirty="0">
              <a:latin typeface="微软雅黑" panose="020B0503020204020204" pitchFamily="34" charset="-122"/>
              <a:ea typeface="微软雅黑" panose="020B0503020204020204" pitchFamily="34" charset="-122"/>
              <a:cs typeface="Times" panose="02020603050405020304" pitchFamily="18" charset="0"/>
            </a:endParaRPr>
          </a:p>
          <a:p>
            <a:pPr marL="1257300" lvl="2"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panose="02020603050405020304" pitchFamily="18" charset="0"/>
              </a:rPr>
              <a:t>综合得分，课程难度，是否再次选课的比例及标签</a:t>
            </a:r>
            <a:endParaRPr lang="zh-CN" altLang="zh-CN" sz="2000" dirty="0">
              <a:latin typeface="微软雅黑" panose="020B0503020204020204" pitchFamily="34" charset="-122"/>
              <a:ea typeface="微软雅黑" panose="020B0503020204020204" pitchFamily="34" charset="-122"/>
              <a:cs typeface="Times" panose="02020603050405020304" pitchFamily="18" charset="0"/>
            </a:endParaRPr>
          </a:p>
        </p:txBody>
      </p:sp>
      <p:sp>
        <p:nvSpPr>
          <p:cNvPr id="3" name="灯片编号占位符 2">
            <a:extLst>
              <a:ext uri="{FF2B5EF4-FFF2-40B4-BE49-F238E27FC236}">
                <a16:creationId xmlns:a16="http://schemas.microsoft.com/office/drawing/2014/main" id="{2FC91526-E843-4429-B0DF-36CC41B4D785}"/>
              </a:ext>
            </a:extLst>
          </p:cNvPr>
          <p:cNvSpPr>
            <a:spLocks noGrp="1"/>
          </p:cNvSpPr>
          <p:nvPr>
            <p:ph type="sldNum" sz="quarter" idx="12"/>
          </p:nvPr>
        </p:nvSpPr>
        <p:spPr/>
        <p:txBody>
          <a:bodyPr/>
          <a:lstStyle/>
          <a:p>
            <a:fld id="{A98C840F-E383-4086-BBFD-432E3CD87870}" type="slidenum">
              <a:rPr lang="en-US" smtClean="0"/>
              <a:t>20</a:t>
            </a:fld>
            <a:endParaRPr lang="en-US"/>
          </a:p>
        </p:txBody>
      </p:sp>
      <p:sp>
        <p:nvSpPr>
          <p:cNvPr id="8" name="TextBox 25">
            <a:extLst>
              <a:ext uri="{FF2B5EF4-FFF2-40B4-BE49-F238E27FC236}">
                <a16:creationId xmlns:a16="http://schemas.microsoft.com/office/drawing/2014/main" id="{AAB01493-8CBC-467C-8E75-E1321A908D8D}"/>
              </a:ext>
            </a:extLst>
          </p:cNvPr>
          <p:cNvSpPr txBox="1"/>
          <p:nvPr/>
        </p:nvSpPr>
        <p:spPr>
          <a:xfrm>
            <a:off x="1125192" y="370160"/>
            <a:ext cx="4060727"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第二章  研究方案丨数据说明</a:t>
            </a:r>
            <a:endParaRPr lang="zh-CN" altLang="en-US" sz="2000" dirty="0">
              <a:solidFill>
                <a:srgbClr val="6C448A"/>
              </a:solidFill>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4232330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rateporfessor23">
            <a:extLst>
              <a:ext uri="{FF2B5EF4-FFF2-40B4-BE49-F238E27FC236}">
                <a16:creationId xmlns:a16="http://schemas.microsoft.com/office/drawing/2014/main" id="{7A6D802F-5ED3-498A-97E5-54695830BA9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00245" y="2601931"/>
            <a:ext cx="7090300" cy="36173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矩形 5">
            <a:extLst>
              <a:ext uri="{FF2B5EF4-FFF2-40B4-BE49-F238E27FC236}">
                <a16:creationId xmlns:a16="http://schemas.microsoft.com/office/drawing/2014/main" id="{B47943BC-F7B5-4535-912B-6F70C144D398}"/>
              </a:ext>
            </a:extLst>
          </p:cNvPr>
          <p:cNvSpPr/>
          <p:nvPr/>
        </p:nvSpPr>
        <p:spPr>
          <a:xfrm>
            <a:off x="609012" y="1041873"/>
            <a:ext cx="10965671" cy="1422954"/>
          </a:xfrm>
          <a:prstGeom prst="rect">
            <a:avLst/>
          </a:prstGeom>
        </p:spPr>
        <p:txBody>
          <a:bodyPr wrap="square">
            <a:spAutoFit/>
          </a:bodyPr>
          <a:lstStyle/>
          <a:p>
            <a:pPr marL="8001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panose="02020603050405020304" pitchFamily="18" charset="0"/>
              </a:rPr>
              <a:t>教授</a:t>
            </a:r>
            <a:r>
              <a:rPr lang="zh-CN" altLang="zh-CN" sz="2000" dirty="0">
                <a:latin typeface="微软雅黑" panose="020B0503020204020204" pitchFamily="34" charset="-122"/>
                <a:ea typeface="微软雅黑" panose="020B0503020204020204" pitchFamily="34" charset="-122"/>
                <a:cs typeface="Times" panose="02020603050405020304" pitchFamily="18" charset="0"/>
              </a:rPr>
              <a:t>页面的示例图：</a:t>
            </a:r>
            <a:endParaRPr lang="en-US" altLang="zh-CN" sz="2000" dirty="0">
              <a:latin typeface="微软雅黑" panose="020B0503020204020204" pitchFamily="34" charset="-122"/>
              <a:ea typeface="微软雅黑" panose="020B0503020204020204" pitchFamily="34" charset="-122"/>
              <a:cs typeface="Times" panose="02020603050405020304" pitchFamily="18" charset="0"/>
            </a:endParaRPr>
          </a:p>
          <a:p>
            <a:pPr marL="1371600" lvl="2" indent="-4572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panose="02020603050405020304" pitchFamily="18" charset="0"/>
              </a:rPr>
              <a:t>每个学生的评价教授的详细数据，综合得分、课程难度、是否为了学分、是否强制出勤、是否再次选课、成绩、标签及文本评论</a:t>
            </a:r>
            <a:endParaRPr lang="zh-CN" altLang="zh-CN" sz="2000" dirty="0">
              <a:latin typeface="微软雅黑" panose="020B0503020204020204" pitchFamily="34" charset="-122"/>
              <a:ea typeface="微软雅黑" panose="020B0503020204020204" pitchFamily="34" charset="-122"/>
              <a:cs typeface="Times" panose="02020603050405020304" pitchFamily="18" charset="0"/>
            </a:endParaRPr>
          </a:p>
        </p:txBody>
      </p:sp>
      <p:sp>
        <p:nvSpPr>
          <p:cNvPr id="2" name="灯片编号占位符 1">
            <a:extLst>
              <a:ext uri="{FF2B5EF4-FFF2-40B4-BE49-F238E27FC236}">
                <a16:creationId xmlns:a16="http://schemas.microsoft.com/office/drawing/2014/main" id="{C35F9354-F0D5-449B-97EF-10E8956E6026}"/>
              </a:ext>
            </a:extLst>
          </p:cNvPr>
          <p:cNvSpPr>
            <a:spLocks noGrp="1"/>
          </p:cNvSpPr>
          <p:nvPr>
            <p:ph type="sldNum" sz="quarter" idx="12"/>
          </p:nvPr>
        </p:nvSpPr>
        <p:spPr/>
        <p:txBody>
          <a:bodyPr/>
          <a:lstStyle/>
          <a:p>
            <a:fld id="{A98C840F-E383-4086-BBFD-432E3CD87870}" type="slidenum">
              <a:rPr lang="en-US" smtClean="0"/>
              <a:t>21</a:t>
            </a:fld>
            <a:endParaRPr lang="en-US"/>
          </a:p>
        </p:txBody>
      </p:sp>
      <p:sp>
        <p:nvSpPr>
          <p:cNvPr id="8" name="TextBox 25">
            <a:extLst>
              <a:ext uri="{FF2B5EF4-FFF2-40B4-BE49-F238E27FC236}">
                <a16:creationId xmlns:a16="http://schemas.microsoft.com/office/drawing/2014/main" id="{9C77681C-B0C4-40F4-81F1-AB15F2348EC0}"/>
              </a:ext>
            </a:extLst>
          </p:cNvPr>
          <p:cNvSpPr txBox="1"/>
          <p:nvPr/>
        </p:nvSpPr>
        <p:spPr>
          <a:xfrm>
            <a:off x="1125192" y="370160"/>
            <a:ext cx="4060727"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第二章  研究方案丨数据说明</a:t>
            </a:r>
            <a:endParaRPr lang="zh-CN" altLang="en-US" sz="2000" dirty="0">
              <a:solidFill>
                <a:srgbClr val="6C448A"/>
              </a:solidFill>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1437683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366" y="2361565"/>
            <a:ext cx="4359008" cy="1583690"/>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grpSp>
        <p:nvGrpSpPr>
          <p:cNvPr id="5" name="组合 4"/>
          <p:cNvGrpSpPr/>
          <p:nvPr/>
        </p:nvGrpSpPr>
        <p:grpSpPr>
          <a:xfrm>
            <a:off x="4772509" y="2134867"/>
            <a:ext cx="4912947" cy="1594760"/>
            <a:chOff x="3773160" y="1275716"/>
            <a:chExt cx="4913198" cy="1195857"/>
          </a:xfrm>
        </p:grpSpPr>
        <p:sp>
          <p:nvSpPr>
            <p:cNvPr id="6" name="TextBox 4"/>
            <p:cNvSpPr txBox="1"/>
            <p:nvPr/>
          </p:nvSpPr>
          <p:spPr>
            <a:xfrm>
              <a:off x="3773160" y="1275716"/>
              <a:ext cx="138571" cy="398115"/>
            </a:xfrm>
            <a:prstGeom prst="rect">
              <a:avLst/>
            </a:prstGeom>
            <a:noFill/>
          </p:spPr>
          <p:txBody>
            <a:bodyPr wrap="none" lIns="68580" tIns="34290" rIns="68580" bIns="34290" rtlCol="0">
              <a:spAutoFit/>
            </a:bodyPr>
            <a:lstStyle/>
            <a:p>
              <a:endParaRPr lang="en-US" altLang="zh-CN" sz="3000" dirty="0">
                <a:solidFill>
                  <a:srgbClr val="6C448A"/>
                </a:solidFill>
                <a:latin typeface="Impact" panose="020B0806030902050204" pitchFamily="34" charset="0"/>
              </a:endParaRPr>
            </a:p>
          </p:txBody>
        </p:sp>
        <p:sp>
          <p:nvSpPr>
            <p:cNvPr id="7" name="文本框 6"/>
            <p:cNvSpPr txBox="1"/>
            <p:nvPr/>
          </p:nvSpPr>
          <p:spPr>
            <a:xfrm>
              <a:off x="6229791" y="1727271"/>
              <a:ext cx="2456567" cy="744302"/>
            </a:xfrm>
            <a:prstGeom prst="rect">
              <a:avLst/>
            </a:prstGeom>
            <a:noFill/>
          </p:spPr>
          <p:txBody>
            <a:bodyPr wrap="none" lIns="68580" tIns="34290" rIns="68580" bIns="34290" rtlCol="0">
              <a:spAutoFit/>
            </a:bodyPr>
            <a:lstStyle/>
            <a:p>
              <a:pPr algn="ctr"/>
              <a:r>
                <a:rPr lang="zh-CN" altLang="en-US" sz="6000" dirty="0">
                  <a:latin typeface="微软雅黑" panose="020B0503020204020204" pitchFamily="34" charset="-122"/>
                  <a:ea typeface="微软雅黑" panose="020B0503020204020204" pitchFamily="34" charset="-122"/>
                  <a:cs typeface="Times New Roman" charset="0"/>
                </a:rPr>
                <a:t>研究一</a:t>
              </a:r>
              <a:endParaRPr lang="en-US" altLang="zh-CN" sz="6000" dirty="0">
                <a:latin typeface="微软雅黑" panose="020B0503020204020204" pitchFamily="34" charset="-122"/>
                <a:ea typeface="微软雅黑" panose="020B0503020204020204" pitchFamily="34" charset="-122"/>
                <a:cs typeface="Times New Roman" charset="0"/>
              </a:endParaRPr>
            </a:p>
          </p:txBody>
        </p:sp>
      </p:grpSp>
      <p:sp>
        <p:nvSpPr>
          <p:cNvPr id="8" name="矩形 7"/>
          <p:cNvSpPr/>
          <p:nvPr/>
        </p:nvSpPr>
        <p:spPr>
          <a:xfrm>
            <a:off x="0" y="2008505"/>
            <a:ext cx="12192000" cy="252727"/>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矩形 9"/>
          <p:cNvSpPr/>
          <p:nvPr/>
        </p:nvSpPr>
        <p:spPr>
          <a:xfrm>
            <a:off x="4672497" y="2357756"/>
            <a:ext cx="200025" cy="1584012"/>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21" y="367864"/>
            <a:ext cx="2161598" cy="668535"/>
          </a:xfrm>
          <a:prstGeom prst="rect">
            <a:avLst/>
          </a:prstGeom>
        </p:spPr>
      </p:pic>
      <p:sp>
        <p:nvSpPr>
          <p:cNvPr id="11" name="Text Box 64">
            <a:extLst>
              <a:ext uri="{FF2B5EF4-FFF2-40B4-BE49-F238E27FC236}">
                <a16:creationId xmlns:a16="http://schemas.microsoft.com/office/drawing/2014/main" id="{D1989492-AC4A-42B1-8AA8-88E69CC5EFFA}"/>
              </a:ext>
            </a:extLst>
          </p:cNvPr>
          <p:cNvSpPr txBox="1">
            <a:spLocks noChangeArrowheads="1"/>
          </p:cNvSpPr>
          <p:nvPr/>
        </p:nvSpPr>
        <p:spPr bwMode="auto">
          <a:xfrm>
            <a:off x="979651" y="2824603"/>
            <a:ext cx="2828261" cy="807913"/>
          </a:xfrm>
          <a:prstGeom prst="rect">
            <a:avLst/>
          </a:prstGeom>
          <a:noFill/>
          <a:ln w="9525">
            <a:noFill/>
            <a:miter lim="800000"/>
          </a:ln>
        </p:spPr>
        <p:txBody>
          <a:bodyPr wrap="square" lIns="68580" tIns="34290" rIns="68580" bIns="3429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Times New Roman" charset="0"/>
              </a:rPr>
              <a:t>第三章</a:t>
            </a:r>
            <a:endParaRPr lang="en-US" altLang="zh-CN" sz="4800" dirty="0">
              <a:solidFill>
                <a:srgbClr val="679E2A"/>
              </a:solidFill>
              <a:latin typeface="微软雅黑" panose="020B0503020204020204" pitchFamily="34" charset="-122"/>
              <a:ea typeface="微软雅黑" panose="020B0503020204020204" pitchFamily="34" charset="-122"/>
              <a:cs typeface="Times New Roman" charset="0"/>
            </a:endParaRPr>
          </a:p>
        </p:txBody>
      </p:sp>
      <p:sp>
        <p:nvSpPr>
          <p:cNvPr id="3" name="灯片编号占位符 2">
            <a:extLst>
              <a:ext uri="{FF2B5EF4-FFF2-40B4-BE49-F238E27FC236}">
                <a16:creationId xmlns:a16="http://schemas.microsoft.com/office/drawing/2014/main" id="{81CC894B-553E-451F-9A60-3B74EBDD435E}"/>
              </a:ext>
            </a:extLst>
          </p:cNvPr>
          <p:cNvSpPr>
            <a:spLocks noGrp="1"/>
          </p:cNvSpPr>
          <p:nvPr>
            <p:ph type="sldNum" sz="quarter" idx="12"/>
          </p:nvPr>
        </p:nvSpPr>
        <p:spPr/>
        <p:txBody>
          <a:bodyPr/>
          <a:lstStyle/>
          <a:p>
            <a:fld id="{A98C840F-E383-4086-BBFD-432E3CD87870}" type="slidenum">
              <a:rPr lang="en-US" smtClean="0"/>
              <a:t>22</a:t>
            </a:fld>
            <a:endParaRPr lang="en-US"/>
          </a:p>
        </p:txBody>
      </p:sp>
    </p:spTree>
    <p:extLst>
      <p:ext uri="{BB962C8B-B14F-4D97-AF65-F5344CB8AC3E}">
        <p14:creationId xmlns:p14="http://schemas.microsoft.com/office/powerpoint/2010/main" val="4144908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53" name="TextBox 25"/>
          <p:cNvSpPr txBox="1"/>
          <p:nvPr/>
        </p:nvSpPr>
        <p:spPr>
          <a:xfrm>
            <a:off x="1125192" y="370160"/>
            <a:ext cx="3046027"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第三章 研究一丨目的</a:t>
            </a:r>
          </a:p>
        </p:txBody>
      </p: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47A5FE22-2167-46B5-B34C-93676E8D9955}"/>
              </a:ext>
            </a:extLst>
          </p:cNvPr>
          <p:cNvSpPr>
            <a:spLocks noGrp="1"/>
          </p:cNvSpPr>
          <p:nvPr>
            <p:ph type="sldNum" sz="quarter" idx="12"/>
          </p:nvPr>
        </p:nvSpPr>
        <p:spPr/>
        <p:txBody>
          <a:bodyPr/>
          <a:lstStyle/>
          <a:p>
            <a:fld id="{A98C840F-E383-4086-BBFD-432E3CD87870}" type="slidenum">
              <a:rPr lang="en-US" smtClean="0"/>
              <a:t>23</a:t>
            </a:fld>
            <a:endParaRPr lang="en-US"/>
          </a:p>
        </p:txBody>
      </p:sp>
      <p:sp>
        <p:nvSpPr>
          <p:cNvPr id="7" name="矩形 6">
            <a:extLst>
              <a:ext uri="{FF2B5EF4-FFF2-40B4-BE49-F238E27FC236}">
                <a16:creationId xmlns:a16="http://schemas.microsoft.com/office/drawing/2014/main" id="{FF73DB8A-C3BC-42FF-B071-82BB5F57F397}"/>
              </a:ext>
            </a:extLst>
          </p:cNvPr>
          <p:cNvSpPr/>
          <p:nvPr/>
        </p:nvSpPr>
        <p:spPr>
          <a:xfrm>
            <a:off x="609013" y="1143427"/>
            <a:ext cx="11144075" cy="961097"/>
          </a:xfrm>
          <a:prstGeom prst="rect">
            <a:avLst/>
          </a:prstGeom>
        </p:spPr>
        <p:txBody>
          <a:bodyPr wrap="square">
            <a:spAutoFit/>
          </a:bodyPr>
          <a:lstStyle/>
          <a:p>
            <a:pPr marL="800100" lvl="1" indent="-342900">
              <a:lnSpc>
                <a:spcPct val="150000"/>
              </a:lnSpc>
              <a:buFont typeface="Wingdings" panose="05000000000000000000" pitchFamily="2" charset="2"/>
              <a:buChar char="Ø"/>
            </a:pPr>
            <a:r>
              <a:rPr lang="zh-CN" altLang="en-US" sz="2000" dirty="0">
                <a:latin typeface="Times" panose="02020603050405020304" pitchFamily="18" charset="0"/>
                <a:ea typeface="微软雅黑" panose="020B0503020204020204" pitchFamily="34" charset="-122"/>
                <a:cs typeface="Times" panose="02020603050405020304" pitchFamily="18" charset="0"/>
              </a:rPr>
              <a:t>目的：</a:t>
            </a: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lvl="1">
              <a:lnSpc>
                <a:spcPct val="150000"/>
              </a:lnSpc>
            </a:pPr>
            <a:r>
              <a:rPr lang="en-US" altLang="zh-CN" sz="2000" dirty="0">
                <a:latin typeface="Times" panose="02020603050405020304" pitchFamily="18" charset="0"/>
                <a:ea typeface="微软雅黑" panose="020B0503020204020204" pitchFamily="34" charset="-122"/>
                <a:cs typeface="Times" panose="02020603050405020304" pitchFamily="18" charset="0"/>
              </a:rPr>
              <a:t>	</a:t>
            </a:r>
            <a:r>
              <a:rPr lang="zh-CN" altLang="zh-CN" sz="2000" dirty="0">
                <a:latin typeface="Times" panose="02020603050405020304" pitchFamily="18" charset="0"/>
                <a:ea typeface="微软雅黑" panose="020B0503020204020204" pitchFamily="34" charset="-122"/>
                <a:cs typeface="Times" panose="02020603050405020304" pitchFamily="18" charset="0"/>
              </a:rPr>
              <a:t>基于</a:t>
            </a:r>
            <a:r>
              <a:rPr lang="en-US" altLang="zh-CN" sz="2000" dirty="0">
                <a:latin typeface="Times" panose="02020603050405020304" pitchFamily="18" charset="0"/>
                <a:ea typeface="微软雅黑" panose="020B0503020204020204" pitchFamily="34" charset="-122"/>
                <a:cs typeface="Times" panose="02020603050405020304" pitchFamily="18" charset="0"/>
              </a:rPr>
              <a:t>RMP</a:t>
            </a:r>
            <a:r>
              <a:rPr lang="zh-CN" altLang="zh-CN" sz="2000" dirty="0">
                <a:latin typeface="Times" panose="02020603050405020304" pitchFamily="18" charset="0"/>
                <a:ea typeface="微软雅黑" panose="020B0503020204020204" pitchFamily="34" charset="-122"/>
                <a:cs typeface="Times" panose="02020603050405020304" pitchFamily="18" charset="0"/>
              </a:rPr>
              <a:t>的数据，探讨</a:t>
            </a:r>
            <a:r>
              <a:rPr lang="zh-CN" altLang="en-US" sz="2000" dirty="0">
                <a:latin typeface="Times" panose="02020603050405020304" pitchFamily="18" charset="0"/>
                <a:ea typeface="微软雅黑" panose="020B0503020204020204" pitchFamily="34" charset="-122"/>
                <a:cs typeface="Times" panose="02020603050405020304" pitchFamily="18" charset="0"/>
              </a:rPr>
              <a:t>国外</a:t>
            </a:r>
            <a:r>
              <a:rPr lang="zh-CN" altLang="zh-CN" sz="2000" dirty="0">
                <a:latin typeface="Times" panose="02020603050405020304" pitchFamily="18" charset="0"/>
                <a:ea typeface="微软雅黑" panose="020B0503020204020204" pitchFamily="34" charset="-122"/>
                <a:cs typeface="Times" panose="02020603050405020304" pitchFamily="18" charset="0"/>
              </a:rPr>
              <a:t>教授的教学特点、教师效能的影响因素</a:t>
            </a: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p:txBody>
      </p:sp>
    </p:spTree>
    <p:extLst>
      <p:ext uri="{BB962C8B-B14F-4D97-AF65-F5344CB8AC3E}">
        <p14:creationId xmlns:p14="http://schemas.microsoft.com/office/powerpoint/2010/main" val="3333148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47A5FE22-2167-46B5-B34C-93676E8D9955}"/>
              </a:ext>
            </a:extLst>
          </p:cNvPr>
          <p:cNvSpPr>
            <a:spLocks noGrp="1"/>
          </p:cNvSpPr>
          <p:nvPr>
            <p:ph type="sldNum" sz="quarter" idx="12"/>
          </p:nvPr>
        </p:nvSpPr>
        <p:spPr/>
        <p:txBody>
          <a:bodyPr/>
          <a:lstStyle/>
          <a:p>
            <a:fld id="{A98C840F-E383-4086-BBFD-432E3CD87870}" type="slidenum">
              <a:rPr lang="en-US" smtClean="0"/>
              <a:t>24</a:t>
            </a:fld>
            <a:endParaRPr lang="en-US"/>
          </a:p>
        </p:txBody>
      </p:sp>
      <p:sp>
        <p:nvSpPr>
          <p:cNvPr id="8" name="TextBox 25">
            <a:extLst>
              <a:ext uri="{FF2B5EF4-FFF2-40B4-BE49-F238E27FC236}">
                <a16:creationId xmlns:a16="http://schemas.microsoft.com/office/drawing/2014/main" id="{7FE97BBF-B374-49F4-98C4-7554AF8304BC}"/>
              </a:ext>
            </a:extLst>
          </p:cNvPr>
          <p:cNvSpPr txBox="1"/>
          <p:nvPr/>
        </p:nvSpPr>
        <p:spPr>
          <a:xfrm>
            <a:off x="1125192" y="370160"/>
            <a:ext cx="7970452"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第三章 研究一丨</a:t>
            </a:r>
            <a:r>
              <a:rPr lang="zh-CN" altLang="zh-CN" sz="2400" dirty="0">
                <a:solidFill>
                  <a:srgbClr val="6C448A"/>
                </a:solidFill>
                <a:latin typeface="微软雅黑" panose="020B0503020204020204" pitchFamily="34" charset="-122"/>
                <a:ea typeface="微软雅黑" panose="020B0503020204020204" pitchFamily="34" charset="-122"/>
                <a:cs typeface="Times New Roman" charset="0"/>
              </a:rPr>
              <a:t>助理教授、副教授与教授教龄的描述统计</a:t>
            </a:r>
            <a:endParaRPr lang="zh-CN" altLang="en-US" sz="2400" dirty="0">
              <a:solidFill>
                <a:srgbClr val="6C448A"/>
              </a:solidFill>
              <a:latin typeface="微软雅黑" panose="020B0503020204020204" pitchFamily="34" charset="-122"/>
              <a:ea typeface="微软雅黑" panose="020B0503020204020204" pitchFamily="34" charset="-122"/>
              <a:cs typeface="Times New Roman" charset="0"/>
            </a:endParaRPr>
          </a:p>
        </p:txBody>
      </p:sp>
      <p:sp>
        <p:nvSpPr>
          <p:cNvPr id="5" name="矩形 4">
            <a:extLst>
              <a:ext uri="{FF2B5EF4-FFF2-40B4-BE49-F238E27FC236}">
                <a16:creationId xmlns:a16="http://schemas.microsoft.com/office/drawing/2014/main" id="{4480CB09-FE45-42CF-B3ED-25E1E33A61EC}"/>
              </a:ext>
            </a:extLst>
          </p:cNvPr>
          <p:cNvSpPr/>
          <p:nvPr/>
        </p:nvSpPr>
        <p:spPr>
          <a:xfrm>
            <a:off x="1009539" y="941651"/>
            <a:ext cx="10738786" cy="1938992"/>
          </a:xfrm>
          <a:prstGeom prst="rect">
            <a:avLst/>
          </a:prstGeom>
        </p:spPr>
        <p:txBody>
          <a:bodyPr wrap="square">
            <a:spAutoFit/>
          </a:bodyPr>
          <a:lstStyle/>
          <a:p>
            <a:pPr marL="342900" indent="-342900" algn="just">
              <a:spcAft>
                <a:spcPts val="0"/>
              </a:spcAft>
              <a:buFont typeface="Wingdings" panose="05000000000000000000" pitchFamily="2" charset="2"/>
              <a:buChar char="Ø"/>
            </a:pP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数据：</a:t>
            </a: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indent="266700" algn="just">
              <a:spcAft>
                <a:spcPts val="0"/>
              </a:spcAft>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伯克利加州大学</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443</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名在职教授，</a:t>
            </a:r>
            <a:r>
              <a:rPr lang="en-US"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115</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位教授</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的简历有效</a:t>
            </a: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indent="266700" algn="just">
              <a:spcAft>
                <a:spcPts val="0"/>
              </a:spcAft>
            </a:pP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spcAft>
                <a:spcPts val="0"/>
              </a:spcAft>
              <a:buFont typeface="Wingdings" panose="05000000000000000000" pitchFamily="2" charset="2"/>
              <a:buChar char="Ø"/>
            </a:pP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结果：</a:t>
            </a: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indent="266700" algn="just">
              <a:spcAft>
                <a:spcPts val="0"/>
              </a:spcAft>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助理教授</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M</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2.46 </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年</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SD</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2.33 </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年</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到副教授</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M</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7.75 </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年</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SD</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2.77 </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年</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需要</a:t>
            </a:r>
            <a:r>
              <a:rPr lang="en-US"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5.29</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年</a:t>
            </a:r>
            <a:endParaRPr lang="en-US"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indent="266700" algn="just">
              <a:spcAft>
                <a:spcPts val="0"/>
              </a:spcAft>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副教授</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M</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7.75 </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年</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SD</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2.77 </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年</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到教授</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M</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13.33 </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年</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SD</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4.77 </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年</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需要</a:t>
            </a:r>
            <a:r>
              <a:rPr lang="en-US"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5.58</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年</a:t>
            </a:r>
            <a:endParaRPr lang="en-US"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p:txBody>
      </p:sp>
      <p:sp>
        <p:nvSpPr>
          <p:cNvPr id="6" name="矩形 5">
            <a:extLst>
              <a:ext uri="{FF2B5EF4-FFF2-40B4-BE49-F238E27FC236}">
                <a16:creationId xmlns:a16="http://schemas.microsoft.com/office/drawing/2014/main" id="{56243B7F-2317-4DFB-B3DB-BDFC1BE4C36F}"/>
              </a:ext>
            </a:extLst>
          </p:cNvPr>
          <p:cNvSpPr/>
          <p:nvPr/>
        </p:nvSpPr>
        <p:spPr>
          <a:xfrm>
            <a:off x="2332506" y="6238408"/>
            <a:ext cx="7804916" cy="523220"/>
          </a:xfrm>
          <a:prstGeom prst="rect">
            <a:avLst/>
          </a:prstGeom>
        </p:spPr>
        <p:txBody>
          <a:bodyPr wrap="square">
            <a:spAutoFit/>
          </a:bodyPr>
          <a:lstStyle/>
          <a:p>
            <a:pPr algn="just">
              <a:spcAft>
                <a:spcPts val="0"/>
              </a:spcAft>
            </a:pPr>
            <a:r>
              <a:rPr lang="zh-CN" altLang="zh-CN" sz="1400" dirty="0">
                <a:solidFill>
                  <a:srgbClr val="000000"/>
                </a:solidFill>
                <a:latin typeface="Times" panose="02020603050405020304" pitchFamily="18" charset="0"/>
                <a:ea typeface="微软雅黑" panose="020B0503020204020204" pitchFamily="34" charset="-122"/>
                <a:cs typeface="Times" panose="02020603050405020304" pitchFamily="18" charset="0"/>
              </a:rPr>
              <a:t>助理教授</a:t>
            </a:r>
            <a:r>
              <a:rPr lang="zh-CN" altLang="en-US" sz="1400" dirty="0">
                <a:solidFill>
                  <a:srgbClr val="000000"/>
                </a:solidFill>
                <a:latin typeface="Times" panose="02020603050405020304" pitchFamily="18" charset="0"/>
                <a:ea typeface="微软雅黑" panose="020B0503020204020204" pitchFamily="34" charset="-122"/>
                <a:cs typeface="Times" panose="02020603050405020304" pitchFamily="18" charset="0"/>
              </a:rPr>
              <a:t>平均</a:t>
            </a:r>
            <a:r>
              <a:rPr lang="zh-CN" altLang="zh-CN" sz="1400" dirty="0">
                <a:solidFill>
                  <a:srgbClr val="000000"/>
                </a:solidFill>
                <a:latin typeface="Times" panose="02020603050405020304" pitchFamily="18" charset="0"/>
                <a:ea typeface="微软雅黑" panose="020B0503020204020204" pitchFamily="34" charset="-122"/>
                <a:cs typeface="Times" panose="02020603050405020304" pitchFamily="18" charset="0"/>
              </a:rPr>
              <a:t>需要</a:t>
            </a:r>
            <a:r>
              <a:rPr lang="en-US" altLang="zh-CN" sz="1400" b="1" dirty="0">
                <a:solidFill>
                  <a:srgbClr val="000000"/>
                </a:solidFill>
                <a:latin typeface="Times" panose="02020603050405020304" pitchFamily="18" charset="0"/>
                <a:ea typeface="微软雅黑" panose="020B0503020204020204" pitchFamily="34" charset="-122"/>
                <a:cs typeface="Times" panose="02020603050405020304" pitchFamily="18" charset="0"/>
              </a:rPr>
              <a:t>6</a:t>
            </a:r>
            <a:r>
              <a:rPr lang="zh-CN" altLang="zh-CN" sz="1400" b="1" dirty="0">
                <a:solidFill>
                  <a:srgbClr val="000000"/>
                </a:solidFill>
                <a:latin typeface="Times" panose="02020603050405020304" pitchFamily="18" charset="0"/>
                <a:ea typeface="微软雅黑" panose="020B0503020204020204" pitchFamily="34" charset="-122"/>
                <a:cs typeface="Times" panose="02020603050405020304" pitchFamily="18" charset="0"/>
              </a:rPr>
              <a:t>年获得副教授职位</a:t>
            </a:r>
            <a:r>
              <a:rPr lang="zh-CN" altLang="zh-CN" sz="1400" dirty="0">
                <a:solidFill>
                  <a:srgbClr val="000000"/>
                </a:solidFill>
                <a:latin typeface="Times" panose="02020603050405020304" pitchFamily="18" charset="0"/>
                <a:ea typeface="微软雅黑" panose="020B0503020204020204" pitchFamily="34" charset="-122"/>
                <a:cs typeface="Times" panose="02020603050405020304" pitchFamily="18" charset="0"/>
              </a:rPr>
              <a:t>，副教授</a:t>
            </a:r>
            <a:r>
              <a:rPr lang="zh-CN" altLang="en-US" sz="1400" dirty="0">
                <a:solidFill>
                  <a:srgbClr val="000000"/>
                </a:solidFill>
                <a:latin typeface="Times" panose="02020603050405020304" pitchFamily="18" charset="0"/>
                <a:ea typeface="微软雅黑" panose="020B0503020204020204" pitchFamily="34" charset="-122"/>
                <a:cs typeface="Times" panose="02020603050405020304" pitchFamily="18" charset="0"/>
              </a:rPr>
              <a:t>平均</a:t>
            </a:r>
            <a:r>
              <a:rPr lang="zh-CN" altLang="zh-CN" sz="1400" dirty="0">
                <a:solidFill>
                  <a:srgbClr val="000000"/>
                </a:solidFill>
                <a:latin typeface="Times" panose="02020603050405020304" pitchFamily="18" charset="0"/>
                <a:ea typeface="微软雅黑" panose="020B0503020204020204" pitchFamily="34" charset="-122"/>
                <a:cs typeface="Times" panose="02020603050405020304" pitchFamily="18" charset="0"/>
              </a:rPr>
              <a:t>需要</a:t>
            </a:r>
            <a:r>
              <a:rPr lang="en-US" altLang="zh-CN" sz="1400" b="1" dirty="0">
                <a:solidFill>
                  <a:srgbClr val="000000"/>
                </a:solidFill>
                <a:latin typeface="Times" panose="02020603050405020304" pitchFamily="18" charset="0"/>
                <a:ea typeface="微软雅黑" panose="020B0503020204020204" pitchFamily="34" charset="-122"/>
                <a:cs typeface="Times" panose="02020603050405020304" pitchFamily="18" charset="0"/>
              </a:rPr>
              <a:t>6</a:t>
            </a:r>
            <a:r>
              <a:rPr lang="zh-CN" altLang="zh-CN" sz="1400" b="1" dirty="0">
                <a:solidFill>
                  <a:srgbClr val="000000"/>
                </a:solidFill>
                <a:latin typeface="Times" panose="02020603050405020304" pitchFamily="18" charset="0"/>
                <a:ea typeface="微软雅黑" panose="020B0503020204020204" pitchFamily="34" charset="-122"/>
                <a:cs typeface="Times" panose="02020603050405020304" pitchFamily="18" charset="0"/>
              </a:rPr>
              <a:t>年时间被提升为教授</a:t>
            </a:r>
            <a:r>
              <a:rPr lang="zh-CN" altLang="en-US" sz="1400" dirty="0">
                <a:solidFill>
                  <a:srgbClr val="000000"/>
                </a:solidFill>
                <a:latin typeface="Times" panose="02020603050405020304" pitchFamily="18" charset="0"/>
                <a:ea typeface="微软雅黑" panose="020B0503020204020204" pitchFamily="34" charset="-122"/>
                <a:cs typeface="Times" panose="02020603050405020304" pitchFamily="18" charset="0"/>
              </a:rPr>
              <a:t>，因此</a:t>
            </a:r>
            <a:r>
              <a:rPr lang="zh-CN" altLang="zh-CN" sz="1400" dirty="0">
                <a:solidFill>
                  <a:srgbClr val="000000"/>
                </a:solidFill>
                <a:latin typeface="Times" panose="02020603050405020304" pitchFamily="18" charset="0"/>
                <a:ea typeface="微软雅黑" panose="020B0503020204020204" pitchFamily="34" charset="-122"/>
                <a:cs typeface="Times" panose="02020603050405020304" pitchFamily="18" charset="0"/>
              </a:rPr>
              <a:t>教授的</a:t>
            </a:r>
            <a:r>
              <a:rPr lang="zh-CN" altLang="en-US" sz="1400" dirty="0">
                <a:solidFill>
                  <a:srgbClr val="000000"/>
                </a:solidFill>
                <a:latin typeface="Times" panose="02020603050405020304" pitchFamily="18" charset="0"/>
                <a:ea typeface="微软雅黑" panose="020B0503020204020204" pitchFamily="34" charset="-122"/>
                <a:cs typeface="Times" panose="02020603050405020304" pitchFamily="18" charset="0"/>
              </a:rPr>
              <a:t>教龄一般</a:t>
            </a:r>
            <a:r>
              <a:rPr lang="zh-CN" altLang="zh-CN" sz="1400" dirty="0">
                <a:solidFill>
                  <a:srgbClr val="000000"/>
                </a:solidFill>
                <a:latin typeface="Times" panose="02020603050405020304" pitchFamily="18" charset="0"/>
                <a:ea typeface="微软雅黑" panose="020B0503020204020204" pitchFamily="34" charset="-122"/>
                <a:cs typeface="Times" panose="02020603050405020304" pitchFamily="18" charset="0"/>
              </a:rPr>
              <a:t>超过</a:t>
            </a:r>
            <a:r>
              <a:rPr lang="en-US" altLang="zh-CN" sz="1400" dirty="0">
                <a:solidFill>
                  <a:srgbClr val="000000"/>
                </a:solidFill>
                <a:latin typeface="Times" panose="02020603050405020304" pitchFamily="18" charset="0"/>
                <a:ea typeface="微软雅黑" panose="020B0503020204020204" pitchFamily="34" charset="-122"/>
                <a:cs typeface="Times" panose="02020603050405020304" pitchFamily="18" charset="0"/>
              </a:rPr>
              <a:t>12</a:t>
            </a:r>
            <a:r>
              <a:rPr lang="zh-CN" altLang="zh-CN" sz="1400" dirty="0">
                <a:solidFill>
                  <a:srgbClr val="000000"/>
                </a:solidFill>
                <a:latin typeface="Times" panose="02020603050405020304" pitchFamily="18" charset="0"/>
                <a:ea typeface="微软雅黑" panose="020B0503020204020204" pitchFamily="34" charset="-122"/>
                <a:cs typeface="Times" panose="02020603050405020304" pitchFamily="18" charset="0"/>
              </a:rPr>
              <a:t>年</a:t>
            </a:r>
            <a:r>
              <a:rPr lang="en-US" altLang="zh-CN" sz="14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1400" dirty="0" err="1">
                <a:solidFill>
                  <a:srgbClr val="000000"/>
                </a:solidFill>
                <a:latin typeface="Times" panose="02020603050405020304" pitchFamily="18" charset="0"/>
                <a:ea typeface="微软雅黑" panose="020B0503020204020204" pitchFamily="34" charset="-122"/>
                <a:cs typeface="Times" panose="02020603050405020304" pitchFamily="18" charset="0"/>
              </a:rPr>
              <a:t>Lutter</a:t>
            </a:r>
            <a:r>
              <a:rPr lang="en-US" altLang="zh-CN" sz="1400" dirty="0">
                <a:solidFill>
                  <a:srgbClr val="000000"/>
                </a:solidFill>
                <a:latin typeface="Times" panose="02020603050405020304" pitchFamily="18" charset="0"/>
                <a:ea typeface="微软雅黑" panose="020B0503020204020204" pitchFamily="34" charset="-122"/>
                <a:cs typeface="Times" panose="02020603050405020304" pitchFamily="18" charset="0"/>
              </a:rPr>
              <a:t> &amp; </a:t>
            </a:r>
            <a:r>
              <a:rPr lang="en-US" altLang="zh-CN" sz="1400" dirty="0" err="1">
                <a:solidFill>
                  <a:srgbClr val="000000"/>
                </a:solidFill>
                <a:latin typeface="Times" panose="02020603050405020304" pitchFamily="18" charset="0"/>
                <a:ea typeface="微软雅黑" panose="020B0503020204020204" pitchFamily="34" charset="-122"/>
                <a:cs typeface="Times" panose="02020603050405020304" pitchFamily="18" charset="0"/>
              </a:rPr>
              <a:t>Schröder</a:t>
            </a:r>
            <a:r>
              <a:rPr lang="en-US" altLang="zh-CN" sz="1400" dirty="0">
                <a:solidFill>
                  <a:srgbClr val="000000"/>
                </a:solidFill>
                <a:latin typeface="Times" panose="02020603050405020304" pitchFamily="18" charset="0"/>
                <a:ea typeface="微软雅黑" panose="020B0503020204020204" pitchFamily="34" charset="-122"/>
                <a:cs typeface="Times" panose="02020603050405020304" pitchFamily="18" charset="0"/>
              </a:rPr>
              <a:t>, 2016; Cornell University, 2020; University of Houston, 2020)</a:t>
            </a:r>
            <a:endParaRPr lang="zh-CN" altLang="zh-CN" sz="1400" dirty="0">
              <a:latin typeface="Times" panose="02020603050405020304" pitchFamily="18" charset="0"/>
              <a:ea typeface="微软雅黑" panose="020B0503020204020204" pitchFamily="34" charset="-122"/>
              <a:cs typeface="Times" panose="02020603050405020304" pitchFamily="18" charset="0"/>
            </a:endParaRPr>
          </a:p>
        </p:txBody>
      </p:sp>
      <p:pic>
        <p:nvPicPr>
          <p:cNvPr id="7" name="图片 6">
            <a:extLst>
              <a:ext uri="{FF2B5EF4-FFF2-40B4-BE49-F238E27FC236}">
                <a16:creationId xmlns:a16="http://schemas.microsoft.com/office/drawing/2014/main" id="{4A21F0A2-451E-4F4D-A7FA-92EC74FDF81B}"/>
              </a:ext>
            </a:extLst>
          </p:cNvPr>
          <p:cNvPicPr>
            <a:picLocks noChangeAspect="1"/>
          </p:cNvPicPr>
          <p:nvPr/>
        </p:nvPicPr>
        <p:blipFill>
          <a:blip r:embed="rId4"/>
          <a:stretch>
            <a:fillRect/>
          </a:stretch>
        </p:blipFill>
        <p:spPr>
          <a:xfrm>
            <a:off x="3408176" y="3027850"/>
            <a:ext cx="5375648" cy="3210558"/>
          </a:xfrm>
          <a:prstGeom prst="rect">
            <a:avLst/>
          </a:prstGeom>
        </p:spPr>
      </p:pic>
    </p:spTree>
    <p:extLst>
      <p:ext uri="{BB962C8B-B14F-4D97-AF65-F5344CB8AC3E}">
        <p14:creationId xmlns:p14="http://schemas.microsoft.com/office/powerpoint/2010/main" val="1156754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955EFDBC-6565-4D3D-96A2-31F4F3E184AD}"/>
              </a:ext>
            </a:extLst>
          </p:cNvPr>
          <p:cNvSpPr/>
          <p:nvPr/>
        </p:nvSpPr>
        <p:spPr>
          <a:xfrm>
            <a:off x="1104680" y="1163304"/>
            <a:ext cx="10781885" cy="3732945"/>
          </a:xfrm>
          <a:prstGeom prst="rect">
            <a:avLst/>
          </a:prstGeom>
        </p:spPr>
        <p:txBody>
          <a:bodyPr wrap="square">
            <a:spAutoFit/>
          </a:bodyPr>
          <a:lstStyle/>
          <a:p>
            <a:pPr marL="342900" indent="-342900">
              <a:lnSpc>
                <a:spcPct val="150000"/>
              </a:lnSpc>
              <a:spcAft>
                <a:spcPts val="0"/>
              </a:spcAft>
              <a:buFont typeface="Wingdings" panose="05000000000000000000" pitchFamily="2" charset="2"/>
              <a:buChar char="Ø"/>
            </a:pPr>
            <a:r>
              <a:rPr lang="zh-CN" altLang="zh-CN" sz="2000" dirty="0">
                <a:latin typeface="Times" panose="02020603050405020304" pitchFamily="18" charset="0"/>
                <a:ea typeface="微软雅黑" panose="020B0503020204020204" pitchFamily="34" charset="-122"/>
                <a:cs typeface="Times" panose="02020603050405020304" pitchFamily="18" charset="0"/>
              </a:rPr>
              <a:t>高分教授</a:t>
            </a:r>
            <a:r>
              <a:rPr lang="zh-CN" altLang="en-US" sz="2000" dirty="0">
                <a:latin typeface="Times" panose="02020603050405020304" pitchFamily="18" charset="0"/>
                <a:ea typeface="微软雅黑" panose="020B0503020204020204" pitchFamily="34" charset="-122"/>
                <a:cs typeface="Times" panose="02020603050405020304" pitchFamily="18" charset="0"/>
              </a:rPr>
              <a:t>、低分教授综合得分</a:t>
            </a:r>
            <a:r>
              <a:rPr lang="zh-CN" altLang="zh-CN" sz="2000" dirty="0">
                <a:latin typeface="Times" panose="02020603050405020304" pitchFamily="18" charset="0"/>
                <a:ea typeface="微软雅黑" panose="020B0503020204020204" pitchFamily="34" charset="-122"/>
                <a:cs typeface="Times" panose="02020603050405020304" pitchFamily="18" charset="0"/>
              </a:rPr>
              <a:t>差异显著</a:t>
            </a:r>
            <a:r>
              <a:rPr lang="en-US" altLang="zh-CN" sz="2000" dirty="0">
                <a:latin typeface="Times" panose="02020603050405020304" pitchFamily="18" charset="0"/>
                <a:ea typeface="微软雅黑" panose="020B0503020204020204" pitchFamily="34" charset="-122"/>
                <a:cs typeface="Times" panose="02020603050405020304" pitchFamily="18" charset="0"/>
              </a:rPr>
              <a:t>(Mann–Whitney </a:t>
            </a:r>
            <a:r>
              <a:rPr lang="en-US" altLang="zh-CN" sz="2000" i="1" dirty="0">
                <a:latin typeface="Times" panose="02020603050405020304" pitchFamily="18" charset="0"/>
                <a:ea typeface="微软雅黑" panose="020B0503020204020204" pitchFamily="34" charset="-122"/>
                <a:cs typeface="Times" panose="02020603050405020304" pitchFamily="18" charset="0"/>
              </a:rPr>
              <a:t>U = </a:t>
            </a:r>
            <a:r>
              <a:rPr lang="en-US" altLang="zh-CN" sz="2000" dirty="0">
                <a:latin typeface="Times" panose="02020603050405020304" pitchFamily="18" charset="0"/>
                <a:ea typeface="微软雅黑" panose="020B0503020204020204" pitchFamily="34" charset="-122"/>
                <a:cs typeface="Times" panose="02020603050405020304" pitchFamily="18" charset="0"/>
              </a:rPr>
              <a:t>67172853984, </a:t>
            </a:r>
            <a:r>
              <a:rPr lang="en-US" altLang="zh-CN" sz="2000" i="1" dirty="0">
                <a:latin typeface="Times" panose="02020603050405020304" pitchFamily="18" charset="0"/>
                <a:ea typeface="微软雅黑" panose="020B0503020204020204" pitchFamily="34" charset="-122"/>
                <a:cs typeface="Times" panose="02020603050405020304" pitchFamily="18" charset="0"/>
              </a:rPr>
              <a:t>p</a:t>
            </a:r>
            <a:r>
              <a:rPr lang="en-US" altLang="zh-CN" sz="2000" dirty="0">
                <a:latin typeface="Times" panose="02020603050405020304" pitchFamily="18" charset="0"/>
                <a:ea typeface="微软雅黑" panose="020B0503020204020204" pitchFamily="34" charset="-122"/>
                <a:cs typeface="Times" panose="02020603050405020304" pitchFamily="18" charset="0"/>
              </a:rPr>
              <a:t> </a:t>
            </a:r>
            <a:r>
              <a:rPr lang="zh-CN" altLang="zh-CN" sz="2000" dirty="0">
                <a:latin typeface="Times" panose="02020603050405020304" pitchFamily="18" charset="0"/>
                <a:ea typeface="微软雅黑" panose="020B0503020204020204" pitchFamily="34" charset="-122"/>
                <a:cs typeface="Times" panose="02020603050405020304" pitchFamily="18" charset="0"/>
              </a:rPr>
              <a:t>＜ </a:t>
            </a:r>
            <a:r>
              <a:rPr lang="en-US" altLang="zh-CN" sz="2000" dirty="0">
                <a:latin typeface="Times" panose="02020603050405020304" pitchFamily="18" charset="0"/>
                <a:ea typeface="微软雅黑" panose="020B0503020204020204" pitchFamily="34" charset="-122"/>
                <a:cs typeface="Times" panose="02020603050405020304" pitchFamily="18" charset="0"/>
              </a:rPr>
              <a:t>.001, </a:t>
            </a:r>
            <a:r>
              <a:rPr lang="en-US" altLang="zh-CN" sz="2000" i="1" dirty="0">
                <a:latin typeface="Times" panose="02020603050405020304" pitchFamily="18" charset="0"/>
                <a:ea typeface="微软雅黑" panose="020B0503020204020204" pitchFamily="34" charset="-122"/>
                <a:cs typeface="Times" panose="02020603050405020304" pitchFamily="18" charset="0"/>
              </a:rPr>
              <a:t>Cohen’s w</a:t>
            </a:r>
            <a:r>
              <a:rPr lang="en-US" altLang="zh-CN" sz="2000" dirty="0">
                <a:latin typeface="Times" panose="02020603050405020304" pitchFamily="18" charset="0"/>
                <a:ea typeface="微软雅黑" panose="020B0503020204020204" pitchFamily="34" charset="-122"/>
                <a:cs typeface="Times" panose="02020603050405020304" pitchFamily="18" charset="0"/>
              </a:rPr>
              <a:t> </a:t>
            </a:r>
            <a:r>
              <a:rPr lang="zh-CN" altLang="zh-CN" sz="2000" dirty="0">
                <a:latin typeface="Times" panose="02020603050405020304" pitchFamily="18" charset="0"/>
                <a:ea typeface="微软雅黑" panose="020B0503020204020204" pitchFamily="34" charset="-122"/>
                <a:cs typeface="Times" panose="02020603050405020304" pitchFamily="18" charset="0"/>
              </a:rPr>
              <a:t>＝ </a:t>
            </a:r>
            <a:r>
              <a:rPr lang="en-US" altLang="zh-CN" sz="2000" dirty="0">
                <a:latin typeface="Times" panose="02020603050405020304" pitchFamily="18" charset="0"/>
                <a:ea typeface="微软雅黑" panose="020B0503020204020204" pitchFamily="34" charset="-122"/>
                <a:cs typeface="Times" panose="02020603050405020304" pitchFamily="18" charset="0"/>
              </a:rPr>
              <a:t>5.28)</a:t>
            </a:r>
          </a:p>
          <a:p>
            <a:pPr marL="342900" indent="-342900">
              <a:lnSpc>
                <a:spcPct val="150000"/>
              </a:lnSpc>
              <a:spcAft>
                <a:spcPts val="0"/>
              </a:spcAft>
              <a:buFont typeface="Wingdings" panose="05000000000000000000" pitchFamily="2" charset="2"/>
              <a:buChar char="Ø"/>
            </a:pP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342900" indent="-342900">
              <a:lnSpc>
                <a:spcPct val="150000"/>
              </a:lnSpc>
              <a:spcAft>
                <a:spcPts val="0"/>
              </a:spcAft>
              <a:buFont typeface="Wingdings" panose="05000000000000000000" pitchFamily="2" charset="2"/>
              <a:buChar char="Ø"/>
            </a:pPr>
            <a:r>
              <a:rPr lang="zh-CN" altLang="zh-CN" sz="2000" dirty="0">
                <a:latin typeface="Times" panose="02020603050405020304" pitchFamily="18" charset="0"/>
                <a:ea typeface="微软雅黑" panose="020B0503020204020204" pitchFamily="34" charset="-122"/>
                <a:cs typeface="Times" panose="02020603050405020304" pitchFamily="18" charset="0"/>
              </a:rPr>
              <a:t>高分教授通常会被给予</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给予良好反馈</a:t>
            </a:r>
            <a:r>
              <a:rPr lang="en-US" altLang="zh-CN" sz="2000" dirty="0">
                <a:latin typeface="Times" panose="02020603050405020304" pitchFamily="18" charset="0"/>
                <a:ea typeface="微软雅黑" panose="020B0503020204020204" pitchFamily="34" charset="-122"/>
                <a:cs typeface="Times" panose="02020603050405020304" pitchFamily="18" charset="0"/>
              </a:rPr>
              <a:t>(Gives good feedback)”(9.54</a:t>
            </a:r>
            <a:r>
              <a:rPr lang="zh-CN"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关怀</a:t>
            </a:r>
            <a:r>
              <a:rPr lang="en-US" altLang="zh-CN" sz="2000" dirty="0">
                <a:latin typeface="Times" panose="02020603050405020304" pitchFamily="18" charset="0"/>
                <a:ea typeface="微软雅黑" panose="020B0503020204020204" pitchFamily="34" charset="-122"/>
                <a:cs typeface="Times" panose="02020603050405020304" pitchFamily="18" charset="0"/>
              </a:rPr>
              <a:t>(Caring)”(8.57</a:t>
            </a:r>
            <a:r>
              <a:rPr lang="zh-CN"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和</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受人尊敬</a:t>
            </a:r>
            <a:r>
              <a:rPr lang="en-US" altLang="zh-CN" sz="2000" dirty="0">
                <a:latin typeface="Times" panose="02020603050405020304" pitchFamily="18" charset="0"/>
                <a:ea typeface="微软雅黑" panose="020B0503020204020204" pitchFamily="34" charset="-122"/>
                <a:cs typeface="Times" panose="02020603050405020304" pitchFamily="18" charset="0"/>
              </a:rPr>
              <a:t>(Respected)” (8.56</a:t>
            </a:r>
            <a:r>
              <a:rPr lang="zh-CN"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dirty="0">
                <a:latin typeface="Times" panose="02020603050405020304" pitchFamily="18" charset="0"/>
                <a:ea typeface="微软雅黑" panose="020B0503020204020204" pitchFamily="34" charset="-122"/>
                <a:cs typeface="Times" panose="02020603050405020304" pitchFamily="18" charset="0"/>
              </a:rPr>
              <a:t>)</a:t>
            </a:r>
          </a:p>
          <a:p>
            <a:pPr marL="342900" indent="-342900">
              <a:lnSpc>
                <a:spcPct val="150000"/>
              </a:lnSpc>
              <a:spcAft>
                <a:spcPts val="0"/>
              </a:spcAft>
              <a:buFont typeface="Wingdings" panose="05000000000000000000" pitchFamily="2" charset="2"/>
              <a:buChar char="Ø"/>
            </a:pP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342900" indent="-342900">
              <a:lnSpc>
                <a:spcPct val="150000"/>
              </a:lnSpc>
              <a:spcAft>
                <a:spcPts val="0"/>
              </a:spcAft>
              <a:buFont typeface="Wingdings" panose="05000000000000000000" pitchFamily="2" charset="2"/>
              <a:buChar char="Ø"/>
            </a:pPr>
            <a:r>
              <a:rPr lang="zh-CN" altLang="zh-CN" sz="2000" dirty="0">
                <a:latin typeface="Times" panose="02020603050405020304" pitchFamily="18" charset="0"/>
                <a:ea typeface="微软雅黑" panose="020B0503020204020204" pitchFamily="34" charset="-122"/>
                <a:cs typeface="Times" panose="02020603050405020304" pitchFamily="18" charset="0"/>
              </a:rPr>
              <a:t>低分教授通常被给予</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给分低</a:t>
            </a:r>
            <a:r>
              <a:rPr lang="en-US" altLang="zh-CN" sz="2000" dirty="0">
                <a:latin typeface="Times" panose="02020603050405020304" pitchFamily="18" charset="0"/>
                <a:ea typeface="微软雅黑" panose="020B0503020204020204" pitchFamily="34" charset="-122"/>
                <a:cs typeface="Times" panose="02020603050405020304" pitchFamily="18" charset="0"/>
              </a:rPr>
              <a:t>(Tough grader)”(14.67</a:t>
            </a:r>
            <a:r>
              <a:rPr lang="zh-CN"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逃课？你会挂科</a:t>
            </a:r>
            <a:r>
              <a:rPr lang="en-US" altLang="zh-CN" sz="2000" dirty="0">
                <a:latin typeface="Times" panose="02020603050405020304" pitchFamily="18" charset="0"/>
                <a:ea typeface="微软雅黑" panose="020B0503020204020204" pitchFamily="34" charset="-122"/>
                <a:cs typeface="Times" panose="02020603050405020304" pitchFamily="18" charset="0"/>
              </a:rPr>
              <a:t>(Skip class? You won't pass.)” (9.66</a:t>
            </a:r>
            <a:r>
              <a:rPr lang="zh-CN"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和</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课前准备阅读</a:t>
            </a:r>
            <a:r>
              <a:rPr lang="en-US" altLang="zh-CN" sz="2000" dirty="0">
                <a:latin typeface="Times" panose="02020603050405020304" pitchFamily="18" charset="0"/>
                <a:ea typeface="微软雅黑" panose="020B0503020204020204" pitchFamily="34" charset="-122"/>
                <a:cs typeface="Times" panose="02020603050405020304" pitchFamily="18" charset="0"/>
              </a:rPr>
              <a:t>(Get ready to read)”(9.33</a:t>
            </a:r>
            <a:r>
              <a:rPr lang="zh-CN"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dirty="0">
                <a:latin typeface="Times" panose="02020603050405020304" pitchFamily="18" charset="0"/>
                <a:ea typeface="微软雅黑" panose="020B0503020204020204" pitchFamily="34" charset="-122"/>
                <a:cs typeface="Times" panose="02020603050405020304" pitchFamily="18" charset="0"/>
              </a:rPr>
              <a:t>)</a:t>
            </a:r>
          </a:p>
        </p:txBody>
      </p:sp>
      <p:sp>
        <p:nvSpPr>
          <p:cNvPr id="10" name="TextBox 25">
            <a:extLst>
              <a:ext uri="{FF2B5EF4-FFF2-40B4-BE49-F238E27FC236}">
                <a16:creationId xmlns:a16="http://schemas.microsoft.com/office/drawing/2014/main" id="{34B3DE36-2C2E-4C87-812F-0E66704F6E08}"/>
              </a:ext>
            </a:extLst>
          </p:cNvPr>
          <p:cNvSpPr txBox="1"/>
          <p:nvPr/>
        </p:nvSpPr>
        <p:spPr>
          <a:xfrm>
            <a:off x="1125192" y="370160"/>
            <a:ext cx="6431569"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第三章 研究一丨</a:t>
            </a:r>
            <a:r>
              <a:rPr lang="zh-CN" altLang="zh-CN" sz="2400" dirty="0">
                <a:solidFill>
                  <a:srgbClr val="6C448A"/>
                </a:solidFill>
                <a:latin typeface="微软雅黑" panose="020B0503020204020204" pitchFamily="34" charset="-122"/>
                <a:ea typeface="微软雅黑" panose="020B0503020204020204" pitchFamily="34" charset="-122"/>
                <a:cs typeface="Times New Roman" charset="0"/>
              </a:rPr>
              <a:t>高分教授与低分教授教学特点</a:t>
            </a:r>
            <a:endParaRPr lang="zh-CN" altLang="en-US" sz="2400" dirty="0">
              <a:solidFill>
                <a:srgbClr val="6C448A"/>
              </a:solidFill>
              <a:latin typeface="微软雅黑" panose="020B0503020204020204" pitchFamily="34" charset="-122"/>
              <a:ea typeface="微软雅黑" panose="020B0503020204020204" pitchFamily="34" charset="-122"/>
              <a:cs typeface="Times New Roman" charset="0"/>
            </a:endParaRPr>
          </a:p>
        </p:txBody>
      </p:sp>
      <p:sp>
        <p:nvSpPr>
          <p:cNvPr id="3" name="灯片编号占位符 2">
            <a:extLst>
              <a:ext uri="{FF2B5EF4-FFF2-40B4-BE49-F238E27FC236}">
                <a16:creationId xmlns:a16="http://schemas.microsoft.com/office/drawing/2014/main" id="{55F063B4-430D-4040-954B-74772DBA22AC}"/>
              </a:ext>
            </a:extLst>
          </p:cNvPr>
          <p:cNvSpPr>
            <a:spLocks noGrp="1"/>
          </p:cNvSpPr>
          <p:nvPr>
            <p:ph type="sldNum" sz="quarter" idx="12"/>
          </p:nvPr>
        </p:nvSpPr>
        <p:spPr/>
        <p:txBody>
          <a:bodyPr/>
          <a:lstStyle/>
          <a:p>
            <a:fld id="{A98C840F-E383-4086-BBFD-432E3CD87870}" type="slidenum">
              <a:rPr lang="en-US" smtClean="0"/>
              <a:t>25</a:t>
            </a:fld>
            <a:endParaRPr lang="en-US" dirty="0"/>
          </a:p>
        </p:txBody>
      </p:sp>
    </p:spTree>
    <p:extLst>
      <p:ext uri="{BB962C8B-B14F-4D97-AF65-F5344CB8AC3E}">
        <p14:creationId xmlns:p14="http://schemas.microsoft.com/office/powerpoint/2010/main" val="136096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04DAA193-E813-4C8C-94AE-585694BEF499}"/>
              </a:ext>
            </a:extLst>
          </p:cNvPr>
          <p:cNvSpPr/>
          <p:nvPr/>
        </p:nvSpPr>
        <p:spPr>
          <a:xfrm>
            <a:off x="1104680" y="1033081"/>
            <a:ext cx="10738785" cy="4656275"/>
          </a:xfrm>
          <a:prstGeom prst="rect">
            <a:avLst/>
          </a:prstGeom>
        </p:spPr>
        <p:txBody>
          <a:bodyPr wrap="square">
            <a:spAutoFit/>
          </a:bodyPr>
          <a:lstStyle/>
          <a:p>
            <a:pPr marL="342900" indent="-342900">
              <a:lnSpc>
                <a:spcPct val="150000"/>
              </a:lnSpc>
              <a:spcAft>
                <a:spcPts val="0"/>
              </a:spcAft>
              <a:buFont typeface="Wingdings" panose="05000000000000000000" pitchFamily="2" charset="2"/>
              <a:buChar char="Ø"/>
            </a:pPr>
            <a:r>
              <a:rPr lang="zh-CN" altLang="zh-CN" sz="2000" dirty="0">
                <a:latin typeface="Times" panose="02020603050405020304" pitchFamily="18" charset="0"/>
                <a:ea typeface="微软雅黑" panose="020B0503020204020204" pitchFamily="34" charset="-122"/>
                <a:cs typeface="Times" panose="02020603050405020304" pitchFamily="18" charset="0"/>
              </a:rPr>
              <a:t>助理教授、副教授和教授的标签</a:t>
            </a:r>
            <a:r>
              <a:rPr lang="zh-CN" altLang="en-US" sz="2000">
                <a:latin typeface="Times" panose="02020603050405020304" pitchFamily="18" charset="0"/>
                <a:ea typeface="微软雅黑" panose="020B0503020204020204" pitchFamily="34" charset="-122"/>
                <a:cs typeface="Times" panose="02020603050405020304" pitchFamily="18" charset="0"/>
              </a:rPr>
              <a:t>存在显著差异，</a:t>
            </a:r>
            <a:r>
              <a:rPr lang="zh-CN" altLang="en-US" sz="2000" dirty="0">
                <a:latin typeface="Times" panose="02020603050405020304" pitchFamily="18" charset="0"/>
                <a:ea typeface="微软雅黑" panose="020B0503020204020204" pitchFamily="34" charset="-122"/>
                <a:cs typeface="Times" panose="02020603050405020304" pitchFamily="18" charset="0"/>
              </a:rPr>
              <a:t>数据见表</a:t>
            </a:r>
            <a:r>
              <a:rPr lang="en-US" altLang="zh-CN" sz="2000" dirty="0">
                <a:latin typeface="Times" panose="02020603050405020304" pitchFamily="18" charset="0"/>
                <a:ea typeface="微软雅黑" panose="020B0503020204020204" pitchFamily="34" charset="-122"/>
                <a:cs typeface="Times" panose="02020603050405020304" pitchFamily="18" charset="0"/>
              </a:rPr>
              <a:t>5.3</a:t>
            </a:r>
          </a:p>
          <a:p>
            <a:pPr marL="342900" indent="-342900">
              <a:lnSpc>
                <a:spcPct val="150000"/>
              </a:lnSpc>
              <a:spcAft>
                <a:spcPts val="0"/>
              </a:spcAft>
              <a:buFont typeface="Wingdings" panose="05000000000000000000" pitchFamily="2" charset="2"/>
              <a:buChar char="Ø"/>
            </a:pP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342900" indent="-342900">
              <a:lnSpc>
                <a:spcPct val="150000"/>
              </a:lnSpc>
              <a:spcAft>
                <a:spcPts val="0"/>
              </a:spcAft>
              <a:buFont typeface="Wingdings" panose="05000000000000000000" pitchFamily="2" charset="2"/>
              <a:buChar char="Ø"/>
            </a:pPr>
            <a:r>
              <a:rPr lang="zh-CN" altLang="zh-CN" sz="2000" dirty="0">
                <a:latin typeface="Times" panose="02020603050405020304" pitchFamily="18" charset="0"/>
                <a:ea typeface="微软雅黑" panose="020B0503020204020204" pitchFamily="34" charset="-122"/>
                <a:cs typeface="Times" panose="02020603050405020304" pitchFamily="18" charset="0"/>
              </a:rPr>
              <a:t>助理教授被给予</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给予良好反馈</a:t>
            </a:r>
            <a:r>
              <a:rPr lang="en-US" altLang="zh-CN" sz="2000" dirty="0">
                <a:latin typeface="Times" panose="02020603050405020304" pitchFamily="18" charset="0"/>
                <a:ea typeface="微软雅黑" panose="020B0503020204020204" pitchFamily="34" charset="-122"/>
                <a:cs typeface="Times" panose="02020603050405020304" pitchFamily="18" charset="0"/>
              </a:rPr>
              <a:t>(Gives good feedback)”(8.31</a:t>
            </a:r>
            <a:r>
              <a:rPr lang="zh-CN"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关怀</a:t>
            </a:r>
            <a:r>
              <a:rPr lang="en-US" altLang="zh-CN" sz="2000" dirty="0">
                <a:latin typeface="Times" panose="02020603050405020304" pitchFamily="18" charset="0"/>
                <a:ea typeface="微软雅黑" panose="020B0503020204020204" pitchFamily="34" charset="-122"/>
                <a:cs typeface="Times" panose="02020603050405020304" pitchFamily="18" charset="0"/>
              </a:rPr>
              <a:t>(Caring)”(7.48</a:t>
            </a:r>
            <a:r>
              <a:rPr lang="zh-CN"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和</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尊重</a:t>
            </a:r>
            <a:r>
              <a:rPr lang="en-US" altLang="zh-CN" sz="2000" dirty="0">
                <a:latin typeface="Times" panose="02020603050405020304" pitchFamily="18" charset="0"/>
                <a:ea typeface="微软雅黑" panose="020B0503020204020204" pitchFamily="34" charset="-122"/>
                <a:cs typeface="Times" panose="02020603050405020304" pitchFamily="18" charset="0"/>
              </a:rPr>
              <a:t>(Respected)”(6.72</a:t>
            </a:r>
            <a:r>
              <a:rPr lang="zh-CN"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dirty="0">
                <a:latin typeface="Times" panose="02020603050405020304" pitchFamily="18" charset="0"/>
                <a:ea typeface="微软雅黑" panose="020B0503020204020204" pitchFamily="34" charset="-122"/>
                <a:cs typeface="Times" panose="02020603050405020304" pitchFamily="18" charset="0"/>
              </a:rPr>
              <a:t>)</a:t>
            </a:r>
          </a:p>
          <a:p>
            <a:pPr marL="342900" indent="-342900">
              <a:lnSpc>
                <a:spcPct val="150000"/>
              </a:lnSpc>
              <a:spcAft>
                <a:spcPts val="0"/>
              </a:spcAft>
              <a:buFont typeface="Wingdings" panose="05000000000000000000" pitchFamily="2" charset="2"/>
              <a:buChar char="Ø"/>
            </a:pP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342900" indent="-342900">
              <a:lnSpc>
                <a:spcPct val="150000"/>
              </a:lnSpc>
              <a:spcAft>
                <a:spcPts val="0"/>
              </a:spcAft>
              <a:buFont typeface="Wingdings" panose="05000000000000000000" pitchFamily="2" charset="2"/>
              <a:buChar char="Ø"/>
            </a:pPr>
            <a:r>
              <a:rPr lang="zh-CN" altLang="zh-CN" sz="2000" dirty="0">
                <a:latin typeface="Times" panose="02020603050405020304" pitchFamily="18" charset="0"/>
                <a:ea typeface="微软雅黑" panose="020B0503020204020204" pitchFamily="34" charset="-122"/>
                <a:cs typeface="Times" panose="02020603050405020304" pitchFamily="18" charset="0"/>
              </a:rPr>
              <a:t>副教授被给予</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给予良好反馈</a:t>
            </a:r>
            <a:r>
              <a:rPr lang="en-US" altLang="zh-CN" sz="2000" dirty="0">
                <a:latin typeface="Times" panose="02020603050405020304" pitchFamily="18" charset="0"/>
                <a:ea typeface="微软雅黑" panose="020B0503020204020204" pitchFamily="34" charset="-122"/>
                <a:cs typeface="Times" panose="02020603050405020304" pitchFamily="18" charset="0"/>
              </a:rPr>
              <a:t>(Gives good feedback)”(8.66</a:t>
            </a:r>
            <a:r>
              <a:rPr lang="zh-CN"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b="1" dirty="0">
                <a:latin typeface="Times" panose="02020603050405020304" pitchFamily="18" charset="0"/>
                <a:ea typeface="微软雅黑" panose="020B0503020204020204" pitchFamily="34" charset="-122"/>
                <a:cs typeface="Times" panose="02020603050405020304" pitchFamily="18" charset="0"/>
              </a:rPr>
              <a:t>“</a:t>
            </a:r>
            <a:r>
              <a:rPr lang="zh-CN" altLang="zh-CN" sz="2000" b="1" dirty="0">
                <a:latin typeface="Times" panose="02020603050405020304" pitchFamily="18" charset="0"/>
                <a:ea typeface="微软雅黑" panose="020B0503020204020204" pitchFamily="34" charset="-122"/>
                <a:cs typeface="Times" panose="02020603050405020304" pitchFamily="18" charset="0"/>
              </a:rPr>
              <a:t>给分低</a:t>
            </a:r>
            <a:r>
              <a:rPr lang="en-US" altLang="zh-CN" sz="2000" b="1" dirty="0">
                <a:latin typeface="Times" panose="02020603050405020304" pitchFamily="18" charset="0"/>
                <a:ea typeface="微软雅黑" panose="020B0503020204020204" pitchFamily="34" charset="-122"/>
                <a:cs typeface="Times" panose="02020603050405020304" pitchFamily="18" charset="0"/>
              </a:rPr>
              <a:t>(Tough grader)”(8.33</a:t>
            </a:r>
            <a:r>
              <a:rPr lang="zh-CN" altLang="zh-CN" sz="2000" b="1" dirty="0">
                <a:latin typeface="Times" panose="02020603050405020304" pitchFamily="18" charset="0"/>
                <a:ea typeface="微软雅黑" panose="020B0503020204020204" pitchFamily="34" charset="-122"/>
                <a:cs typeface="Times" panose="02020603050405020304" pitchFamily="18" charset="0"/>
              </a:rPr>
              <a:t>％</a:t>
            </a:r>
            <a:r>
              <a:rPr lang="en-US" altLang="zh-CN" sz="2000" b="1"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和</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尊重</a:t>
            </a:r>
            <a:r>
              <a:rPr lang="en-US" altLang="zh-CN" sz="2000" dirty="0">
                <a:latin typeface="Times" panose="02020603050405020304" pitchFamily="18" charset="0"/>
                <a:ea typeface="微软雅黑" panose="020B0503020204020204" pitchFamily="34" charset="-122"/>
                <a:cs typeface="Times" panose="02020603050405020304" pitchFamily="18" charset="0"/>
              </a:rPr>
              <a:t>(Respected)”(7.66</a:t>
            </a:r>
            <a:r>
              <a:rPr lang="zh-CN"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dirty="0">
                <a:latin typeface="Times" panose="02020603050405020304" pitchFamily="18" charset="0"/>
                <a:ea typeface="微软雅黑" panose="020B0503020204020204" pitchFamily="34" charset="-122"/>
                <a:cs typeface="Times" panose="02020603050405020304" pitchFamily="18" charset="0"/>
              </a:rPr>
              <a:t>)</a:t>
            </a:r>
          </a:p>
          <a:p>
            <a:pPr marL="342900" indent="-342900">
              <a:lnSpc>
                <a:spcPct val="150000"/>
              </a:lnSpc>
              <a:spcAft>
                <a:spcPts val="0"/>
              </a:spcAft>
              <a:buFont typeface="Wingdings" panose="05000000000000000000" pitchFamily="2" charset="2"/>
              <a:buChar char="Ø"/>
            </a:pP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342900" indent="-342900">
              <a:lnSpc>
                <a:spcPct val="150000"/>
              </a:lnSpc>
              <a:spcAft>
                <a:spcPts val="0"/>
              </a:spcAft>
              <a:buFont typeface="Wingdings" panose="05000000000000000000" pitchFamily="2" charset="2"/>
              <a:buChar char="Ø"/>
            </a:pPr>
            <a:r>
              <a:rPr lang="zh-CN" altLang="zh-CN" sz="2000" dirty="0">
                <a:latin typeface="Times" panose="02020603050405020304" pitchFamily="18" charset="0"/>
                <a:ea typeface="微软雅黑" panose="020B0503020204020204" pitchFamily="34" charset="-122"/>
                <a:cs typeface="Times" panose="02020603050405020304" pitchFamily="18" charset="0"/>
              </a:rPr>
              <a:t>教授被给予给予 </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给予良好反馈</a:t>
            </a:r>
            <a:r>
              <a:rPr lang="en-US" altLang="zh-CN" sz="2000" dirty="0">
                <a:latin typeface="Times" panose="02020603050405020304" pitchFamily="18" charset="0"/>
                <a:ea typeface="微软雅黑" panose="020B0503020204020204" pitchFamily="34" charset="-122"/>
                <a:cs typeface="Times" panose="02020603050405020304" pitchFamily="18" charset="0"/>
              </a:rPr>
              <a:t>(Gives good feedback)”(8.92</a:t>
            </a:r>
            <a:r>
              <a:rPr lang="zh-CN"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尊重</a:t>
            </a:r>
            <a:r>
              <a:rPr lang="en-US" altLang="zh-CN" sz="2000" dirty="0">
                <a:latin typeface="Times" panose="02020603050405020304" pitchFamily="18" charset="0"/>
                <a:ea typeface="微软雅黑" panose="020B0503020204020204" pitchFamily="34" charset="-122"/>
                <a:cs typeface="Times" panose="02020603050405020304" pitchFamily="18" charset="0"/>
              </a:rPr>
              <a:t>(Respected)”(8.41</a:t>
            </a:r>
            <a:r>
              <a:rPr lang="zh-CN"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和</a:t>
            </a:r>
            <a:r>
              <a:rPr lang="en-US" altLang="zh-CN" sz="2000" b="1" dirty="0">
                <a:latin typeface="Times" panose="02020603050405020304" pitchFamily="18" charset="0"/>
                <a:ea typeface="微软雅黑" panose="020B0503020204020204" pitchFamily="34" charset="-122"/>
                <a:cs typeface="Times" panose="02020603050405020304" pitchFamily="18" charset="0"/>
              </a:rPr>
              <a:t>“</a:t>
            </a:r>
            <a:r>
              <a:rPr lang="zh-CN" altLang="zh-CN" sz="2000" b="1" dirty="0">
                <a:latin typeface="Times" panose="02020603050405020304" pitchFamily="18" charset="0"/>
                <a:ea typeface="微软雅黑" panose="020B0503020204020204" pitchFamily="34" charset="-122"/>
                <a:cs typeface="Times" panose="02020603050405020304" pitchFamily="18" charset="0"/>
              </a:rPr>
              <a:t>给分低</a:t>
            </a:r>
            <a:r>
              <a:rPr lang="en-US" altLang="zh-CN" sz="2000" b="1" dirty="0">
                <a:latin typeface="Times" panose="02020603050405020304" pitchFamily="18" charset="0"/>
                <a:ea typeface="微软雅黑" panose="020B0503020204020204" pitchFamily="34" charset="-122"/>
                <a:cs typeface="Times" panose="02020603050405020304" pitchFamily="18" charset="0"/>
              </a:rPr>
              <a:t>(Tough grader)”(8.17</a:t>
            </a:r>
            <a:r>
              <a:rPr lang="zh-CN" altLang="zh-CN" sz="2000" b="1" dirty="0">
                <a:latin typeface="Times" panose="02020603050405020304" pitchFamily="18" charset="0"/>
                <a:ea typeface="微软雅黑" panose="020B0503020204020204" pitchFamily="34" charset="-122"/>
                <a:cs typeface="Times" panose="02020603050405020304" pitchFamily="18" charset="0"/>
              </a:rPr>
              <a:t>％</a:t>
            </a:r>
            <a:r>
              <a:rPr lang="en-US" altLang="zh-CN" sz="2000" b="1" dirty="0">
                <a:latin typeface="Times" panose="02020603050405020304" pitchFamily="18" charset="0"/>
                <a:ea typeface="微软雅黑" panose="020B0503020204020204" pitchFamily="34" charset="-122"/>
                <a:cs typeface="Times" panose="02020603050405020304" pitchFamily="18" charset="0"/>
              </a:rPr>
              <a:t>)</a:t>
            </a:r>
            <a:endParaRPr lang="zh-CN" altLang="zh-CN" sz="2000" b="1" dirty="0">
              <a:latin typeface="Times" panose="02020603050405020304" pitchFamily="18" charset="0"/>
              <a:ea typeface="微软雅黑" panose="020B0503020204020204" pitchFamily="34" charset="-122"/>
              <a:cs typeface="Times" panose="02020603050405020304" pitchFamily="18" charset="0"/>
            </a:endParaRPr>
          </a:p>
        </p:txBody>
      </p:sp>
      <p:sp>
        <p:nvSpPr>
          <p:cNvPr id="2" name="灯片编号占位符 1">
            <a:extLst>
              <a:ext uri="{FF2B5EF4-FFF2-40B4-BE49-F238E27FC236}">
                <a16:creationId xmlns:a16="http://schemas.microsoft.com/office/drawing/2014/main" id="{A8B9D260-748B-49C2-BCA3-75B1F8506C55}"/>
              </a:ext>
            </a:extLst>
          </p:cNvPr>
          <p:cNvSpPr>
            <a:spLocks noGrp="1"/>
          </p:cNvSpPr>
          <p:nvPr>
            <p:ph type="sldNum" sz="quarter" idx="12"/>
          </p:nvPr>
        </p:nvSpPr>
        <p:spPr/>
        <p:txBody>
          <a:bodyPr/>
          <a:lstStyle/>
          <a:p>
            <a:fld id="{A98C840F-E383-4086-BBFD-432E3CD87870}" type="slidenum">
              <a:rPr lang="en-US" smtClean="0"/>
              <a:t>26</a:t>
            </a:fld>
            <a:endParaRPr lang="en-US"/>
          </a:p>
        </p:txBody>
      </p:sp>
      <p:sp>
        <p:nvSpPr>
          <p:cNvPr id="8" name="TextBox 25">
            <a:extLst>
              <a:ext uri="{FF2B5EF4-FFF2-40B4-BE49-F238E27FC236}">
                <a16:creationId xmlns:a16="http://schemas.microsoft.com/office/drawing/2014/main" id="{7FDEFAE0-1818-4ECF-9471-4192FFEB02DD}"/>
              </a:ext>
            </a:extLst>
          </p:cNvPr>
          <p:cNvSpPr txBox="1"/>
          <p:nvPr/>
        </p:nvSpPr>
        <p:spPr>
          <a:xfrm>
            <a:off x="1125192" y="370160"/>
            <a:ext cx="7354899"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第三章 研究一丨</a:t>
            </a:r>
            <a:r>
              <a:rPr lang="zh-CN" altLang="zh-CN" sz="2400" dirty="0">
                <a:solidFill>
                  <a:srgbClr val="6C448A"/>
                </a:solidFill>
                <a:latin typeface="微软雅黑" panose="020B0503020204020204" pitchFamily="34" charset="-122"/>
                <a:ea typeface="微软雅黑" panose="020B0503020204020204" pitchFamily="34" charset="-122"/>
                <a:cs typeface="Times New Roman" charset="0"/>
              </a:rPr>
              <a:t>助理教授、副教授与教授的教学特点</a:t>
            </a:r>
            <a:endParaRPr lang="zh-CN" altLang="en-US" sz="2400" dirty="0">
              <a:solidFill>
                <a:srgbClr val="6C448A"/>
              </a:solidFill>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3380503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a16="http://schemas.microsoft.com/office/drawing/2014/main" id="{DCD62708-81BA-4F06-A5E9-9FC19D881498}"/>
              </a:ext>
            </a:extLst>
          </p:cNvPr>
          <p:cNvSpPr>
            <a:spLocks noGrp="1"/>
          </p:cNvSpPr>
          <p:nvPr>
            <p:ph type="sldNum" sz="quarter" idx="12"/>
          </p:nvPr>
        </p:nvSpPr>
        <p:spPr/>
        <p:txBody>
          <a:bodyPr/>
          <a:lstStyle/>
          <a:p>
            <a:fld id="{A98C840F-E383-4086-BBFD-432E3CD87870}" type="slidenum">
              <a:rPr lang="en-US" smtClean="0"/>
              <a:t>27</a:t>
            </a:fld>
            <a:endParaRPr lang="en-US"/>
          </a:p>
        </p:txBody>
      </p:sp>
      <p:sp>
        <p:nvSpPr>
          <p:cNvPr id="7" name="TextBox 25">
            <a:extLst>
              <a:ext uri="{FF2B5EF4-FFF2-40B4-BE49-F238E27FC236}">
                <a16:creationId xmlns:a16="http://schemas.microsoft.com/office/drawing/2014/main" id="{AED40A56-EB87-4ACC-BF7F-600E8D2EE954}"/>
              </a:ext>
            </a:extLst>
          </p:cNvPr>
          <p:cNvSpPr txBox="1"/>
          <p:nvPr/>
        </p:nvSpPr>
        <p:spPr>
          <a:xfrm>
            <a:off x="1125192" y="370160"/>
            <a:ext cx="9201558"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第三章 研究一丨</a:t>
            </a:r>
            <a:r>
              <a:rPr lang="zh-CN" altLang="zh-CN" sz="2400" dirty="0">
                <a:solidFill>
                  <a:srgbClr val="6C448A"/>
                </a:solidFill>
                <a:latin typeface="微软雅黑" panose="020B0503020204020204" pitchFamily="34" charset="-122"/>
                <a:ea typeface="微软雅黑" panose="020B0503020204020204" pitchFamily="34" charset="-122"/>
                <a:cs typeface="Times New Roman" charset="0"/>
              </a:rPr>
              <a:t>助理教授、副教授与教授的教师效能随教龄的变化</a:t>
            </a:r>
            <a:endParaRPr lang="zh-CN" altLang="en-US" sz="2400" dirty="0">
              <a:solidFill>
                <a:srgbClr val="6C448A"/>
              </a:solidFill>
              <a:latin typeface="微软雅黑" panose="020B0503020204020204" pitchFamily="34" charset="-122"/>
              <a:ea typeface="微软雅黑" panose="020B0503020204020204" pitchFamily="34" charset="-122"/>
              <a:cs typeface="Times New Roman" charset="0"/>
            </a:endParaRPr>
          </a:p>
        </p:txBody>
      </p:sp>
      <p:sp>
        <p:nvSpPr>
          <p:cNvPr id="4" name="矩形 3">
            <a:extLst>
              <a:ext uri="{FF2B5EF4-FFF2-40B4-BE49-F238E27FC236}">
                <a16:creationId xmlns:a16="http://schemas.microsoft.com/office/drawing/2014/main" id="{F964AB2E-90F8-495B-B4BA-150947CF50CB}"/>
              </a:ext>
            </a:extLst>
          </p:cNvPr>
          <p:cNvSpPr/>
          <p:nvPr/>
        </p:nvSpPr>
        <p:spPr>
          <a:xfrm>
            <a:off x="1147779" y="1026834"/>
            <a:ext cx="10738786" cy="96109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助理教授、副教授与教授的综合得分存在差异</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kern="0" dirty="0">
                <a:solidFill>
                  <a:srgbClr val="000000"/>
                </a:solidFill>
                <a:latin typeface="Times" panose="02020603050405020304" pitchFamily="18" charset="0"/>
                <a:ea typeface="微软雅黑" panose="020B0503020204020204" pitchFamily="34" charset="-122"/>
                <a:cs typeface="Times" panose="02020603050405020304" pitchFamily="18" charset="0"/>
              </a:rPr>
              <a:t>Kruskal-Wallis H</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 = 2570.45</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kern="0" dirty="0">
                <a:solidFill>
                  <a:srgbClr val="000000"/>
                </a:solidFill>
                <a:latin typeface="Times" panose="02020603050405020304" pitchFamily="18" charset="0"/>
                <a:ea typeface="微软雅黑" panose="020B0503020204020204" pitchFamily="34" charset="-122"/>
                <a:cs typeface="Times" panose="02020603050405020304" pitchFamily="18" charset="0"/>
              </a:rPr>
              <a:t>p</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 &lt;.001</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kern="0" dirty="0">
                <a:solidFill>
                  <a:srgbClr val="000000"/>
                </a:solidFill>
                <a:latin typeface="Times" panose="02020603050405020304" pitchFamily="18" charset="0"/>
                <a:ea typeface="微软雅黑" panose="020B0503020204020204" pitchFamily="34" charset="-122"/>
                <a:cs typeface="Times" panose="02020603050405020304" pitchFamily="18" charset="0"/>
              </a:rPr>
              <a:t>η² </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 0.00)</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随着教授教龄的增加，教授的教学效能</a:t>
            </a:r>
            <a:r>
              <a:rPr lang="zh-CN" altLang="zh-CN" sz="2000" b="1" kern="0" dirty="0">
                <a:solidFill>
                  <a:srgbClr val="000000"/>
                </a:solidFill>
                <a:latin typeface="Times" panose="02020603050405020304" pitchFamily="18" charset="0"/>
                <a:ea typeface="微软雅黑" panose="020B0503020204020204" pitchFamily="34" charset="-122"/>
                <a:cs typeface="Times" panose="02020603050405020304" pitchFamily="18" charset="0"/>
              </a:rPr>
              <a:t>不会降低</a:t>
            </a:r>
            <a:endParaRPr lang="zh-CN" altLang="en-US" sz="2000" dirty="0">
              <a:latin typeface="Times" panose="02020603050405020304" pitchFamily="18" charset="0"/>
              <a:ea typeface="微软雅黑" panose="020B0503020204020204" pitchFamily="34" charset="-122"/>
              <a:cs typeface="Times" panose="02020603050405020304" pitchFamily="18" charset="0"/>
            </a:endParaRPr>
          </a:p>
        </p:txBody>
      </p:sp>
      <p:sp>
        <p:nvSpPr>
          <p:cNvPr id="2" name="矩形 1">
            <a:extLst>
              <a:ext uri="{FF2B5EF4-FFF2-40B4-BE49-F238E27FC236}">
                <a16:creationId xmlns:a16="http://schemas.microsoft.com/office/drawing/2014/main" id="{CFAFE02E-BB37-4FED-9A03-182894E98E5F}"/>
              </a:ext>
            </a:extLst>
          </p:cNvPr>
          <p:cNvSpPr/>
          <p:nvPr/>
        </p:nvSpPr>
        <p:spPr>
          <a:xfrm>
            <a:off x="1889201" y="6177777"/>
            <a:ext cx="7879081" cy="523220"/>
          </a:xfrm>
          <a:prstGeom prst="rect">
            <a:avLst/>
          </a:prstGeom>
        </p:spPr>
        <p:txBody>
          <a:bodyPr wrap="square">
            <a:spAutoFit/>
          </a:bodyPr>
          <a:lstStyle/>
          <a:p>
            <a:pPr algn="just">
              <a:spcAft>
                <a:spcPts val="0"/>
              </a:spcAft>
            </a:pPr>
            <a:r>
              <a:rPr lang="zh-CN" altLang="zh-CN" sz="1400" dirty="0">
                <a:solidFill>
                  <a:srgbClr val="000000"/>
                </a:solidFill>
                <a:latin typeface="Times" panose="02020603050405020304" pitchFamily="18" charset="0"/>
                <a:ea typeface="微软雅黑" panose="020B0503020204020204" pitchFamily="34" charset="-122"/>
                <a:cs typeface="Times" panose="02020603050405020304" pitchFamily="18" charset="0"/>
              </a:rPr>
              <a:t>教师综合得分与教授教龄的</a:t>
            </a:r>
            <a:r>
              <a:rPr lang="zh-CN" altLang="en-US" sz="1400" dirty="0">
                <a:solidFill>
                  <a:srgbClr val="000000"/>
                </a:solidFill>
                <a:latin typeface="Times" panose="02020603050405020304" pitchFamily="18" charset="0"/>
                <a:ea typeface="微软雅黑" panose="020B0503020204020204" pitchFamily="34" charset="-122"/>
                <a:cs typeface="Times" panose="02020603050405020304" pitchFamily="18" charset="0"/>
              </a:rPr>
              <a:t>变化趋势</a:t>
            </a:r>
            <a:r>
              <a:rPr lang="zh-CN" altLang="zh-CN" sz="1400" dirty="0">
                <a:solidFill>
                  <a:srgbClr val="000000"/>
                </a:solidFill>
                <a:latin typeface="Times" panose="02020603050405020304" pitchFamily="18" charset="0"/>
                <a:ea typeface="微软雅黑" panose="020B0503020204020204" pitchFamily="34" charset="-122"/>
                <a:cs typeface="Times" panose="02020603050405020304" pitchFamily="18" charset="0"/>
              </a:rPr>
              <a:t>。红线是不同教龄的教授数量，两条蓝线分别是助</a:t>
            </a:r>
            <a:r>
              <a:rPr lang="zh-CN" altLang="zh-CN" sz="14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理教授与副教授、副教授与教师的教龄分隔线，黑线及蓝色阴影分别是教授平均分及标准误差</a:t>
            </a:r>
            <a:r>
              <a:rPr lang="en-US" altLang="zh-CN" sz="14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(95%</a:t>
            </a:r>
            <a:r>
              <a:rPr lang="zh-CN" altLang="zh-CN" sz="14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置信区间</a:t>
            </a:r>
            <a:r>
              <a:rPr lang="en-US" altLang="zh-CN" sz="14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endParaRPr lang="zh-CN" altLang="en-US" sz="1400" dirty="0">
              <a:latin typeface="Times" panose="02020603050405020304" pitchFamily="18" charset="0"/>
              <a:ea typeface="微软雅黑" panose="020B0503020204020204" pitchFamily="34" charset="-122"/>
              <a:cs typeface="Times" panose="02020603050405020304" pitchFamily="18" charset="0"/>
            </a:endParaRPr>
          </a:p>
        </p:txBody>
      </p:sp>
      <p:pic>
        <p:nvPicPr>
          <p:cNvPr id="10" name="图片 9">
            <a:extLst>
              <a:ext uri="{FF2B5EF4-FFF2-40B4-BE49-F238E27FC236}">
                <a16:creationId xmlns:a16="http://schemas.microsoft.com/office/drawing/2014/main" id="{88CC7EB2-960D-4B49-A50E-2DFEBC8366C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046885" y="1987931"/>
            <a:ext cx="5563715" cy="4189846"/>
          </a:xfrm>
          <a:prstGeom prst="rect">
            <a:avLst/>
          </a:prstGeom>
          <a:noFill/>
          <a:ln>
            <a:noFill/>
          </a:ln>
        </p:spPr>
      </p:pic>
    </p:spTree>
    <p:extLst>
      <p:ext uri="{BB962C8B-B14F-4D97-AF65-F5344CB8AC3E}">
        <p14:creationId xmlns:p14="http://schemas.microsoft.com/office/powerpoint/2010/main" val="1113861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a:extLst>
              <a:ext uri="{FF2B5EF4-FFF2-40B4-BE49-F238E27FC236}">
                <a16:creationId xmlns:a16="http://schemas.microsoft.com/office/drawing/2014/main" id="{E06367FA-D372-4410-96AD-1504E5A417E4}"/>
              </a:ext>
            </a:extLst>
          </p:cNvPr>
          <p:cNvSpPr>
            <a:spLocks noGrp="1"/>
          </p:cNvSpPr>
          <p:nvPr>
            <p:ph type="sldNum" sz="quarter" idx="12"/>
          </p:nvPr>
        </p:nvSpPr>
        <p:spPr/>
        <p:txBody>
          <a:bodyPr/>
          <a:lstStyle/>
          <a:p>
            <a:fld id="{A98C840F-E383-4086-BBFD-432E3CD87870}" type="slidenum">
              <a:rPr lang="en-US" smtClean="0"/>
              <a:t>28</a:t>
            </a:fld>
            <a:endParaRPr lang="en-US"/>
          </a:p>
        </p:txBody>
      </p:sp>
      <p:sp>
        <p:nvSpPr>
          <p:cNvPr id="12" name="TextBox 25">
            <a:extLst>
              <a:ext uri="{FF2B5EF4-FFF2-40B4-BE49-F238E27FC236}">
                <a16:creationId xmlns:a16="http://schemas.microsoft.com/office/drawing/2014/main" id="{BDC04282-2E72-400B-B9BA-E4BCCF5A8230}"/>
              </a:ext>
            </a:extLst>
          </p:cNvPr>
          <p:cNvSpPr txBox="1"/>
          <p:nvPr/>
        </p:nvSpPr>
        <p:spPr>
          <a:xfrm>
            <a:off x="1125192" y="370160"/>
            <a:ext cx="9509334"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第三章 研究一丨</a:t>
            </a:r>
            <a:r>
              <a:rPr lang="zh-CN" altLang="zh-CN" sz="2400" dirty="0">
                <a:solidFill>
                  <a:srgbClr val="6C448A"/>
                </a:solidFill>
                <a:latin typeface="微软雅黑" panose="020B0503020204020204" pitchFamily="34" charset="-122"/>
                <a:ea typeface="微软雅黑" panose="020B0503020204020204" pitchFamily="34" charset="-122"/>
                <a:cs typeface="Times New Roman" charset="0"/>
              </a:rPr>
              <a:t>课程难度、再次选课与教授的教师效能的相关及回归</a:t>
            </a:r>
            <a:endParaRPr lang="zh-CN" altLang="en-US" sz="2400" dirty="0">
              <a:solidFill>
                <a:srgbClr val="6C448A"/>
              </a:solidFill>
              <a:latin typeface="微软雅黑" panose="020B0503020204020204" pitchFamily="34" charset="-122"/>
              <a:ea typeface="微软雅黑" panose="020B0503020204020204" pitchFamily="34" charset="-122"/>
              <a:cs typeface="Times New Roman" charset="0"/>
            </a:endParaRPr>
          </a:p>
        </p:txBody>
      </p:sp>
      <p:sp>
        <p:nvSpPr>
          <p:cNvPr id="3" name="矩形 2">
            <a:extLst>
              <a:ext uri="{FF2B5EF4-FFF2-40B4-BE49-F238E27FC236}">
                <a16:creationId xmlns:a16="http://schemas.microsoft.com/office/drawing/2014/main" id="{18493478-DC8D-41ED-A115-0720332D2277}"/>
              </a:ext>
            </a:extLst>
          </p:cNvPr>
          <p:cNvSpPr/>
          <p:nvPr/>
        </p:nvSpPr>
        <p:spPr>
          <a:xfrm>
            <a:off x="1147779" y="905982"/>
            <a:ext cx="10373710" cy="1884427"/>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Ø"/>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课程难度</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M</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2.86,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SD</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0.91 )</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和教授的综合得分</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M</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3.75</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SD</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1.01 )</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之间的呈显著负相关</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r </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-0.45</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 p </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&lt; .001 )</a:t>
            </a:r>
          </a:p>
          <a:p>
            <a:pPr marL="342900" indent="-342900" algn="just">
              <a:lnSpc>
                <a:spcPct val="150000"/>
              </a:lnSpc>
              <a:spcAft>
                <a:spcPts val="0"/>
              </a:spcAft>
              <a:buFont typeface="Wingdings" panose="05000000000000000000" pitchFamily="2" charset="2"/>
              <a:buChar char="Ø"/>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教授的综合得分</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M</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3.82,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SD</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0.81 )</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和再次选课</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M</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0.71,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SD</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0.27 ) </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呈显著正相关</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r </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0.80,</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 p </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&lt; .001 )</a:t>
            </a:r>
          </a:p>
        </p:txBody>
      </p:sp>
      <p:sp>
        <p:nvSpPr>
          <p:cNvPr id="2" name="矩形 1">
            <a:extLst>
              <a:ext uri="{FF2B5EF4-FFF2-40B4-BE49-F238E27FC236}">
                <a16:creationId xmlns:a16="http://schemas.microsoft.com/office/drawing/2014/main" id="{36793F42-2D5F-4CB9-9D92-3A0C3A3ABC26}"/>
              </a:ext>
            </a:extLst>
          </p:cNvPr>
          <p:cNvSpPr/>
          <p:nvPr/>
        </p:nvSpPr>
        <p:spPr>
          <a:xfrm>
            <a:off x="2043294" y="6333951"/>
            <a:ext cx="3057247" cy="307777"/>
          </a:xfrm>
          <a:prstGeom prst="rect">
            <a:avLst/>
          </a:prstGeom>
        </p:spPr>
        <p:txBody>
          <a:bodyPr wrap="none">
            <a:spAutoFit/>
          </a:bodyPr>
          <a:lstStyle/>
          <a:p>
            <a:r>
              <a:rPr lang="zh-CN" altLang="zh-CN" sz="1400" dirty="0">
                <a:solidFill>
                  <a:srgbClr val="000000"/>
                </a:solidFill>
                <a:latin typeface="微软雅黑" panose="020B0503020204020204" pitchFamily="34" charset="-122"/>
                <a:ea typeface="微软雅黑" panose="020B0503020204020204" pitchFamily="34" charset="-122"/>
                <a:cs typeface="Times" panose="02020603050405020304" pitchFamily="18" charset="0"/>
              </a:rPr>
              <a:t>课程难度与教授综合得分的相关关系</a:t>
            </a:r>
            <a:endParaRPr lang="zh-CN" altLang="en-US" sz="1400" dirty="0">
              <a:solidFill>
                <a:srgbClr val="000000"/>
              </a:solidFill>
              <a:latin typeface="微软雅黑" panose="020B0503020204020204" pitchFamily="34" charset="-122"/>
              <a:ea typeface="微软雅黑" panose="020B0503020204020204" pitchFamily="34" charset="-122"/>
              <a:cs typeface="Times" panose="02020603050405020304" pitchFamily="18" charset="0"/>
            </a:endParaRPr>
          </a:p>
        </p:txBody>
      </p:sp>
      <p:sp>
        <p:nvSpPr>
          <p:cNvPr id="5" name="矩形 4">
            <a:extLst>
              <a:ext uri="{FF2B5EF4-FFF2-40B4-BE49-F238E27FC236}">
                <a16:creationId xmlns:a16="http://schemas.microsoft.com/office/drawing/2014/main" id="{7AA460A5-67B5-41EB-ABBC-1402D5887413}"/>
              </a:ext>
            </a:extLst>
          </p:cNvPr>
          <p:cNvSpPr/>
          <p:nvPr/>
        </p:nvSpPr>
        <p:spPr>
          <a:xfrm>
            <a:off x="6658163" y="6313849"/>
            <a:ext cx="3416320" cy="307777"/>
          </a:xfrm>
          <a:prstGeom prst="rect">
            <a:avLst/>
          </a:prstGeom>
        </p:spPr>
        <p:txBody>
          <a:bodyPr wrap="none">
            <a:spAutoFit/>
          </a:bodyPr>
          <a:lstStyle/>
          <a:p>
            <a:r>
              <a:rPr lang="zh-CN" altLang="zh-CN" sz="1400" dirty="0">
                <a:solidFill>
                  <a:srgbClr val="000000"/>
                </a:solidFill>
                <a:latin typeface="微软雅黑" panose="020B0503020204020204" pitchFamily="34" charset="-122"/>
                <a:ea typeface="微软雅黑" panose="020B0503020204020204" pitchFamily="34" charset="-122"/>
                <a:cs typeface="Times" panose="02020603050405020304" pitchFamily="18" charset="0"/>
              </a:rPr>
              <a:t>再次选课比例与教授综合得分的相关关系</a:t>
            </a:r>
            <a:endParaRPr lang="zh-CN" altLang="en-US" sz="1400" dirty="0">
              <a:solidFill>
                <a:srgbClr val="000000"/>
              </a:solidFill>
              <a:latin typeface="微软雅黑" panose="020B0503020204020204" pitchFamily="34" charset="-122"/>
              <a:ea typeface="微软雅黑" panose="020B0503020204020204" pitchFamily="34" charset="-122"/>
              <a:cs typeface="Times" panose="02020603050405020304" pitchFamily="18" charset="0"/>
            </a:endParaRPr>
          </a:p>
        </p:txBody>
      </p:sp>
      <p:pic>
        <p:nvPicPr>
          <p:cNvPr id="14" name="图片 13">
            <a:extLst>
              <a:ext uri="{FF2B5EF4-FFF2-40B4-BE49-F238E27FC236}">
                <a16:creationId xmlns:a16="http://schemas.microsoft.com/office/drawing/2014/main" id="{CC416426-5840-472A-ADDA-67747A26A96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8536" y="2848130"/>
            <a:ext cx="3466762" cy="3383173"/>
          </a:xfrm>
          <a:prstGeom prst="rect">
            <a:avLst/>
          </a:prstGeom>
          <a:noFill/>
          <a:ln>
            <a:noFill/>
          </a:ln>
        </p:spPr>
      </p:pic>
      <p:pic>
        <p:nvPicPr>
          <p:cNvPr id="15" name="图片 14">
            <a:extLst>
              <a:ext uri="{FF2B5EF4-FFF2-40B4-BE49-F238E27FC236}">
                <a16:creationId xmlns:a16="http://schemas.microsoft.com/office/drawing/2014/main" id="{C9D75A04-D222-4253-BEAA-39C41EA3A22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565880" y="2950778"/>
            <a:ext cx="3416320" cy="3383173"/>
          </a:xfrm>
          <a:prstGeom prst="rect">
            <a:avLst/>
          </a:prstGeom>
          <a:noFill/>
          <a:ln>
            <a:noFill/>
          </a:ln>
        </p:spPr>
      </p:pic>
    </p:spTree>
    <p:extLst>
      <p:ext uri="{BB962C8B-B14F-4D97-AF65-F5344CB8AC3E}">
        <p14:creationId xmlns:p14="http://schemas.microsoft.com/office/powerpoint/2010/main" val="3958597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a:extLst>
              <a:ext uri="{FF2B5EF4-FFF2-40B4-BE49-F238E27FC236}">
                <a16:creationId xmlns:a16="http://schemas.microsoft.com/office/drawing/2014/main" id="{E06367FA-D372-4410-96AD-1504E5A417E4}"/>
              </a:ext>
            </a:extLst>
          </p:cNvPr>
          <p:cNvSpPr>
            <a:spLocks noGrp="1"/>
          </p:cNvSpPr>
          <p:nvPr>
            <p:ph type="sldNum" sz="quarter" idx="12"/>
          </p:nvPr>
        </p:nvSpPr>
        <p:spPr/>
        <p:txBody>
          <a:bodyPr/>
          <a:lstStyle/>
          <a:p>
            <a:fld id="{A98C840F-E383-4086-BBFD-432E3CD87870}" type="slidenum">
              <a:rPr lang="en-US" smtClean="0"/>
              <a:t>29</a:t>
            </a:fld>
            <a:endParaRPr lang="en-US"/>
          </a:p>
        </p:txBody>
      </p:sp>
      <p:sp>
        <p:nvSpPr>
          <p:cNvPr id="12" name="TextBox 25">
            <a:extLst>
              <a:ext uri="{FF2B5EF4-FFF2-40B4-BE49-F238E27FC236}">
                <a16:creationId xmlns:a16="http://schemas.microsoft.com/office/drawing/2014/main" id="{BDC04282-2E72-400B-B9BA-E4BCCF5A8230}"/>
              </a:ext>
            </a:extLst>
          </p:cNvPr>
          <p:cNvSpPr txBox="1"/>
          <p:nvPr/>
        </p:nvSpPr>
        <p:spPr>
          <a:xfrm>
            <a:off x="1125192" y="370160"/>
            <a:ext cx="8278228"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第三章 研究一丨</a:t>
            </a:r>
            <a:r>
              <a:rPr lang="zh-CN" altLang="zh-CN" sz="2400" dirty="0">
                <a:solidFill>
                  <a:srgbClr val="6C448A"/>
                </a:solidFill>
                <a:latin typeface="微软雅黑" panose="020B0503020204020204" pitchFamily="34" charset="-122"/>
                <a:ea typeface="微软雅黑" panose="020B0503020204020204" pitchFamily="34" charset="-122"/>
                <a:cs typeface="Times New Roman" charset="0"/>
              </a:rPr>
              <a:t>学生成绩、出勤与教授教师效能的关系分析</a:t>
            </a:r>
            <a:endParaRPr lang="zh-CN" altLang="en-US" sz="2400" dirty="0">
              <a:solidFill>
                <a:srgbClr val="6C448A"/>
              </a:solidFill>
              <a:latin typeface="微软雅黑" panose="020B0503020204020204" pitchFamily="34" charset="-122"/>
              <a:ea typeface="微软雅黑" panose="020B0503020204020204" pitchFamily="34" charset="-122"/>
              <a:cs typeface="Times New Roman" charset="0"/>
            </a:endParaRPr>
          </a:p>
        </p:txBody>
      </p:sp>
      <p:pic>
        <p:nvPicPr>
          <p:cNvPr id="10" name="Picture 4" descr="rmp有成绩的">
            <a:extLst>
              <a:ext uri="{FF2B5EF4-FFF2-40B4-BE49-F238E27FC236}">
                <a16:creationId xmlns:a16="http://schemas.microsoft.com/office/drawing/2014/main" id="{ED07367A-9CAC-438A-BBEE-70A36178C697}"/>
              </a:ext>
            </a:extLst>
          </p:cNvPr>
          <p:cNvPicPr/>
          <p:nvPr/>
        </p:nvPicPr>
        <p:blipFill>
          <a:blip r:embed="rId4">
            <a:extLst>
              <a:ext uri="{28A0092B-C50C-407E-A947-70E740481C1C}">
                <a14:useLocalDpi xmlns:a14="http://schemas.microsoft.com/office/drawing/2010/main" val="0"/>
              </a:ext>
            </a:extLst>
          </a:blip>
          <a:srcRect/>
          <a:stretch>
            <a:fillRect/>
          </a:stretch>
        </p:blipFill>
        <p:spPr>
          <a:xfrm>
            <a:off x="2310315" y="2171223"/>
            <a:ext cx="7837849" cy="3442454"/>
          </a:xfrm>
          <a:prstGeom prst="rect">
            <a:avLst/>
          </a:prstGeom>
          <a:noFill/>
          <a:ln>
            <a:noFill/>
          </a:ln>
        </p:spPr>
      </p:pic>
      <p:sp>
        <p:nvSpPr>
          <p:cNvPr id="2" name="矩形 1">
            <a:extLst>
              <a:ext uri="{FF2B5EF4-FFF2-40B4-BE49-F238E27FC236}">
                <a16:creationId xmlns:a16="http://schemas.microsoft.com/office/drawing/2014/main" id="{886E221E-CEE9-4642-B2CF-42C1C550FE6B}"/>
              </a:ext>
            </a:extLst>
          </p:cNvPr>
          <p:cNvSpPr/>
          <p:nvPr/>
        </p:nvSpPr>
        <p:spPr>
          <a:xfrm>
            <a:off x="1104680" y="1016646"/>
            <a:ext cx="10249120" cy="961289"/>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每个学生除了给予教授综合</a:t>
            </a:r>
            <a:r>
              <a:rPr lang="zh-CN" altLang="en-US"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得分</a:t>
            </a:r>
            <a:r>
              <a:rPr lang="zh-CN"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外，还会说明是否</a:t>
            </a:r>
            <a:r>
              <a:rPr lang="zh-CN" altLang="en-US"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为了学分</a:t>
            </a:r>
            <a:r>
              <a:rPr lang="zh-CN"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选择本课程、本课程是否强制出勤及期末成绩</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206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366" y="2361565"/>
            <a:ext cx="4359008" cy="1583690"/>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4772510" y="2134868"/>
            <a:ext cx="5277385" cy="1648283"/>
            <a:chOff x="3773160" y="1275716"/>
            <a:chExt cx="5277656" cy="1235991"/>
          </a:xfrm>
        </p:grpSpPr>
        <p:sp>
          <p:nvSpPr>
            <p:cNvPr id="6" name="TextBox 4"/>
            <p:cNvSpPr txBox="1"/>
            <p:nvPr/>
          </p:nvSpPr>
          <p:spPr>
            <a:xfrm>
              <a:off x="3773160" y="1275716"/>
              <a:ext cx="138571" cy="398115"/>
            </a:xfrm>
            <a:prstGeom prst="rect">
              <a:avLst/>
            </a:prstGeom>
            <a:noFill/>
          </p:spPr>
          <p:txBody>
            <a:bodyPr wrap="none" lIns="68580" tIns="34290" rIns="68580" bIns="34290" rtlCol="0">
              <a:spAutoFit/>
            </a:bodyPr>
            <a:lstStyle/>
            <a:p>
              <a:endParaRPr lang="en-US" altLang="zh-CN" sz="3000" dirty="0">
                <a:solidFill>
                  <a:srgbClr val="6C448A"/>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513769" y="1698169"/>
              <a:ext cx="3537047" cy="813538"/>
            </a:xfrm>
            <a:prstGeom prst="rect">
              <a:avLst/>
            </a:prstGeom>
            <a:noFill/>
          </p:spPr>
          <p:txBody>
            <a:bodyPr wrap="none" lIns="68580" tIns="34290" rIns="68580" bIns="34290" rtlCol="0">
              <a:spAutoFit/>
            </a:bodyPr>
            <a:lstStyle/>
            <a:p>
              <a:pPr algn="ctr"/>
              <a:r>
                <a:rPr lang="zh-CN" altLang="en-US" sz="6600" dirty="0">
                  <a:latin typeface="微软雅黑" panose="020B0503020204020204" pitchFamily="34" charset="-122"/>
                  <a:ea typeface="微软雅黑" panose="020B0503020204020204" pitchFamily="34" charset="-122"/>
                  <a:cs typeface="Times New Roman" charset="0"/>
                </a:rPr>
                <a:t>研究背景</a:t>
              </a:r>
              <a:endParaRPr lang="en-US" altLang="zh-CN" sz="6600" dirty="0">
                <a:latin typeface="微软雅黑" panose="020B0503020204020204" pitchFamily="34" charset="-122"/>
                <a:ea typeface="微软雅黑" panose="020B0503020204020204" pitchFamily="34" charset="-122"/>
                <a:cs typeface="Times New Roman" charset="0"/>
              </a:endParaRPr>
            </a:p>
          </p:txBody>
        </p:sp>
      </p:grpSp>
      <p:sp>
        <p:nvSpPr>
          <p:cNvPr id="8" name="矩形 7"/>
          <p:cNvSpPr/>
          <p:nvPr/>
        </p:nvSpPr>
        <p:spPr>
          <a:xfrm>
            <a:off x="0" y="2008505"/>
            <a:ext cx="12192000" cy="252727"/>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Text Box 64"/>
          <p:cNvSpPr txBox="1">
            <a:spLocks noChangeArrowheads="1"/>
          </p:cNvSpPr>
          <p:nvPr/>
        </p:nvSpPr>
        <p:spPr bwMode="auto">
          <a:xfrm>
            <a:off x="979651" y="2824603"/>
            <a:ext cx="2828261" cy="807913"/>
          </a:xfrm>
          <a:prstGeom prst="rect">
            <a:avLst/>
          </a:prstGeom>
          <a:noFill/>
          <a:ln w="9525">
            <a:noFill/>
            <a:miter lim="800000"/>
          </a:ln>
        </p:spPr>
        <p:txBody>
          <a:bodyPr wrap="square" lIns="68580" tIns="34290" rIns="68580" bIns="3429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Times New Roman" charset="0"/>
              </a:rPr>
              <a:t>第一章</a:t>
            </a:r>
            <a:endParaRPr lang="en-US" altLang="zh-CN" sz="4800" dirty="0">
              <a:solidFill>
                <a:srgbClr val="679E2A"/>
              </a:solidFill>
              <a:latin typeface="微软雅黑" panose="020B0503020204020204" pitchFamily="34" charset="-122"/>
              <a:ea typeface="微软雅黑" panose="020B0503020204020204" pitchFamily="34" charset="-122"/>
              <a:cs typeface="Times New Roman" charset="0"/>
            </a:endParaRPr>
          </a:p>
        </p:txBody>
      </p:sp>
      <p:sp>
        <p:nvSpPr>
          <p:cNvPr id="10" name="矩形 9"/>
          <p:cNvSpPr/>
          <p:nvPr/>
        </p:nvSpPr>
        <p:spPr>
          <a:xfrm>
            <a:off x="4672497" y="2357756"/>
            <a:ext cx="200025" cy="1584012"/>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21" y="367864"/>
            <a:ext cx="2161598" cy="668535"/>
          </a:xfrm>
          <a:prstGeom prst="rect">
            <a:avLst/>
          </a:prstGeom>
        </p:spPr>
      </p:pic>
      <p:sp>
        <p:nvSpPr>
          <p:cNvPr id="3" name="灯片编号占位符 2">
            <a:extLst>
              <a:ext uri="{FF2B5EF4-FFF2-40B4-BE49-F238E27FC236}">
                <a16:creationId xmlns:a16="http://schemas.microsoft.com/office/drawing/2014/main" id="{E4C05F94-651D-403F-8203-6EC38206A511}"/>
              </a:ext>
            </a:extLst>
          </p:cNvPr>
          <p:cNvSpPr>
            <a:spLocks noGrp="1"/>
          </p:cNvSpPr>
          <p:nvPr>
            <p:ph type="sldNum" sz="quarter" idx="12"/>
          </p:nvPr>
        </p:nvSpPr>
        <p:spPr/>
        <p:txBody>
          <a:bodyPr/>
          <a:lstStyle/>
          <a:p>
            <a:fld id="{A98C840F-E383-4086-BBFD-432E3CD87870}"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a:extLst>
              <a:ext uri="{FF2B5EF4-FFF2-40B4-BE49-F238E27FC236}">
                <a16:creationId xmlns:a16="http://schemas.microsoft.com/office/drawing/2014/main" id="{E06367FA-D372-4410-96AD-1504E5A417E4}"/>
              </a:ext>
            </a:extLst>
          </p:cNvPr>
          <p:cNvSpPr>
            <a:spLocks noGrp="1"/>
          </p:cNvSpPr>
          <p:nvPr>
            <p:ph type="sldNum" sz="quarter" idx="12"/>
          </p:nvPr>
        </p:nvSpPr>
        <p:spPr/>
        <p:txBody>
          <a:bodyPr/>
          <a:lstStyle/>
          <a:p>
            <a:fld id="{A98C840F-E383-4086-BBFD-432E3CD87870}" type="slidenum">
              <a:rPr lang="en-US" smtClean="0"/>
              <a:t>30</a:t>
            </a:fld>
            <a:endParaRPr lang="en-US"/>
          </a:p>
        </p:txBody>
      </p:sp>
      <p:sp>
        <p:nvSpPr>
          <p:cNvPr id="2" name="矩形 1">
            <a:extLst>
              <a:ext uri="{FF2B5EF4-FFF2-40B4-BE49-F238E27FC236}">
                <a16:creationId xmlns:a16="http://schemas.microsoft.com/office/drawing/2014/main" id="{0F7EC34E-7BEC-4C4E-A768-0A9619779C97}"/>
              </a:ext>
            </a:extLst>
          </p:cNvPr>
          <p:cNvSpPr/>
          <p:nvPr/>
        </p:nvSpPr>
        <p:spPr>
          <a:xfrm>
            <a:off x="979354" y="944050"/>
            <a:ext cx="10233292" cy="1884427"/>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Ø"/>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为了学分的学生</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N</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2487432</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M </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3.69</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SD </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1.45 )</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对教授的评分</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显著高于</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不是为了学分而选择本课程学生给予教授的评分</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N</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14810</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M </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3.23</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SD</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1.70 )</a:t>
            </a:r>
          </a:p>
          <a:p>
            <a:pPr marL="342900" indent="-342900" algn="just">
              <a:lnSpc>
                <a:spcPct val="150000"/>
              </a:lnSpc>
              <a:spcAft>
                <a:spcPts val="0"/>
              </a:spcAft>
              <a:buFont typeface="Wingdings" panose="05000000000000000000" pitchFamily="2" charset="2"/>
              <a:buChar char="Ø"/>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选择强制出勤课程的学生给予教授的评分</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N</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1721204</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M</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3.73</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SD</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1.46 )</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显著高于</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不强制出勤的学生给予教授的评分</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N</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655633</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M</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3.58</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SD</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1.47 )</a:t>
            </a:r>
            <a:endParaRPr lang="zh-CN" altLang="zh-CN" sz="2000" dirty="0">
              <a:latin typeface="Times" panose="02020603050405020304" pitchFamily="18" charset="0"/>
              <a:ea typeface="微软雅黑" panose="020B0503020204020204" pitchFamily="34" charset="-122"/>
              <a:cs typeface="Times" panose="02020603050405020304" pitchFamily="18" charset="0"/>
            </a:endParaRPr>
          </a:p>
        </p:txBody>
      </p:sp>
      <p:sp>
        <p:nvSpPr>
          <p:cNvPr id="8" name="TextBox 25">
            <a:extLst>
              <a:ext uri="{FF2B5EF4-FFF2-40B4-BE49-F238E27FC236}">
                <a16:creationId xmlns:a16="http://schemas.microsoft.com/office/drawing/2014/main" id="{254915B4-63D7-43C6-9D63-1C35A33C7F34}"/>
              </a:ext>
            </a:extLst>
          </p:cNvPr>
          <p:cNvSpPr txBox="1"/>
          <p:nvPr/>
        </p:nvSpPr>
        <p:spPr>
          <a:xfrm>
            <a:off x="1125192" y="370160"/>
            <a:ext cx="8278228"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第三章 研究一丨</a:t>
            </a:r>
            <a:r>
              <a:rPr lang="zh-CN" altLang="zh-CN" sz="2400" dirty="0">
                <a:solidFill>
                  <a:srgbClr val="6C448A"/>
                </a:solidFill>
                <a:latin typeface="微软雅黑" panose="020B0503020204020204" pitchFamily="34" charset="-122"/>
                <a:ea typeface="微软雅黑" panose="020B0503020204020204" pitchFamily="34" charset="-122"/>
                <a:cs typeface="Times New Roman" charset="0"/>
              </a:rPr>
              <a:t>学生成绩、出勤与教授教师效能的关系分析</a:t>
            </a:r>
            <a:endParaRPr lang="zh-CN" altLang="en-US" sz="2400" dirty="0">
              <a:solidFill>
                <a:srgbClr val="6C448A"/>
              </a:solidFill>
              <a:latin typeface="微软雅黑" panose="020B0503020204020204" pitchFamily="34" charset="-122"/>
              <a:ea typeface="微软雅黑" panose="020B0503020204020204" pitchFamily="34" charset="-122"/>
              <a:cs typeface="Times New Roman" charset="0"/>
            </a:endParaRPr>
          </a:p>
        </p:txBody>
      </p:sp>
      <p:pic>
        <p:nvPicPr>
          <p:cNvPr id="10" name="图片 9">
            <a:extLst>
              <a:ext uri="{FF2B5EF4-FFF2-40B4-BE49-F238E27FC236}">
                <a16:creationId xmlns:a16="http://schemas.microsoft.com/office/drawing/2014/main" id="{6FACDD93-24D1-4563-B513-E4223464570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945233" y="2940702"/>
            <a:ext cx="6301534" cy="3452216"/>
          </a:xfrm>
          <a:prstGeom prst="rect">
            <a:avLst/>
          </a:prstGeom>
          <a:noFill/>
          <a:ln>
            <a:noFill/>
          </a:ln>
        </p:spPr>
      </p:pic>
    </p:spTree>
    <p:extLst>
      <p:ext uri="{BB962C8B-B14F-4D97-AF65-F5344CB8AC3E}">
        <p14:creationId xmlns:p14="http://schemas.microsoft.com/office/powerpoint/2010/main" val="556574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a:extLst>
              <a:ext uri="{FF2B5EF4-FFF2-40B4-BE49-F238E27FC236}">
                <a16:creationId xmlns:a16="http://schemas.microsoft.com/office/drawing/2014/main" id="{E06367FA-D372-4410-96AD-1504E5A417E4}"/>
              </a:ext>
            </a:extLst>
          </p:cNvPr>
          <p:cNvSpPr>
            <a:spLocks noGrp="1"/>
          </p:cNvSpPr>
          <p:nvPr>
            <p:ph type="sldNum" sz="quarter" idx="12"/>
          </p:nvPr>
        </p:nvSpPr>
        <p:spPr/>
        <p:txBody>
          <a:bodyPr/>
          <a:lstStyle/>
          <a:p>
            <a:fld id="{A98C840F-E383-4086-BBFD-432E3CD87870}" type="slidenum">
              <a:rPr lang="en-US" smtClean="0"/>
              <a:t>31</a:t>
            </a:fld>
            <a:endParaRPr lang="en-US"/>
          </a:p>
        </p:txBody>
      </p:sp>
      <p:sp>
        <p:nvSpPr>
          <p:cNvPr id="3" name="矩形 2">
            <a:extLst>
              <a:ext uri="{FF2B5EF4-FFF2-40B4-BE49-F238E27FC236}">
                <a16:creationId xmlns:a16="http://schemas.microsoft.com/office/drawing/2014/main" id="{18CD1BA8-ECD7-4783-AC25-2F1717D93B9C}"/>
              </a:ext>
            </a:extLst>
          </p:cNvPr>
          <p:cNvSpPr/>
          <p:nvPr/>
        </p:nvSpPr>
        <p:spPr>
          <a:xfrm>
            <a:off x="1125192" y="864696"/>
            <a:ext cx="10627896" cy="1477328"/>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教授的给予学生成绩都比较高，</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 +(15.03</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A(35.65</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spcAft>
                <a:spcPts val="0"/>
              </a:spcAft>
              <a:buFont typeface="Wingdings" panose="05000000000000000000" pitchFamily="2" charset="2"/>
              <a:buChar char="Ø"/>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不同成绩的学生给予的教授</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评分</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有显着差异</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dirty="0" err="1">
                <a:solidFill>
                  <a:srgbClr val="000000"/>
                </a:solidFill>
                <a:latin typeface="Times" panose="02020603050405020304" pitchFamily="18" charset="0"/>
                <a:ea typeface="微软雅黑" panose="020B0503020204020204" pitchFamily="34" charset="-122"/>
                <a:cs typeface="Times" panose="02020603050405020304" pitchFamily="18" charset="0"/>
              </a:rPr>
              <a:t>Kruskal</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-Wallis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H</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384846.43</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p</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&lt;.001</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η² </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0.20)</a:t>
            </a:r>
            <a:endParaRPr lang="zh-CN" altLang="zh-CN" sz="2000" dirty="0">
              <a:latin typeface="Times" panose="02020603050405020304" pitchFamily="18" charset="0"/>
              <a:ea typeface="微软雅黑" panose="020B0503020204020204" pitchFamily="34" charset="-122"/>
              <a:cs typeface="Times" panose="02020603050405020304" pitchFamily="18" charset="0"/>
            </a:endParaRPr>
          </a:p>
        </p:txBody>
      </p:sp>
      <p:sp>
        <p:nvSpPr>
          <p:cNvPr id="10" name="TextBox 25">
            <a:extLst>
              <a:ext uri="{FF2B5EF4-FFF2-40B4-BE49-F238E27FC236}">
                <a16:creationId xmlns:a16="http://schemas.microsoft.com/office/drawing/2014/main" id="{D0FD410E-F5F7-49C0-BDAB-E401BFB10C70}"/>
              </a:ext>
            </a:extLst>
          </p:cNvPr>
          <p:cNvSpPr txBox="1"/>
          <p:nvPr/>
        </p:nvSpPr>
        <p:spPr>
          <a:xfrm>
            <a:off x="1125192" y="370160"/>
            <a:ext cx="8278228"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第三章 研究一丨</a:t>
            </a:r>
            <a:r>
              <a:rPr lang="zh-CN" altLang="zh-CN" sz="2400" dirty="0">
                <a:solidFill>
                  <a:srgbClr val="6C448A"/>
                </a:solidFill>
                <a:latin typeface="微软雅黑" panose="020B0503020204020204" pitchFamily="34" charset="-122"/>
                <a:ea typeface="微软雅黑" panose="020B0503020204020204" pitchFamily="34" charset="-122"/>
                <a:cs typeface="Times New Roman" charset="0"/>
              </a:rPr>
              <a:t>学生成绩、出勤与教授教师效能的关系分析</a:t>
            </a:r>
            <a:endParaRPr lang="zh-CN" altLang="en-US" sz="2400" dirty="0">
              <a:solidFill>
                <a:srgbClr val="6C448A"/>
              </a:solidFill>
              <a:latin typeface="微软雅黑" panose="020B0503020204020204" pitchFamily="34" charset="-122"/>
              <a:ea typeface="微软雅黑" panose="020B0503020204020204" pitchFamily="34" charset="-122"/>
              <a:cs typeface="Times New Roman" charset="0"/>
            </a:endParaRPr>
          </a:p>
        </p:txBody>
      </p:sp>
      <p:sp>
        <p:nvSpPr>
          <p:cNvPr id="5" name="矩形 4">
            <a:extLst>
              <a:ext uri="{FF2B5EF4-FFF2-40B4-BE49-F238E27FC236}">
                <a16:creationId xmlns:a16="http://schemas.microsoft.com/office/drawing/2014/main" id="{4E34506C-4FED-40DF-9411-5464D7FAF9C7}"/>
              </a:ext>
            </a:extLst>
          </p:cNvPr>
          <p:cNvSpPr/>
          <p:nvPr/>
        </p:nvSpPr>
        <p:spPr>
          <a:xfrm>
            <a:off x="4910516" y="6385023"/>
            <a:ext cx="3057247" cy="307777"/>
          </a:xfrm>
          <a:prstGeom prst="rect">
            <a:avLst/>
          </a:prstGeom>
        </p:spPr>
        <p:txBody>
          <a:bodyPr wrap="none">
            <a:spAutoFit/>
          </a:bodyPr>
          <a:lstStyle/>
          <a:p>
            <a:r>
              <a:rPr lang="zh-CN" altLang="zh-CN" sz="14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学生的成绩与是否再次选课的堆积图</a:t>
            </a:r>
            <a:endParaRPr lang="zh-CN" altLang="en-US" sz="1400"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12C98B03-0943-448A-8AE3-B6DFBCCF02E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0904" y="2316131"/>
            <a:ext cx="8868074" cy="4068892"/>
          </a:xfrm>
          <a:prstGeom prst="rect">
            <a:avLst/>
          </a:prstGeom>
          <a:noFill/>
          <a:ln>
            <a:noFill/>
          </a:ln>
        </p:spPr>
      </p:pic>
    </p:spTree>
    <p:extLst>
      <p:ext uri="{BB962C8B-B14F-4D97-AF65-F5344CB8AC3E}">
        <p14:creationId xmlns:p14="http://schemas.microsoft.com/office/powerpoint/2010/main" val="4239269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a:extLst>
              <a:ext uri="{FF2B5EF4-FFF2-40B4-BE49-F238E27FC236}">
                <a16:creationId xmlns:a16="http://schemas.microsoft.com/office/drawing/2014/main" id="{E06367FA-D372-4410-96AD-1504E5A417E4}"/>
              </a:ext>
            </a:extLst>
          </p:cNvPr>
          <p:cNvSpPr>
            <a:spLocks noGrp="1"/>
          </p:cNvSpPr>
          <p:nvPr>
            <p:ph type="sldNum" sz="quarter" idx="12"/>
          </p:nvPr>
        </p:nvSpPr>
        <p:spPr/>
        <p:txBody>
          <a:bodyPr/>
          <a:lstStyle/>
          <a:p>
            <a:fld id="{A98C840F-E383-4086-BBFD-432E3CD87870}" type="slidenum">
              <a:rPr lang="en-US" smtClean="0"/>
              <a:t>32</a:t>
            </a:fld>
            <a:endParaRPr lang="en-US"/>
          </a:p>
        </p:txBody>
      </p:sp>
      <p:sp>
        <p:nvSpPr>
          <p:cNvPr id="3" name="矩形 2">
            <a:extLst>
              <a:ext uri="{FF2B5EF4-FFF2-40B4-BE49-F238E27FC236}">
                <a16:creationId xmlns:a16="http://schemas.microsoft.com/office/drawing/2014/main" id="{18CD1BA8-ECD7-4783-AC25-2F1717D93B9C}"/>
              </a:ext>
            </a:extLst>
          </p:cNvPr>
          <p:cNvSpPr/>
          <p:nvPr/>
        </p:nvSpPr>
        <p:spPr>
          <a:xfrm>
            <a:off x="1147779" y="1016646"/>
            <a:ext cx="10551026" cy="3323987"/>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助理教授，副教授和教授</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的</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教师效能</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并没有</a:t>
            </a:r>
            <a:r>
              <a:rPr lang="zh-CN" altLang="en-US"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随着教龄增加而</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下降</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。与非终身教授相比，终身教授</a:t>
            </a:r>
            <a:r>
              <a:rPr lang="zh-CN" altLang="en-US"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提高</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学生毕业率 </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dirty="0" err="1">
                <a:solidFill>
                  <a:srgbClr val="000000"/>
                </a:solidFill>
                <a:latin typeface="Times" panose="02020603050405020304" pitchFamily="18" charset="0"/>
                <a:ea typeface="微软雅黑" panose="020B0503020204020204" pitchFamily="34" charset="-122"/>
                <a:cs typeface="Times" panose="02020603050405020304" pitchFamily="18" charset="0"/>
              </a:rPr>
              <a:t>Sav</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2016)</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非终身制教授的</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教学经验不足</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会对本科生产生负面影响 </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dirty="0" err="1">
                <a:solidFill>
                  <a:srgbClr val="000000"/>
                </a:solidFill>
                <a:latin typeface="Times" panose="02020603050405020304" pitchFamily="18" charset="0"/>
                <a:ea typeface="微软雅黑" panose="020B0503020204020204" pitchFamily="34" charset="-122"/>
                <a:cs typeface="Times" panose="02020603050405020304" pitchFamily="18" charset="0"/>
              </a:rPr>
              <a:t>Banasik</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&amp; Dean, 2016)</a:t>
            </a:r>
          </a:p>
          <a:p>
            <a:pPr marL="342900" indent="-342900" algn="just">
              <a:lnSpc>
                <a:spcPct val="150000"/>
              </a:lnSpc>
              <a:buFont typeface="Wingdings" panose="05000000000000000000" pitchFamily="2" charset="2"/>
              <a:buChar char="Ø"/>
            </a:pP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buFont typeface="Wingdings" panose="05000000000000000000" pitchFamily="2" charset="2"/>
              <a:buChar char="Ø"/>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在</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RMP</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中，</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WD”(</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退课</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占</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1.55</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退课的学生给予教授</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的</a:t>
            </a:r>
            <a:r>
              <a:rPr lang="zh-CN" altLang="en-US"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平均分为</a:t>
            </a:r>
            <a:r>
              <a:rPr lang="en-US"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1.80</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而且学生的反馈对教师的教学评估也存在一定偏见</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dirty="0" err="1">
                <a:solidFill>
                  <a:srgbClr val="000000"/>
                </a:solidFill>
                <a:latin typeface="Times" panose="02020603050405020304" pitchFamily="18" charset="0"/>
                <a:ea typeface="微软雅黑" panose="020B0503020204020204" pitchFamily="34" charset="-122"/>
                <a:cs typeface="Times" panose="02020603050405020304" pitchFamily="18" charset="0"/>
              </a:rPr>
              <a:t>Chitre</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&amp; Srinivasan, 2018)</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匿名评论给出负面反馈</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(Anderson &amp; </a:t>
            </a:r>
            <a:r>
              <a:rPr lang="en-US" altLang="zh-CN" sz="2000" dirty="0" err="1">
                <a:solidFill>
                  <a:srgbClr val="000000"/>
                </a:solidFill>
                <a:latin typeface="Times" panose="02020603050405020304" pitchFamily="18" charset="0"/>
                <a:ea typeface="微软雅黑" panose="020B0503020204020204" pitchFamily="34" charset="-122"/>
                <a:cs typeface="Times" panose="02020603050405020304" pitchFamily="18" charset="0"/>
              </a:rPr>
              <a:t>Simester</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2014)</a:t>
            </a:r>
            <a:endPar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p:txBody>
      </p:sp>
      <p:sp>
        <p:nvSpPr>
          <p:cNvPr id="10" name="TextBox 25">
            <a:extLst>
              <a:ext uri="{FF2B5EF4-FFF2-40B4-BE49-F238E27FC236}">
                <a16:creationId xmlns:a16="http://schemas.microsoft.com/office/drawing/2014/main" id="{D0FD410E-F5F7-49C0-BDAB-E401BFB10C70}"/>
              </a:ext>
            </a:extLst>
          </p:cNvPr>
          <p:cNvSpPr txBox="1"/>
          <p:nvPr/>
        </p:nvSpPr>
        <p:spPr>
          <a:xfrm>
            <a:off x="1125192" y="370160"/>
            <a:ext cx="3046027"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第三章 研究一丨讨论</a:t>
            </a:r>
          </a:p>
        </p:txBody>
      </p:sp>
    </p:spTree>
    <p:extLst>
      <p:ext uri="{BB962C8B-B14F-4D97-AF65-F5344CB8AC3E}">
        <p14:creationId xmlns:p14="http://schemas.microsoft.com/office/powerpoint/2010/main" val="1605371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366" y="2361565"/>
            <a:ext cx="4359008" cy="1583690"/>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grpSp>
        <p:nvGrpSpPr>
          <p:cNvPr id="5" name="组合 4"/>
          <p:cNvGrpSpPr/>
          <p:nvPr/>
        </p:nvGrpSpPr>
        <p:grpSpPr>
          <a:xfrm>
            <a:off x="4772509" y="2134867"/>
            <a:ext cx="4912947" cy="1594760"/>
            <a:chOff x="3773160" y="1275716"/>
            <a:chExt cx="4913198" cy="1195857"/>
          </a:xfrm>
        </p:grpSpPr>
        <p:sp>
          <p:nvSpPr>
            <p:cNvPr id="6" name="TextBox 4"/>
            <p:cNvSpPr txBox="1"/>
            <p:nvPr/>
          </p:nvSpPr>
          <p:spPr>
            <a:xfrm>
              <a:off x="3773160" y="1275716"/>
              <a:ext cx="138571" cy="398115"/>
            </a:xfrm>
            <a:prstGeom prst="rect">
              <a:avLst/>
            </a:prstGeom>
            <a:noFill/>
          </p:spPr>
          <p:txBody>
            <a:bodyPr wrap="none" lIns="68580" tIns="34290" rIns="68580" bIns="34290" rtlCol="0">
              <a:spAutoFit/>
            </a:bodyPr>
            <a:lstStyle/>
            <a:p>
              <a:endParaRPr lang="en-US" altLang="zh-CN" sz="3000" dirty="0">
                <a:solidFill>
                  <a:srgbClr val="6C448A"/>
                </a:solidFill>
                <a:latin typeface="Impact" panose="020B0806030902050204" pitchFamily="34" charset="0"/>
              </a:endParaRPr>
            </a:p>
          </p:txBody>
        </p:sp>
        <p:sp>
          <p:nvSpPr>
            <p:cNvPr id="7" name="文本框 6"/>
            <p:cNvSpPr txBox="1"/>
            <p:nvPr/>
          </p:nvSpPr>
          <p:spPr>
            <a:xfrm>
              <a:off x="6229791" y="1727271"/>
              <a:ext cx="2456567" cy="744302"/>
            </a:xfrm>
            <a:prstGeom prst="rect">
              <a:avLst/>
            </a:prstGeom>
            <a:noFill/>
          </p:spPr>
          <p:txBody>
            <a:bodyPr wrap="none" lIns="68580" tIns="34290" rIns="68580" bIns="34290" rtlCol="0">
              <a:spAutoFit/>
            </a:bodyPr>
            <a:lstStyle/>
            <a:p>
              <a:pPr algn="ctr"/>
              <a:r>
                <a:rPr lang="zh-CN" altLang="en-US" sz="6000" dirty="0">
                  <a:latin typeface="微软雅黑" panose="020B0503020204020204" pitchFamily="34" charset="-122"/>
                  <a:ea typeface="微软雅黑" panose="020B0503020204020204" pitchFamily="34" charset="-122"/>
                  <a:cs typeface="Times New Roman" charset="0"/>
                </a:rPr>
                <a:t>研究二</a:t>
              </a:r>
              <a:endParaRPr lang="en-US" altLang="zh-CN" sz="6000" dirty="0">
                <a:latin typeface="微软雅黑" panose="020B0503020204020204" pitchFamily="34" charset="-122"/>
                <a:ea typeface="微软雅黑" panose="020B0503020204020204" pitchFamily="34" charset="-122"/>
                <a:cs typeface="Times New Roman" charset="0"/>
              </a:endParaRPr>
            </a:p>
          </p:txBody>
        </p:sp>
      </p:grpSp>
      <p:sp>
        <p:nvSpPr>
          <p:cNvPr id="8" name="矩形 7"/>
          <p:cNvSpPr/>
          <p:nvPr/>
        </p:nvSpPr>
        <p:spPr>
          <a:xfrm>
            <a:off x="0" y="2008505"/>
            <a:ext cx="12192000" cy="252727"/>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矩形 9"/>
          <p:cNvSpPr/>
          <p:nvPr/>
        </p:nvSpPr>
        <p:spPr>
          <a:xfrm>
            <a:off x="4672497" y="2357756"/>
            <a:ext cx="200025" cy="1584012"/>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21" y="367864"/>
            <a:ext cx="2161598" cy="668535"/>
          </a:xfrm>
          <a:prstGeom prst="rect">
            <a:avLst/>
          </a:prstGeom>
        </p:spPr>
      </p:pic>
      <p:sp>
        <p:nvSpPr>
          <p:cNvPr id="11" name="Text Box 64">
            <a:extLst>
              <a:ext uri="{FF2B5EF4-FFF2-40B4-BE49-F238E27FC236}">
                <a16:creationId xmlns:a16="http://schemas.microsoft.com/office/drawing/2014/main" id="{40A9440C-4C8D-45CF-8D65-57B21A6E796F}"/>
              </a:ext>
            </a:extLst>
          </p:cNvPr>
          <p:cNvSpPr txBox="1">
            <a:spLocks noChangeArrowheads="1"/>
          </p:cNvSpPr>
          <p:nvPr/>
        </p:nvSpPr>
        <p:spPr bwMode="auto">
          <a:xfrm>
            <a:off x="979651" y="2824603"/>
            <a:ext cx="2828261" cy="807913"/>
          </a:xfrm>
          <a:prstGeom prst="rect">
            <a:avLst/>
          </a:prstGeom>
          <a:noFill/>
          <a:ln w="9525">
            <a:noFill/>
            <a:miter lim="800000"/>
          </a:ln>
        </p:spPr>
        <p:txBody>
          <a:bodyPr wrap="square" lIns="68580" tIns="34290" rIns="68580" bIns="3429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Times New Roman" charset="0"/>
              </a:rPr>
              <a:t>第四章</a:t>
            </a:r>
            <a:endParaRPr lang="en-US" altLang="zh-CN" sz="4800" dirty="0">
              <a:solidFill>
                <a:srgbClr val="679E2A"/>
              </a:solidFill>
              <a:latin typeface="微软雅黑" panose="020B0503020204020204" pitchFamily="34" charset="-122"/>
              <a:ea typeface="微软雅黑" panose="020B0503020204020204" pitchFamily="34" charset="-122"/>
              <a:cs typeface="Times New Roman" charset="0"/>
            </a:endParaRPr>
          </a:p>
        </p:txBody>
      </p:sp>
      <p:sp>
        <p:nvSpPr>
          <p:cNvPr id="3" name="灯片编号占位符 2">
            <a:extLst>
              <a:ext uri="{FF2B5EF4-FFF2-40B4-BE49-F238E27FC236}">
                <a16:creationId xmlns:a16="http://schemas.microsoft.com/office/drawing/2014/main" id="{43523E86-A8E7-469C-8D7B-2073F3D81D29}"/>
              </a:ext>
            </a:extLst>
          </p:cNvPr>
          <p:cNvSpPr>
            <a:spLocks noGrp="1"/>
          </p:cNvSpPr>
          <p:nvPr>
            <p:ph type="sldNum" sz="quarter" idx="12"/>
          </p:nvPr>
        </p:nvSpPr>
        <p:spPr/>
        <p:txBody>
          <a:bodyPr/>
          <a:lstStyle/>
          <a:p>
            <a:fld id="{A98C840F-E383-4086-BBFD-432E3CD87870}" type="slidenum">
              <a:rPr lang="en-US" smtClean="0"/>
              <a:t>33</a:t>
            </a:fld>
            <a:endParaRPr lang="en-US"/>
          </a:p>
        </p:txBody>
      </p:sp>
    </p:spTree>
    <p:extLst>
      <p:ext uri="{BB962C8B-B14F-4D97-AF65-F5344CB8AC3E}">
        <p14:creationId xmlns:p14="http://schemas.microsoft.com/office/powerpoint/2010/main" val="1010967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25">
            <a:extLst>
              <a:ext uri="{FF2B5EF4-FFF2-40B4-BE49-F238E27FC236}">
                <a16:creationId xmlns:a16="http://schemas.microsoft.com/office/drawing/2014/main" id="{CF272186-2600-47D6-B9FF-3D52A3DDB079}"/>
              </a:ext>
            </a:extLst>
          </p:cNvPr>
          <p:cNvSpPr txBox="1"/>
          <p:nvPr/>
        </p:nvSpPr>
        <p:spPr>
          <a:xfrm>
            <a:off x="1125192" y="370160"/>
            <a:ext cx="4051109"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第四章 研究二丨目的及方法</a:t>
            </a:r>
          </a:p>
        </p:txBody>
      </p:sp>
      <p:sp>
        <p:nvSpPr>
          <p:cNvPr id="3" name="灯片编号占位符 2">
            <a:extLst>
              <a:ext uri="{FF2B5EF4-FFF2-40B4-BE49-F238E27FC236}">
                <a16:creationId xmlns:a16="http://schemas.microsoft.com/office/drawing/2014/main" id="{B8E3AB96-5521-4861-AA98-6F07100F8260}"/>
              </a:ext>
            </a:extLst>
          </p:cNvPr>
          <p:cNvSpPr>
            <a:spLocks noGrp="1"/>
          </p:cNvSpPr>
          <p:nvPr>
            <p:ph type="sldNum" sz="quarter" idx="12"/>
          </p:nvPr>
        </p:nvSpPr>
        <p:spPr/>
        <p:txBody>
          <a:bodyPr/>
          <a:lstStyle/>
          <a:p>
            <a:fld id="{A98C840F-E383-4086-BBFD-432E3CD87870}" type="slidenum">
              <a:rPr lang="en-US" smtClean="0"/>
              <a:t>34</a:t>
            </a:fld>
            <a:endParaRPr lang="en-US"/>
          </a:p>
        </p:txBody>
      </p:sp>
      <p:sp>
        <p:nvSpPr>
          <p:cNvPr id="4" name="矩形 3">
            <a:extLst>
              <a:ext uri="{FF2B5EF4-FFF2-40B4-BE49-F238E27FC236}">
                <a16:creationId xmlns:a16="http://schemas.microsoft.com/office/drawing/2014/main" id="{8A266C1C-C14E-43A9-9FD1-30CC5D58C266}"/>
              </a:ext>
            </a:extLst>
          </p:cNvPr>
          <p:cNvSpPr/>
          <p:nvPr/>
        </p:nvSpPr>
        <p:spPr>
          <a:xfrm>
            <a:off x="979194" y="1033081"/>
            <a:ext cx="10592276" cy="4654416"/>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Ø"/>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目的</a:t>
            </a: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algn="just">
              <a:lnSpc>
                <a:spcPct val="150000"/>
              </a:lnSpc>
              <a:spcAft>
                <a:spcPts val="0"/>
              </a:spcAft>
            </a:pP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探讨国内教师的教师效能及国外教授的教师效能在不同课程类型</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线下、在线</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上差异</a:t>
            </a: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spcAft>
                <a:spcPts val="0"/>
              </a:spcAft>
              <a:buFont typeface="Wingdings" panose="05000000000000000000" pitchFamily="2" charset="2"/>
              <a:buChar char="Ø"/>
            </a:pP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buFont typeface="Wingdings" panose="05000000000000000000" pitchFamily="2" charset="2"/>
              <a:buChar char="Ø"/>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研究工具</a:t>
            </a: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algn="just">
              <a:lnSpc>
                <a:spcPct val="150000"/>
              </a:lnSpc>
            </a:pP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《大学教师教学效果评价问卷》</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孟庆茂</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&amp; </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刘红云</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2003)</a:t>
            </a:r>
          </a:p>
          <a:p>
            <a:pPr algn="just">
              <a:lnSpc>
                <a:spcPct val="150000"/>
              </a:lnSpc>
            </a:pP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buFont typeface="Wingdings" panose="05000000000000000000" pitchFamily="2" charset="2"/>
              <a:buChar char="Ø"/>
            </a:pP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被试</a:t>
            </a: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lvl="1" algn="just">
              <a:lnSpc>
                <a:spcPct val="150000"/>
              </a:lnSpc>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中国大学生被试</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375</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份有效问卷</a:t>
            </a: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lvl="1" algn="just">
              <a:lnSpc>
                <a:spcPct val="150000"/>
              </a:lnSpc>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男</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156</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人</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M</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21.98</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岁</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SD</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2.39</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岁</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，女</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219</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人</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M </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21.59</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岁</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SD</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2.70</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岁</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p>
          <a:p>
            <a:pPr lvl="1" algn="just">
              <a:lnSpc>
                <a:spcPct val="150000"/>
              </a:lnSpc>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被评价的讲师有</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182</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人，副教授是</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107</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人，教授</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86</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人</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endParaRPr lang="zh-CN" altLang="zh-CN" sz="2000" dirty="0">
              <a:latin typeface="Times" panose="02020603050405020304" pitchFamily="18" charset="0"/>
              <a:ea typeface="微软雅黑" panose="020B0503020204020204" pitchFamily="34" charset="-122"/>
              <a:cs typeface="Times" panose="02020603050405020304" pitchFamily="18" charset="0"/>
            </a:endParaRPr>
          </a:p>
        </p:txBody>
      </p:sp>
    </p:spTree>
    <p:extLst>
      <p:ext uri="{BB962C8B-B14F-4D97-AF65-F5344CB8AC3E}">
        <p14:creationId xmlns:p14="http://schemas.microsoft.com/office/powerpoint/2010/main" val="599141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5">
            <a:extLst>
              <a:ext uri="{FF2B5EF4-FFF2-40B4-BE49-F238E27FC236}">
                <a16:creationId xmlns:a16="http://schemas.microsoft.com/office/drawing/2014/main" id="{6E23D84A-AE1C-45DC-BEF0-F9715B62AF48}"/>
              </a:ext>
            </a:extLst>
          </p:cNvPr>
          <p:cNvSpPr txBox="1"/>
          <p:nvPr/>
        </p:nvSpPr>
        <p:spPr>
          <a:xfrm>
            <a:off x="1125192" y="370160"/>
            <a:ext cx="7047122"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第四章 研究二丨</a:t>
            </a:r>
            <a:r>
              <a:rPr lang="zh-CN" altLang="zh-CN" sz="2400" dirty="0">
                <a:solidFill>
                  <a:srgbClr val="6C448A"/>
                </a:solidFill>
                <a:latin typeface="微软雅黑" panose="020B0503020204020204" pitchFamily="34" charset="-122"/>
                <a:ea typeface="微软雅黑" panose="020B0503020204020204" pitchFamily="34" charset="-122"/>
                <a:cs typeface="Times New Roman" charset="0"/>
              </a:rPr>
              <a:t>不同职称国内教师的教师效能分析</a:t>
            </a:r>
            <a:endParaRPr lang="zh-CN" altLang="en-US" sz="2400" dirty="0">
              <a:solidFill>
                <a:srgbClr val="6C448A"/>
              </a:solidFill>
              <a:latin typeface="微软雅黑" panose="020B0503020204020204" pitchFamily="34" charset="-122"/>
              <a:ea typeface="微软雅黑" panose="020B0503020204020204" pitchFamily="34" charset="-122"/>
              <a:cs typeface="Times New Roman" charset="0"/>
            </a:endParaRPr>
          </a:p>
        </p:txBody>
      </p:sp>
      <p:sp>
        <p:nvSpPr>
          <p:cNvPr id="3" name="灯片编号占位符 2">
            <a:extLst>
              <a:ext uri="{FF2B5EF4-FFF2-40B4-BE49-F238E27FC236}">
                <a16:creationId xmlns:a16="http://schemas.microsoft.com/office/drawing/2014/main" id="{1093036F-75EF-44C0-9CE6-D49C67020948}"/>
              </a:ext>
            </a:extLst>
          </p:cNvPr>
          <p:cNvSpPr>
            <a:spLocks noGrp="1"/>
          </p:cNvSpPr>
          <p:nvPr>
            <p:ph type="sldNum" sz="quarter" idx="12"/>
          </p:nvPr>
        </p:nvSpPr>
        <p:spPr/>
        <p:txBody>
          <a:bodyPr/>
          <a:lstStyle/>
          <a:p>
            <a:fld id="{A98C840F-E383-4086-BBFD-432E3CD87870}" type="slidenum">
              <a:rPr lang="en-US" smtClean="0"/>
              <a:t>35</a:t>
            </a:fld>
            <a:endParaRPr lang="en-US"/>
          </a:p>
        </p:txBody>
      </p:sp>
      <p:sp>
        <p:nvSpPr>
          <p:cNvPr id="2" name="矩形 1">
            <a:extLst>
              <a:ext uri="{FF2B5EF4-FFF2-40B4-BE49-F238E27FC236}">
                <a16:creationId xmlns:a16="http://schemas.microsoft.com/office/drawing/2014/main" id="{D788B4AA-389D-40CC-9F08-394140C4BD7F}"/>
              </a:ext>
            </a:extLst>
          </p:cNvPr>
          <p:cNvSpPr/>
          <p:nvPr/>
        </p:nvSpPr>
        <p:spPr>
          <a:xfrm>
            <a:off x="1104680" y="1033081"/>
            <a:ext cx="10599640" cy="1424364"/>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Ø"/>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讲师线下课程</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M</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3.99,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SD</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0.59)</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及线上课程</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M</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4.17,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SD</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0.46)</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的综合得分</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存在显著差异</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F</a:t>
            </a:r>
            <a:r>
              <a:rPr lang="en-US" altLang="zh-CN" sz="2000" baseline="-25000" dirty="0">
                <a:solidFill>
                  <a:srgbClr val="000000"/>
                </a:solidFill>
                <a:latin typeface="Times" panose="02020603050405020304" pitchFamily="18" charset="0"/>
                <a:ea typeface="微软雅黑" panose="020B0503020204020204" pitchFamily="34" charset="-122"/>
                <a:cs typeface="Times" panose="02020603050405020304" pitchFamily="18" charset="0"/>
              </a:rPr>
              <a:t>(1,369)</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5.73,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p</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&lt; .05)</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，但副教授</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F</a:t>
            </a:r>
            <a:r>
              <a:rPr lang="en-US" altLang="zh-CN" sz="2000" baseline="-25000" dirty="0">
                <a:solidFill>
                  <a:srgbClr val="000000"/>
                </a:solidFill>
                <a:latin typeface="Times" panose="02020603050405020304" pitchFamily="18" charset="0"/>
                <a:ea typeface="微软雅黑" panose="020B0503020204020204" pitchFamily="34" charset="-122"/>
                <a:cs typeface="Times" panose="02020603050405020304" pitchFamily="18" charset="0"/>
              </a:rPr>
              <a:t>(1,369)</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5.73,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p</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&gt; .05)</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及教授</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F</a:t>
            </a:r>
            <a:r>
              <a:rPr lang="en-US" altLang="zh-CN" sz="2000" baseline="-25000" dirty="0">
                <a:solidFill>
                  <a:srgbClr val="000000"/>
                </a:solidFill>
                <a:latin typeface="Times" panose="02020603050405020304" pitchFamily="18" charset="0"/>
                <a:ea typeface="微软雅黑" panose="020B0503020204020204" pitchFamily="34" charset="-122"/>
                <a:cs typeface="Times" panose="02020603050405020304" pitchFamily="18" charset="0"/>
              </a:rPr>
              <a:t>(1,369)</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5.73,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p</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&gt; .05)</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的线下、线上课程不存在显著差异</a:t>
            </a:r>
            <a:endParaRPr lang="zh-CN" altLang="zh-CN" sz="2000" dirty="0">
              <a:latin typeface="Times" panose="02020603050405020304" pitchFamily="18" charset="0"/>
              <a:ea typeface="微软雅黑" panose="020B0503020204020204" pitchFamily="34" charset="-122"/>
              <a:cs typeface="Times" panose="02020603050405020304" pitchFamily="18" charset="0"/>
            </a:endParaRPr>
          </a:p>
        </p:txBody>
      </p:sp>
      <p:sp>
        <p:nvSpPr>
          <p:cNvPr id="5" name="矩形 4">
            <a:extLst>
              <a:ext uri="{FF2B5EF4-FFF2-40B4-BE49-F238E27FC236}">
                <a16:creationId xmlns:a16="http://schemas.microsoft.com/office/drawing/2014/main" id="{4896983E-ABD2-4DF5-A9B3-312B25B50047}"/>
              </a:ext>
            </a:extLst>
          </p:cNvPr>
          <p:cNvSpPr/>
          <p:nvPr/>
        </p:nvSpPr>
        <p:spPr>
          <a:xfrm>
            <a:off x="3400392" y="6385023"/>
            <a:ext cx="5391219" cy="307777"/>
          </a:xfrm>
          <a:prstGeom prst="rect">
            <a:avLst/>
          </a:prstGeom>
        </p:spPr>
        <p:txBody>
          <a:bodyPr wrap="none">
            <a:spAutoFit/>
          </a:bodyPr>
          <a:lstStyle/>
          <a:p>
            <a:pPr algn="ctr">
              <a:spcAft>
                <a:spcPts val="0"/>
              </a:spcAft>
            </a:pPr>
            <a:r>
              <a:rPr lang="zh-CN"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不同职称国内教师线下课程及在线课程的综合得分</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平均分</a:t>
            </a:r>
            <a:r>
              <a:rPr lang="zh-CN" altLang="zh-CN" sz="14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及标准差</a:t>
            </a:r>
            <a:endParaRPr lang="zh-CN" altLang="zh-CN" sz="1400" dirty="0">
              <a:latin typeface="微软雅黑" panose="020B0503020204020204" pitchFamily="34" charset="-122"/>
              <a:ea typeface="微软雅黑" panose="020B0503020204020204" pitchFamily="34" charset="-122"/>
              <a:cs typeface="宋体" panose="02010600030101010101" pitchFamily="2" charset="-122"/>
            </a:endParaRPr>
          </a:p>
        </p:txBody>
      </p:sp>
      <p:pic>
        <p:nvPicPr>
          <p:cNvPr id="6" name="图片 5">
            <a:extLst>
              <a:ext uri="{FF2B5EF4-FFF2-40B4-BE49-F238E27FC236}">
                <a16:creationId xmlns:a16="http://schemas.microsoft.com/office/drawing/2014/main" id="{1D232A8D-3F99-49F7-9F30-B1DD62B68288}"/>
              </a:ext>
            </a:extLst>
          </p:cNvPr>
          <p:cNvPicPr>
            <a:picLocks noChangeAspect="1"/>
          </p:cNvPicPr>
          <p:nvPr/>
        </p:nvPicPr>
        <p:blipFill>
          <a:blip r:embed="rId4"/>
          <a:stretch>
            <a:fillRect/>
          </a:stretch>
        </p:blipFill>
        <p:spPr>
          <a:xfrm>
            <a:off x="2698473" y="2794202"/>
            <a:ext cx="6310122" cy="3562148"/>
          </a:xfrm>
          <a:prstGeom prst="rect">
            <a:avLst/>
          </a:prstGeom>
        </p:spPr>
      </p:pic>
    </p:spTree>
    <p:extLst>
      <p:ext uri="{BB962C8B-B14F-4D97-AF65-F5344CB8AC3E}">
        <p14:creationId xmlns:p14="http://schemas.microsoft.com/office/powerpoint/2010/main" val="412159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25">
            <a:extLst>
              <a:ext uri="{FF2B5EF4-FFF2-40B4-BE49-F238E27FC236}">
                <a16:creationId xmlns:a16="http://schemas.microsoft.com/office/drawing/2014/main" id="{E4B35664-3FE6-4081-A40B-5C5261D30980}"/>
              </a:ext>
            </a:extLst>
          </p:cNvPr>
          <p:cNvSpPr txBox="1"/>
          <p:nvPr/>
        </p:nvSpPr>
        <p:spPr>
          <a:xfrm>
            <a:off x="1147779" y="375892"/>
            <a:ext cx="6739345" cy="830997"/>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第四章 研究二丨</a:t>
            </a:r>
            <a:r>
              <a:rPr lang="zh-CN" altLang="zh-CN" sz="2400" dirty="0">
                <a:solidFill>
                  <a:srgbClr val="6C448A"/>
                </a:solidFill>
                <a:latin typeface="微软雅黑" panose="020B0503020204020204" pitchFamily="34" charset="-122"/>
                <a:ea typeface="微软雅黑" panose="020B0503020204020204" pitchFamily="34" charset="-122"/>
                <a:cs typeface="Times New Roman" charset="0"/>
              </a:rPr>
              <a:t>国内教师的教学效果各维度分析</a:t>
            </a:r>
          </a:p>
          <a:p>
            <a:endParaRPr lang="zh-CN" altLang="en-US" sz="2400" dirty="0">
              <a:solidFill>
                <a:srgbClr val="6C448A"/>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8FB7FBBA-C937-4028-81B8-DAA3E4C2B66B}"/>
              </a:ext>
            </a:extLst>
          </p:cNvPr>
          <p:cNvSpPr>
            <a:spLocks noGrp="1"/>
          </p:cNvSpPr>
          <p:nvPr>
            <p:ph type="sldNum" sz="quarter" idx="12"/>
          </p:nvPr>
        </p:nvSpPr>
        <p:spPr/>
        <p:txBody>
          <a:bodyPr/>
          <a:lstStyle/>
          <a:p>
            <a:fld id="{A98C840F-E383-4086-BBFD-432E3CD87870}" type="slidenum">
              <a:rPr lang="en-US" smtClean="0"/>
              <a:t>36</a:t>
            </a:fld>
            <a:endParaRPr lang="en-US"/>
          </a:p>
        </p:txBody>
      </p:sp>
      <p:sp>
        <p:nvSpPr>
          <p:cNvPr id="3" name="矩形 2">
            <a:extLst>
              <a:ext uri="{FF2B5EF4-FFF2-40B4-BE49-F238E27FC236}">
                <a16:creationId xmlns:a16="http://schemas.microsoft.com/office/drawing/2014/main" id="{A7A1A94E-E28B-4546-9E48-CC212E36F5FC}"/>
              </a:ext>
            </a:extLst>
          </p:cNvPr>
          <p:cNvSpPr/>
          <p:nvPr/>
        </p:nvSpPr>
        <p:spPr>
          <a:xfrm>
            <a:off x="1191755" y="848260"/>
            <a:ext cx="10781884" cy="961097"/>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Ø"/>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国内教师线下课程的功课量</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M = </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3.09</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 SD = </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0.57)</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及在线课程功课量</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M = </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3.27</a:t>
            </a:r>
            <a:r>
              <a:rPr lang="zh-CN"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SD = </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0.61)</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存在显著差异</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t</a:t>
            </a:r>
            <a:r>
              <a:rPr lang="en-US" altLang="zh-CN" sz="2000" baseline="-25000" dirty="0">
                <a:solidFill>
                  <a:srgbClr val="000000"/>
                </a:solidFill>
                <a:latin typeface="Times" panose="02020603050405020304" pitchFamily="18" charset="0"/>
                <a:ea typeface="微软雅黑" panose="020B0503020204020204" pitchFamily="34" charset="-122"/>
                <a:cs typeface="Times" panose="02020603050405020304" pitchFamily="18" charset="0"/>
              </a:rPr>
              <a:t>(373)</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-2.918,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p</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&lt; .05,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Cohen‘s d </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0.16)</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其他</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6</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个维度上均不存在显著差异</a:t>
            </a:r>
            <a:endParaRPr lang="zh-CN" altLang="zh-CN" sz="2000" dirty="0">
              <a:latin typeface="Times" panose="02020603050405020304" pitchFamily="18" charset="0"/>
              <a:ea typeface="微软雅黑" panose="020B0503020204020204" pitchFamily="34" charset="-122"/>
              <a:cs typeface="Times" panose="02020603050405020304" pitchFamily="18" charset="0"/>
            </a:endParaRPr>
          </a:p>
        </p:txBody>
      </p:sp>
      <p:pic>
        <p:nvPicPr>
          <p:cNvPr id="8" name="图片 7">
            <a:extLst>
              <a:ext uri="{FF2B5EF4-FFF2-40B4-BE49-F238E27FC236}">
                <a16:creationId xmlns:a16="http://schemas.microsoft.com/office/drawing/2014/main" id="{7A2D713A-9387-4002-A49C-869B94B0EBE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5440" y="2319766"/>
            <a:ext cx="8670039" cy="3923891"/>
          </a:xfrm>
          <a:prstGeom prst="rect">
            <a:avLst/>
          </a:prstGeom>
          <a:noFill/>
          <a:ln>
            <a:noFill/>
          </a:ln>
        </p:spPr>
      </p:pic>
      <p:sp>
        <p:nvSpPr>
          <p:cNvPr id="4" name="矩形 3">
            <a:extLst>
              <a:ext uri="{FF2B5EF4-FFF2-40B4-BE49-F238E27FC236}">
                <a16:creationId xmlns:a16="http://schemas.microsoft.com/office/drawing/2014/main" id="{318B40C7-BFBF-440D-8355-8DF92A8A10F5}"/>
              </a:ext>
            </a:extLst>
          </p:cNvPr>
          <p:cNvSpPr/>
          <p:nvPr/>
        </p:nvSpPr>
        <p:spPr>
          <a:xfrm>
            <a:off x="3849231" y="6362203"/>
            <a:ext cx="4493538" cy="307777"/>
          </a:xfrm>
          <a:prstGeom prst="rect">
            <a:avLst/>
          </a:prstGeom>
        </p:spPr>
        <p:txBody>
          <a:bodyPr wrap="none">
            <a:spAutoFit/>
          </a:bodyPr>
          <a:lstStyle/>
          <a:p>
            <a:r>
              <a:rPr lang="zh-CN" altLang="zh-CN" sz="14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国内教师线下课程及在线课程的各维度平均分及标准差</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4277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3E6E960-3F48-45CA-9D9B-A2A0072FF65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25">
            <a:extLst>
              <a:ext uri="{FF2B5EF4-FFF2-40B4-BE49-F238E27FC236}">
                <a16:creationId xmlns:a16="http://schemas.microsoft.com/office/drawing/2014/main" id="{9B1F2E34-5A93-4146-80C0-C108B870F316}"/>
              </a:ext>
            </a:extLst>
          </p:cNvPr>
          <p:cNvSpPr txBox="1"/>
          <p:nvPr/>
        </p:nvSpPr>
        <p:spPr>
          <a:xfrm>
            <a:off x="1125192" y="370160"/>
            <a:ext cx="7120860"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第四章 研究二丨</a:t>
            </a:r>
            <a:r>
              <a:rPr lang="en-US" altLang="zh-CN" sz="2400" dirty="0">
                <a:solidFill>
                  <a:srgbClr val="6C448A"/>
                </a:solidFill>
                <a:latin typeface="微软雅黑" panose="020B0503020204020204" pitchFamily="34" charset="-122"/>
                <a:ea typeface="微软雅黑" panose="020B0503020204020204" pitchFamily="34" charset="-122"/>
                <a:cs typeface="Times New Roman" charset="0"/>
              </a:rPr>
              <a:t>RMP</a:t>
            </a:r>
            <a:r>
              <a:rPr lang="zh-CN" altLang="zh-CN" sz="2400" dirty="0">
                <a:solidFill>
                  <a:srgbClr val="6C448A"/>
                </a:solidFill>
                <a:latin typeface="微软雅黑" panose="020B0503020204020204" pitchFamily="34" charset="-122"/>
                <a:ea typeface="微软雅黑" panose="020B0503020204020204" pitchFamily="34" charset="-122"/>
                <a:cs typeface="Times New Roman" charset="0"/>
              </a:rPr>
              <a:t>不同职称教授的教师效能分析</a:t>
            </a:r>
            <a:endParaRPr lang="zh-CN" altLang="en-US" sz="2400" dirty="0">
              <a:solidFill>
                <a:srgbClr val="6C448A"/>
              </a:solidFill>
              <a:latin typeface="微软雅黑" panose="020B0503020204020204" pitchFamily="34" charset="-122"/>
              <a:ea typeface="微软雅黑" panose="020B0503020204020204" pitchFamily="34" charset="-122"/>
              <a:cs typeface="Times New Roman" charset="0"/>
            </a:endParaRPr>
          </a:p>
        </p:txBody>
      </p:sp>
      <p:sp>
        <p:nvSpPr>
          <p:cNvPr id="4" name="灯片编号占位符 3">
            <a:extLst>
              <a:ext uri="{FF2B5EF4-FFF2-40B4-BE49-F238E27FC236}">
                <a16:creationId xmlns:a16="http://schemas.microsoft.com/office/drawing/2014/main" id="{81A65C0C-2AB6-4ED8-A528-69309A6ECF20}"/>
              </a:ext>
            </a:extLst>
          </p:cNvPr>
          <p:cNvSpPr>
            <a:spLocks noGrp="1"/>
          </p:cNvSpPr>
          <p:nvPr>
            <p:ph type="sldNum" sz="quarter" idx="12"/>
          </p:nvPr>
        </p:nvSpPr>
        <p:spPr/>
        <p:txBody>
          <a:bodyPr/>
          <a:lstStyle/>
          <a:p>
            <a:fld id="{A98C840F-E383-4086-BBFD-432E3CD87870}" type="slidenum">
              <a:rPr lang="en-US" smtClean="0"/>
              <a:t>37</a:t>
            </a:fld>
            <a:endParaRPr lang="en-US" dirty="0"/>
          </a:p>
        </p:txBody>
      </p:sp>
      <p:sp>
        <p:nvSpPr>
          <p:cNvPr id="2" name="矩形 1">
            <a:extLst>
              <a:ext uri="{FF2B5EF4-FFF2-40B4-BE49-F238E27FC236}">
                <a16:creationId xmlns:a16="http://schemas.microsoft.com/office/drawing/2014/main" id="{DD0B24F8-41BF-4CFC-9FCB-3EDE7C79E73C}"/>
              </a:ext>
            </a:extLst>
          </p:cNvPr>
          <p:cNvSpPr/>
          <p:nvPr/>
        </p:nvSpPr>
        <p:spPr>
          <a:xfrm>
            <a:off x="1147779" y="865922"/>
            <a:ext cx="10448544" cy="1421992"/>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在</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RMP</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上，教授的线下课程</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kern="0" dirty="0">
                <a:solidFill>
                  <a:srgbClr val="000000"/>
                </a:solidFill>
                <a:latin typeface="Times" panose="02020603050405020304" pitchFamily="18" charset="0"/>
                <a:ea typeface="微软雅黑" panose="020B0503020204020204" pitchFamily="34" charset="-122"/>
                <a:cs typeface="Times" panose="02020603050405020304" pitchFamily="18" charset="0"/>
              </a:rPr>
              <a:t>N </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 9294420, </a:t>
            </a:r>
            <a:r>
              <a:rPr lang="en-US" altLang="zh-CN" sz="2000" i="1" kern="0" dirty="0">
                <a:solidFill>
                  <a:srgbClr val="000000"/>
                </a:solidFill>
                <a:latin typeface="Times" panose="02020603050405020304" pitchFamily="18" charset="0"/>
                <a:ea typeface="微软雅黑" panose="020B0503020204020204" pitchFamily="34" charset="-122"/>
                <a:cs typeface="Times" panose="02020603050405020304" pitchFamily="18" charset="0"/>
              </a:rPr>
              <a:t>M</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 = 3.70, </a:t>
            </a:r>
            <a:r>
              <a:rPr lang="en-US" altLang="zh-CN" sz="2000" i="1" kern="0" dirty="0">
                <a:solidFill>
                  <a:srgbClr val="000000"/>
                </a:solidFill>
                <a:latin typeface="Times" panose="02020603050405020304" pitchFamily="18" charset="0"/>
                <a:ea typeface="微软雅黑" panose="020B0503020204020204" pitchFamily="34" charset="-122"/>
                <a:cs typeface="Times" panose="02020603050405020304" pitchFamily="18" charset="0"/>
              </a:rPr>
              <a:t>SD</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 = 1.42)</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的得分</a:t>
            </a:r>
            <a:r>
              <a:rPr lang="zh-CN" altLang="zh-CN" sz="2000" b="1" kern="0" dirty="0">
                <a:solidFill>
                  <a:srgbClr val="000000"/>
                </a:solidFill>
                <a:latin typeface="Times" panose="02020603050405020304" pitchFamily="18" charset="0"/>
                <a:ea typeface="微软雅黑" panose="020B0503020204020204" pitchFamily="34" charset="-122"/>
                <a:cs typeface="Times" panose="02020603050405020304" pitchFamily="18" charset="0"/>
              </a:rPr>
              <a:t>显著</a:t>
            </a:r>
            <a:r>
              <a:rPr lang="zh-CN" altLang="en-US" sz="2000" b="1" kern="0" dirty="0">
                <a:solidFill>
                  <a:srgbClr val="000000"/>
                </a:solidFill>
                <a:latin typeface="Times" panose="02020603050405020304" pitchFamily="18" charset="0"/>
                <a:ea typeface="微软雅黑" panose="020B0503020204020204" pitchFamily="34" charset="-122"/>
                <a:cs typeface="Times" panose="02020603050405020304" pitchFamily="18" charset="0"/>
              </a:rPr>
              <a:t>高</a:t>
            </a:r>
            <a:r>
              <a:rPr lang="zh-CN" altLang="zh-CN" sz="2000" b="1" kern="0" dirty="0">
                <a:solidFill>
                  <a:srgbClr val="000000"/>
                </a:solidFill>
                <a:latin typeface="Times" panose="02020603050405020304" pitchFamily="18" charset="0"/>
                <a:ea typeface="微软雅黑" panose="020B0503020204020204" pitchFamily="34" charset="-122"/>
                <a:cs typeface="Times" panose="02020603050405020304" pitchFamily="18" charset="0"/>
              </a:rPr>
              <a:t>于</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在线课程</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kern="0" dirty="0">
                <a:solidFill>
                  <a:srgbClr val="000000"/>
                </a:solidFill>
                <a:latin typeface="Times" panose="02020603050405020304" pitchFamily="18" charset="0"/>
                <a:ea typeface="微软雅黑" panose="020B0503020204020204" pitchFamily="34" charset="-122"/>
                <a:cs typeface="Times" panose="02020603050405020304" pitchFamily="18" charset="0"/>
              </a:rPr>
              <a:t>N </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 247365, </a:t>
            </a:r>
            <a:r>
              <a:rPr lang="en-US" altLang="zh-CN" sz="2000" i="1" kern="0" dirty="0">
                <a:solidFill>
                  <a:srgbClr val="000000"/>
                </a:solidFill>
                <a:latin typeface="Times" panose="02020603050405020304" pitchFamily="18" charset="0"/>
                <a:ea typeface="微软雅黑" panose="020B0503020204020204" pitchFamily="34" charset="-122"/>
                <a:cs typeface="Times" panose="02020603050405020304" pitchFamily="18" charset="0"/>
              </a:rPr>
              <a:t>M</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 = 3.45, </a:t>
            </a:r>
            <a:r>
              <a:rPr lang="en-US" altLang="zh-CN" sz="2000" i="1" kern="0" dirty="0">
                <a:solidFill>
                  <a:srgbClr val="000000"/>
                </a:solidFill>
                <a:latin typeface="Times" panose="02020603050405020304" pitchFamily="18" charset="0"/>
                <a:ea typeface="微软雅黑" panose="020B0503020204020204" pitchFamily="34" charset="-122"/>
                <a:cs typeface="Times" panose="02020603050405020304" pitchFamily="18" charset="0"/>
              </a:rPr>
              <a:t>SD </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 1.56)</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的得分</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(Mann–Whitney </a:t>
            </a:r>
            <a:r>
              <a:rPr lang="en-US" altLang="zh-CN" sz="2000" i="1" kern="0" dirty="0">
                <a:solidFill>
                  <a:srgbClr val="000000"/>
                </a:solidFill>
                <a:latin typeface="Times" panose="02020603050405020304" pitchFamily="18" charset="0"/>
                <a:ea typeface="微软雅黑" panose="020B0503020204020204" pitchFamily="34" charset="-122"/>
                <a:cs typeface="Times" panose="02020603050405020304" pitchFamily="18" charset="0"/>
              </a:rPr>
              <a:t>U </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 1063841030165</a:t>
            </a:r>
            <a:r>
              <a:rPr lang="en-US" altLang="zh-CN" sz="2000" i="1" kern="0" dirty="0">
                <a:solidFill>
                  <a:srgbClr val="000000"/>
                </a:solidFill>
                <a:latin typeface="Times" panose="02020603050405020304" pitchFamily="18" charset="0"/>
                <a:ea typeface="微软雅黑" panose="020B0503020204020204" pitchFamily="34" charset="-122"/>
                <a:cs typeface="Times" panose="02020603050405020304" pitchFamily="18" charset="0"/>
              </a:rPr>
              <a:t>, p</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 &lt; .001, Cohen's</a:t>
            </a:r>
            <a:r>
              <a:rPr lang="en-US" altLang="zh-CN" sz="2000" i="1" kern="0" dirty="0">
                <a:solidFill>
                  <a:srgbClr val="000000"/>
                </a:solidFill>
                <a:latin typeface="Times" panose="02020603050405020304" pitchFamily="18" charset="0"/>
                <a:ea typeface="微软雅黑" panose="020B0503020204020204" pitchFamily="34" charset="-122"/>
                <a:cs typeface="Times" panose="02020603050405020304" pitchFamily="18" charset="0"/>
              </a:rPr>
              <a:t> d </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 0.17)</a:t>
            </a:r>
            <a:endParaRPr lang="zh-CN" altLang="en-US" sz="2000" dirty="0">
              <a:latin typeface="Times" panose="02020603050405020304" pitchFamily="18" charset="0"/>
              <a:ea typeface="微软雅黑" panose="020B0503020204020204" pitchFamily="34" charset="-122"/>
              <a:cs typeface="Times" panose="02020603050405020304" pitchFamily="18" charset="0"/>
            </a:endParaRPr>
          </a:p>
        </p:txBody>
      </p:sp>
      <p:pic>
        <p:nvPicPr>
          <p:cNvPr id="10" name="图片 9">
            <a:extLst>
              <a:ext uri="{FF2B5EF4-FFF2-40B4-BE49-F238E27FC236}">
                <a16:creationId xmlns:a16="http://schemas.microsoft.com/office/drawing/2014/main" id="{FE5BBA18-09D3-4554-BEEB-48FA8E39382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8515" y="2757051"/>
            <a:ext cx="5192085" cy="3535629"/>
          </a:xfrm>
          <a:prstGeom prst="rect">
            <a:avLst/>
          </a:prstGeom>
          <a:noFill/>
          <a:ln>
            <a:noFill/>
          </a:ln>
        </p:spPr>
      </p:pic>
      <p:sp>
        <p:nvSpPr>
          <p:cNvPr id="5" name="矩形 4">
            <a:extLst>
              <a:ext uri="{FF2B5EF4-FFF2-40B4-BE49-F238E27FC236}">
                <a16:creationId xmlns:a16="http://schemas.microsoft.com/office/drawing/2014/main" id="{DD45EA25-4B03-41E6-9AD3-AEC43F19CD0E}"/>
              </a:ext>
            </a:extLst>
          </p:cNvPr>
          <p:cNvSpPr/>
          <p:nvPr/>
        </p:nvSpPr>
        <p:spPr>
          <a:xfrm>
            <a:off x="3757368" y="6385023"/>
            <a:ext cx="4514377" cy="307777"/>
          </a:xfrm>
          <a:prstGeom prst="rect">
            <a:avLst/>
          </a:prstGeom>
        </p:spPr>
        <p:txBody>
          <a:bodyPr wrap="none">
            <a:spAutoFit/>
          </a:bodyPr>
          <a:lstStyle/>
          <a:p>
            <a:r>
              <a:rPr lang="en-US" altLang="zh-CN" sz="14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RMP</a:t>
            </a:r>
            <a:r>
              <a:rPr lang="zh-CN" altLang="zh-CN" sz="14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线下课程及在线课程的综合得分的平均分及标准差</a:t>
            </a:r>
            <a:endParaRPr lang="zh-CN" altLang="en-US" sz="1400" dirty="0">
              <a:latin typeface="Times" panose="02020603050405020304" pitchFamily="18" charset="0"/>
              <a:ea typeface="微软雅黑" panose="020B0503020204020204" pitchFamily="34" charset="-122"/>
              <a:cs typeface="Times" panose="02020603050405020304" pitchFamily="18" charset="0"/>
            </a:endParaRPr>
          </a:p>
        </p:txBody>
      </p:sp>
    </p:spTree>
    <p:extLst>
      <p:ext uri="{BB962C8B-B14F-4D97-AF65-F5344CB8AC3E}">
        <p14:creationId xmlns:p14="http://schemas.microsoft.com/office/powerpoint/2010/main" val="3421418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a16="http://schemas.microsoft.com/office/drawing/2014/main" id="{1093036F-75EF-44C0-9CE6-D49C67020948}"/>
              </a:ext>
            </a:extLst>
          </p:cNvPr>
          <p:cNvSpPr>
            <a:spLocks noGrp="1"/>
          </p:cNvSpPr>
          <p:nvPr>
            <p:ph type="sldNum" sz="quarter" idx="12"/>
          </p:nvPr>
        </p:nvSpPr>
        <p:spPr/>
        <p:txBody>
          <a:bodyPr/>
          <a:lstStyle/>
          <a:p>
            <a:fld id="{A98C840F-E383-4086-BBFD-432E3CD87870}" type="slidenum">
              <a:rPr lang="en-US" smtClean="0"/>
              <a:t>38</a:t>
            </a:fld>
            <a:endParaRPr lang="en-US"/>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FD1AD61C-4DD4-46B5-82DE-3080015D640D}"/>
                  </a:ext>
                </a:extLst>
              </p:cNvPr>
              <p:cNvSpPr/>
              <p:nvPr/>
            </p:nvSpPr>
            <p:spPr>
              <a:xfrm>
                <a:off x="1147778" y="1016646"/>
                <a:ext cx="10580925" cy="1479957"/>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Ø"/>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非参数多因素方差分析</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采用</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R</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语言的</a:t>
                </a:r>
                <a:r>
                  <a:rPr lang="en-US" altLang="zh-CN" sz="2000" dirty="0" err="1">
                    <a:solidFill>
                      <a:srgbClr val="000000"/>
                    </a:solidFill>
                    <a:latin typeface="Times" panose="02020603050405020304" pitchFamily="18" charset="0"/>
                    <a:ea typeface="微软雅黑" panose="020B0503020204020204" pitchFamily="34" charset="-122"/>
                    <a:cs typeface="Times" panose="02020603050405020304" pitchFamily="18" charset="0"/>
                  </a:rPr>
                  <a:t>ARTool</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dirty="0" err="1">
                    <a:solidFill>
                      <a:srgbClr val="000000"/>
                    </a:solidFill>
                    <a:latin typeface="Times" panose="02020603050405020304" pitchFamily="18" charset="0"/>
                    <a:ea typeface="微软雅黑" panose="020B0503020204020204" pitchFamily="34" charset="-122"/>
                    <a:cs typeface="Times" panose="02020603050405020304" pitchFamily="18" charset="0"/>
                  </a:rPr>
                  <a:t>Wobbrocket</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al., 2011;Kay &amp;Wobbrock,2019)</a:t>
                </a:r>
              </a:p>
              <a:p>
                <a:pPr marL="342900" indent="-342900" algn="just">
                  <a:lnSpc>
                    <a:spcPct val="150000"/>
                  </a:lnSpc>
                  <a:spcAft>
                    <a:spcPts val="0"/>
                  </a:spcAft>
                  <a:buFont typeface="Wingdings" panose="05000000000000000000" pitchFamily="2" charset="2"/>
                  <a:buChar char="Ø"/>
                </a:pP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RMP</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上的不同职称教授</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助理教授、副教授及教授</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与课程类型</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在线课程与线下课程</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交互作用显著</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F</a:t>
                </a:r>
                <a:r>
                  <a:rPr lang="en-US" altLang="zh-CN" sz="2000" baseline="-25000" dirty="0">
                    <a:solidFill>
                      <a:srgbClr val="000000"/>
                    </a:solidFill>
                    <a:latin typeface="Times" panose="02020603050405020304" pitchFamily="18" charset="0"/>
                    <a:ea typeface="微软雅黑" panose="020B0503020204020204" pitchFamily="34" charset="-122"/>
                    <a:cs typeface="Times" panose="02020603050405020304" pitchFamily="18" charset="0"/>
                  </a:rPr>
                  <a:t>(2,78443338)</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 1237.12,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p</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&lt; .001, </a:t>
                </a:r>
                <a14:m>
                  <m:oMath xmlns:m="http://schemas.openxmlformats.org/officeDocument/2006/math">
                    <m:sSubSup>
                      <m:sSubSupPr>
                        <m:ctrlPr>
                          <a:rPr lang="zh-CN" altLang="zh-CN"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solidFill>
                              <a:srgbClr val="000000"/>
                            </a:solidFill>
                            <a:latin typeface="Cambria Math" panose="02040503050406030204" pitchFamily="18" charset="0"/>
                            <a:cs typeface="Times New Roman" panose="02020603050405020304" pitchFamily="18" charset="0"/>
                          </a:rPr>
                          <m:t>𝜂</m:t>
                        </m:r>
                      </m:e>
                      <m:sub>
                        <m:r>
                          <a:rPr lang="en-US" altLang="zh-CN" sz="2000" i="1">
                            <a:solidFill>
                              <a:srgbClr val="000000"/>
                            </a:solidFill>
                            <a:latin typeface="Cambria Math" panose="02040503050406030204" pitchFamily="18" charset="0"/>
                            <a:cs typeface="Times New Roman" panose="02020603050405020304" pitchFamily="18" charset="0"/>
                          </a:rPr>
                          <m:t>𝑝</m:t>
                        </m:r>
                      </m:sub>
                      <m:sup>
                        <m:r>
                          <a:rPr lang="en-US" altLang="zh-CN" sz="2000" i="1">
                            <a:solidFill>
                              <a:srgbClr val="000000"/>
                            </a:solidFill>
                            <a:latin typeface="Cambria Math" panose="02040503050406030204" pitchFamily="18" charset="0"/>
                            <a:cs typeface="Times New Roman" panose="02020603050405020304" pitchFamily="18" charset="0"/>
                          </a:rPr>
                          <m:t>2</m:t>
                        </m:r>
                      </m:sup>
                    </m:sSubSup>
                  </m:oMath>
                </a14:m>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.00)</a:t>
                </a:r>
                <a:endParaRPr lang="zh-CN" altLang="zh-CN" sz="2000" dirty="0">
                  <a:latin typeface="Times" panose="02020603050405020304" pitchFamily="18" charset="0"/>
                  <a:ea typeface="微软雅黑" panose="020B0503020204020204" pitchFamily="34" charset="-122"/>
                  <a:cs typeface="Times" panose="02020603050405020304" pitchFamily="18" charset="0"/>
                </a:endParaRPr>
              </a:p>
            </p:txBody>
          </p:sp>
        </mc:Choice>
        <mc:Fallback xmlns="">
          <p:sp>
            <p:nvSpPr>
              <p:cNvPr id="2" name="矩形 1">
                <a:extLst>
                  <a:ext uri="{FF2B5EF4-FFF2-40B4-BE49-F238E27FC236}">
                    <a16:creationId xmlns:a16="http://schemas.microsoft.com/office/drawing/2014/main" id="{FD1AD61C-4DD4-46B5-82DE-3080015D640D}"/>
                  </a:ext>
                </a:extLst>
              </p:cNvPr>
              <p:cNvSpPr>
                <a:spLocks noRot="1" noChangeAspect="1" noMove="1" noResize="1" noEditPoints="1" noAdjustHandles="1" noChangeArrowheads="1" noChangeShapeType="1" noTextEdit="1"/>
              </p:cNvSpPr>
              <p:nvPr/>
            </p:nvSpPr>
            <p:spPr>
              <a:xfrm>
                <a:off x="1147778" y="1016646"/>
                <a:ext cx="10580925" cy="1479957"/>
              </a:xfrm>
              <a:prstGeom prst="rect">
                <a:avLst/>
              </a:prstGeom>
              <a:blipFill>
                <a:blip r:embed="rId4"/>
                <a:stretch>
                  <a:fillRect l="-518" r="-576" b="-4527"/>
                </a:stretch>
              </a:blipFill>
            </p:spPr>
            <p:txBody>
              <a:bodyPr/>
              <a:lstStyle/>
              <a:p>
                <a:r>
                  <a:rPr lang="zh-CN" altLang="en-US">
                    <a:noFill/>
                  </a:rPr>
                  <a:t> </a:t>
                </a:r>
              </a:p>
            </p:txBody>
          </p:sp>
        </mc:Fallback>
      </mc:AlternateContent>
      <p:sp>
        <p:nvSpPr>
          <p:cNvPr id="7" name="TextBox 25">
            <a:extLst>
              <a:ext uri="{FF2B5EF4-FFF2-40B4-BE49-F238E27FC236}">
                <a16:creationId xmlns:a16="http://schemas.microsoft.com/office/drawing/2014/main" id="{24BD5B7F-6EB6-435A-A3D9-F1CF60E91075}"/>
              </a:ext>
            </a:extLst>
          </p:cNvPr>
          <p:cNvSpPr txBox="1"/>
          <p:nvPr/>
        </p:nvSpPr>
        <p:spPr>
          <a:xfrm>
            <a:off x="1125192" y="370160"/>
            <a:ext cx="7120860"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第四章 研究二丨</a:t>
            </a:r>
            <a:r>
              <a:rPr lang="en-US" altLang="zh-CN" sz="2400" dirty="0">
                <a:solidFill>
                  <a:srgbClr val="6C448A"/>
                </a:solidFill>
                <a:latin typeface="微软雅黑" panose="020B0503020204020204" pitchFamily="34" charset="-122"/>
                <a:ea typeface="微软雅黑" panose="020B0503020204020204" pitchFamily="34" charset="-122"/>
                <a:cs typeface="Times New Roman" charset="0"/>
              </a:rPr>
              <a:t>RMP</a:t>
            </a:r>
            <a:r>
              <a:rPr lang="zh-CN" altLang="zh-CN" sz="2400" dirty="0">
                <a:solidFill>
                  <a:srgbClr val="6C448A"/>
                </a:solidFill>
                <a:latin typeface="微软雅黑" panose="020B0503020204020204" pitchFamily="34" charset="-122"/>
                <a:ea typeface="微软雅黑" panose="020B0503020204020204" pitchFamily="34" charset="-122"/>
                <a:cs typeface="Times New Roman" charset="0"/>
              </a:rPr>
              <a:t>不同职称教授的教师效能分析</a:t>
            </a:r>
            <a:endParaRPr lang="zh-CN" altLang="en-US" sz="2400" dirty="0">
              <a:solidFill>
                <a:srgbClr val="6C448A"/>
              </a:solidFill>
              <a:latin typeface="微软雅黑" panose="020B0503020204020204" pitchFamily="34" charset="-122"/>
              <a:ea typeface="微软雅黑" panose="020B0503020204020204" pitchFamily="34" charset="-122"/>
              <a:cs typeface="Times New Roman" charset="0"/>
            </a:endParaRPr>
          </a:p>
        </p:txBody>
      </p:sp>
      <p:sp>
        <p:nvSpPr>
          <p:cNvPr id="4" name="矩形 3">
            <a:extLst>
              <a:ext uri="{FF2B5EF4-FFF2-40B4-BE49-F238E27FC236}">
                <a16:creationId xmlns:a16="http://schemas.microsoft.com/office/drawing/2014/main" id="{F3A1E0C1-E748-4C52-9809-1EF7B2679AB6}"/>
              </a:ext>
            </a:extLst>
          </p:cNvPr>
          <p:cNvSpPr/>
          <p:nvPr/>
        </p:nvSpPr>
        <p:spPr>
          <a:xfrm>
            <a:off x="3886200" y="6333951"/>
            <a:ext cx="6096000" cy="307777"/>
          </a:xfrm>
          <a:prstGeom prst="rect">
            <a:avLst/>
          </a:prstGeom>
        </p:spPr>
        <p:txBody>
          <a:bodyPr>
            <a:spAutoFit/>
          </a:bodyPr>
          <a:lstStyle/>
          <a:p>
            <a:r>
              <a:rPr lang="zh-CN" altLang="zh-CN" sz="14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不同职称教授线下课程、在线课程的综合得分平均分及标准差</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4356340" y="3217653"/>
            <a:ext cx="4753154" cy="2242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5"/>
          <a:stretch>
            <a:fillRect/>
          </a:stretch>
        </p:blipFill>
        <p:spPr>
          <a:xfrm>
            <a:off x="2713009" y="2589094"/>
            <a:ext cx="6803434" cy="3674764"/>
          </a:xfrm>
          <a:prstGeom prst="rect">
            <a:avLst/>
          </a:prstGeom>
        </p:spPr>
      </p:pic>
    </p:spTree>
    <p:extLst>
      <p:ext uri="{BB962C8B-B14F-4D97-AF65-F5344CB8AC3E}">
        <p14:creationId xmlns:p14="http://schemas.microsoft.com/office/powerpoint/2010/main" val="4210149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25">
            <a:extLst>
              <a:ext uri="{FF2B5EF4-FFF2-40B4-BE49-F238E27FC236}">
                <a16:creationId xmlns:a16="http://schemas.microsoft.com/office/drawing/2014/main" id="{E4B35664-3FE6-4081-A40B-5C5261D30980}"/>
              </a:ext>
            </a:extLst>
          </p:cNvPr>
          <p:cNvSpPr txBox="1"/>
          <p:nvPr/>
        </p:nvSpPr>
        <p:spPr>
          <a:xfrm>
            <a:off x="1125192" y="370160"/>
            <a:ext cx="6505307"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第四章 研究二丨</a:t>
            </a:r>
            <a:r>
              <a:rPr lang="en-US" altLang="zh-CN" sz="2400" dirty="0">
                <a:solidFill>
                  <a:srgbClr val="6C448A"/>
                </a:solidFill>
                <a:latin typeface="微软雅黑" panose="020B0503020204020204" pitchFamily="34" charset="-122"/>
                <a:ea typeface="微软雅黑" panose="020B0503020204020204" pitchFamily="34" charset="-122"/>
                <a:cs typeface="Times New Roman" charset="0"/>
              </a:rPr>
              <a:t>RMP</a:t>
            </a:r>
            <a:r>
              <a:rPr lang="zh-CN" altLang="zh-CN" sz="2400" dirty="0">
                <a:solidFill>
                  <a:srgbClr val="6C448A"/>
                </a:solidFill>
                <a:latin typeface="微软雅黑" panose="020B0503020204020204" pitchFamily="34" charset="-122"/>
                <a:ea typeface="微软雅黑" panose="020B0503020204020204" pitchFamily="34" charset="-122"/>
                <a:cs typeface="Times New Roman" charset="0"/>
              </a:rPr>
              <a:t>不同学科的</a:t>
            </a:r>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综合得分</a:t>
            </a:r>
            <a:r>
              <a:rPr lang="zh-CN" altLang="zh-CN" sz="2400" dirty="0">
                <a:solidFill>
                  <a:srgbClr val="6C448A"/>
                </a:solidFill>
                <a:latin typeface="微软雅黑" panose="020B0503020204020204" pitchFamily="34" charset="-122"/>
                <a:ea typeface="微软雅黑" panose="020B0503020204020204" pitchFamily="34" charset="-122"/>
                <a:cs typeface="Times New Roman" charset="0"/>
              </a:rPr>
              <a:t>分析</a:t>
            </a:r>
            <a:endParaRPr lang="zh-CN" altLang="en-US" sz="2400" dirty="0">
              <a:solidFill>
                <a:srgbClr val="6C448A"/>
              </a:solidFill>
              <a:latin typeface="微软雅黑" panose="020B0503020204020204" pitchFamily="34" charset="-122"/>
              <a:ea typeface="微软雅黑" panose="020B0503020204020204" pitchFamily="34" charset="-122"/>
              <a:cs typeface="Times New Roman" charset="0"/>
            </a:endParaRPr>
          </a:p>
        </p:txBody>
      </p:sp>
      <p:sp>
        <p:nvSpPr>
          <p:cNvPr id="2" name="灯片编号占位符 1">
            <a:extLst>
              <a:ext uri="{FF2B5EF4-FFF2-40B4-BE49-F238E27FC236}">
                <a16:creationId xmlns:a16="http://schemas.microsoft.com/office/drawing/2014/main" id="{8FB7FBBA-C937-4028-81B8-DAA3E4C2B66B}"/>
              </a:ext>
            </a:extLst>
          </p:cNvPr>
          <p:cNvSpPr>
            <a:spLocks noGrp="1"/>
          </p:cNvSpPr>
          <p:nvPr>
            <p:ph type="sldNum" sz="quarter" idx="12"/>
          </p:nvPr>
        </p:nvSpPr>
        <p:spPr/>
        <p:txBody>
          <a:bodyPr/>
          <a:lstStyle/>
          <a:p>
            <a:fld id="{A98C840F-E383-4086-BBFD-432E3CD87870}" type="slidenum">
              <a:rPr lang="en-US" smtClean="0"/>
              <a:t>39</a:t>
            </a:fld>
            <a:endParaRPr lang="en-US"/>
          </a:p>
        </p:txBody>
      </p:sp>
      <p:sp>
        <p:nvSpPr>
          <p:cNvPr id="3" name="矩形 2">
            <a:extLst>
              <a:ext uri="{FF2B5EF4-FFF2-40B4-BE49-F238E27FC236}">
                <a16:creationId xmlns:a16="http://schemas.microsoft.com/office/drawing/2014/main" id="{7694B1D6-1009-482B-AC17-2E82B4ADF54A}"/>
              </a:ext>
            </a:extLst>
          </p:cNvPr>
          <p:cNvSpPr/>
          <p:nvPr/>
        </p:nvSpPr>
        <p:spPr>
          <a:xfrm>
            <a:off x="1104680" y="864696"/>
            <a:ext cx="10502104" cy="961289"/>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cs typeface="Times" panose="02020603050405020304" pitchFamily="18" charset="0"/>
              </a:rPr>
              <a:t>通过非参数检验发现，</a:t>
            </a:r>
            <a:r>
              <a:rPr lang="zh-CN" altLang="zh-CN" sz="2000" kern="0" dirty="0">
                <a:solidFill>
                  <a:srgbClr val="000000"/>
                </a:solidFill>
                <a:latin typeface="微软雅黑" panose="020B0503020204020204" pitchFamily="34" charset="-122"/>
                <a:ea typeface="微软雅黑" panose="020B0503020204020204" pitchFamily="34" charset="-122"/>
                <a:cs typeface="Times" panose="02020603050405020304" pitchFamily="18" charset="0"/>
              </a:rPr>
              <a:t>会计学、艺术学、商科</a:t>
            </a:r>
            <a:r>
              <a:rPr lang="zh-CN" altLang="en-US" sz="2000" kern="0" dirty="0">
                <a:solidFill>
                  <a:srgbClr val="000000"/>
                </a:solidFill>
                <a:latin typeface="微软雅黑" panose="020B0503020204020204" pitchFamily="34" charset="-122"/>
                <a:ea typeface="微软雅黑" panose="020B0503020204020204" pitchFamily="34" charset="-122"/>
                <a:cs typeface="Times" panose="02020603050405020304" pitchFamily="18" charset="0"/>
              </a:rPr>
              <a:t>等</a:t>
            </a:r>
            <a:r>
              <a:rPr lang="en-US" altLang="zh-CN" sz="2000" kern="0" dirty="0">
                <a:solidFill>
                  <a:srgbClr val="000000"/>
                </a:solidFill>
                <a:latin typeface="微软雅黑" panose="020B0503020204020204" pitchFamily="34" charset="-122"/>
                <a:ea typeface="微软雅黑" panose="020B0503020204020204" pitchFamily="34" charset="-122"/>
                <a:cs typeface="Times" panose="02020603050405020304" pitchFamily="18" charset="0"/>
              </a:rPr>
              <a:t>10</a:t>
            </a:r>
            <a:r>
              <a:rPr lang="zh-CN" altLang="en-US" sz="2000" kern="0" dirty="0">
                <a:solidFill>
                  <a:srgbClr val="000000"/>
                </a:solidFill>
                <a:latin typeface="微软雅黑" panose="020B0503020204020204" pitchFamily="34" charset="-122"/>
                <a:ea typeface="微软雅黑" panose="020B0503020204020204" pitchFamily="34" charset="-122"/>
                <a:cs typeface="Times" panose="02020603050405020304" pitchFamily="18" charset="0"/>
              </a:rPr>
              <a:t>门学科的在线、线下课程均存在显著差异，</a:t>
            </a:r>
            <a:r>
              <a:rPr lang="zh-CN" altLang="en-US" sz="2000" b="1" kern="0" dirty="0">
                <a:solidFill>
                  <a:srgbClr val="000000"/>
                </a:solidFill>
                <a:latin typeface="微软雅黑" panose="020B0503020204020204" pitchFamily="34" charset="-122"/>
                <a:ea typeface="微软雅黑" panose="020B0503020204020204" pitchFamily="34" charset="-122"/>
                <a:cs typeface="Times" panose="02020603050405020304" pitchFamily="18" charset="0"/>
              </a:rPr>
              <a:t>化学及数学</a:t>
            </a:r>
            <a:r>
              <a:rPr lang="zh-CN" altLang="en-US" sz="2000" kern="0" dirty="0">
                <a:solidFill>
                  <a:srgbClr val="000000"/>
                </a:solidFill>
                <a:latin typeface="微软雅黑" panose="020B0503020204020204" pitchFamily="34" charset="-122"/>
                <a:ea typeface="微软雅黑" panose="020B0503020204020204" pitchFamily="34" charset="-122"/>
                <a:cs typeface="Times" panose="02020603050405020304" pitchFamily="18" charset="0"/>
              </a:rPr>
              <a:t>的在线、线下课程综合得分不存在显著差异，具体数据见表</a:t>
            </a:r>
            <a:r>
              <a:rPr lang="en-US" altLang="zh-CN" sz="2000" kern="0" dirty="0">
                <a:solidFill>
                  <a:srgbClr val="000000"/>
                </a:solidFill>
                <a:latin typeface="微软雅黑" panose="020B0503020204020204" pitchFamily="34" charset="-122"/>
                <a:ea typeface="微软雅黑" panose="020B0503020204020204" pitchFamily="34" charset="-122"/>
                <a:cs typeface="Times" panose="02020603050405020304" pitchFamily="18" charset="0"/>
              </a:rPr>
              <a:t>6.9</a:t>
            </a:r>
            <a:endParaRPr lang="zh-CN" altLang="en-US" sz="2000" dirty="0">
              <a:latin typeface="微软雅黑" panose="020B0503020204020204" pitchFamily="34" charset="-122"/>
              <a:ea typeface="微软雅黑" panose="020B0503020204020204" pitchFamily="34" charset="-122"/>
              <a:cs typeface="Times" panose="02020603050405020304" pitchFamily="18" charset="0"/>
            </a:endParaRPr>
          </a:p>
        </p:txBody>
      </p:sp>
      <p:sp>
        <p:nvSpPr>
          <p:cNvPr id="5" name="矩形 4">
            <a:extLst>
              <a:ext uri="{FF2B5EF4-FFF2-40B4-BE49-F238E27FC236}">
                <a16:creationId xmlns:a16="http://schemas.microsoft.com/office/drawing/2014/main" id="{2BB4E809-01E7-4E2B-BB22-DFB8C2AC8326}"/>
              </a:ext>
            </a:extLst>
          </p:cNvPr>
          <p:cNvSpPr/>
          <p:nvPr/>
        </p:nvSpPr>
        <p:spPr>
          <a:xfrm>
            <a:off x="3777609" y="6100964"/>
            <a:ext cx="6096000" cy="307777"/>
          </a:xfrm>
          <a:prstGeom prst="rect">
            <a:avLst/>
          </a:prstGeom>
        </p:spPr>
        <p:txBody>
          <a:bodyPr>
            <a:spAutoFit/>
          </a:bodyPr>
          <a:lstStyle/>
          <a:p>
            <a:r>
              <a:rPr lang="zh-CN" altLang="zh-CN" sz="14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不同学科的在线课程、线下课程教师综合得分平均分及标准差</a:t>
            </a:r>
            <a:endParaRPr lang="zh-CN" altLang="en-US" sz="1400" dirty="0">
              <a:latin typeface="微软雅黑" panose="020B0503020204020204" pitchFamily="34" charset="-122"/>
              <a:ea typeface="微软雅黑" panose="020B0503020204020204" pitchFamily="34" charset="-122"/>
            </a:endParaRPr>
          </a:p>
        </p:txBody>
      </p:sp>
      <p:pic>
        <p:nvPicPr>
          <p:cNvPr id="11" name="图片 10"/>
          <p:cNvPicPr/>
          <p:nvPr/>
        </p:nvPicPr>
        <p:blipFill>
          <a:blip r:embed="rId4">
            <a:extLst>
              <a:ext uri="{28A0092B-C50C-407E-A947-70E740481C1C}">
                <a14:useLocalDpi xmlns:a14="http://schemas.microsoft.com/office/drawing/2010/main" val="0"/>
              </a:ext>
            </a:extLst>
          </a:blip>
          <a:srcRect/>
          <a:stretch>
            <a:fillRect/>
          </a:stretch>
        </p:blipFill>
        <p:spPr bwMode="auto">
          <a:xfrm>
            <a:off x="1254617" y="2308074"/>
            <a:ext cx="9451965" cy="3618578"/>
          </a:xfrm>
          <a:prstGeom prst="rect">
            <a:avLst/>
          </a:prstGeom>
          <a:noFill/>
          <a:ln>
            <a:noFill/>
          </a:ln>
        </p:spPr>
      </p:pic>
    </p:spTree>
    <p:extLst>
      <p:ext uri="{BB962C8B-B14F-4D97-AF65-F5344CB8AC3E}">
        <p14:creationId xmlns:p14="http://schemas.microsoft.com/office/powerpoint/2010/main" val="196615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53" name="TextBox 25"/>
          <p:cNvSpPr txBox="1"/>
          <p:nvPr/>
        </p:nvSpPr>
        <p:spPr>
          <a:xfrm>
            <a:off x="1125192" y="370160"/>
            <a:ext cx="3344185"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rPr>
              <a:t>第一章 研究背景</a:t>
            </a:r>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丨引言</a:t>
            </a:r>
            <a:endPar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endParaRPr>
          </a:p>
        </p:txBody>
      </p: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A3B7AF5F-67CD-4315-9E57-D53A32C584B5}"/>
              </a:ext>
            </a:extLst>
          </p:cNvPr>
          <p:cNvSpPr/>
          <p:nvPr/>
        </p:nvSpPr>
        <p:spPr>
          <a:xfrm>
            <a:off x="1079960" y="1036907"/>
            <a:ext cx="10738786" cy="961097"/>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zh-CN" sz="2000" dirty="0">
                <a:latin typeface="Times" panose="02020603050405020304" pitchFamily="18" charset="0"/>
                <a:ea typeface="微软雅黑" panose="020B0503020204020204" pitchFamily="34" charset="-122"/>
                <a:cs typeface="Times" panose="02020603050405020304" pitchFamily="18" charset="0"/>
              </a:rPr>
              <a:t>《礼记</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学记》：</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学然后知不足，教然后知困。知不足，然后能自反也；知困，然后能自强也。故曰：</a:t>
            </a:r>
            <a:r>
              <a:rPr lang="zh-CN" altLang="zh-CN" sz="2000" b="1" dirty="0">
                <a:latin typeface="Times" panose="02020603050405020304" pitchFamily="18" charset="0"/>
                <a:ea typeface="微软雅黑" panose="020B0503020204020204" pitchFamily="34" charset="-122"/>
                <a:cs typeface="Times" panose="02020603050405020304" pitchFamily="18" charset="0"/>
              </a:rPr>
              <a:t>教学相长</a:t>
            </a:r>
            <a:r>
              <a:rPr lang="zh-CN" altLang="zh-CN" sz="2000" dirty="0">
                <a:latin typeface="Times" panose="02020603050405020304" pitchFamily="18" charset="0"/>
                <a:ea typeface="微软雅黑" panose="020B0503020204020204" pitchFamily="34" charset="-122"/>
                <a:cs typeface="Times" panose="02020603050405020304" pitchFamily="18" charset="0"/>
              </a:rPr>
              <a:t>也。</a:t>
            </a:r>
            <a:r>
              <a:rPr lang="en-US" altLang="zh-CN" sz="2000" dirty="0">
                <a:latin typeface="Times" panose="02020603050405020304" pitchFamily="18" charset="0"/>
                <a:ea typeface="微软雅黑" panose="020B0503020204020204" pitchFamily="34" charset="-122"/>
                <a:cs typeface="Times" panose="02020603050405020304" pitchFamily="18" charset="0"/>
              </a:rPr>
              <a:t>”</a:t>
            </a:r>
            <a:endParaRPr lang="en-US" altLang="zh-CN" sz="2000" kern="0" dirty="0">
              <a:latin typeface="Times" panose="02020603050405020304" pitchFamily="18" charset="0"/>
              <a:ea typeface="微软雅黑" panose="020B0503020204020204" pitchFamily="34" charset="-122"/>
              <a:cs typeface="Times" panose="02020603050405020304" pitchFamily="18" charset="0"/>
            </a:endParaRPr>
          </a:p>
        </p:txBody>
      </p:sp>
      <p:sp>
        <p:nvSpPr>
          <p:cNvPr id="5" name="灯片编号占位符 4">
            <a:extLst>
              <a:ext uri="{FF2B5EF4-FFF2-40B4-BE49-F238E27FC236}">
                <a16:creationId xmlns:a16="http://schemas.microsoft.com/office/drawing/2014/main" id="{44E72A99-B678-435B-B1A8-68E77C822C98}"/>
              </a:ext>
            </a:extLst>
          </p:cNvPr>
          <p:cNvSpPr>
            <a:spLocks noGrp="1"/>
          </p:cNvSpPr>
          <p:nvPr>
            <p:ph type="sldNum" sz="quarter" idx="12"/>
          </p:nvPr>
        </p:nvSpPr>
        <p:spPr/>
        <p:txBody>
          <a:bodyPr/>
          <a:lstStyle/>
          <a:p>
            <a:fld id="{A98C840F-E383-4086-BBFD-432E3CD87870}" type="slidenum">
              <a:rPr lang="en-US" smtClean="0"/>
              <a:t>4</a:t>
            </a:fld>
            <a:endParaRPr lang="en-US"/>
          </a:p>
        </p:txBody>
      </p:sp>
      <p:sp>
        <p:nvSpPr>
          <p:cNvPr id="2" name="矩形 1">
            <a:extLst>
              <a:ext uri="{FF2B5EF4-FFF2-40B4-BE49-F238E27FC236}">
                <a16:creationId xmlns:a16="http://schemas.microsoft.com/office/drawing/2014/main" id="{B5E38D83-189B-4DBA-B827-D1EB2D6617F9}"/>
              </a:ext>
            </a:extLst>
          </p:cNvPr>
          <p:cNvSpPr/>
          <p:nvPr/>
        </p:nvSpPr>
        <p:spPr>
          <a:xfrm>
            <a:off x="3100683" y="3182080"/>
            <a:ext cx="1791474" cy="758372"/>
          </a:xfrm>
          <a:prstGeom prst="rect">
            <a:avLst/>
          </a:prstGeom>
          <a:ln>
            <a:solidFill>
              <a:srgbClr val="6C448A"/>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学习</a:t>
            </a:r>
          </a:p>
        </p:txBody>
      </p:sp>
      <p:sp>
        <p:nvSpPr>
          <p:cNvPr id="8" name="矩形 7">
            <a:extLst>
              <a:ext uri="{FF2B5EF4-FFF2-40B4-BE49-F238E27FC236}">
                <a16:creationId xmlns:a16="http://schemas.microsoft.com/office/drawing/2014/main" id="{BF5F59E7-7C09-4D70-8840-DC123E66AAF3}"/>
              </a:ext>
            </a:extLst>
          </p:cNvPr>
          <p:cNvSpPr/>
          <p:nvPr/>
        </p:nvSpPr>
        <p:spPr>
          <a:xfrm>
            <a:off x="6811395" y="3145618"/>
            <a:ext cx="1799205" cy="758372"/>
          </a:xfrm>
          <a:prstGeom prst="rect">
            <a:avLst/>
          </a:prstGeom>
          <a:ln>
            <a:solidFill>
              <a:srgbClr val="6C448A"/>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教学</a:t>
            </a:r>
          </a:p>
        </p:txBody>
      </p:sp>
      <p:sp>
        <p:nvSpPr>
          <p:cNvPr id="10" name="矩形 9">
            <a:extLst>
              <a:ext uri="{FF2B5EF4-FFF2-40B4-BE49-F238E27FC236}">
                <a16:creationId xmlns:a16="http://schemas.microsoft.com/office/drawing/2014/main" id="{F2291885-36F5-4A60-A681-E28EC6FB5C40}"/>
              </a:ext>
            </a:extLst>
          </p:cNvPr>
          <p:cNvSpPr/>
          <p:nvPr/>
        </p:nvSpPr>
        <p:spPr>
          <a:xfrm>
            <a:off x="4744897" y="4740559"/>
            <a:ext cx="2419064" cy="704463"/>
          </a:xfrm>
          <a:prstGeom prst="rect">
            <a:avLst/>
          </a:prstGeom>
          <a:ln>
            <a:solidFill>
              <a:srgbClr val="6C448A"/>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评价</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反思</a:t>
            </a:r>
          </a:p>
        </p:txBody>
      </p:sp>
      <p:sp>
        <p:nvSpPr>
          <p:cNvPr id="3" name="矩形 2">
            <a:extLst>
              <a:ext uri="{FF2B5EF4-FFF2-40B4-BE49-F238E27FC236}">
                <a16:creationId xmlns:a16="http://schemas.microsoft.com/office/drawing/2014/main" id="{F447EE32-6063-4D6D-953B-28EB0FF46174}"/>
              </a:ext>
            </a:extLst>
          </p:cNvPr>
          <p:cNvSpPr/>
          <p:nvPr/>
        </p:nvSpPr>
        <p:spPr>
          <a:xfrm>
            <a:off x="4618166" y="5640408"/>
            <a:ext cx="2672526" cy="369332"/>
          </a:xfrm>
          <a:prstGeom prst="rect">
            <a:avLst/>
          </a:prstGeom>
        </p:spPr>
        <p:txBody>
          <a:bodyPr wrap="none">
            <a:spAutoFit/>
          </a:bodyPr>
          <a:lstStyle/>
          <a:p>
            <a:r>
              <a:rPr lang="zh-CN" altLang="zh-CN" kern="0" dirty="0">
                <a:latin typeface="Times" panose="02020603050405020304" pitchFamily="18" charset="0"/>
                <a:ea typeface="微软雅黑" panose="020B0503020204020204" pitchFamily="34" charset="-122"/>
                <a:cs typeface="Times" panose="02020603050405020304" pitchFamily="18" charset="0"/>
              </a:rPr>
              <a:t>（陈琦</a:t>
            </a:r>
            <a:r>
              <a:rPr lang="en-US" altLang="zh-CN" kern="0" dirty="0">
                <a:latin typeface="Times" panose="02020603050405020304" pitchFamily="18" charset="0"/>
                <a:ea typeface="微软雅黑" panose="020B0503020204020204" pitchFamily="34" charset="-122"/>
                <a:cs typeface="Times" panose="02020603050405020304" pitchFamily="18" charset="0"/>
              </a:rPr>
              <a:t>, &amp;</a:t>
            </a:r>
            <a:r>
              <a:rPr lang="zh-CN" altLang="zh-CN" kern="0" dirty="0">
                <a:latin typeface="Times" panose="02020603050405020304" pitchFamily="18" charset="0"/>
                <a:ea typeface="微软雅黑" panose="020B0503020204020204" pitchFamily="34" charset="-122"/>
                <a:cs typeface="Times" panose="02020603050405020304" pitchFamily="18" charset="0"/>
              </a:rPr>
              <a:t>刘儒德</a:t>
            </a:r>
            <a:r>
              <a:rPr lang="en-US" altLang="zh-CN" kern="0" dirty="0">
                <a:latin typeface="Times" panose="02020603050405020304" pitchFamily="18" charset="0"/>
                <a:ea typeface="微软雅黑" panose="020B0503020204020204" pitchFamily="34" charset="-122"/>
                <a:cs typeface="Times" panose="02020603050405020304" pitchFamily="18" charset="0"/>
              </a:rPr>
              <a:t>, 2011</a:t>
            </a:r>
            <a:r>
              <a:rPr lang="zh-CN" altLang="zh-CN" kern="0" dirty="0">
                <a:latin typeface="Times" panose="02020603050405020304" pitchFamily="18" charset="0"/>
                <a:ea typeface="微软雅黑" panose="020B0503020204020204" pitchFamily="34" charset="-122"/>
                <a:cs typeface="Times" panose="02020603050405020304" pitchFamily="18" charset="0"/>
              </a:rPr>
              <a:t>）</a:t>
            </a:r>
            <a:endParaRPr lang="zh-CN" altLang="en-US" dirty="0"/>
          </a:p>
        </p:txBody>
      </p:sp>
      <p:sp>
        <p:nvSpPr>
          <p:cNvPr id="6" name="箭头: 右 5">
            <a:extLst>
              <a:ext uri="{FF2B5EF4-FFF2-40B4-BE49-F238E27FC236}">
                <a16:creationId xmlns:a16="http://schemas.microsoft.com/office/drawing/2014/main" id="{1F1D16F3-0C93-49F6-A435-1C4534B9D9CE}"/>
              </a:ext>
            </a:extLst>
          </p:cNvPr>
          <p:cNvSpPr/>
          <p:nvPr/>
        </p:nvSpPr>
        <p:spPr>
          <a:xfrm>
            <a:off x="5856797" y="3409183"/>
            <a:ext cx="606287" cy="288235"/>
          </a:xfrm>
          <a:prstGeom prst="rightArrow">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605A7486-354C-4B8D-9E0D-38C693F489DF}"/>
              </a:ext>
            </a:extLst>
          </p:cNvPr>
          <p:cNvSpPr/>
          <p:nvPr/>
        </p:nvSpPr>
        <p:spPr>
          <a:xfrm rot="10800000">
            <a:off x="5250510" y="3409182"/>
            <a:ext cx="606287" cy="288235"/>
          </a:xfrm>
          <a:prstGeom prst="rightArrow">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5" name="箭头: 右 14">
            <a:extLst>
              <a:ext uri="{FF2B5EF4-FFF2-40B4-BE49-F238E27FC236}">
                <a16:creationId xmlns:a16="http://schemas.microsoft.com/office/drawing/2014/main" id="{CCC8592B-EF46-48C3-AC07-BFD3A5BB4A1E}"/>
              </a:ext>
            </a:extLst>
          </p:cNvPr>
          <p:cNvSpPr/>
          <p:nvPr/>
        </p:nvSpPr>
        <p:spPr>
          <a:xfrm>
            <a:off x="3892059" y="4945461"/>
            <a:ext cx="606287" cy="288235"/>
          </a:xfrm>
          <a:prstGeom prst="rightArrow">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8C69DCB2-82ED-4E9D-A0C8-14A7F81E575F}"/>
              </a:ext>
            </a:extLst>
          </p:cNvPr>
          <p:cNvSpPr/>
          <p:nvPr/>
        </p:nvSpPr>
        <p:spPr>
          <a:xfrm rot="10800000">
            <a:off x="7219378" y="4945460"/>
            <a:ext cx="606287" cy="288235"/>
          </a:xfrm>
          <a:prstGeom prst="rightArrow">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a:extLst>
              <a:ext uri="{FF2B5EF4-FFF2-40B4-BE49-F238E27FC236}">
                <a16:creationId xmlns:a16="http://schemas.microsoft.com/office/drawing/2014/main" id="{600FC48D-7974-4A57-8EA8-A7B0EF2F0B68}"/>
              </a:ext>
            </a:extLst>
          </p:cNvPr>
          <p:cNvSpPr/>
          <p:nvPr/>
        </p:nvSpPr>
        <p:spPr>
          <a:xfrm rot="16200000">
            <a:off x="3588915" y="4079900"/>
            <a:ext cx="606287" cy="408283"/>
          </a:xfrm>
          <a:prstGeom prst="rightArrow">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EDC999AB-D435-46A5-8DB4-4ADC8FC337F5}"/>
              </a:ext>
            </a:extLst>
          </p:cNvPr>
          <p:cNvSpPr/>
          <p:nvPr/>
        </p:nvSpPr>
        <p:spPr>
          <a:xfrm rot="16200000">
            <a:off x="7473576" y="4058123"/>
            <a:ext cx="606287" cy="408283"/>
          </a:xfrm>
          <a:prstGeom prst="rightArrow">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单圆角 6">
            <a:extLst>
              <a:ext uri="{FF2B5EF4-FFF2-40B4-BE49-F238E27FC236}">
                <a16:creationId xmlns:a16="http://schemas.microsoft.com/office/drawing/2014/main" id="{9EDB6DF4-B70D-49C9-9158-05B5FB2F0BEF}"/>
              </a:ext>
            </a:extLst>
          </p:cNvPr>
          <p:cNvSpPr/>
          <p:nvPr/>
        </p:nvSpPr>
        <p:spPr>
          <a:xfrm>
            <a:off x="3787698" y="4262266"/>
            <a:ext cx="208722" cy="897955"/>
          </a:xfrm>
          <a:prstGeom prst="round1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单圆角 13">
            <a:extLst>
              <a:ext uri="{FF2B5EF4-FFF2-40B4-BE49-F238E27FC236}">
                <a16:creationId xmlns:a16="http://schemas.microsoft.com/office/drawing/2014/main" id="{5495C6DF-115A-4C76-9E82-39D55501620A}"/>
              </a:ext>
            </a:extLst>
          </p:cNvPr>
          <p:cNvSpPr/>
          <p:nvPr/>
        </p:nvSpPr>
        <p:spPr>
          <a:xfrm>
            <a:off x="7672359" y="4262265"/>
            <a:ext cx="208722" cy="897955"/>
          </a:xfrm>
          <a:prstGeom prst="round1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21693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a:extLst>
              <a:ext uri="{FF2B5EF4-FFF2-40B4-BE49-F238E27FC236}">
                <a16:creationId xmlns:a16="http://schemas.microsoft.com/office/drawing/2014/main" id="{E06367FA-D372-4410-96AD-1504E5A417E4}"/>
              </a:ext>
            </a:extLst>
          </p:cNvPr>
          <p:cNvSpPr>
            <a:spLocks noGrp="1"/>
          </p:cNvSpPr>
          <p:nvPr>
            <p:ph type="sldNum" sz="quarter" idx="12"/>
          </p:nvPr>
        </p:nvSpPr>
        <p:spPr/>
        <p:txBody>
          <a:bodyPr/>
          <a:lstStyle/>
          <a:p>
            <a:fld id="{A98C840F-E383-4086-BBFD-432E3CD87870}" type="slidenum">
              <a:rPr lang="en-US" smtClean="0"/>
              <a:t>40</a:t>
            </a:fld>
            <a:endParaRPr lang="en-US"/>
          </a:p>
        </p:txBody>
      </p:sp>
      <p:sp>
        <p:nvSpPr>
          <p:cNvPr id="10" name="TextBox 25">
            <a:extLst>
              <a:ext uri="{FF2B5EF4-FFF2-40B4-BE49-F238E27FC236}">
                <a16:creationId xmlns:a16="http://schemas.microsoft.com/office/drawing/2014/main" id="{D0FD410E-F5F7-49C0-BDAB-E401BFB10C70}"/>
              </a:ext>
            </a:extLst>
          </p:cNvPr>
          <p:cNvSpPr txBox="1"/>
          <p:nvPr/>
        </p:nvSpPr>
        <p:spPr>
          <a:xfrm>
            <a:off x="1125192" y="370160"/>
            <a:ext cx="3046027"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第四章 研究二丨讨论</a:t>
            </a:r>
          </a:p>
        </p:txBody>
      </p:sp>
      <p:sp>
        <p:nvSpPr>
          <p:cNvPr id="2" name="矩形 1"/>
          <p:cNvSpPr/>
          <p:nvPr/>
        </p:nvSpPr>
        <p:spPr>
          <a:xfrm>
            <a:off x="858412" y="864696"/>
            <a:ext cx="10658398" cy="5170646"/>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国内教师在线课程的功课量</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难度、进度</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en-US"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显著高于</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线下课程；</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讲师通过</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增加在线课程互动方式</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，例如弹幕、随堂提问等，提高学生学习的满意度</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教师的互动与学生的在线课程的满意度呈显著正相关</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r </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0.20, </a:t>
            </a:r>
            <a:r>
              <a:rPr lang="en-US" altLang="zh-CN" sz="2000" i="1" dirty="0">
                <a:solidFill>
                  <a:srgbClr val="000000"/>
                </a:solidFill>
                <a:latin typeface="Times" panose="02020603050405020304" pitchFamily="18" charset="0"/>
                <a:ea typeface="微软雅黑" panose="020B0503020204020204" pitchFamily="34" charset="-122"/>
                <a:cs typeface="Times" panose="02020603050405020304" pitchFamily="18" charset="0"/>
              </a:rPr>
              <a:t>p</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&lt; .05) (</a:t>
            </a:r>
            <a:r>
              <a:rPr lang="en-US" altLang="zh-CN" sz="2000" dirty="0" err="1">
                <a:solidFill>
                  <a:srgbClr val="000000"/>
                </a:solidFill>
                <a:latin typeface="Times" panose="02020603050405020304" pitchFamily="18" charset="0"/>
                <a:ea typeface="微软雅黑" panose="020B0503020204020204" pitchFamily="34" charset="-122"/>
                <a:cs typeface="Times" panose="02020603050405020304" pitchFamily="18" charset="0"/>
              </a:rPr>
              <a:t>Horzum</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2015)</a:t>
            </a:r>
          </a:p>
          <a:p>
            <a:pPr algn="just">
              <a:lnSpc>
                <a:spcPct val="150000"/>
              </a:lnSpc>
            </a:pP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buFont typeface="Wingdings" panose="05000000000000000000" pitchFamily="2" charset="2"/>
              <a:buChar char="Ø"/>
            </a:pP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RMP</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上的</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国外</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教授的教师效能</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尽管</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存在差异，但效应量偏小，所以在线课程与线下课程的教师效能</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是</a:t>
            </a:r>
            <a:r>
              <a:rPr lang="zh-CN" altLang="en-US"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一致的</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学生在线课程学习效果</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与</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线下课程</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基本上是一样的</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dirty="0" err="1">
                <a:solidFill>
                  <a:srgbClr val="000000"/>
                </a:solidFill>
                <a:latin typeface="Times" panose="02020603050405020304" pitchFamily="18" charset="0"/>
                <a:ea typeface="微软雅黑" panose="020B0503020204020204" pitchFamily="34" charset="-122"/>
                <a:cs typeface="Times" panose="02020603050405020304" pitchFamily="18" charset="0"/>
              </a:rPr>
              <a:t>Enkin</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&amp; </a:t>
            </a:r>
            <a:r>
              <a:rPr lang="en-US" altLang="zh-CN" sz="2000" dirty="0" err="1">
                <a:solidFill>
                  <a:srgbClr val="000000"/>
                </a:solidFill>
                <a:latin typeface="Times" panose="02020603050405020304" pitchFamily="18" charset="0"/>
                <a:ea typeface="微软雅黑" panose="020B0503020204020204" pitchFamily="34" charset="-122"/>
                <a:cs typeface="Times" panose="02020603050405020304" pitchFamily="18" charset="0"/>
              </a:rPr>
              <a:t>Mejías-Bikandi</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 2015)</a:t>
            </a:r>
          </a:p>
          <a:p>
            <a:pPr marL="342900" indent="-342900" algn="just">
              <a:lnSpc>
                <a:spcPct val="150000"/>
              </a:lnSpc>
              <a:buFont typeface="Wingdings" panose="05000000000000000000" pitchFamily="2" charset="2"/>
              <a:buChar char="Ø"/>
            </a:pP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buFont typeface="Wingdings" panose="05000000000000000000" pitchFamily="2" charset="2"/>
              <a:buChar char="Ø"/>
            </a:pP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RMP</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上的在线课程的教师效能</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得分</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普遍低于</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线下课程的教师效能</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得分</a:t>
            </a:r>
            <a:r>
              <a:rPr lang="zh-CN" altLang="en-US"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在线课程的</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课程难度</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普遍</a:t>
            </a:r>
            <a:r>
              <a:rPr lang="zh-CN" altLang="en-US"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高于</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线下课程的</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课程难度；</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教师想要提高学生的在线课程的参与，</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清晰的授课、充满激情，有同伴互动，充分利用课程资源</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等是关键因素</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(Hew, 2016)</a:t>
            </a:r>
          </a:p>
        </p:txBody>
      </p:sp>
    </p:spTree>
    <p:extLst>
      <p:ext uri="{BB962C8B-B14F-4D97-AF65-F5344CB8AC3E}">
        <p14:creationId xmlns:p14="http://schemas.microsoft.com/office/powerpoint/2010/main" val="556469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366" y="2361565"/>
            <a:ext cx="4359008" cy="1583690"/>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grpSp>
        <p:nvGrpSpPr>
          <p:cNvPr id="5" name="组合 4"/>
          <p:cNvGrpSpPr/>
          <p:nvPr/>
        </p:nvGrpSpPr>
        <p:grpSpPr>
          <a:xfrm>
            <a:off x="4772509" y="2134867"/>
            <a:ext cx="4942864" cy="1589982"/>
            <a:chOff x="3773160" y="1275716"/>
            <a:chExt cx="4943117" cy="1192274"/>
          </a:xfrm>
        </p:grpSpPr>
        <p:sp>
          <p:nvSpPr>
            <p:cNvPr id="6" name="TextBox 4"/>
            <p:cNvSpPr txBox="1"/>
            <p:nvPr/>
          </p:nvSpPr>
          <p:spPr>
            <a:xfrm>
              <a:off x="3773160" y="1275716"/>
              <a:ext cx="138571" cy="398115"/>
            </a:xfrm>
            <a:prstGeom prst="rect">
              <a:avLst/>
            </a:prstGeom>
            <a:noFill/>
          </p:spPr>
          <p:txBody>
            <a:bodyPr wrap="none" lIns="68580" tIns="34290" rIns="68580" bIns="34290" rtlCol="0">
              <a:spAutoFit/>
            </a:bodyPr>
            <a:lstStyle/>
            <a:p>
              <a:endParaRPr lang="en-US" altLang="zh-CN" sz="3000" dirty="0">
                <a:solidFill>
                  <a:srgbClr val="6C448A"/>
                </a:solidFill>
                <a:latin typeface="Impact" panose="020B0806030902050204" pitchFamily="34" charset="0"/>
              </a:endParaRPr>
            </a:p>
          </p:txBody>
        </p:sp>
        <p:sp>
          <p:nvSpPr>
            <p:cNvPr id="7" name="文本框 6"/>
            <p:cNvSpPr txBox="1"/>
            <p:nvPr/>
          </p:nvSpPr>
          <p:spPr>
            <a:xfrm>
              <a:off x="6269327" y="1723688"/>
              <a:ext cx="2446950" cy="744302"/>
            </a:xfrm>
            <a:prstGeom prst="rect">
              <a:avLst/>
            </a:prstGeom>
            <a:noFill/>
          </p:spPr>
          <p:txBody>
            <a:bodyPr wrap="none" lIns="68580" tIns="34290" rIns="68580" bIns="34290" rtlCol="0">
              <a:spAutoFit/>
            </a:bodyPr>
            <a:lstStyle/>
            <a:p>
              <a:pPr algn="ctr"/>
              <a:r>
                <a:rPr lang="zh-CN" altLang="en-US" sz="6000" dirty="0">
                  <a:latin typeface="微软雅黑" panose="020B0503020204020204" pitchFamily="34" charset="-122"/>
                  <a:ea typeface="微软雅黑" panose="020B0503020204020204" pitchFamily="34" charset="-122"/>
                  <a:cs typeface="Times New Roman" charset="0"/>
                </a:rPr>
                <a:t>总讨论</a:t>
              </a:r>
              <a:endParaRPr lang="en-US" altLang="zh-CN" sz="6000" dirty="0">
                <a:latin typeface="微软雅黑" panose="020B0503020204020204" pitchFamily="34" charset="-122"/>
                <a:ea typeface="微软雅黑" panose="020B0503020204020204" pitchFamily="34" charset="-122"/>
                <a:cs typeface="Times New Roman" charset="0"/>
              </a:endParaRPr>
            </a:p>
          </p:txBody>
        </p:sp>
      </p:grpSp>
      <p:sp>
        <p:nvSpPr>
          <p:cNvPr id="8" name="矩形 7"/>
          <p:cNvSpPr/>
          <p:nvPr/>
        </p:nvSpPr>
        <p:spPr>
          <a:xfrm>
            <a:off x="0" y="2008505"/>
            <a:ext cx="12192000" cy="252727"/>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矩形 9"/>
          <p:cNvSpPr/>
          <p:nvPr/>
        </p:nvSpPr>
        <p:spPr>
          <a:xfrm>
            <a:off x="4672497" y="2357756"/>
            <a:ext cx="200025" cy="1584012"/>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21" y="367864"/>
            <a:ext cx="2161598" cy="668535"/>
          </a:xfrm>
          <a:prstGeom prst="rect">
            <a:avLst/>
          </a:prstGeom>
        </p:spPr>
      </p:pic>
      <p:sp>
        <p:nvSpPr>
          <p:cNvPr id="11" name="Text Box 64">
            <a:extLst>
              <a:ext uri="{FF2B5EF4-FFF2-40B4-BE49-F238E27FC236}">
                <a16:creationId xmlns:a16="http://schemas.microsoft.com/office/drawing/2014/main" id="{40A9440C-4C8D-45CF-8D65-57B21A6E796F}"/>
              </a:ext>
            </a:extLst>
          </p:cNvPr>
          <p:cNvSpPr txBox="1">
            <a:spLocks noChangeArrowheads="1"/>
          </p:cNvSpPr>
          <p:nvPr/>
        </p:nvSpPr>
        <p:spPr bwMode="auto">
          <a:xfrm>
            <a:off x="979651" y="2824603"/>
            <a:ext cx="2828261" cy="807913"/>
          </a:xfrm>
          <a:prstGeom prst="rect">
            <a:avLst/>
          </a:prstGeom>
          <a:noFill/>
          <a:ln w="9525">
            <a:noFill/>
            <a:miter lim="800000"/>
          </a:ln>
        </p:spPr>
        <p:txBody>
          <a:bodyPr wrap="square" lIns="68580" tIns="34290" rIns="68580" bIns="3429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Times New Roman" charset="0"/>
              </a:rPr>
              <a:t>第五章</a:t>
            </a:r>
            <a:endParaRPr lang="en-US" altLang="zh-CN" sz="4800" dirty="0">
              <a:solidFill>
                <a:srgbClr val="679E2A"/>
              </a:solidFill>
              <a:latin typeface="微软雅黑" panose="020B0503020204020204" pitchFamily="34" charset="-122"/>
              <a:ea typeface="微软雅黑" panose="020B0503020204020204" pitchFamily="34" charset="-122"/>
              <a:cs typeface="Times New Roman" charset="0"/>
            </a:endParaRPr>
          </a:p>
        </p:txBody>
      </p:sp>
      <p:sp>
        <p:nvSpPr>
          <p:cNvPr id="3" name="灯片编号占位符 2">
            <a:extLst>
              <a:ext uri="{FF2B5EF4-FFF2-40B4-BE49-F238E27FC236}">
                <a16:creationId xmlns:a16="http://schemas.microsoft.com/office/drawing/2014/main" id="{43523E86-A8E7-469C-8D7B-2073F3D81D29}"/>
              </a:ext>
            </a:extLst>
          </p:cNvPr>
          <p:cNvSpPr>
            <a:spLocks noGrp="1"/>
          </p:cNvSpPr>
          <p:nvPr>
            <p:ph type="sldNum" sz="quarter" idx="12"/>
          </p:nvPr>
        </p:nvSpPr>
        <p:spPr/>
        <p:txBody>
          <a:bodyPr/>
          <a:lstStyle/>
          <a:p>
            <a:fld id="{A98C840F-E383-4086-BBFD-432E3CD87870}" type="slidenum">
              <a:rPr lang="en-US" smtClean="0"/>
              <a:t>41</a:t>
            </a:fld>
            <a:endParaRPr lang="en-US"/>
          </a:p>
        </p:txBody>
      </p:sp>
    </p:spTree>
    <p:extLst>
      <p:ext uri="{BB962C8B-B14F-4D97-AF65-F5344CB8AC3E}">
        <p14:creationId xmlns:p14="http://schemas.microsoft.com/office/powerpoint/2010/main" val="13613040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25">
            <a:extLst>
              <a:ext uri="{FF2B5EF4-FFF2-40B4-BE49-F238E27FC236}">
                <a16:creationId xmlns:a16="http://schemas.microsoft.com/office/drawing/2014/main" id="{E4B35664-3FE6-4081-A40B-5C5261D30980}"/>
              </a:ext>
            </a:extLst>
          </p:cNvPr>
          <p:cNvSpPr txBox="1"/>
          <p:nvPr/>
        </p:nvSpPr>
        <p:spPr>
          <a:xfrm>
            <a:off x="1125192" y="370160"/>
            <a:ext cx="3661580"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第五章 总讨论丨主要发现</a:t>
            </a:r>
          </a:p>
        </p:txBody>
      </p:sp>
      <p:sp>
        <p:nvSpPr>
          <p:cNvPr id="2" name="灯片编号占位符 1">
            <a:extLst>
              <a:ext uri="{FF2B5EF4-FFF2-40B4-BE49-F238E27FC236}">
                <a16:creationId xmlns:a16="http://schemas.microsoft.com/office/drawing/2014/main" id="{8FB7FBBA-C937-4028-81B8-DAA3E4C2B66B}"/>
              </a:ext>
            </a:extLst>
          </p:cNvPr>
          <p:cNvSpPr>
            <a:spLocks noGrp="1"/>
          </p:cNvSpPr>
          <p:nvPr>
            <p:ph type="sldNum" sz="quarter" idx="12"/>
          </p:nvPr>
        </p:nvSpPr>
        <p:spPr/>
        <p:txBody>
          <a:bodyPr/>
          <a:lstStyle/>
          <a:p>
            <a:fld id="{A98C840F-E383-4086-BBFD-432E3CD87870}" type="slidenum">
              <a:rPr lang="en-US" smtClean="0"/>
              <a:t>42</a:t>
            </a:fld>
            <a:endParaRPr lang="en-US"/>
          </a:p>
        </p:txBody>
      </p:sp>
      <p:sp>
        <p:nvSpPr>
          <p:cNvPr id="3" name="矩形 2">
            <a:extLst>
              <a:ext uri="{FF2B5EF4-FFF2-40B4-BE49-F238E27FC236}">
                <a16:creationId xmlns:a16="http://schemas.microsoft.com/office/drawing/2014/main" id="{276ACEA9-0A0C-46CB-A399-5D0A61C706CA}"/>
              </a:ext>
            </a:extLst>
          </p:cNvPr>
          <p:cNvSpPr/>
          <p:nvPr/>
        </p:nvSpPr>
        <p:spPr>
          <a:xfrm>
            <a:off x="1104680" y="1016646"/>
            <a:ext cx="10500298" cy="4708981"/>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Ø"/>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第一，</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在</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RMP</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上</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教授教学效能</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不会随着教龄的增加而降低</a:t>
            </a:r>
            <a:endParaRPr lang="en-US"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spcAft>
                <a:spcPts val="0"/>
              </a:spcAft>
              <a:buFont typeface="Wingdings" panose="05000000000000000000" pitchFamily="2" charset="2"/>
              <a:buChar char="Ø"/>
            </a:pP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spcAft>
                <a:spcPts val="0"/>
              </a:spcAft>
              <a:buFont typeface="Wingdings" panose="05000000000000000000" pitchFamily="2" charset="2"/>
              <a:buChar char="Ø"/>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第二，</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在</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RMP</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上</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课程难度</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及给予</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学生成绩</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会影响学生对教师评价。课程难度越大，教师的综合得分越低；学生的期末成绩越低，教师的综合得分也越低</a:t>
            </a: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spcAft>
                <a:spcPts val="0"/>
              </a:spcAft>
              <a:buFont typeface="Wingdings" panose="05000000000000000000" pitchFamily="2" charset="2"/>
              <a:buChar char="Ø"/>
            </a:pP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buFont typeface="Wingdings" panose="05000000000000000000" pitchFamily="2" charset="2"/>
              <a:buChar char="Ø"/>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第</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三</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国内教师，讲师在线下、在线课程类型上教师效能存在差异，</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副教授及教授</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无差异</a:t>
            </a:r>
            <a:r>
              <a:rPr lang="zh-CN" altLang="en-US" sz="2000" dirty="0"/>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多维度对比国内教师教学效果发现，国内教师</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线下、</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在线课程的</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功课量维度</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存在显著差异</a:t>
            </a: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buFont typeface="Wingdings" panose="05000000000000000000" pitchFamily="2" charset="2"/>
              <a:buChar char="Ø"/>
            </a:pP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spcAft>
                <a:spcPts val="0"/>
              </a:spcAft>
              <a:buFont typeface="Wingdings" panose="05000000000000000000" pitchFamily="2" charset="2"/>
              <a:buChar char="Ø"/>
            </a:pP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第四</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，通过对不同学科的分析发现，</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RMP</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上的在线课程的教师效能</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得分</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普遍低于</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线下课程的教师效能</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得分，</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在线课程的</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课程难度</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普遍</a:t>
            </a:r>
            <a:r>
              <a:rPr lang="zh-CN" altLang="en-US"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高于</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线下课程的</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课程难度</a:t>
            </a:r>
            <a:endParaRPr lang="zh-CN" altLang="zh-CN" sz="2000" dirty="0">
              <a:latin typeface="Times" panose="02020603050405020304" pitchFamily="18" charset="0"/>
              <a:ea typeface="微软雅黑" panose="020B0503020204020204" pitchFamily="34" charset="-122"/>
              <a:cs typeface="Times" panose="02020603050405020304" pitchFamily="18" charset="0"/>
            </a:endParaRPr>
          </a:p>
        </p:txBody>
      </p:sp>
    </p:spTree>
    <p:extLst>
      <p:ext uri="{BB962C8B-B14F-4D97-AF65-F5344CB8AC3E}">
        <p14:creationId xmlns:p14="http://schemas.microsoft.com/office/powerpoint/2010/main" val="3204958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25">
            <a:extLst>
              <a:ext uri="{FF2B5EF4-FFF2-40B4-BE49-F238E27FC236}">
                <a16:creationId xmlns:a16="http://schemas.microsoft.com/office/drawing/2014/main" id="{E4B35664-3FE6-4081-A40B-5C5261D30980}"/>
              </a:ext>
            </a:extLst>
          </p:cNvPr>
          <p:cNvSpPr txBox="1"/>
          <p:nvPr/>
        </p:nvSpPr>
        <p:spPr>
          <a:xfrm>
            <a:off x="1125192" y="370160"/>
            <a:ext cx="3969356"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第五章 总讨论丨启示及应用</a:t>
            </a:r>
          </a:p>
        </p:txBody>
      </p:sp>
      <p:sp>
        <p:nvSpPr>
          <p:cNvPr id="2" name="灯片编号占位符 1">
            <a:extLst>
              <a:ext uri="{FF2B5EF4-FFF2-40B4-BE49-F238E27FC236}">
                <a16:creationId xmlns:a16="http://schemas.microsoft.com/office/drawing/2014/main" id="{8FB7FBBA-C937-4028-81B8-DAA3E4C2B66B}"/>
              </a:ext>
            </a:extLst>
          </p:cNvPr>
          <p:cNvSpPr>
            <a:spLocks noGrp="1"/>
          </p:cNvSpPr>
          <p:nvPr>
            <p:ph type="sldNum" sz="quarter" idx="12"/>
          </p:nvPr>
        </p:nvSpPr>
        <p:spPr/>
        <p:txBody>
          <a:bodyPr/>
          <a:lstStyle/>
          <a:p>
            <a:fld id="{A98C840F-E383-4086-BBFD-432E3CD87870}" type="slidenum">
              <a:rPr lang="en-US" smtClean="0"/>
              <a:t>43</a:t>
            </a:fld>
            <a:endParaRPr lang="en-US"/>
          </a:p>
        </p:txBody>
      </p:sp>
      <p:sp>
        <p:nvSpPr>
          <p:cNvPr id="4" name="矩形 3">
            <a:extLst>
              <a:ext uri="{FF2B5EF4-FFF2-40B4-BE49-F238E27FC236}">
                <a16:creationId xmlns:a16="http://schemas.microsoft.com/office/drawing/2014/main" id="{58A45B3E-FA96-4707-BBCA-CB4713092DE5}"/>
              </a:ext>
            </a:extLst>
          </p:cNvPr>
          <p:cNvSpPr/>
          <p:nvPr/>
        </p:nvSpPr>
        <p:spPr>
          <a:xfrm>
            <a:off x="1104679" y="1138334"/>
            <a:ext cx="10489009" cy="3269421"/>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Ø"/>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为传统教师评教模型，如增值</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评价</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模型提供了新思路</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增值模型具有良好的扩展性，可以增加学生评教作为教师效能评估的内容</a:t>
            </a: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spcAft>
                <a:spcPts val="0"/>
              </a:spcAft>
              <a:buFont typeface="Wingdings" panose="05000000000000000000" pitchFamily="2" charset="2"/>
              <a:buChar char="Ø"/>
            </a:pP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spcAft>
                <a:spcPts val="0"/>
              </a:spcAft>
              <a:buFont typeface="Wingdings" panose="05000000000000000000" pitchFamily="2" charset="2"/>
              <a:buChar char="Ø"/>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基于大数据分析，弥补了传统调查研究的小样本的不足</a:t>
            </a: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spcAft>
                <a:spcPts val="0"/>
              </a:spcAft>
              <a:buFont typeface="Wingdings" panose="05000000000000000000" pitchFamily="2" charset="2"/>
              <a:buChar char="Ø"/>
            </a:pPr>
            <a:endParaRPr lang="zh-CN" altLang="zh-CN" sz="2000" dirty="0">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spcAft>
                <a:spcPts val="0"/>
              </a:spcAft>
              <a:buFont typeface="Wingdings" panose="05000000000000000000" pitchFamily="2" charset="2"/>
              <a:buChar char="Ø"/>
            </a:pP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对比</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国内</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国外教师效能的影响因素，对于制定教师教学评价</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指标</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具有现实意义</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，也为改善教师教学实践提供一定指导</a:t>
            </a:r>
            <a:endParaRPr lang="zh-CN" altLang="zh-CN" sz="2000" dirty="0">
              <a:latin typeface="Times" panose="02020603050405020304" pitchFamily="18" charset="0"/>
              <a:ea typeface="微软雅黑" panose="020B0503020204020204" pitchFamily="34" charset="-122"/>
              <a:cs typeface="Times" panose="02020603050405020304" pitchFamily="18" charset="0"/>
            </a:endParaRPr>
          </a:p>
        </p:txBody>
      </p:sp>
    </p:spTree>
    <p:extLst>
      <p:ext uri="{BB962C8B-B14F-4D97-AF65-F5344CB8AC3E}">
        <p14:creationId xmlns:p14="http://schemas.microsoft.com/office/powerpoint/2010/main" val="3307051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25">
            <a:extLst>
              <a:ext uri="{FF2B5EF4-FFF2-40B4-BE49-F238E27FC236}">
                <a16:creationId xmlns:a16="http://schemas.microsoft.com/office/drawing/2014/main" id="{E4B35664-3FE6-4081-A40B-5C5261D30980}"/>
              </a:ext>
            </a:extLst>
          </p:cNvPr>
          <p:cNvSpPr txBox="1"/>
          <p:nvPr/>
        </p:nvSpPr>
        <p:spPr>
          <a:xfrm>
            <a:off x="1125192" y="370160"/>
            <a:ext cx="3661580"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第五章 总讨论丨研究局限</a:t>
            </a:r>
          </a:p>
        </p:txBody>
      </p:sp>
      <p:sp>
        <p:nvSpPr>
          <p:cNvPr id="2" name="灯片编号占位符 1">
            <a:extLst>
              <a:ext uri="{FF2B5EF4-FFF2-40B4-BE49-F238E27FC236}">
                <a16:creationId xmlns:a16="http://schemas.microsoft.com/office/drawing/2014/main" id="{8FB7FBBA-C937-4028-81B8-DAA3E4C2B66B}"/>
              </a:ext>
            </a:extLst>
          </p:cNvPr>
          <p:cNvSpPr>
            <a:spLocks noGrp="1"/>
          </p:cNvSpPr>
          <p:nvPr>
            <p:ph type="sldNum" sz="quarter" idx="12"/>
          </p:nvPr>
        </p:nvSpPr>
        <p:spPr/>
        <p:txBody>
          <a:bodyPr/>
          <a:lstStyle/>
          <a:p>
            <a:fld id="{A98C840F-E383-4086-BBFD-432E3CD87870}" type="slidenum">
              <a:rPr lang="en-US" smtClean="0"/>
              <a:t>44</a:t>
            </a:fld>
            <a:endParaRPr lang="en-US"/>
          </a:p>
        </p:txBody>
      </p:sp>
      <p:sp>
        <p:nvSpPr>
          <p:cNvPr id="3" name="矩形 2">
            <a:extLst>
              <a:ext uri="{FF2B5EF4-FFF2-40B4-BE49-F238E27FC236}">
                <a16:creationId xmlns:a16="http://schemas.microsoft.com/office/drawing/2014/main" id="{710E5B0C-79D0-4731-BC6E-2D9D39E475EE}"/>
              </a:ext>
            </a:extLst>
          </p:cNvPr>
          <p:cNvSpPr/>
          <p:nvPr/>
        </p:nvSpPr>
        <p:spPr>
          <a:xfrm>
            <a:off x="1147779" y="1192495"/>
            <a:ext cx="10510820" cy="3269421"/>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Ø"/>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第一，</a:t>
            </a:r>
            <a:r>
              <a:rPr lang="zh-CN" altLang="zh-CN" sz="2000" dirty="0">
                <a:latin typeface="Times" panose="02020603050405020304" pitchFamily="18" charset="0"/>
                <a:ea typeface="微软雅黑" panose="020B0503020204020204" pitchFamily="34" charset="-122"/>
                <a:cs typeface="Times" panose="02020603050405020304" pitchFamily="18" charset="0"/>
              </a:rPr>
              <a:t>本研究从学生的角度对教师的教师效能进行研究，未考虑教师的其他教学服务及学术研究和贡献，也未考虑教师的自我评价、同行评价等重要内容</a:t>
            </a: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spcAft>
                <a:spcPts val="0"/>
              </a:spcAft>
              <a:buFont typeface="Wingdings" panose="05000000000000000000" pitchFamily="2" charset="2"/>
              <a:buChar char="Ø"/>
            </a:pP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spcAft>
                <a:spcPts val="0"/>
              </a:spcAft>
              <a:buFont typeface="Wingdings" panose="05000000000000000000" pitchFamily="2" charset="2"/>
              <a:buChar char="Ø"/>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第</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二</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，学生评价存在一定偏见</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dirty="0">
                <a:latin typeface="Times" panose="02020603050405020304" pitchFamily="18" charset="0"/>
                <a:ea typeface="微软雅黑" panose="020B0503020204020204" pitchFamily="34" charset="-122"/>
                <a:cs typeface="Times" panose="02020603050405020304" pitchFamily="18" charset="0"/>
              </a:rPr>
              <a:t>RMP</a:t>
            </a:r>
            <a:r>
              <a:rPr lang="zh-CN" altLang="zh-CN" sz="2000" dirty="0">
                <a:latin typeface="Times" panose="02020603050405020304" pitchFamily="18" charset="0"/>
                <a:ea typeface="微软雅黑" panose="020B0503020204020204" pitchFamily="34" charset="-122"/>
                <a:cs typeface="Times" panose="02020603050405020304" pitchFamily="18" charset="0"/>
              </a:rPr>
              <a:t>的评价问卷是一种态度量表，而不是教学绩效量表</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dirty="0" err="1">
                <a:latin typeface="Times" panose="02020603050405020304" pitchFamily="18" charset="0"/>
                <a:ea typeface="微软雅黑" panose="020B0503020204020204" pitchFamily="34" charset="-122"/>
                <a:cs typeface="Times" panose="02020603050405020304" pitchFamily="18" charset="0"/>
              </a:rPr>
              <a:t>Clayson</a:t>
            </a:r>
            <a:r>
              <a:rPr lang="en-US" altLang="zh-CN" sz="2000" dirty="0">
                <a:latin typeface="Times" panose="02020603050405020304" pitchFamily="18" charset="0"/>
                <a:ea typeface="微软雅黑" panose="020B0503020204020204" pitchFamily="34" charset="-122"/>
                <a:cs typeface="Times" panose="02020603050405020304" pitchFamily="18" charset="0"/>
              </a:rPr>
              <a:t>, 2014; Legg &amp; Wilson, 2012)</a:t>
            </a:r>
          </a:p>
          <a:p>
            <a:pPr marL="342900" indent="-342900" algn="just">
              <a:lnSpc>
                <a:spcPct val="150000"/>
              </a:lnSpc>
              <a:spcAft>
                <a:spcPts val="0"/>
              </a:spcAft>
              <a:buFont typeface="Wingdings" panose="05000000000000000000" pitchFamily="2" charset="2"/>
              <a:buChar char="Ø"/>
            </a:pP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buFont typeface="Wingdings" panose="05000000000000000000" pitchFamily="2" charset="2"/>
              <a:buChar char="Ø"/>
            </a:pP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第三，大数据的优势是数量庞大，但是劣势是数据质量存在问题</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，需要做好数据清理</a:t>
            </a: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p:txBody>
      </p:sp>
    </p:spTree>
    <p:extLst>
      <p:ext uri="{BB962C8B-B14F-4D97-AF65-F5344CB8AC3E}">
        <p14:creationId xmlns:p14="http://schemas.microsoft.com/office/powerpoint/2010/main" val="21355096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366" y="2361565"/>
            <a:ext cx="4359008" cy="1583690"/>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grpSp>
        <p:nvGrpSpPr>
          <p:cNvPr id="5" name="组合 4"/>
          <p:cNvGrpSpPr/>
          <p:nvPr/>
        </p:nvGrpSpPr>
        <p:grpSpPr>
          <a:xfrm>
            <a:off x="4772509" y="2134867"/>
            <a:ext cx="4523418" cy="1594760"/>
            <a:chOff x="3773160" y="1275716"/>
            <a:chExt cx="4523648" cy="1195857"/>
          </a:xfrm>
        </p:grpSpPr>
        <p:sp>
          <p:nvSpPr>
            <p:cNvPr id="6" name="TextBox 4"/>
            <p:cNvSpPr txBox="1"/>
            <p:nvPr/>
          </p:nvSpPr>
          <p:spPr>
            <a:xfrm>
              <a:off x="3773160" y="1275716"/>
              <a:ext cx="138571" cy="398115"/>
            </a:xfrm>
            <a:prstGeom prst="rect">
              <a:avLst/>
            </a:prstGeom>
            <a:noFill/>
          </p:spPr>
          <p:txBody>
            <a:bodyPr wrap="none" lIns="68580" tIns="34290" rIns="68580" bIns="34290" rtlCol="0">
              <a:spAutoFit/>
            </a:bodyPr>
            <a:lstStyle/>
            <a:p>
              <a:endParaRPr lang="en-US" altLang="zh-CN" sz="3000" dirty="0">
                <a:solidFill>
                  <a:srgbClr val="6C448A"/>
                </a:solidFill>
                <a:latin typeface="Impact" panose="020B0806030902050204" pitchFamily="34" charset="0"/>
              </a:endParaRPr>
            </a:p>
          </p:txBody>
        </p:sp>
        <p:sp>
          <p:nvSpPr>
            <p:cNvPr id="7" name="文本框 6"/>
            <p:cNvSpPr txBox="1"/>
            <p:nvPr/>
          </p:nvSpPr>
          <p:spPr>
            <a:xfrm>
              <a:off x="6619341" y="1727271"/>
              <a:ext cx="1677467" cy="744302"/>
            </a:xfrm>
            <a:prstGeom prst="rect">
              <a:avLst/>
            </a:prstGeom>
            <a:noFill/>
          </p:spPr>
          <p:txBody>
            <a:bodyPr wrap="none" lIns="68580" tIns="34290" rIns="68580" bIns="34290" rtlCol="0">
              <a:spAutoFit/>
            </a:bodyPr>
            <a:lstStyle/>
            <a:p>
              <a:pPr algn="ctr"/>
              <a:r>
                <a:rPr lang="zh-CN" altLang="en-US" sz="6000" dirty="0">
                  <a:latin typeface="微软雅黑" panose="020B0503020204020204" pitchFamily="34" charset="-122"/>
                  <a:ea typeface="微软雅黑" panose="020B0503020204020204" pitchFamily="34" charset="-122"/>
                  <a:cs typeface="Times New Roman" charset="0"/>
                </a:rPr>
                <a:t>展望</a:t>
              </a:r>
              <a:endParaRPr lang="en-US" altLang="zh-CN" sz="6000" dirty="0">
                <a:latin typeface="微软雅黑" panose="020B0503020204020204" pitchFamily="34" charset="-122"/>
                <a:ea typeface="微软雅黑" panose="020B0503020204020204" pitchFamily="34" charset="-122"/>
                <a:cs typeface="Times New Roman" charset="0"/>
              </a:endParaRPr>
            </a:p>
          </p:txBody>
        </p:sp>
      </p:grpSp>
      <p:sp>
        <p:nvSpPr>
          <p:cNvPr id="8" name="矩形 7"/>
          <p:cNvSpPr/>
          <p:nvPr/>
        </p:nvSpPr>
        <p:spPr>
          <a:xfrm>
            <a:off x="0" y="2008505"/>
            <a:ext cx="12192000" cy="252727"/>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矩形 9"/>
          <p:cNvSpPr/>
          <p:nvPr/>
        </p:nvSpPr>
        <p:spPr>
          <a:xfrm>
            <a:off x="4672497" y="2357756"/>
            <a:ext cx="200025" cy="1584012"/>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21" y="367864"/>
            <a:ext cx="2161598" cy="668535"/>
          </a:xfrm>
          <a:prstGeom prst="rect">
            <a:avLst/>
          </a:prstGeom>
        </p:spPr>
      </p:pic>
      <p:sp>
        <p:nvSpPr>
          <p:cNvPr id="11" name="Text Box 64">
            <a:extLst>
              <a:ext uri="{FF2B5EF4-FFF2-40B4-BE49-F238E27FC236}">
                <a16:creationId xmlns:a16="http://schemas.microsoft.com/office/drawing/2014/main" id="{40A9440C-4C8D-45CF-8D65-57B21A6E796F}"/>
              </a:ext>
            </a:extLst>
          </p:cNvPr>
          <p:cNvSpPr txBox="1">
            <a:spLocks noChangeArrowheads="1"/>
          </p:cNvSpPr>
          <p:nvPr/>
        </p:nvSpPr>
        <p:spPr bwMode="auto">
          <a:xfrm>
            <a:off x="979651" y="2824603"/>
            <a:ext cx="2828261" cy="807913"/>
          </a:xfrm>
          <a:prstGeom prst="rect">
            <a:avLst/>
          </a:prstGeom>
          <a:noFill/>
          <a:ln w="9525">
            <a:noFill/>
            <a:miter lim="800000"/>
          </a:ln>
        </p:spPr>
        <p:txBody>
          <a:bodyPr wrap="square" lIns="68580" tIns="34290" rIns="68580" bIns="3429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Times New Roman" charset="0"/>
              </a:rPr>
              <a:t>第六章</a:t>
            </a:r>
            <a:endParaRPr lang="en-US" altLang="zh-CN" sz="4800" dirty="0">
              <a:solidFill>
                <a:srgbClr val="679E2A"/>
              </a:solidFill>
              <a:latin typeface="微软雅黑" panose="020B0503020204020204" pitchFamily="34" charset="-122"/>
              <a:ea typeface="微软雅黑" panose="020B0503020204020204" pitchFamily="34" charset="-122"/>
              <a:cs typeface="Times New Roman" charset="0"/>
            </a:endParaRPr>
          </a:p>
        </p:txBody>
      </p:sp>
      <p:sp>
        <p:nvSpPr>
          <p:cNvPr id="3" name="灯片编号占位符 2">
            <a:extLst>
              <a:ext uri="{FF2B5EF4-FFF2-40B4-BE49-F238E27FC236}">
                <a16:creationId xmlns:a16="http://schemas.microsoft.com/office/drawing/2014/main" id="{43523E86-A8E7-469C-8D7B-2073F3D81D29}"/>
              </a:ext>
            </a:extLst>
          </p:cNvPr>
          <p:cNvSpPr>
            <a:spLocks noGrp="1"/>
          </p:cNvSpPr>
          <p:nvPr>
            <p:ph type="sldNum" sz="quarter" idx="12"/>
          </p:nvPr>
        </p:nvSpPr>
        <p:spPr/>
        <p:txBody>
          <a:bodyPr/>
          <a:lstStyle/>
          <a:p>
            <a:fld id="{A98C840F-E383-4086-BBFD-432E3CD87870}" type="slidenum">
              <a:rPr lang="en-US" smtClean="0"/>
              <a:t>45</a:t>
            </a:fld>
            <a:endParaRPr lang="en-US"/>
          </a:p>
        </p:txBody>
      </p:sp>
    </p:spTree>
    <p:extLst>
      <p:ext uri="{BB962C8B-B14F-4D97-AF65-F5344CB8AC3E}">
        <p14:creationId xmlns:p14="http://schemas.microsoft.com/office/powerpoint/2010/main" val="25499382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25">
            <a:extLst>
              <a:ext uri="{FF2B5EF4-FFF2-40B4-BE49-F238E27FC236}">
                <a16:creationId xmlns:a16="http://schemas.microsoft.com/office/drawing/2014/main" id="{E4B35664-3FE6-4081-A40B-5C5261D30980}"/>
              </a:ext>
            </a:extLst>
          </p:cNvPr>
          <p:cNvSpPr txBox="1"/>
          <p:nvPr/>
        </p:nvSpPr>
        <p:spPr>
          <a:xfrm>
            <a:off x="1125192" y="370160"/>
            <a:ext cx="1814920"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第六章 展望</a:t>
            </a:r>
          </a:p>
        </p:txBody>
      </p:sp>
      <p:sp>
        <p:nvSpPr>
          <p:cNvPr id="2" name="灯片编号占位符 1">
            <a:extLst>
              <a:ext uri="{FF2B5EF4-FFF2-40B4-BE49-F238E27FC236}">
                <a16:creationId xmlns:a16="http://schemas.microsoft.com/office/drawing/2014/main" id="{8FB7FBBA-C937-4028-81B8-DAA3E4C2B66B}"/>
              </a:ext>
            </a:extLst>
          </p:cNvPr>
          <p:cNvSpPr>
            <a:spLocks noGrp="1"/>
          </p:cNvSpPr>
          <p:nvPr>
            <p:ph type="sldNum" sz="quarter" idx="12"/>
          </p:nvPr>
        </p:nvSpPr>
        <p:spPr/>
        <p:txBody>
          <a:bodyPr/>
          <a:lstStyle/>
          <a:p>
            <a:fld id="{A98C840F-E383-4086-BBFD-432E3CD87870}" type="slidenum">
              <a:rPr lang="en-US" smtClean="0"/>
              <a:t>46</a:t>
            </a:fld>
            <a:endParaRPr lang="en-US"/>
          </a:p>
        </p:txBody>
      </p:sp>
      <p:sp>
        <p:nvSpPr>
          <p:cNvPr id="3" name="矩形 2">
            <a:extLst>
              <a:ext uri="{FF2B5EF4-FFF2-40B4-BE49-F238E27FC236}">
                <a16:creationId xmlns:a16="http://schemas.microsoft.com/office/drawing/2014/main" id="{710E5B0C-79D0-4731-BC6E-2D9D39E475EE}"/>
              </a:ext>
            </a:extLst>
          </p:cNvPr>
          <p:cNvSpPr/>
          <p:nvPr/>
        </p:nvSpPr>
        <p:spPr>
          <a:xfrm>
            <a:off x="1104680" y="1033081"/>
            <a:ext cx="10510820" cy="4708981"/>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Ø"/>
            </a:pP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评价内容：增加</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教师的</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自我评价</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、同行评价</a:t>
            </a: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spcAft>
                <a:spcPts val="0"/>
              </a:spcAft>
              <a:buFont typeface="Wingdings" panose="05000000000000000000" pitchFamily="2" charset="2"/>
              <a:buChar char="Ø"/>
            </a:pP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spcAft>
                <a:spcPts val="0"/>
              </a:spcAft>
              <a:buFont typeface="Wingdings" panose="05000000000000000000" pitchFamily="2" charset="2"/>
              <a:buChar char="Ø"/>
            </a:pP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数据收集：领英</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职位数据</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researchgate.com(</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学术数据</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、谷歌</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学术</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学术数据</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p>
          <a:p>
            <a:pPr algn="just">
              <a:lnSpc>
                <a:spcPct val="150000"/>
              </a:lnSpc>
              <a:spcAft>
                <a:spcPts val="0"/>
              </a:spcAft>
            </a:pP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buFont typeface="Wingdings" panose="05000000000000000000" pitchFamily="2" charset="2"/>
              <a:buChar char="Ø"/>
            </a:pP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数据清理：</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数据质量评价体系，从</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完整性</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数据完整，无缺失</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一致性</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数据规范统一</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准确性</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数据准确，无异常或者错误信息</a:t>
            </a:r>
            <a:r>
              <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等方面确保数据质量</a:t>
            </a: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buFont typeface="Wingdings" panose="05000000000000000000" pitchFamily="2" charset="2"/>
              <a:buChar char="Ø"/>
            </a:pPr>
            <a:endParaRPr lang="en-US"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gn="just">
              <a:lnSpc>
                <a:spcPct val="150000"/>
              </a:lnSpc>
              <a:buFont typeface="Wingdings" panose="05000000000000000000" pitchFamily="2" charset="2"/>
              <a:buChar char="Ø"/>
            </a:pP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数据分析：通过</a:t>
            </a:r>
            <a:r>
              <a:rPr lang="zh-CN" altLang="zh-CN" sz="2000" b="1" dirty="0">
                <a:solidFill>
                  <a:srgbClr val="000000"/>
                </a:solidFill>
                <a:latin typeface="Times" panose="02020603050405020304" pitchFamily="18" charset="0"/>
                <a:ea typeface="微软雅黑" panose="020B0503020204020204" pitchFamily="34" charset="-122"/>
                <a:cs typeface="Times" panose="02020603050405020304" pitchFamily="18" charset="0"/>
              </a:rPr>
              <a:t>文本挖掘工具</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来从</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文本</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评论中提取学生的情感表达，</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了解学生对</a:t>
            </a:r>
            <a:r>
              <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教师的教学</a:t>
            </a:r>
            <a:r>
              <a:rPr lang="zh-CN" altLang="en-US" sz="2000" dirty="0">
                <a:solidFill>
                  <a:srgbClr val="000000"/>
                </a:solidFill>
                <a:latin typeface="Times" panose="02020603050405020304" pitchFamily="18" charset="0"/>
                <a:ea typeface="微软雅黑" panose="020B0503020204020204" pitchFamily="34" charset="-122"/>
                <a:cs typeface="Times" panose="02020603050405020304" pitchFamily="18" charset="0"/>
              </a:rPr>
              <a:t>态度</a:t>
            </a:r>
          </a:p>
          <a:p>
            <a:pPr marL="342900" indent="-342900" algn="just">
              <a:lnSpc>
                <a:spcPct val="150000"/>
              </a:lnSpc>
              <a:buFont typeface="Wingdings" panose="05000000000000000000" pitchFamily="2" charset="2"/>
              <a:buChar char="Ø"/>
            </a:pPr>
            <a:endParaRPr lang="zh-CN" altLang="zh-CN" sz="200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p:txBody>
      </p:sp>
    </p:spTree>
    <p:extLst>
      <p:ext uri="{BB962C8B-B14F-4D97-AF65-F5344CB8AC3E}">
        <p14:creationId xmlns:p14="http://schemas.microsoft.com/office/powerpoint/2010/main" val="36370636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21" y="367864"/>
            <a:ext cx="2161598" cy="668535"/>
          </a:xfrm>
          <a:prstGeom prst="rect">
            <a:avLst/>
          </a:prstGeom>
        </p:spPr>
      </p:pic>
      <p:sp>
        <p:nvSpPr>
          <p:cNvPr id="3" name="文本框 2">
            <a:extLst>
              <a:ext uri="{FF2B5EF4-FFF2-40B4-BE49-F238E27FC236}">
                <a16:creationId xmlns:a16="http://schemas.microsoft.com/office/drawing/2014/main" id="{95EE04FA-5486-4D1B-BACD-76619E3FF62F}"/>
              </a:ext>
            </a:extLst>
          </p:cNvPr>
          <p:cNvSpPr txBox="1"/>
          <p:nvPr/>
        </p:nvSpPr>
        <p:spPr>
          <a:xfrm>
            <a:off x="2649793" y="2664542"/>
            <a:ext cx="6892413" cy="1200329"/>
          </a:xfrm>
          <a:prstGeom prst="rect">
            <a:avLst/>
          </a:prstGeom>
          <a:noFill/>
        </p:spPr>
        <p:txBody>
          <a:bodyPr wrap="square" rtlCol="0">
            <a:spAutoFit/>
          </a:bodyPr>
          <a:lstStyle/>
          <a:p>
            <a:pPr algn="ctr"/>
            <a:r>
              <a:rPr lang="zh-CN" altLang="en-US" sz="3600" dirty="0">
                <a:ln w="0"/>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恳请各位老师批评指正</a:t>
            </a:r>
          </a:p>
          <a:p>
            <a:pPr algn="ctr"/>
            <a:endParaRPr lang="zh-CN" altLang="en-US" sz="3600" dirty="0"/>
          </a:p>
        </p:txBody>
      </p:sp>
      <p:cxnSp>
        <p:nvCxnSpPr>
          <p:cNvPr id="14" name="直接连接符 13">
            <a:extLst>
              <a:ext uri="{FF2B5EF4-FFF2-40B4-BE49-F238E27FC236}">
                <a16:creationId xmlns:a16="http://schemas.microsoft.com/office/drawing/2014/main" id="{3243DD92-8083-4152-8278-AD880AA992E9}"/>
              </a:ext>
            </a:extLst>
          </p:cNvPr>
          <p:cNvCxnSpPr>
            <a:cxnSpLocks/>
          </p:cNvCxnSpPr>
          <p:nvPr/>
        </p:nvCxnSpPr>
        <p:spPr>
          <a:xfrm>
            <a:off x="3367547" y="3441518"/>
            <a:ext cx="5633884"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6" name="灯片编号占位符 15">
            <a:extLst>
              <a:ext uri="{FF2B5EF4-FFF2-40B4-BE49-F238E27FC236}">
                <a16:creationId xmlns:a16="http://schemas.microsoft.com/office/drawing/2014/main" id="{BD76CD49-3B37-4F5F-A0C7-F05CF9F80B44}"/>
              </a:ext>
            </a:extLst>
          </p:cNvPr>
          <p:cNvSpPr>
            <a:spLocks noGrp="1"/>
          </p:cNvSpPr>
          <p:nvPr>
            <p:ph type="sldNum" sz="quarter" idx="12"/>
          </p:nvPr>
        </p:nvSpPr>
        <p:spPr/>
        <p:txBody>
          <a:bodyPr/>
          <a:lstStyle/>
          <a:p>
            <a:fld id="{A98C840F-E383-4086-BBFD-432E3CD87870}" type="slidenum">
              <a:rPr lang="en-US" smtClean="0"/>
              <a:t>47</a:t>
            </a:fld>
            <a:endParaRPr lang="en-US"/>
          </a:p>
        </p:txBody>
      </p:sp>
    </p:spTree>
    <p:extLst>
      <p:ext uri="{BB962C8B-B14F-4D97-AF65-F5344CB8AC3E}">
        <p14:creationId xmlns:p14="http://schemas.microsoft.com/office/powerpoint/2010/main" val="3366489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4BF86DA4-8BD1-45E3-B8A4-24BAF0ED3454}"/>
              </a:ext>
            </a:extLst>
          </p:cNvPr>
          <p:cNvSpPr>
            <a:spLocks noGrp="1"/>
          </p:cNvSpPr>
          <p:nvPr>
            <p:ph type="sldNum" sz="quarter" idx="12"/>
          </p:nvPr>
        </p:nvSpPr>
        <p:spPr/>
        <p:txBody>
          <a:bodyPr/>
          <a:lstStyle/>
          <a:p>
            <a:fld id="{A98C840F-E383-4086-BBFD-432E3CD87870}" type="slidenum">
              <a:rPr lang="en-US" smtClean="0"/>
              <a:t>5</a:t>
            </a:fld>
            <a:endParaRPr lang="en-US" dirty="0"/>
          </a:p>
        </p:txBody>
      </p:sp>
      <p:sp>
        <p:nvSpPr>
          <p:cNvPr id="12" name="TextBox 25">
            <a:extLst>
              <a:ext uri="{FF2B5EF4-FFF2-40B4-BE49-F238E27FC236}">
                <a16:creationId xmlns:a16="http://schemas.microsoft.com/office/drawing/2014/main" id="{90483D9B-50CC-4E57-A9AB-82F863B93254}"/>
              </a:ext>
            </a:extLst>
          </p:cNvPr>
          <p:cNvSpPr txBox="1"/>
          <p:nvPr/>
        </p:nvSpPr>
        <p:spPr>
          <a:xfrm>
            <a:off x="1125192" y="370160"/>
            <a:ext cx="4892686"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rPr>
              <a:t>第一章 研究背景</a:t>
            </a:r>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丨教师效能的概念</a:t>
            </a:r>
            <a:endPar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endParaRPr>
          </a:p>
        </p:txBody>
      </p:sp>
      <p:sp>
        <p:nvSpPr>
          <p:cNvPr id="3" name="矩形 2">
            <a:extLst>
              <a:ext uri="{FF2B5EF4-FFF2-40B4-BE49-F238E27FC236}">
                <a16:creationId xmlns:a16="http://schemas.microsoft.com/office/drawing/2014/main" id="{1EED9460-BAD7-4DD2-A9E8-357DB9935045}"/>
              </a:ext>
            </a:extLst>
          </p:cNvPr>
          <p:cNvSpPr/>
          <p:nvPr/>
        </p:nvSpPr>
        <p:spPr>
          <a:xfrm>
            <a:off x="1008993" y="1073736"/>
            <a:ext cx="10877572" cy="5121274"/>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国外</a:t>
            </a:r>
            <a:endPar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800100" lvl="1" indent="-342900">
              <a:lnSpc>
                <a:spcPct val="150000"/>
              </a:lnSpc>
              <a:buSzPct val="80000"/>
              <a:buFont typeface="Wingdings" panose="05000000000000000000" pitchFamily="2" charset="2"/>
              <a:buChar char="l"/>
            </a:pP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教师效能</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即</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教学效能，</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通过</a:t>
            </a:r>
            <a:r>
              <a:rPr lang="zh-CN" altLang="en-US" sz="2000" b="1" kern="0" dirty="0">
                <a:solidFill>
                  <a:srgbClr val="000000"/>
                </a:solidFill>
                <a:latin typeface="Times" panose="02020603050405020304" pitchFamily="18" charset="0"/>
                <a:ea typeface="微软雅黑" panose="020B0503020204020204" pitchFamily="34" charset="-122"/>
                <a:cs typeface="Times" panose="02020603050405020304" pitchFamily="18" charset="0"/>
              </a:rPr>
              <a:t>学生</a:t>
            </a:r>
            <a:r>
              <a:rPr lang="zh-CN" altLang="zh-CN" sz="2000" b="1" kern="0" dirty="0">
                <a:solidFill>
                  <a:srgbClr val="000000"/>
                </a:solidFill>
                <a:latin typeface="Times" panose="02020603050405020304" pitchFamily="18" charset="0"/>
                <a:ea typeface="微软雅黑" panose="020B0503020204020204" pitchFamily="34" charset="-122"/>
                <a:cs typeface="Times" panose="02020603050405020304" pitchFamily="18" charset="0"/>
              </a:rPr>
              <a:t>标准化测验结果</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衡量 </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(Good, 1979)</a:t>
            </a:r>
          </a:p>
          <a:p>
            <a:pPr marL="800100" lvl="1" indent="-342900">
              <a:lnSpc>
                <a:spcPct val="150000"/>
              </a:lnSpc>
              <a:buSzPct val="80000"/>
              <a:buFont typeface="Wingdings" panose="05000000000000000000" pitchFamily="2" charset="2"/>
              <a:buChar char="l"/>
            </a:pPr>
            <a:r>
              <a:rPr lang="zh-CN" altLang="zh-CN" sz="2000" dirty="0">
                <a:latin typeface="Times" panose="02020603050405020304" pitchFamily="18" charset="0"/>
                <a:ea typeface="微软雅黑" panose="020B0503020204020204" pitchFamily="34" charset="-122"/>
                <a:cs typeface="Times" panose="02020603050405020304" pitchFamily="18" charset="0"/>
              </a:rPr>
              <a:t>教师效能由充分备课</a:t>
            </a:r>
            <a:r>
              <a:rPr lang="zh-CN" altLang="en-US"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清晰授课、明确的课程目标</a:t>
            </a:r>
            <a:r>
              <a:rPr lang="zh-CN" altLang="en-US" sz="2000" dirty="0">
                <a:latin typeface="Times" panose="02020603050405020304" pitchFamily="18" charset="0"/>
                <a:ea typeface="微软雅黑" panose="020B0503020204020204" pitchFamily="34" charset="-122"/>
                <a:cs typeface="Times" panose="02020603050405020304" pitchFamily="18" charset="0"/>
              </a:rPr>
              <a:t>等</a:t>
            </a:r>
            <a:r>
              <a:rPr lang="en-US" altLang="zh-CN" sz="2000" b="1" dirty="0">
                <a:latin typeface="Times" panose="02020603050405020304" pitchFamily="18" charset="0"/>
                <a:ea typeface="微软雅黑" panose="020B0503020204020204" pitchFamily="34" charset="-122"/>
                <a:cs typeface="Times" panose="02020603050405020304" pitchFamily="18" charset="0"/>
              </a:rPr>
              <a:t>12</a:t>
            </a:r>
            <a:r>
              <a:rPr lang="zh-CN" altLang="zh-CN" sz="2000" b="1" dirty="0">
                <a:latin typeface="Times" panose="02020603050405020304" pitchFamily="18" charset="0"/>
                <a:ea typeface="微软雅黑" panose="020B0503020204020204" pitchFamily="34" charset="-122"/>
                <a:cs typeface="Times" panose="02020603050405020304" pitchFamily="18" charset="0"/>
              </a:rPr>
              <a:t>个</a:t>
            </a:r>
            <a:r>
              <a:rPr lang="zh-CN" altLang="en-US" sz="2000" b="1" dirty="0">
                <a:latin typeface="Times" panose="02020603050405020304" pitchFamily="18" charset="0"/>
                <a:ea typeface="微软雅黑" panose="020B0503020204020204" pitchFamily="34" charset="-122"/>
                <a:cs typeface="Times" panose="02020603050405020304" pitchFamily="18" charset="0"/>
              </a:rPr>
              <a:t>维度</a:t>
            </a:r>
            <a:r>
              <a:rPr lang="zh-CN" altLang="en-US" sz="2000" dirty="0">
                <a:latin typeface="Times" panose="02020603050405020304" pitchFamily="18" charset="0"/>
                <a:ea typeface="微软雅黑" panose="020B0503020204020204" pitchFamily="34" charset="-122"/>
                <a:cs typeface="Times" panose="02020603050405020304" pitchFamily="18" charset="0"/>
              </a:rPr>
              <a:t>组成</a:t>
            </a:r>
            <a:r>
              <a:rPr lang="en-US" altLang="zh-CN" sz="2000" dirty="0">
                <a:latin typeface="Times" panose="02020603050405020304" pitchFamily="18" charset="0"/>
                <a:ea typeface="微软雅黑" panose="020B0503020204020204" pitchFamily="34" charset="-122"/>
                <a:cs typeface="Times" panose="02020603050405020304" pitchFamily="18" charset="0"/>
              </a:rPr>
              <a:t>(Tang, 1997)</a:t>
            </a:r>
          </a:p>
          <a:p>
            <a:pPr marL="800100" lvl="1" indent="-342900">
              <a:lnSpc>
                <a:spcPct val="150000"/>
              </a:lnSpc>
              <a:buSzPct val="80000"/>
              <a:buFont typeface="Wingdings" panose="05000000000000000000" pitchFamily="2" charset="2"/>
              <a:buChar char="l"/>
            </a:pPr>
            <a:r>
              <a:rPr lang="zh-CN" altLang="zh-CN" sz="2000" dirty="0">
                <a:latin typeface="Times" panose="02020603050405020304" pitchFamily="18" charset="0"/>
                <a:ea typeface="微软雅黑" panose="020B0503020204020204" pitchFamily="34" charset="-122"/>
                <a:cs typeface="Times" panose="02020603050405020304" pitchFamily="18" charset="0"/>
              </a:rPr>
              <a:t>教师效能指教学效能，是一种多元评价，</a:t>
            </a:r>
            <a:r>
              <a:rPr lang="zh-CN" altLang="en-US" sz="2000" dirty="0">
                <a:latin typeface="Times" panose="02020603050405020304" pitchFamily="18" charset="0"/>
                <a:ea typeface="微软雅黑" panose="020B0503020204020204" pitchFamily="34" charset="-122"/>
                <a:cs typeface="Times" panose="02020603050405020304" pitchFamily="18" charset="0"/>
              </a:rPr>
              <a:t>包括</a:t>
            </a:r>
            <a:r>
              <a:rPr lang="zh-CN" altLang="zh-CN" sz="2000" dirty="0">
                <a:latin typeface="Times" panose="02020603050405020304" pitchFamily="18" charset="0"/>
                <a:ea typeface="微软雅黑" panose="020B0503020204020204" pitchFamily="34" charset="-122"/>
                <a:cs typeface="Times" panose="02020603050405020304" pitchFamily="18" charset="0"/>
              </a:rPr>
              <a:t>学习、价值感，教学热情与组织，群体互动，人际和谐等</a:t>
            </a:r>
            <a:r>
              <a:rPr lang="en-US" altLang="zh-CN" sz="2000" b="1" dirty="0">
                <a:latin typeface="Times" panose="02020603050405020304" pitchFamily="18" charset="0"/>
                <a:ea typeface="微软雅黑" panose="020B0503020204020204" pitchFamily="34" charset="-122"/>
                <a:cs typeface="Times" panose="02020603050405020304" pitchFamily="18" charset="0"/>
              </a:rPr>
              <a:t>9</a:t>
            </a:r>
            <a:r>
              <a:rPr lang="zh-CN" altLang="zh-CN" sz="2000" b="1" dirty="0">
                <a:latin typeface="Times" panose="02020603050405020304" pitchFamily="18" charset="0"/>
                <a:ea typeface="微软雅黑" panose="020B0503020204020204" pitchFamily="34" charset="-122"/>
                <a:cs typeface="Times" panose="02020603050405020304" pitchFamily="18" charset="0"/>
              </a:rPr>
              <a:t>个维度</a:t>
            </a:r>
            <a:r>
              <a:rPr lang="en-US" altLang="zh-CN" sz="2000" b="1" dirty="0">
                <a:latin typeface="Times" panose="02020603050405020304" pitchFamily="18" charset="0"/>
                <a:ea typeface="微软雅黑" panose="020B0503020204020204" pitchFamily="34" charset="-122"/>
                <a:cs typeface="Times" panose="02020603050405020304" pitchFamily="18" charset="0"/>
              </a:rPr>
              <a:t> </a:t>
            </a:r>
            <a:r>
              <a:rPr lang="en-US" altLang="zh-CN" sz="2000" dirty="0">
                <a:latin typeface="Times" panose="02020603050405020304" pitchFamily="18" charset="0"/>
                <a:ea typeface="微软雅黑" panose="020B0503020204020204" pitchFamily="34" charset="-122"/>
                <a:cs typeface="Times" panose="02020603050405020304" pitchFamily="18" charset="0"/>
              </a:rPr>
              <a:t>(Marsh &amp; </a:t>
            </a:r>
            <a:r>
              <a:rPr lang="en-US" altLang="zh-CN" sz="2000" dirty="0" err="1">
                <a:latin typeface="Times" panose="02020603050405020304" pitchFamily="18" charset="0"/>
                <a:ea typeface="微软雅黑" panose="020B0503020204020204" pitchFamily="34" charset="-122"/>
                <a:cs typeface="Times" panose="02020603050405020304" pitchFamily="18" charset="0"/>
              </a:rPr>
              <a:t>Hocevar</a:t>
            </a:r>
            <a:r>
              <a:rPr lang="en-US" altLang="zh-CN" sz="2000" dirty="0">
                <a:latin typeface="Times" panose="02020603050405020304" pitchFamily="18" charset="0"/>
                <a:ea typeface="微软雅黑" panose="020B0503020204020204" pitchFamily="34" charset="-122"/>
                <a:cs typeface="Times" panose="02020603050405020304" pitchFamily="18" charset="0"/>
              </a:rPr>
              <a:t>, 1991)</a:t>
            </a:r>
          </a:p>
          <a:p>
            <a:pPr marL="285750" indent="-285750">
              <a:lnSpc>
                <a:spcPct val="150000"/>
              </a:lnSpc>
              <a:buFont typeface="Wingdings" panose="05000000000000000000" pitchFamily="2" charset="2"/>
              <a:buChar char="Ø"/>
            </a:pPr>
            <a:r>
              <a:rPr lang="zh-CN" altLang="en-US" sz="2000" dirty="0">
                <a:latin typeface="Times" panose="02020603050405020304" pitchFamily="18" charset="0"/>
                <a:ea typeface="微软雅黑" panose="020B0503020204020204" pitchFamily="34" charset="-122"/>
                <a:cs typeface="Times" panose="02020603050405020304" pitchFamily="18" charset="0"/>
              </a:rPr>
              <a:t>国内</a:t>
            </a: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800100" lvl="1" indent="-342900">
              <a:lnSpc>
                <a:spcPct val="150000"/>
              </a:lnSpc>
              <a:buSzPct val="80000"/>
              <a:buFont typeface="Wingdings" panose="05000000000000000000" pitchFamily="2" charset="2"/>
              <a:buChar char="l"/>
            </a:pP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教师承担多种角色，教师效能应该从不同的角度</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理解 </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卢谢峰 </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&amp; </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韩立敏</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2004)</a:t>
            </a:r>
          </a:p>
          <a:p>
            <a:pPr marL="800100" lvl="1" indent="-342900">
              <a:lnSpc>
                <a:spcPct val="150000"/>
              </a:lnSpc>
              <a:buSzPct val="80000"/>
              <a:buFont typeface="Wingdings" panose="05000000000000000000" pitchFamily="2" charset="2"/>
              <a:buChar char="l"/>
            </a:pP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教师自身因素</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学校因素</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校长和校外因素三方面影响教师效能</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孙绵涛，康翠萍</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 &amp;</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康力华</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 2010)</a:t>
            </a:r>
          </a:p>
          <a:p>
            <a:pPr marL="800100" lvl="1" indent="-342900">
              <a:lnSpc>
                <a:spcPct val="150000"/>
              </a:lnSpc>
              <a:buSzPct val="80000"/>
              <a:buFont typeface="Wingdings" panose="05000000000000000000" pitchFamily="2" charset="2"/>
              <a:buChar char="l"/>
            </a:pPr>
            <a:endPar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342900" indent="-342900">
              <a:lnSpc>
                <a:spcPct val="150000"/>
              </a:lnSpc>
              <a:buSzPct val="80000"/>
              <a:buFont typeface="Wingdings" panose="05000000000000000000" pitchFamily="2" charset="2"/>
              <a:buChar char="Ø"/>
            </a:pP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教师效能</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b="1" kern="0" dirty="0">
                <a:solidFill>
                  <a:srgbClr val="000000"/>
                </a:solidFill>
                <a:latin typeface="Times" panose="02020603050405020304" pitchFamily="18" charset="0"/>
                <a:ea typeface="微软雅黑" panose="020B0503020204020204" pitchFamily="34" charset="-122"/>
                <a:cs typeface="Times" panose="02020603050405020304" pitchFamily="18" charset="0"/>
              </a:rPr>
              <a:t>综合能力</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，指导、支持学生达到学业目的，如成就和满意度</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kern="0" dirty="0" err="1">
                <a:solidFill>
                  <a:srgbClr val="000000"/>
                </a:solidFill>
                <a:latin typeface="Times" panose="02020603050405020304" pitchFamily="18" charset="0"/>
                <a:ea typeface="微软雅黑" panose="020B0503020204020204" pitchFamily="34" charset="-122"/>
                <a:cs typeface="Times" panose="02020603050405020304" pitchFamily="18" charset="0"/>
              </a:rPr>
              <a:t>Gorsky</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 &amp; </a:t>
            </a:r>
            <a:r>
              <a:rPr lang="en-US" altLang="zh-CN" sz="2000" kern="0" dirty="0" err="1">
                <a:solidFill>
                  <a:srgbClr val="000000"/>
                </a:solidFill>
                <a:latin typeface="Times" panose="02020603050405020304" pitchFamily="18" charset="0"/>
                <a:ea typeface="微软雅黑" panose="020B0503020204020204" pitchFamily="34" charset="-122"/>
                <a:cs typeface="Times" panose="02020603050405020304" pitchFamily="18" charset="0"/>
              </a:rPr>
              <a:t>Blau</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 ,2009)</a:t>
            </a:r>
            <a:endParaRPr lang="zh-CN" altLang="en-US" sz="2000" dirty="0"/>
          </a:p>
        </p:txBody>
      </p:sp>
    </p:spTree>
    <p:extLst>
      <p:ext uri="{BB962C8B-B14F-4D97-AF65-F5344CB8AC3E}">
        <p14:creationId xmlns:p14="http://schemas.microsoft.com/office/powerpoint/2010/main" val="1158325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4BF86DA4-8BD1-45E3-B8A4-24BAF0ED3454}"/>
              </a:ext>
            </a:extLst>
          </p:cNvPr>
          <p:cNvSpPr>
            <a:spLocks noGrp="1"/>
          </p:cNvSpPr>
          <p:nvPr>
            <p:ph type="sldNum" sz="quarter" idx="12"/>
          </p:nvPr>
        </p:nvSpPr>
        <p:spPr/>
        <p:txBody>
          <a:bodyPr/>
          <a:lstStyle/>
          <a:p>
            <a:fld id="{A98C840F-E383-4086-BBFD-432E3CD87870}" type="slidenum">
              <a:rPr lang="en-US" smtClean="0"/>
              <a:t>6</a:t>
            </a:fld>
            <a:endParaRPr lang="en-US" dirty="0"/>
          </a:p>
        </p:txBody>
      </p:sp>
      <p:sp>
        <p:nvSpPr>
          <p:cNvPr id="12" name="TextBox 25">
            <a:extLst>
              <a:ext uri="{FF2B5EF4-FFF2-40B4-BE49-F238E27FC236}">
                <a16:creationId xmlns:a16="http://schemas.microsoft.com/office/drawing/2014/main" id="{90483D9B-50CC-4E57-A9AB-82F863B93254}"/>
              </a:ext>
            </a:extLst>
          </p:cNvPr>
          <p:cNvSpPr txBox="1"/>
          <p:nvPr/>
        </p:nvSpPr>
        <p:spPr>
          <a:xfrm>
            <a:off x="1125192" y="370160"/>
            <a:ext cx="5200463"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rPr>
              <a:t>第一章 研究背景</a:t>
            </a:r>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丨教师效能评价模型</a:t>
            </a:r>
            <a:endPar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endParaRPr>
          </a:p>
        </p:txBody>
      </p:sp>
      <p:sp>
        <p:nvSpPr>
          <p:cNvPr id="3" name="矩形 2">
            <a:extLst>
              <a:ext uri="{FF2B5EF4-FFF2-40B4-BE49-F238E27FC236}">
                <a16:creationId xmlns:a16="http://schemas.microsoft.com/office/drawing/2014/main" id="{1EED9460-BAD7-4DD2-A9E8-357DB9935045}"/>
              </a:ext>
            </a:extLst>
          </p:cNvPr>
          <p:cNvSpPr/>
          <p:nvPr/>
        </p:nvSpPr>
        <p:spPr>
          <a:xfrm>
            <a:off x="956262" y="1049983"/>
            <a:ext cx="10738786" cy="4192751"/>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区分性教师效能评价模型</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教师效能</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由</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课堂内外的活动，课程主题，学生背景因素，学生个人特征，教学的文化和组织背景</a:t>
            </a:r>
            <a:r>
              <a:rPr lang="en-US" altLang="zh-CN" sz="2000" b="1" kern="0" dirty="0">
                <a:solidFill>
                  <a:srgbClr val="000000"/>
                </a:solidFill>
                <a:latin typeface="Times" panose="02020603050405020304" pitchFamily="18" charset="0"/>
                <a:ea typeface="微软雅黑" panose="020B0503020204020204" pitchFamily="34" charset="-122"/>
                <a:cs typeface="Times" panose="02020603050405020304" pitchFamily="18" charset="0"/>
              </a:rPr>
              <a:t>5</a:t>
            </a:r>
            <a:r>
              <a:rPr lang="zh-CN" altLang="zh-CN" sz="2000" b="1" kern="0" dirty="0">
                <a:solidFill>
                  <a:srgbClr val="000000"/>
                </a:solidFill>
                <a:latin typeface="Times" panose="02020603050405020304" pitchFamily="18" charset="0"/>
                <a:ea typeface="微软雅黑" panose="020B0503020204020204" pitchFamily="34" charset="-122"/>
                <a:cs typeface="Times" panose="02020603050405020304" pitchFamily="18" charset="0"/>
              </a:rPr>
              <a:t>个维度</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组成 </a:t>
            </a:r>
            <a:r>
              <a:rPr lang="en-US" altLang="zh-CN" sz="2000" dirty="0">
                <a:latin typeface="Times" panose="02020603050405020304" pitchFamily="18" charset="0"/>
                <a:cs typeface="Times" panose="02020603050405020304" pitchFamily="18" charset="0"/>
              </a:rPr>
              <a:t>(Campbell et al., 2003)</a:t>
            </a:r>
            <a:endPar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285750" indent="-285750">
              <a:lnSpc>
                <a:spcPct val="150000"/>
              </a:lnSpc>
              <a:buFont typeface="Wingdings" panose="05000000000000000000" pitchFamily="2" charset="2"/>
              <a:buChar char="Ø"/>
            </a:pPr>
            <a:endPar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285750" indent="-285750">
              <a:lnSpc>
                <a:spcPct val="150000"/>
              </a:lnSpc>
              <a:buFont typeface="Wingdings" panose="05000000000000000000" pitchFamily="2" charset="2"/>
              <a:buChar char="Ø"/>
            </a:pP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教师效能多重评价模型</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目标和任务模型、资源利用模型、工作过程模型等</a:t>
            </a:r>
            <a:r>
              <a:rPr lang="en-US" altLang="zh-CN" sz="2000" b="1" kern="0" dirty="0">
                <a:solidFill>
                  <a:srgbClr val="000000"/>
                </a:solidFill>
                <a:latin typeface="Times" panose="02020603050405020304" pitchFamily="18" charset="0"/>
                <a:ea typeface="微软雅黑" panose="020B0503020204020204" pitchFamily="34" charset="-122"/>
                <a:cs typeface="Times" panose="02020603050405020304" pitchFamily="18" charset="0"/>
              </a:rPr>
              <a:t>7</a:t>
            </a:r>
            <a:r>
              <a:rPr lang="zh-CN" altLang="zh-CN" sz="2000" b="1" kern="0" dirty="0">
                <a:solidFill>
                  <a:srgbClr val="000000"/>
                </a:solidFill>
                <a:latin typeface="Times" panose="02020603050405020304" pitchFamily="18" charset="0"/>
                <a:ea typeface="微软雅黑" panose="020B0503020204020204" pitchFamily="34" charset="-122"/>
                <a:cs typeface="Times" panose="02020603050405020304" pitchFamily="18" charset="0"/>
              </a:rPr>
              <a:t>个模型</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组成</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卢谢峰 </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&amp; </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韩立敏</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2004)</a:t>
            </a:r>
          </a:p>
          <a:p>
            <a:pPr marL="285750" indent="-285750">
              <a:lnSpc>
                <a:spcPct val="150000"/>
              </a:lnSpc>
              <a:buFont typeface="Wingdings" panose="05000000000000000000" pitchFamily="2" charset="2"/>
              <a:buChar char="Ø"/>
            </a:pPr>
            <a:endPar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a:p>
            <a:pPr marL="285750" indent="-285750">
              <a:lnSpc>
                <a:spcPct val="150000"/>
              </a:lnSpc>
              <a:buFont typeface="Wingdings" panose="05000000000000000000" pitchFamily="2" charset="2"/>
              <a:buChar char="Ø"/>
            </a:pP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增值评价模型</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动态、灵活的方式来考察教师的教学表现，关注学生学习效果</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，以</a:t>
            </a:r>
            <a:r>
              <a:rPr lang="zh-CN" altLang="zh-CN" sz="2000" b="1" kern="0" dirty="0">
                <a:solidFill>
                  <a:srgbClr val="000000"/>
                </a:solidFill>
                <a:latin typeface="Times" panose="02020603050405020304" pitchFamily="18" charset="0"/>
                <a:ea typeface="微软雅黑" panose="020B0503020204020204" pitchFamily="34" charset="-122"/>
                <a:cs typeface="Times" panose="02020603050405020304" pitchFamily="18" charset="0"/>
              </a:rPr>
              <a:t>学生成绩</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作为评价指标</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kern="0" dirty="0" err="1">
                <a:solidFill>
                  <a:srgbClr val="000000"/>
                </a:solidFill>
                <a:latin typeface="Times" panose="02020603050405020304" pitchFamily="18" charset="0"/>
                <a:ea typeface="微软雅黑" panose="020B0503020204020204" pitchFamily="34" charset="-122"/>
                <a:cs typeface="Times" panose="02020603050405020304" pitchFamily="18" charset="0"/>
              </a:rPr>
              <a:t>Kupermintz</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 2003;</a:t>
            </a:r>
            <a:r>
              <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 </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Hanushek &amp; Rivkin, 2010)</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，有</a:t>
            </a:r>
            <a:r>
              <a:rPr lang="zh-CN" altLang="zh-CN" sz="2000" b="1" kern="0" dirty="0">
                <a:solidFill>
                  <a:srgbClr val="000000"/>
                </a:solidFill>
                <a:latin typeface="Times" panose="02020603050405020304" pitchFamily="18" charset="0"/>
                <a:ea typeface="微软雅黑" panose="020B0503020204020204" pitchFamily="34" charset="-122"/>
                <a:cs typeface="Times" panose="02020603050405020304" pitchFamily="18" charset="0"/>
              </a:rPr>
              <a:t>三分之二</a:t>
            </a:r>
            <a:r>
              <a:rPr lang="zh-CN"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的教师是无法进行增值评价 </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a:t>
            </a:r>
            <a:r>
              <a:rPr lang="en-US" altLang="zh-CN" sz="2000" kern="0" dirty="0" err="1">
                <a:solidFill>
                  <a:srgbClr val="000000"/>
                </a:solidFill>
                <a:latin typeface="Times" panose="02020603050405020304" pitchFamily="18" charset="0"/>
                <a:ea typeface="微软雅黑" panose="020B0503020204020204" pitchFamily="34" charset="-122"/>
                <a:cs typeface="Times" panose="02020603050405020304" pitchFamily="18" charset="0"/>
              </a:rPr>
              <a:t>Papay</a:t>
            </a:r>
            <a:r>
              <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rPr>
              <a:t>, 2012)</a:t>
            </a:r>
            <a:endParaRPr lang="zh-CN" altLang="en-US" sz="2000" kern="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p:txBody>
      </p:sp>
    </p:spTree>
    <p:extLst>
      <p:ext uri="{BB962C8B-B14F-4D97-AF65-F5344CB8AC3E}">
        <p14:creationId xmlns:p14="http://schemas.microsoft.com/office/powerpoint/2010/main" val="113364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4BF86DA4-8BD1-45E3-B8A4-24BAF0ED3454}"/>
              </a:ext>
            </a:extLst>
          </p:cNvPr>
          <p:cNvSpPr>
            <a:spLocks noGrp="1"/>
          </p:cNvSpPr>
          <p:nvPr>
            <p:ph type="sldNum" sz="quarter" idx="12"/>
          </p:nvPr>
        </p:nvSpPr>
        <p:spPr/>
        <p:txBody>
          <a:bodyPr/>
          <a:lstStyle/>
          <a:p>
            <a:fld id="{A98C840F-E383-4086-BBFD-432E3CD87870}" type="slidenum">
              <a:rPr lang="en-US" smtClean="0"/>
              <a:t>7</a:t>
            </a:fld>
            <a:endParaRPr lang="en-US" dirty="0"/>
          </a:p>
        </p:txBody>
      </p:sp>
      <p:sp>
        <p:nvSpPr>
          <p:cNvPr id="12" name="TextBox 25">
            <a:extLst>
              <a:ext uri="{FF2B5EF4-FFF2-40B4-BE49-F238E27FC236}">
                <a16:creationId xmlns:a16="http://schemas.microsoft.com/office/drawing/2014/main" id="{90483D9B-50CC-4E57-A9AB-82F863B93254}"/>
              </a:ext>
            </a:extLst>
          </p:cNvPr>
          <p:cNvSpPr txBox="1"/>
          <p:nvPr/>
        </p:nvSpPr>
        <p:spPr>
          <a:xfrm>
            <a:off x="1125192" y="370160"/>
            <a:ext cx="6431569"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rPr>
              <a:t>第一章 研究背景</a:t>
            </a:r>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丨学生评价与教师效能的关系</a:t>
            </a:r>
            <a:endPar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endParaRPr>
          </a:p>
        </p:txBody>
      </p:sp>
      <p:sp>
        <p:nvSpPr>
          <p:cNvPr id="3" name="矩形 2">
            <a:extLst>
              <a:ext uri="{FF2B5EF4-FFF2-40B4-BE49-F238E27FC236}">
                <a16:creationId xmlns:a16="http://schemas.microsoft.com/office/drawing/2014/main" id="{1EED9460-BAD7-4DD2-A9E8-357DB9935045}"/>
              </a:ext>
            </a:extLst>
          </p:cNvPr>
          <p:cNvSpPr/>
          <p:nvPr/>
        </p:nvSpPr>
        <p:spPr>
          <a:xfrm>
            <a:off x="1077273" y="1033081"/>
            <a:ext cx="10037453" cy="2807756"/>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zh-CN" sz="2000" dirty="0">
                <a:latin typeface="Times" panose="02020603050405020304" pitchFamily="18" charset="0"/>
                <a:ea typeface="微软雅黑" panose="020B0503020204020204" pitchFamily="34" charset="-122"/>
                <a:cs typeface="Times" panose="02020603050405020304" pitchFamily="18" charset="0"/>
              </a:rPr>
              <a:t>学生的反馈对于教师评价非常重要</a:t>
            </a:r>
            <a:r>
              <a:rPr lang="en-US" altLang="zh-CN" sz="2000" dirty="0">
                <a:latin typeface="Times" panose="02020603050405020304" pitchFamily="18" charset="0"/>
                <a:ea typeface="微软雅黑" panose="020B0503020204020204" pitchFamily="34" charset="-122"/>
                <a:cs typeface="Times" panose="02020603050405020304" pitchFamily="18" charset="0"/>
              </a:rPr>
              <a:t>(Husain &amp; Khan, 2016)</a:t>
            </a:r>
            <a:r>
              <a:rPr lang="zh-CN" altLang="en-US"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学生的评价可以为教师</a:t>
            </a:r>
            <a:r>
              <a:rPr lang="zh-CN" altLang="zh-CN" sz="2000" b="1" dirty="0">
                <a:latin typeface="Times" panose="02020603050405020304" pitchFamily="18" charset="0"/>
                <a:ea typeface="微软雅黑" panose="020B0503020204020204" pitchFamily="34" charset="-122"/>
                <a:cs typeface="Times" panose="02020603050405020304" pitchFamily="18" charset="0"/>
              </a:rPr>
              <a:t>提供反馈</a:t>
            </a:r>
            <a:r>
              <a:rPr lang="zh-CN" altLang="zh-CN" sz="2000" dirty="0">
                <a:latin typeface="Times" panose="02020603050405020304" pitchFamily="18" charset="0"/>
                <a:ea typeface="微软雅黑" panose="020B0503020204020204" pitchFamily="34" charset="-122"/>
                <a:cs typeface="Times" panose="02020603050405020304" pitchFamily="18" charset="0"/>
              </a:rPr>
              <a:t>，帮助教师</a:t>
            </a:r>
            <a:r>
              <a:rPr lang="zh-CN" altLang="zh-CN" sz="2000" b="1" dirty="0">
                <a:latin typeface="Times" panose="02020603050405020304" pitchFamily="18" charset="0"/>
                <a:ea typeface="微软雅黑" panose="020B0503020204020204" pitchFamily="34" charset="-122"/>
                <a:cs typeface="Times" panose="02020603050405020304" pitchFamily="18" charset="0"/>
              </a:rPr>
              <a:t>提高教师教学质量</a:t>
            </a:r>
            <a:r>
              <a:rPr lang="en-US" altLang="zh-CN" sz="2000" b="1" dirty="0">
                <a:latin typeface="Times" panose="02020603050405020304" pitchFamily="18" charset="0"/>
                <a:ea typeface="微软雅黑" panose="020B0503020204020204" pitchFamily="34" charset="-122"/>
                <a:cs typeface="Times" panose="02020603050405020304" pitchFamily="18" charset="0"/>
              </a:rPr>
              <a:t> </a:t>
            </a:r>
            <a:r>
              <a:rPr lang="en-US" altLang="zh-CN" sz="2000" dirty="0">
                <a:latin typeface="Times" panose="02020603050405020304" pitchFamily="18" charset="0"/>
                <a:ea typeface="微软雅黑" panose="020B0503020204020204" pitchFamily="34" charset="-122"/>
                <a:cs typeface="Times" panose="02020603050405020304" pitchFamily="18" charset="0"/>
              </a:rPr>
              <a:t>(Marsh &amp; Roche, 1993; Chen &amp; </a:t>
            </a:r>
            <a:r>
              <a:rPr lang="en-US" altLang="zh-CN" sz="2000" dirty="0" err="1">
                <a:latin typeface="Times" panose="02020603050405020304" pitchFamily="18" charset="0"/>
                <a:ea typeface="微软雅黑" panose="020B0503020204020204" pitchFamily="34" charset="-122"/>
                <a:cs typeface="Times" panose="02020603050405020304" pitchFamily="18" charset="0"/>
              </a:rPr>
              <a:t>Hoshower</a:t>
            </a:r>
            <a:r>
              <a:rPr lang="en-US" altLang="zh-CN" sz="2000" dirty="0">
                <a:latin typeface="Times" panose="02020603050405020304" pitchFamily="18" charset="0"/>
                <a:ea typeface="微软雅黑" panose="020B0503020204020204" pitchFamily="34" charset="-122"/>
                <a:cs typeface="Times" panose="02020603050405020304" pitchFamily="18" charset="0"/>
              </a:rPr>
              <a:t>, 2003)</a:t>
            </a:r>
          </a:p>
          <a:p>
            <a:pPr>
              <a:lnSpc>
                <a:spcPct val="150000"/>
              </a:lnSpc>
            </a:pP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285750" indent="-285750">
              <a:lnSpc>
                <a:spcPct val="150000"/>
              </a:lnSpc>
              <a:buFont typeface="Wingdings" panose="05000000000000000000" pitchFamily="2" charset="2"/>
              <a:buChar char="Ø"/>
            </a:pPr>
            <a:r>
              <a:rPr lang="zh-CN" altLang="zh-CN" sz="2000" dirty="0">
                <a:latin typeface="Times" panose="02020603050405020304" pitchFamily="18" charset="0"/>
                <a:ea typeface="微软雅黑" panose="020B0503020204020204" pitchFamily="34" charset="-122"/>
                <a:cs typeface="Times" panose="02020603050405020304" pitchFamily="18" charset="0"/>
              </a:rPr>
              <a:t>学生对教学效果的评估可以帮助教师</a:t>
            </a:r>
            <a:r>
              <a:rPr lang="zh-CN" altLang="zh-CN" sz="2000" b="1" dirty="0">
                <a:latin typeface="Times" panose="02020603050405020304" pitchFamily="18" charset="0"/>
                <a:ea typeface="微软雅黑" panose="020B0503020204020204" pitchFamily="34" charset="-122"/>
                <a:cs typeface="Times" panose="02020603050405020304" pitchFamily="18" charset="0"/>
              </a:rPr>
              <a:t>提高技能</a:t>
            </a:r>
            <a:r>
              <a:rPr lang="en-US" altLang="zh-CN" sz="2000" b="1" dirty="0">
                <a:latin typeface="Times" panose="02020603050405020304" pitchFamily="18" charset="0"/>
                <a:ea typeface="微软雅黑" panose="020B0503020204020204" pitchFamily="34" charset="-122"/>
                <a:cs typeface="Times" panose="02020603050405020304" pitchFamily="18" charset="0"/>
              </a:rPr>
              <a:t> </a:t>
            </a:r>
            <a:r>
              <a:rPr lang="en-US" altLang="zh-CN" sz="2000" dirty="0">
                <a:latin typeface="Times" panose="02020603050405020304" pitchFamily="18" charset="0"/>
                <a:ea typeface="微软雅黑" panose="020B0503020204020204" pitchFamily="34" charset="-122"/>
                <a:cs typeface="Times" panose="02020603050405020304" pitchFamily="18" charset="0"/>
              </a:rPr>
              <a:t>(Hobson &amp; Talbot, 2001)</a:t>
            </a:r>
          </a:p>
          <a:p>
            <a:pPr marL="285750" indent="-285750">
              <a:lnSpc>
                <a:spcPct val="150000"/>
              </a:lnSpc>
              <a:buFont typeface="Wingdings" panose="05000000000000000000" pitchFamily="2" charset="2"/>
              <a:buChar char="Ø"/>
            </a:pP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285750" indent="-285750">
              <a:lnSpc>
                <a:spcPct val="150000"/>
              </a:lnSpc>
              <a:buFont typeface="Wingdings" panose="05000000000000000000" pitchFamily="2" charset="2"/>
              <a:buChar char="Ø"/>
            </a:pPr>
            <a:r>
              <a:rPr lang="zh-CN" altLang="zh-CN" sz="2000" dirty="0">
                <a:latin typeface="Times" panose="02020603050405020304" pitchFamily="18" charset="0"/>
                <a:ea typeface="微软雅黑" panose="020B0503020204020204" pitchFamily="34" charset="-122"/>
                <a:cs typeface="Times" panose="02020603050405020304" pitchFamily="18" charset="0"/>
              </a:rPr>
              <a:t>学生对教师的评价和学生对课程评价</a:t>
            </a:r>
            <a:r>
              <a:rPr lang="zh-CN" altLang="zh-CN" sz="2000" b="1" dirty="0">
                <a:latin typeface="Times" panose="02020603050405020304" pitchFamily="18" charset="0"/>
                <a:ea typeface="微软雅黑" panose="020B0503020204020204" pitchFamily="34" charset="-122"/>
                <a:cs typeface="Times" panose="02020603050405020304" pitchFamily="18" charset="0"/>
              </a:rPr>
              <a:t>显著正相关</a:t>
            </a:r>
            <a:r>
              <a:rPr lang="en-US" altLang="zh-CN" sz="2000" b="1" dirty="0">
                <a:latin typeface="Times" panose="02020603050405020304" pitchFamily="18" charset="0"/>
                <a:ea typeface="微软雅黑" panose="020B0503020204020204" pitchFamily="34" charset="-122"/>
                <a:cs typeface="Times" panose="02020603050405020304" pitchFamily="18" charset="0"/>
              </a:rPr>
              <a:t> </a:t>
            </a:r>
            <a:r>
              <a:rPr lang="en-US" altLang="zh-CN" sz="2000" dirty="0">
                <a:latin typeface="Times" panose="02020603050405020304" pitchFamily="18" charset="0"/>
                <a:ea typeface="微软雅黑" panose="020B0503020204020204" pitchFamily="34" charset="-122"/>
                <a:cs typeface="Times" panose="02020603050405020304" pitchFamily="18" charset="0"/>
              </a:rPr>
              <a:t>(Yueh et al., 2012)</a:t>
            </a:r>
            <a:endParaRPr lang="en-US" altLang="zh-CN" sz="2000" kern="0" dirty="0">
              <a:solidFill>
                <a:srgbClr val="000000"/>
              </a:solidFill>
              <a:latin typeface="Times" panose="02020603050405020304" pitchFamily="18" charset="0"/>
              <a:ea typeface="微软雅黑" panose="020B0503020204020204" pitchFamily="34" charset="-122"/>
              <a:cs typeface="Times" panose="02020603050405020304" pitchFamily="18" charset="0"/>
            </a:endParaRPr>
          </a:p>
        </p:txBody>
      </p:sp>
    </p:spTree>
    <p:extLst>
      <p:ext uri="{BB962C8B-B14F-4D97-AF65-F5344CB8AC3E}">
        <p14:creationId xmlns:p14="http://schemas.microsoft.com/office/powerpoint/2010/main" val="100361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417D0917-4839-48C4-98E5-698229AC366E}"/>
              </a:ext>
            </a:extLst>
          </p:cNvPr>
          <p:cNvSpPr/>
          <p:nvPr/>
        </p:nvSpPr>
        <p:spPr>
          <a:xfrm>
            <a:off x="953161" y="1016646"/>
            <a:ext cx="10933404" cy="4654416"/>
          </a:xfrm>
          <a:prstGeom prst="rect">
            <a:avLst/>
          </a:prstGeom>
        </p:spPr>
        <p:txBody>
          <a:bodyPr wrap="square">
            <a:spAutoFit/>
          </a:bodyPr>
          <a:lstStyle/>
          <a:p>
            <a:pPr marL="342900" lvl="2" indent="-342900">
              <a:lnSpc>
                <a:spcPct val="150000"/>
              </a:lnSpc>
              <a:buFont typeface="Wingdings" panose="05000000000000000000" pitchFamily="2" charset="2"/>
              <a:buChar char="Ø"/>
            </a:pPr>
            <a:r>
              <a:rPr lang="zh-CN" altLang="en-US" sz="2000" dirty="0">
                <a:latin typeface="Times" panose="02020603050405020304" pitchFamily="18" charset="0"/>
                <a:ea typeface="微软雅黑" panose="020B0503020204020204" pitchFamily="34" charset="-122"/>
                <a:cs typeface="Times" panose="02020603050405020304" pitchFamily="18" charset="0"/>
              </a:rPr>
              <a:t>传统：</a:t>
            </a: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800100" lvl="3" indent="-342900">
              <a:lnSpc>
                <a:spcPct val="150000"/>
              </a:lnSpc>
              <a:buSzPct val="80000"/>
              <a:buFont typeface="Wingdings" panose="05000000000000000000" pitchFamily="2" charset="2"/>
              <a:buChar char="l"/>
            </a:pPr>
            <a:r>
              <a:rPr lang="zh-CN" altLang="en-US" sz="2000" dirty="0">
                <a:latin typeface="Times" panose="02020603050405020304" pitchFamily="18" charset="0"/>
                <a:ea typeface="微软雅黑" panose="020B0503020204020204" pitchFamily="34" charset="-122"/>
                <a:cs typeface="Times" panose="02020603050405020304" pitchFamily="18" charset="0"/>
              </a:rPr>
              <a:t>纸笔评教：</a:t>
            </a:r>
            <a:r>
              <a:rPr lang="zh-CN" altLang="zh-CN" sz="2000" dirty="0">
                <a:latin typeface="Times" panose="02020603050405020304" pitchFamily="18" charset="0"/>
                <a:ea typeface="微软雅黑" panose="020B0503020204020204" pitchFamily="34" charset="-122"/>
                <a:cs typeface="Times" panose="02020603050405020304" pitchFamily="18" charset="0"/>
              </a:rPr>
              <a:t>传统的教学评价方法</a:t>
            </a:r>
            <a:r>
              <a:rPr lang="zh-CN" altLang="en-US"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b="1" dirty="0">
                <a:latin typeface="Times" panose="02020603050405020304" pitchFamily="18" charset="0"/>
                <a:ea typeface="微软雅黑" panose="020B0503020204020204" pitchFamily="34" charset="-122"/>
                <a:cs typeface="Times" panose="02020603050405020304" pitchFamily="18" charset="0"/>
              </a:rPr>
              <a:t>费时</a:t>
            </a:r>
            <a:r>
              <a:rPr lang="zh-CN" altLang="en-US" sz="2000" b="1" dirty="0">
                <a:latin typeface="Times" panose="02020603050405020304" pitchFamily="18" charset="0"/>
                <a:ea typeface="微软雅黑" panose="020B0503020204020204" pitchFamily="34" charset="-122"/>
                <a:cs typeface="Times" panose="02020603050405020304" pitchFamily="18" charset="0"/>
              </a:rPr>
              <a:t>费力</a:t>
            </a:r>
            <a:endParaRPr lang="en-US" altLang="zh-CN" sz="2000" b="1" dirty="0">
              <a:latin typeface="Times" panose="02020603050405020304" pitchFamily="18" charset="0"/>
              <a:ea typeface="微软雅黑" panose="020B0503020204020204" pitchFamily="34" charset="-122"/>
              <a:cs typeface="Times" panose="02020603050405020304" pitchFamily="18" charset="0"/>
            </a:endParaRPr>
          </a:p>
          <a:p>
            <a:pPr marL="800100" lvl="3" indent="-342900">
              <a:lnSpc>
                <a:spcPct val="150000"/>
              </a:lnSpc>
              <a:buSzPct val="80000"/>
              <a:buFont typeface="Wingdings" panose="05000000000000000000" pitchFamily="2" charset="2"/>
              <a:buChar char="l"/>
            </a:pPr>
            <a:r>
              <a:rPr lang="zh-CN" altLang="en-US" sz="2000" dirty="0">
                <a:latin typeface="Times" panose="02020603050405020304" pitchFamily="18" charset="0"/>
                <a:ea typeface="微软雅黑" panose="020B0503020204020204" pitchFamily="34" charset="-122"/>
                <a:cs typeface="Times" panose="02020603050405020304" pitchFamily="18" charset="0"/>
              </a:rPr>
              <a:t>教务系统评教，</a:t>
            </a:r>
            <a:r>
              <a:rPr lang="zh-CN" altLang="zh-CN" sz="2000" dirty="0">
                <a:latin typeface="Times" panose="02020603050405020304" pitchFamily="18" charset="0"/>
                <a:ea typeface="微软雅黑" panose="020B0503020204020204" pitchFamily="34" charset="-122"/>
                <a:cs typeface="Times" panose="02020603050405020304" pitchFamily="18" charset="0"/>
              </a:rPr>
              <a:t>学期末评价</a:t>
            </a:r>
            <a:r>
              <a:rPr lang="zh-CN" altLang="en-US" sz="2000" dirty="0">
                <a:latin typeface="Times" panose="02020603050405020304" pitchFamily="18" charset="0"/>
                <a:ea typeface="微软雅黑" panose="020B0503020204020204" pitchFamily="34" charset="-122"/>
                <a:cs typeface="Times" panose="02020603050405020304" pitchFamily="18" charset="0"/>
              </a:rPr>
              <a:t>，</a:t>
            </a:r>
            <a:r>
              <a:rPr lang="zh-CN" altLang="zh-CN" sz="2000" dirty="0">
                <a:latin typeface="Times" panose="02020603050405020304" pitchFamily="18" charset="0"/>
                <a:ea typeface="微软雅黑" panose="020B0503020204020204" pitchFamily="34" charset="-122"/>
                <a:cs typeface="Times" panose="02020603050405020304" pitchFamily="18" charset="0"/>
              </a:rPr>
              <a:t>教务系统</a:t>
            </a:r>
            <a:r>
              <a:rPr lang="zh-CN" altLang="zh-CN" sz="2000" b="1" dirty="0">
                <a:latin typeface="Times" panose="02020603050405020304" pitchFamily="18" charset="0"/>
                <a:ea typeface="微软雅黑" panose="020B0503020204020204" pitchFamily="34" charset="-122"/>
                <a:cs typeface="Times" panose="02020603050405020304" pitchFamily="18" charset="0"/>
              </a:rPr>
              <a:t>不开放</a:t>
            </a:r>
            <a:r>
              <a:rPr lang="zh-CN" altLang="en-US" sz="2000" b="1" dirty="0">
                <a:latin typeface="Times" panose="02020603050405020304" pitchFamily="18" charset="0"/>
                <a:ea typeface="微软雅黑" panose="020B0503020204020204" pitchFamily="34" charset="-122"/>
                <a:cs typeface="Times" panose="02020603050405020304" pitchFamily="18" charset="0"/>
              </a:rPr>
              <a:t>评价</a:t>
            </a:r>
            <a:r>
              <a:rPr lang="zh-CN" altLang="zh-CN" sz="2000" b="1" dirty="0">
                <a:latin typeface="Times" panose="02020603050405020304" pitchFamily="18" charset="0"/>
                <a:ea typeface="微软雅黑" panose="020B0503020204020204" pitchFamily="34" charset="-122"/>
                <a:cs typeface="Times" panose="02020603050405020304" pitchFamily="18" charset="0"/>
              </a:rPr>
              <a:t>结果</a:t>
            </a:r>
            <a:endParaRPr lang="en-US" altLang="zh-CN" sz="2000" b="1" dirty="0">
              <a:latin typeface="Times" panose="02020603050405020304" pitchFamily="18" charset="0"/>
              <a:ea typeface="微软雅黑" panose="020B0503020204020204" pitchFamily="34" charset="-122"/>
              <a:cs typeface="Times" panose="02020603050405020304" pitchFamily="18" charset="0"/>
            </a:endParaRPr>
          </a:p>
          <a:p>
            <a:pPr marL="800100" lvl="3" indent="-342900">
              <a:lnSpc>
                <a:spcPct val="150000"/>
              </a:lnSpc>
              <a:buSzPct val="80000"/>
              <a:buFont typeface="Wingdings" panose="05000000000000000000" pitchFamily="2" charset="2"/>
              <a:buChar char="l"/>
            </a:pP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342900" lvl="2" indent="-342900">
              <a:lnSpc>
                <a:spcPct val="150000"/>
              </a:lnSpc>
              <a:buFont typeface="Wingdings" panose="05000000000000000000" pitchFamily="2" charset="2"/>
              <a:buChar char="Ø"/>
            </a:pPr>
            <a:r>
              <a:rPr lang="zh-CN" altLang="en-US" sz="2000" dirty="0">
                <a:latin typeface="Times" panose="02020603050405020304" pitchFamily="18" charset="0"/>
                <a:ea typeface="微软雅黑" panose="020B0503020204020204" pitchFamily="34" charset="-122"/>
                <a:cs typeface="Times" panose="02020603050405020304" pitchFamily="18" charset="0"/>
              </a:rPr>
              <a:t>在线：</a:t>
            </a: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800100" lvl="3" indent="-342900">
              <a:lnSpc>
                <a:spcPct val="150000"/>
              </a:lnSpc>
              <a:buSzPct val="80000"/>
              <a:buFont typeface="Wingdings" panose="05000000000000000000" pitchFamily="2" charset="2"/>
              <a:buChar char="l"/>
            </a:pPr>
            <a:r>
              <a:rPr lang="zh-CN" altLang="en-US" sz="2000" dirty="0">
                <a:latin typeface="Times" panose="02020603050405020304" pitchFamily="18" charset="0"/>
                <a:ea typeface="微软雅黑" panose="020B0503020204020204" pitchFamily="34" charset="-122"/>
                <a:cs typeface="Times" panose="02020603050405020304" pitchFamily="18" charset="0"/>
              </a:rPr>
              <a:t>国外 ：</a:t>
            </a:r>
            <a:r>
              <a:rPr lang="en-US" altLang="zh-CN" sz="2000" b="1" dirty="0">
                <a:latin typeface="Times" panose="02020603050405020304" pitchFamily="18" charset="0"/>
                <a:ea typeface="微软雅黑" panose="020B0503020204020204" pitchFamily="34" charset="-122"/>
                <a:cs typeface="Times" panose="02020603050405020304" pitchFamily="18" charset="0"/>
              </a:rPr>
              <a:t>RateMyProfessors.com</a:t>
            </a:r>
            <a:r>
              <a:rPr lang="zh-CN"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dirty="0">
                <a:latin typeface="Times" panose="02020603050405020304" pitchFamily="18" charset="0"/>
                <a:ea typeface="微软雅黑" panose="020B0503020204020204" pitchFamily="34" charset="-122"/>
                <a:cs typeface="Times" panose="02020603050405020304" pitchFamily="18" charset="0"/>
              </a:rPr>
              <a:t>RateMyTeachers.com</a:t>
            </a:r>
          </a:p>
          <a:p>
            <a:pPr marL="800100" lvl="3" indent="-342900">
              <a:lnSpc>
                <a:spcPct val="150000"/>
              </a:lnSpc>
              <a:buSzPct val="80000"/>
              <a:buFont typeface="Wingdings" panose="05000000000000000000" pitchFamily="2" charset="2"/>
              <a:buChar char="l"/>
            </a:pPr>
            <a:r>
              <a:rPr lang="zh-CN" altLang="en-US" sz="2000" dirty="0">
                <a:latin typeface="Times" panose="02020603050405020304" pitchFamily="18" charset="0"/>
                <a:ea typeface="微软雅黑" panose="020B0503020204020204" pitchFamily="34" charset="-122"/>
                <a:cs typeface="Times" panose="02020603050405020304" pitchFamily="18" charset="0"/>
              </a:rPr>
              <a:t>国内：</a:t>
            </a:r>
            <a:r>
              <a:rPr lang="zh-CN" altLang="zh-CN" sz="2000" dirty="0">
                <a:latin typeface="Times" panose="02020603050405020304" pitchFamily="18" charset="0"/>
                <a:ea typeface="微软雅黑" panose="020B0503020204020204" pitchFamily="34" charset="-122"/>
                <a:cs typeface="Times" panose="02020603050405020304" pitchFamily="18" charset="0"/>
              </a:rPr>
              <a:t>学邦网</a:t>
            </a:r>
            <a:r>
              <a:rPr lang="zh-CN" altLang="en-US" sz="2000" dirty="0">
                <a:latin typeface="Times" panose="02020603050405020304" pitchFamily="18" charset="0"/>
                <a:ea typeface="微软雅黑" panose="020B0503020204020204" pitchFamily="34" charset="-122"/>
                <a:cs typeface="Times" panose="02020603050405020304" pitchFamily="18" charset="0"/>
              </a:rPr>
              <a:t> </a:t>
            </a:r>
            <a:r>
              <a:rPr lang="en-US" altLang="zh-CN" sz="2000" dirty="0">
                <a:latin typeface="Times" panose="02020603050405020304" pitchFamily="18" charset="0"/>
                <a:ea typeface="微软雅黑" panose="020B0503020204020204" pitchFamily="34" charset="-122"/>
                <a:cs typeface="Times" panose="02020603050405020304" pitchFamily="18" charset="0"/>
              </a:rPr>
              <a:t>www.xuebang.com.cn</a:t>
            </a:r>
            <a:r>
              <a:rPr lang="zh-CN" altLang="en-US" sz="2000" dirty="0">
                <a:latin typeface="Times" panose="02020603050405020304" pitchFamily="18" charset="0"/>
                <a:ea typeface="微软雅黑" panose="020B0503020204020204" pitchFamily="34" charset="-122"/>
                <a:cs typeface="Times" panose="02020603050405020304" pitchFamily="18" charset="0"/>
              </a:rPr>
              <a:t>，导师评价网</a:t>
            </a:r>
            <a:r>
              <a:rPr lang="en-US" altLang="zh-CN" sz="2000" dirty="0">
                <a:latin typeface="Times" panose="02020603050405020304" pitchFamily="18" charset="0"/>
                <a:ea typeface="微软雅黑" panose="020B0503020204020204" pitchFamily="34" charset="-122"/>
                <a:cs typeface="Times" panose="02020603050405020304" pitchFamily="18" charset="0"/>
              </a:rPr>
              <a:t>www.mysupervisor.org</a:t>
            </a:r>
          </a:p>
          <a:p>
            <a:pPr marL="800100" lvl="3" indent="-342900">
              <a:lnSpc>
                <a:spcPct val="150000"/>
              </a:lnSpc>
              <a:buSzPct val="80000"/>
              <a:buFont typeface="Wingdings" panose="05000000000000000000" pitchFamily="2" charset="2"/>
              <a:buChar char="l"/>
            </a:pPr>
            <a:r>
              <a:rPr lang="zh-CN" altLang="zh-CN" sz="2000" b="1" dirty="0">
                <a:latin typeface="Times" panose="02020603050405020304" pitchFamily="18" charset="0"/>
                <a:ea typeface="微软雅黑" panose="020B0503020204020204" pitchFamily="34" charset="-122"/>
                <a:cs typeface="Times" panose="02020603050405020304" pitchFamily="18" charset="0"/>
              </a:rPr>
              <a:t>方便和高效</a:t>
            </a:r>
            <a:r>
              <a:rPr lang="zh-CN" altLang="zh-CN" sz="2000" dirty="0">
                <a:latin typeface="Times" panose="02020603050405020304" pitchFamily="18" charset="0"/>
                <a:ea typeface="微软雅黑" panose="020B0503020204020204" pitchFamily="34" charset="-122"/>
                <a:cs typeface="Times" panose="02020603050405020304" pitchFamily="18" charset="0"/>
              </a:rPr>
              <a:t>，学生容易评价教师</a:t>
            </a:r>
            <a:r>
              <a:rPr lang="zh-CN" altLang="en-US" sz="2000" dirty="0">
                <a:latin typeface="Times" panose="02020603050405020304" pitchFamily="18" charset="0"/>
                <a:ea typeface="微软雅黑" panose="020B0503020204020204" pitchFamily="34" charset="-122"/>
                <a:cs typeface="Times" panose="02020603050405020304" pitchFamily="18" charset="0"/>
              </a:rPr>
              <a:t>，教师</a:t>
            </a:r>
            <a:r>
              <a:rPr lang="zh-CN" altLang="zh-CN" sz="2000" dirty="0">
                <a:latin typeface="Times" panose="02020603050405020304" pitchFamily="18" charset="0"/>
                <a:ea typeface="微软雅黑" panose="020B0503020204020204" pitchFamily="34" charset="-122"/>
                <a:cs typeface="Times" panose="02020603050405020304" pitchFamily="18" charset="0"/>
              </a:rPr>
              <a:t>随时查看评价</a:t>
            </a:r>
            <a:r>
              <a:rPr lang="zh-CN" altLang="en-US" sz="2000" dirty="0">
                <a:latin typeface="Times" panose="02020603050405020304" pitchFamily="18" charset="0"/>
                <a:ea typeface="微软雅黑" panose="020B0503020204020204" pitchFamily="34" charset="-122"/>
                <a:cs typeface="Times" panose="02020603050405020304" pitchFamily="18" charset="0"/>
              </a:rPr>
              <a:t>结果</a:t>
            </a:r>
            <a:r>
              <a:rPr lang="zh-CN" altLang="zh-CN" sz="2000" dirty="0">
                <a:latin typeface="Times" panose="02020603050405020304" pitchFamily="18" charset="0"/>
                <a:ea typeface="微软雅黑" panose="020B0503020204020204" pitchFamily="34" charset="-122"/>
                <a:cs typeface="Times" panose="02020603050405020304" pitchFamily="18" charset="0"/>
              </a:rPr>
              <a:t>，改进教学方法</a:t>
            </a: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0" lvl="2">
              <a:lnSpc>
                <a:spcPct val="150000"/>
              </a:lnSpc>
            </a:pP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342900" lvl="2" indent="-342900">
              <a:lnSpc>
                <a:spcPct val="150000"/>
              </a:lnSpc>
              <a:buFont typeface="Wingdings" panose="05000000000000000000" pitchFamily="2" charset="2"/>
              <a:buChar char="Ø"/>
            </a:pPr>
            <a:r>
              <a:rPr lang="zh-CN" altLang="zh-CN" sz="2000" dirty="0">
                <a:latin typeface="Times" panose="02020603050405020304" pitchFamily="18" charset="0"/>
                <a:ea typeface="微软雅黑" panose="020B0503020204020204" pitchFamily="34" charset="-122"/>
                <a:cs typeface="Times" panose="02020603050405020304" pitchFamily="18" charset="0"/>
              </a:rPr>
              <a:t>通过问卷或网络进行评价的</a:t>
            </a:r>
            <a:r>
              <a:rPr lang="zh-CN" altLang="zh-CN" sz="2000" b="1" dirty="0">
                <a:latin typeface="Times" panose="02020603050405020304" pitchFamily="18" charset="0"/>
                <a:ea typeface="微软雅黑" panose="020B0503020204020204" pitchFamily="34" charset="-122"/>
                <a:cs typeface="Times" panose="02020603050405020304" pitchFamily="18" charset="0"/>
              </a:rPr>
              <a:t>不会改变评价结果</a:t>
            </a:r>
            <a:r>
              <a:rPr lang="en-US" altLang="zh-CN" sz="2000" b="1" dirty="0">
                <a:latin typeface="Times" panose="02020603050405020304" pitchFamily="18" charset="0"/>
                <a:ea typeface="微软雅黑" panose="020B0503020204020204" pitchFamily="34" charset="-122"/>
                <a:cs typeface="Times" panose="02020603050405020304" pitchFamily="18" charset="0"/>
              </a:rPr>
              <a:t>  </a:t>
            </a:r>
            <a:r>
              <a:rPr lang="en-US" altLang="zh-CN" sz="2000" dirty="0">
                <a:latin typeface="Times" panose="02020603050405020304" pitchFamily="18" charset="0"/>
                <a:ea typeface="微软雅黑" panose="020B0503020204020204" pitchFamily="34" charset="-122"/>
                <a:cs typeface="Times" panose="02020603050405020304" pitchFamily="18" charset="0"/>
              </a:rPr>
              <a:t>(</a:t>
            </a:r>
            <a:r>
              <a:rPr lang="en-US" altLang="zh-CN" sz="2000" dirty="0" err="1">
                <a:latin typeface="Times" panose="02020603050405020304" pitchFamily="18" charset="0"/>
                <a:ea typeface="微软雅黑" panose="020B0503020204020204" pitchFamily="34" charset="-122"/>
                <a:cs typeface="Times" panose="02020603050405020304" pitchFamily="18" charset="0"/>
              </a:rPr>
              <a:t>Carini</a:t>
            </a:r>
            <a:r>
              <a:rPr lang="en-US" altLang="zh-CN" sz="2000" dirty="0">
                <a:latin typeface="Times" panose="02020603050405020304" pitchFamily="18" charset="0"/>
                <a:ea typeface="微软雅黑" panose="020B0503020204020204" pitchFamily="34" charset="-122"/>
                <a:cs typeface="Times" panose="02020603050405020304" pitchFamily="18" charset="0"/>
              </a:rPr>
              <a:t>, Hayek, </a:t>
            </a:r>
            <a:r>
              <a:rPr lang="en-US" altLang="zh-CN" sz="2000" dirty="0" err="1">
                <a:latin typeface="Times" panose="02020603050405020304" pitchFamily="18" charset="0"/>
                <a:ea typeface="微软雅黑" panose="020B0503020204020204" pitchFamily="34" charset="-122"/>
                <a:cs typeface="Times" panose="02020603050405020304" pitchFamily="18" charset="0"/>
              </a:rPr>
              <a:t>Kuh</a:t>
            </a:r>
            <a:r>
              <a:rPr lang="en-US" altLang="zh-CN" sz="2000" dirty="0">
                <a:latin typeface="Times" panose="02020603050405020304" pitchFamily="18" charset="0"/>
                <a:ea typeface="微软雅黑" panose="020B0503020204020204" pitchFamily="34" charset="-122"/>
                <a:cs typeface="Times" panose="02020603050405020304" pitchFamily="18" charset="0"/>
              </a:rPr>
              <a:t>, Kennedy, &amp; Ouimet, 2003)</a:t>
            </a:r>
          </a:p>
        </p:txBody>
      </p:sp>
      <p:sp>
        <p:nvSpPr>
          <p:cNvPr id="2" name="灯片编号占位符 1">
            <a:extLst>
              <a:ext uri="{FF2B5EF4-FFF2-40B4-BE49-F238E27FC236}">
                <a16:creationId xmlns:a16="http://schemas.microsoft.com/office/drawing/2014/main" id="{4BF86DA4-8BD1-45E3-B8A4-24BAF0ED3454}"/>
              </a:ext>
            </a:extLst>
          </p:cNvPr>
          <p:cNvSpPr>
            <a:spLocks noGrp="1"/>
          </p:cNvSpPr>
          <p:nvPr>
            <p:ph type="sldNum" sz="quarter" idx="12"/>
          </p:nvPr>
        </p:nvSpPr>
        <p:spPr/>
        <p:txBody>
          <a:bodyPr/>
          <a:lstStyle/>
          <a:p>
            <a:fld id="{A98C840F-E383-4086-BBFD-432E3CD87870}" type="slidenum">
              <a:rPr lang="en-US" smtClean="0"/>
              <a:t>8</a:t>
            </a:fld>
            <a:endParaRPr lang="en-US" dirty="0"/>
          </a:p>
        </p:txBody>
      </p:sp>
      <p:sp>
        <p:nvSpPr>
          <p:cNvPr id="12" name="TextBox 25">
            <a:extLst>
              <a:ext uri="{FF2B5EF4-FFF2-40B4-BE49-F238E27FC236}">
                <a16:creationId xmlns:a16="http://schemas.microsoft.com/office/drawing/2014/main" id="{90483D9B-50CC-4E57-A9AB-82F863B93254}"/>
              </a:ext>
            </a:extLst>
          </p:cNvPr>
          <p:cNvSpPr txBox="1"/>
          <p:nvPr/>
        </p:nvSpPr>
        <p:spPr>
          <a:xfrm>
            <a:off x="1125192" y="370160"/>
            <a:ext cx="3969356"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rPr>
              <a:t>第一章 研究背景</a:t>
            </a:r>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丨评价方式</a:t>
            </a:r>
            <a:endPar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endParaRPr>
          </a:p>
        </p:txBody>
      </p:sp>
    </p:spTree>
    <p:extLst>
      <p:ext uri="{BB962C8B-B14F-4D97-AF65-F5344CB8AC3E}">
        <p14:creationId xmlns:p14="http://schemas.microsoft.com/office/powerpoint/2010/main" val="1032907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1B79B91-1841-433F-B980-890533C74A3A}"/>
              </a:ext>
            </a:extLst>
          </p:cNvPr>
          <p:cNvSpPr/>
          <p:nvPr/>
        </p:nvSpPr>
        <p:spPr>
          <a:xfrm>
            <a:off x="1104680" y="1001934"/>
            <a:ext cx="10453664" cy="1569660"/>
          </a:xfrm>
          <a:prstGeom prst="rect">
            <a:avLst/>
          </a:prstGeom>
        </p:spPr>
        <p:txBody>
          <a:bodyPr wrap="square">
            <a:spAutoFit/>
          </a:bodyPr>
          <a:lstStyle/>
          <a:p>
            <a:pPr>
              <a:lnSpc>
                <a:spcPct val="150000"/>
              </a:lnSpc>
            </a:pPr>
            <a:r>
              <a:rPr lang="zh-CN" altLang="en-US" sz="2400" dirty="0">
                <a:latin typeface="Times" panose="02020603050405020304" pitchFamily="18" charset="0"/>
                <a:ea typeface="微软雅黑" panose="020B0503020204020204" pitchFamily="34" charset="-122"/>
                <a:cs typeface="Times" panose="02020603050405020304" pitchFamily="18" charset="0"/>
              </a:rPr>
              <a:t> </a:t>
            </a:r>
            <a:r>
              <a:rPr lang="en-US" altLang="zh-CN" sz="2400" dirty="0">
                <a:latin typeface="Times" panose="02020603050405020304" pitchFamily="18" charset="0"/>
                <a:ea typeface="微软雅黑" panose="020B0503020204020204" pitchFamily="34" charset="-122"/>
                <a:cs typeface="Times" panose="02020603050405020304" pitchFamily="18" charset="0"/>
              </a:rPr>
              <a:t>RMP</a:t>
            </a:r>
            <a:r>
              <a:rPr lang="zh-CN" altLang="en-US" sz="2400" dirty="0">
                <a:latin typeface="Times" panose="02020603050405020304" pitchFamily="18" charset="0"/>
                <a:ea typeface="微软雅黑" panose="020B0503020204020204" pitchFamily="34" charset="-122"/>
                <a:cs typeface="Times" panose="02020603050405020304" pitchFamily="18" charset="0"/>
              </a:rPr>
              <a:t>：</a:t>
            </a:r>
            <a:endParaRPr lang="en-US" altLang="zh-CN" sz="2400" dirty="0">
              <a:latin typeface="Times" panose="02020603050405020304" pitchFamily="18" charset="0"/>
              <a:ea typeface="微软雅黑" panose="020B0503020204020204" pitchFamily="34" charset="-122"/>
              <a:cs typeface="Times" panose="02020603050405020304" pitchFamily="18" charset="0"/>
            </a:endParaRPr>
          </a:p>
          <a:p>
            <a:pPr marL="742950" lvl="1" indent="-285750">
              <a:lnSpc>
                <a:spcPct val="150000"/>
              </a:lnSpc>
              <a:buFont typeface="Wingdings" panose="05000000000000000000" pitchFamily="2" charset="2"/>
              <a:buChar char="Ø"/>
            </a:pPr>
            <a:r>
              <a:rPr lang="zh-CN" altLang="zh-CN" sz="2000" dirty="0">
                <a:latin typeface="Times" panose="02020603050405020304" pitchFamily="18" charset="0"/>
                <a:ea typeface="微软雅黑" panose="020B0503020204020204" pitchFamily="34" charset="-122"/>
                <a:cs typeface="Times" panose="02020603050405020304" pitchFamily="18" charset="0"/>
              </a:rPr>
              <a:t>成立于</a:t>
            </a:r>
            <a:r>
              <a:rPr lang="en-US" altLang="zh-CN" sz="2000" dirty="0">
                <a:latin typeface="Times" panose="02020603050405020304" pitchFamily="18" charset="0"/>
                <a:ea typeface="微软雅黑" panose="020B0503020204020204" pitchFamily="34" charset="-122"/>
                <a:cs typeface="Times" panose="02020603050405020304" pitchFamily="18" charset="0"/>
              </a:rPr>
              <a:t>1999</a:t>
            </a:r>
            <a:r>
              <a:rPr lang="zh-CN" altLang="zh-CN" sz="2000" dirty="0">
                <a:latin typeface="Times" panose="02020603050405020304" pitchFamily="18" charset="0"/>
                <a:ea typeface="微软雅黑" panose="020B0503020204020204" pitchFamily="34" charset="-122"/>
                <a:cs typeface="Times" panose="02020603050405020304" pitchFamily="18" charset="0"/>
              </a:rPr>
              <a:t>年</a:t>
            </a:r>
            <a:r>
              <a:rPr lang="zh-CN" altLang="en-US" sz="2000" dirty="0">
                <a:latin typeface="Times" panose="02020603050405020304" pitchFamily="18" charset="0"/>
                <a:ea typeface="微软雅黑" panose="020B0503020204020204" pitchFamily="34" charset="-122"/>
                <a:cs typeface="Times" panose="02020603050405020304" pitchFamily="18" charset="0"/>
              </a:rPr>
              <a:t>，主要用于</a:t>
            </a:r>
            <a:r>
              <a:rPr lang="zh-CN" altLang="en-US" sz="2000" b="1" dirty="0">
                <a:latin typeface="Times" panose="02020603050405020304" pitchFamily="18" charset="0"/>
                <a:ea typeface="微软雅黑" panose="020B0503020204020204" pitchFamily="34" charset="-122"/>
                <a:cs typeface="Times" panose="02020603050405020304" pitchFamily="18" charset="0"/>
              </a:rPr>
              <a:t>评价</a:t>
            </a:r>
            <a:r>
              <a:rPr lang="zh-CN" altLang="en-US" sz="2000" dirty="0">
                <a:latin typeface="Times" panose="02020603050405020304" pitchFamily="18" charset="0"/>
                <a:ea typeface="微软雅黑" panose="020B0503020204020204" pitchFamily="34" charset="-122"/>
                <a:cs typeface="Times" panose="02020603050405020304" pitchFamily="18" charset="0"/>
              </a:rPr>
              <a:t>教师、学校，</a:t>
            </a:r>
            <a:r>
              <a:rPr lang="zh-CN" altLang="en-US" sz="2000" b="1" dirty="0">
                <a:latin typeface="Times" panose="02020603050405020304" pitchFamily="18" charset="0"/>
                <a:ea typeface="微软雅黑" panose="020B0503020204020204" pitchFamily="34" charset="-122"/>
                <a:cs typeface="Times" panose="02020603050405020304" pitchFamily="18" charset="0"/>
              </a:rPr>
              <a:t>学生选课</a:t>
            </a: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a:p>
            <a:pPr marL="742950" lvl="1" indent="-285750">
              <a:lnSpc>
                <a:spcPct val="150000"/>
              </a:lnSpc>
              <a:buFont typeface="Wingdings" panose="05000000000000000000" pitchFamily="2" charset="2"/>
              <a:buChar char="Ø"/>
            </a:pPr>
            <a:r>
              <a:rPr lang="zh-CN" altLang="en-US" sz="2000" dirty="0">
                <a:latin typeface="Times" panose="02020603050405020304" pitchFamily="18" charset="0"/>
                <a:ea typeface="微软雅黑" panose="020B0503020204020204" pitchFamily="34" charset="-122"/>
                <a:cs typeface="Times" panose="02020603050405020304" pitchFamily="18" charset="0"/>
              </a:rPr>
              <a:t>数据丰富，</a:t>
            </a:r>
            <a:r>
              <a:rPr lang="zh-CN" altLang="zh-CN" sz="2000" dirty="0">
                <a:latin typeface="Times" panose="02020603050405020304" pitchFamily="18" charset="0"/>
                <a:ea typeface="微软雅黑" panose="020B0503020204020204" pitchFamily="34" charset="-122"/>
                <a:cs typeface="Times" panose="02020603050405020304" pitchFamily="18" charset="0"/>
              </a:rPr>
              <a:t>有</a:t>
            </a:r>
            <a:r>
              <a:rPr lang="en-US" altLang="zh-CN" sz="2000" b="1" dirty="0">
                <a:latin typeface="Times" panose="02020603050405020304" pitchFamily="18" charset="0"/>
                <a:ea typeface="微软雅黑" panose="020B0503020204020204" pitchFamily="34" charset="-122"/>
                <a:cs typeface="Times" panose="02020603050405020304" pitchFamily="18" charset="0"/>
              </a:rPr>
              <a:t>1900</a:t>
            </a:r>
            <a:r>
              <a:rPr lang="zh-CN" altLang="zh-CN" sz="2000" b="1" dirty="0">
                <a:latin typeface="Times" panose="02020603050405020304" pitchFamily="18" charset="0"/>
                <a:ea typeface="微软雅黑" panose="020B0503020204020204" pitchFamily="34" charset="-122"/>
                <a:cs typeface="Times" panose="02020603050405020304" pitchFamily="18" charset="0"/>
              </a:rPr>
              <a:t>万</a:t>
            </a:r>
            <a:r>
              <a:rPr lang="zh-CN" altLang="zh-CN" sz="2000" dirty="0">
                <a:latin typeface="Times" panose="02020603050405020304" pitchFamily="18" charset="0"/>
                <a:ea typeface="微软雅黑" panose="020B0503020204020204" pitchFamily="34" charset="-122"/>
                <a:cs typeface="Times" panose="02020603050405020304" pitchFamily="18" charset="0"/>
              </a:rPr>
              <a:t>个评论，</a:t>
            </a:r>
            <a:r>
              <a:rPr lang="en-US" altLang="zh-CN" sz="2000" b="1" dirty="0">
                <a:latin typeface="Times" panose="02020603050405020304" pitchFamily="18" charset="0"/>
                <a:ea typeface="微软雅黑" panose="020B0503020204020204" pitchFamily="34" charset="-122"/>
                <a:cs typeface="Times" panose="02020603050405020304" pitchFamily="18" charset="0"/>
              </a:rPr>
              <a:t>170</a:t>
            </a:r>
            <a:r>
              <a:rPr lang="zh-CN" altLang="zh-CN" sz="2000" b="1" dirty="0">
                <a:latin typeface="Times" panose="02020603050405020304" pitchFamily="18" charset="0"/>
                <a:ea typeface="微软雅黑" panose="020B0503020204020204" pitchFamily="34" charset="-122"/>
                <a:cs typeface="Times" panose="02020603050405020304" pitchFamily="18" charset="0"/>
              </a:rPr>
              <a:t>万名教授</a:t>
            </a:r>
            <a:r>
              <a:rPr lang="zh-CN" altLang="zh-CN" sz="2000" dirty="0">
                <a:latin typeface="Times" panose="02020603050405020304" pitchFamily="18" charset="0"/>
                <a:ea typeface="微软雅黑" panose="020B0503020204020204" pitchFamily="34" charset="-122"/>
                <a:cs typeface="Times" panose="02020603050405020304" pitchFamily="18" charset="0"/>
              </a:rPr>
              <a:t>和</a:t>
            </a:r>
            <a:r>
              <a:rPr lang="en-US" altLang="zh-CN" sz="2000" b="1" dirty="0">
                <a:latin typeface="Times" panose="02020603050405020304" pitchFamily="18" charset="0"/>
                <a:ea typeface="微软雅黑" panose="020B0503020204020204" pitchFamily="34" charset="-122"/>
                <a:cs typeface="Times" panose="02020603050405020304" pitchFamily="18" charset="0"/>
              </a:rPr>
              <a:t>7500</a:t>
            </a:r>
            <a:r>
              <a:rPr lang="zh-CN" altLang="zh-CN" sz="2000" b="1" dirty="0">
                <a:latin typeface="Times" panose="02020603050405020304" pitchFamily="18" charset="0"/>
                <a:ea typeface="微软雅黑" panose="020B0503020204020204" pitchFamily="34" charset="-122"/>
                <a:cs typeface="Times" panose="02020603050405020304" pitchFamily="18" charset="0"/>
              </a:rPr>
              <a:t>所</a:t>
            </a:r>
            <a:r>
              <a:rPr lang="zh-CN" altLang="zh-CN" sz="2000" dirty="0">
                <a:latin typeface="Times" panose="02020603050405020304" pitchFamily="18" charset="0"/>
                <a:ea typeface="微软雅黑" panose="020B0503020204020204" pitchFamily="34" charset="-122"/>
                <a:cs typeface="Times" panose="02020603050405020304" pitchFamily="18" charset="0"/>
              </a:rPr>
              <a:t>学校的信息</a:t>
            </a: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p:txBody>
      </p:sp>
      <p:sp>
        <p:nvSpPr>
          <p:cNvPr id="3" name="灯片编号占位符 2">
            <a:extLst>
              <a:ext uri="{FF2B5EF4-FFF2-40B4-BE49-F238E27FC236}">
                <a16:creationId xmlns:a16="http://schemas.microsoft.com/office/drawing/2014/main" id="{32BC0EFC-A977-42DD-9D56-C6CD3C433C19}"/>
              </a:ext>
            </a:extLst>
          </p:cNvPr>
          <p:cNvSpPr>
            <a:spLocks noGrp="1"/>
          </p:cNvSpPr>
          <p:nvPr>
            <p:ph type="sldNum" sz="quarter" idx="12"/>
          </p:nvPr>
        </p:nvSpPr>
        <p:spPr/>
        <p:txBody>
          <a:bodyPr/>
          <a:lstStyle/>
          <a:p>
            <a:fld id="{A98C840F-E383-4086-BBFD-432E3CD87870}" type="slidenum">
              <a:rPr lang="en-US" smtClean="0"/>
              <a:t>9</a:t>
            </a:fld>
            <a:endParaRPr lang="en-US" dirty="0"/>
          </a:p>
        </p:txBody>
      </p:sp>
      <p:pic>
        <p:nvPicPr>
          <p:cNvPr id="11" name="图片 10">
            <a:extLst>
              <a:ext uri="{FF2B5EF4-FFF2-40B4-BE49-F238E27FC236}">
                <a16:creationId xmlns:a16="http://schemas.microsoft.com/office/drawing/2014/main" id="{7F956498-C2F1-40AC-A63B-9265976618A2}"/>
              </a:ext>
            </a:extLst>
          </p:cNvPr>
          <p:cNvPicPr>
            <a:picLocks noChangeAspect="1"/>
          </p:cNvPicPr>
          <p:nvPr/>
        </p:nvPicPr>
        <p:blipFill>
          <a:blip r:embed="rId4"/>
          <a:stretch>
            <a:fillRect/>
          </a:stretch>
        </p:blipFill>
        <p:spPr>
          <a:xfrm>
            <a:off x="1309511" y="2895163"/>
            <a:ext cx="9136927" cy="2480696"/>
          </a:xfrm>
          <a:prstGeom prst="rect">
            <a:avLst/>
          </a:prstGeom>
        </p:spPr>
      </p:pic>
      <p:sp>
        <p:nvSpPr>
          <p:cNvPr id="12" name="TextBox 25">
            <a:extLst>
              <a:ext uri="{FF2B5EF4-FFF2-40B4-BE49-F238E27FC236}">
                <a16:creationId xmlns:a16="http://schemas.microsoft.com/office/drawing/2014/main" id="{3C445F2B-3328-48C1-8C95-40603D43DD85}"/>
              </a:ext>
            </a:extLst>
          </p:cNvPr>
          <p:cNvSpPr txBox="1"/>
          <p:nvPr/>
        </p:nvSpPr>
        <p:spPr>
          <a:xfrm>
            <a:off x="1125192" y="370160"/>
            <a:ext cx="5695790" cy="461665"/>
          </a:xfrm>
          <a:prstGeom prst="rect">
            <a:avLst/>
          </a:prstGeom>
          <a:noFill/>
          <a:ln>
            <a:noFill/>
          </a:ln>
        </p:spPr>
        <p:txBody>
          <a:bodyPr wrap="none" rtlCol="0">
            <a:spAutoFit/>
          </a:bodyPr>
          <a:lstStyle/>
          <a:p>
            <a:r>
              <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rPr>
              <a:t>第一章 研究背景</a:t>
            </a:r>
            <a:r>
              <a:rPr lang="zh-CN" altLang="en-US" sz="2400" dirty="0">
                <a:solidFill>
                  <a:srgbClr val="6C448A"/>
                </a:solidFill>
                <a:latin typeface="微软雅黑" panose="020B0503020204020204" pitchFamily="34" charset="-122"/>
                <a:ea typeface="微软雅黑" panose="020B0503020204020204" pitchFamily="34" charset="-122"/>
                <a:cs typeface="Times New Roman" charset="0"/>
              </a:rPr>
              <a:t>丨</a:t>
            </a:r>
            <a:r>
              <a:rPr lang="en-US" altLang="zh-CN" sz="2400" dirty="0">
                <a:solidFill>
                  <a:srgbClr val="6C448A"/>
                </a:solidFill>
                <a:latin typeface="Times" panose="02020603050405020304" pitchFamily="18" charset="0"/>
                <a:ea typeface="微软雅黑" panose="020B0503020204020204" pitchFamily="34" charset="-122"/>
                <a:cs typeface="Times" panose="02020603050405020304" pitchFamily="18" charset="0"/>
              </a:rPr>
              <a:t>RateMyProfessors.com </a:t>
            </a:r>
            <a:endParaRPr lang="zh-CN" altLang="en-US" sz="2400" dirty="0">
              <a:solidFill>
                <a:srgbClr val="6C448A"/>
              </a:solidFill>
              <a:latin typeface="微软雅黑" panose="020B0503020204020204" pitchFamily="34" charset="-122"/>
              <a:ea typeface="微软雅黑" panose="020B0503020204020204" pitchFamily="34" charset="-122"/>
              <a:cs typeface="Times" panose="02020603050405020304" pitchFamily="18" charset="0"/>
            </a:endParaRPr>
          </a:p>
        </p:txBody>
      </p:sp>
      <p:sp>
        <p:nvSpPr>
          <p:cNvPr id="8" name="矩形 7">
            <a:extLst>
              <a:ext uri="{FF2B5EF4-FFF2-40B4-BE49-F238E27FC236}">
                <a16:creationId xmlns:a16="http://schemas.microsoft.com/office/drawing/2014/main" id="{93D8905A-F2C3-462D-97D5-034A766BB355}"/>
              </a:ext>
            </a:extLst>
          </p:cNvPr>
          <p:cNvSpPr/>
          <p:nvPr/>
        </p:nvSpPr>
        <p:spPr>
          <a:xfrm>
            <a:off x="3876102" y="5356634"/>
            <a:ext cx="10453664" cy="499432"/>
          </a:xfrm>
          <a:prstGeom prst="rect">
            <a:avLst/>
          </a:prstGeom>
        </p:spPr>
        <p:txBody>
          <a:bodyPr wrap="square">
            <a:spAutoFit/>
          </a:bodyPr>
          <a:lstStyle/>
          <a:p>
            <a:pPr>
              <a:lnSpc>
                <a:spcPct val="150000"/>
              </a:lnSpc>
            </a:pPr>
            <a:r>
              <a:rPr lang="en-US" altLang="zh-CN" sz="2000" dirty="0">
                <a:latin typeface="Times" panose="02020603050405020304" pitchFamily="18" charset="0"/>
                <a:ea typeface="微软雅黑" panose="020B0503020204020204" pitchFamily="34" charset="-122"/>
                <a:cs typeface="Times" panose="02020603050405020304" pitchFamily="18" charset="0"/>
              </a:rPr>
              <a:t>RateMyProfessors.com</a:t>
            </a:r>
            <a:r>
              <a:rPr lang="zh-CN" altLang="en-US" sz="2000" dirty="0">
                <a:latin typeface="Times" panose="02020603050405020304" pitchFamily="18" charset="0"/>
                <a:ea typeface="微软雅黑" panose="020B0503020204020204" pitchFamily="34" charset="-122"/>
                <a:cs typeface="Times" panose="02020603050405020304" pitchFamily="18" charset="0"/>
              </a:rPr>
              <a:t>官网首页</a:t>
            </a:r>
            <a:endParaRPr lang="en-US" altLang="zh-CN" sz="2000" dirty="0">
              <a:latin typeface="Times" panose="02020603050405020304" pitchFamily="18" charset="0"/>
              <a:ea typeface="微软雅黑" panose="020B0503020204020204" pitchFamily="34" charset="-122"/>
              <a:cs typeface="Times" panose="02020603050405020304" pitchFamily="18" charset="0"/>
            </a:endParaRPr>
          </a:p>
        </p:txBody>
      </p:sp>
    </p:spTree>
    <p:extLst>
      <p:ext uri="{BB962C8B-B14F-4D97-AF65-F5344CB8AC3E}">
        <p14:creationId xmlns:p14="http://schemas.microsoft.com/office/powerpoint/2010/main" val="2813484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24611</TotalTime>
  <Words>4849</Words>
  <Application>Microsoft Office PowerPoint</Application>
  <PresentationFormat>宽屏</PresentationFormat>
  <Paragraphs>456</Paragraphs>
  <Slides>47</Slides>
  <Notes>47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DengXian</vt:lpstr>
      <vt:lpstr>微软雅黑</vt:lpstr>
      <vt:lpstr>Arial</vt:lpstr>
      <vt:lpstr>Calibri</vt:lpstr>
      <vt:lpstr>Calibri Light</vt:lpstr>
      <vt:lpstr>Cambria Math</vt:lpstr>
      <vt:lpstr>Impact</vt:lpstr>
      <vt:lpstr>Times</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Mso17843</cp:lastModifiedBy>
  <cp:revision>830</cp:revision>
  <cp:lastPrinted>2018-10-15T05:45:30Z</cp:lastPrinted>
  <dcterms:created xsi:type="dcterms:W3CDTF">2018-10-09T13:43:00Z</dcterms:created>
  <dcterms:modified xsi:type="dcterms:W3CDTF">2020-05-20T10:06:18Z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2052-11.1.0.7875</vt:lpwstr>
  </property>
</Properties>
</file>