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ppt/tags/tag49.xml" ContentType="application/vnd.openxmlformats-officedocument.presentationml.tags+xml"/>
  <Override PartName="/ppt/notesSlides/notesSlide42.xml" ContentType="application/vnd.openxmlformats-officedocument.presentationml.notesSlide+xml"/>
  <Override PartName="/ppt/tags/tag50.xml" ContentType="application/vnd.openxmlformats-officedocument.presentationml.tags+xml"/>
  <Override PartName="/ppt/notesSlides/notesSlide43.xml" ContentType="application/vnd.openxmlformats-officedocument.presentationml.notesSlide+xml"/>
  <Override PartName="/ppt/tags/tag51.xml" ContentType="application/vnd.openxmlformats-officedocument.presentationml.tags+xml"/>
  <Override PartName="/ppt/notesSlides/notesSlide44.xml" ContentType="application/vnd.openxmlformats-officedocument.presentationml.notesSlide+xml"/>
  <Override PartName="/ppt/tags/tag52.xml" ContentType="application/vnd.openxmlformats-officedocument.presentationml.tags+xml"/>
  <Override PartName="/ppt/notesSlides/notesSlide45.xml" ContentType="application/vnd.openxmlformats-officedocument.presentationml.notesSlide+xml"/>
  <Override PartName="/ppt/tags/tag53.xml" ContentType="application/vnd.openxmlformats-officedocument.presentationml.tags+xml"/>
  <Override PartName="/ppt/notesSlides/notesSlide46.xml" ContentType="application/vnd.openxmlformats-officedocument.presentationml.notesSlide+xml"/>
  <Override PartName="/ppt/tags/tag54.xml" ContentType="application/vnd.openxmlformats-officedocument.presentationml.tags+xml"/>
  <Override PartName="/ppt/notesSlides/notesSlide47.xml" ContentType="application/vnd.openxmlformats-officedocument.presentationml.notesSlide+xml"/>
  <Override PartName="/ppt/tags/tag55.xml" ContentType="application/vnd.openxmlformats-officedocument.presentationml.tags+xml"/>
  <Override PartName="/ppt/notesSlides/notesSlide48.xml" ContentType="application/vnd.openxmlformats-officedocument.presentationml.notesSlide+xml"/>
  <Override PartName="/ppt/tags/tag56.xml" ContentType="application/vnd.openxmlformats-officedocument.presentationml.tags+xml"/>
  <Override PartName="/ppt/notesSlides/notesSlide49.xml" ContentType="application/vnd.openxmlformats-officedocument.presentationml.notesSlide+xml"/>
  <Override PartName="/ppt/tags/tag57.xml" ContentType="application/vnd.openxmlformats-officedocument.presentationml.tags+xml"/>
  <Override PartName="/ppt/notesSlides/notesSlide50.xml" ContentType="application/vnd.openxmlformats-officedocument.presentationml.notesSlide+xml"/>
  <Override PartName="/ppt/tags/tag58.xml" ContentType="application/vnd.openxmlformats-officedocument.presentationml.tags+xml"/>
  <Override PartName="/ppt/notesSlides/notesSlide51.xml" ContentType="application/vnd.openxmlformats-officedocument.presentationml.notesSlide+xml"/>
  <Override PartName="/ppt/tags/tag59.xml" ContentType="application/vnd.openxmlformats-officedocument.presentationml.tags+xml"/>
  <Override PartName="/ppt/notesSlides/notesSlide52.xml" ContentType="application/vnd.openxmlformats-officedocument.presentationml.notesSlide+xml"/>
  <Override PartName="/ppt/tags/tag60.xml" ContentType="application/vnd.openxmlformats-officedocument.presentationml.tags+xml"/>
  <Override PartName="/ppt/notesSlides/notesSlide53.xml" ContentType="application/vnd.openxmlformats-officedocument.presentationml.notesSlide+xml"/>
  <Override PartName="/ppt/tags/tag61.xml" ContentType="application/vnd.openxmlformats-officedocument.presentationml.tags+xml"/>
  <Override PartName="/ppt/notesSlides/notesSlide54.xml" ContentType="application/vnd.openxmlformats-officedocument.presentationml.notesSlide+xml"/>
  <Override PartName="/ppt/tags/tag6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63.xml" ContentType="application/vnd.openxmlformats-officedocument.presentationml.tags+xml"/>
  <Override PartName="/ppt/notesSlides/notesSlide57.xml" ContentType="application/vnd.openxmlformats-officedocument.presentationml.notesSlide+xml"/>
  <Override PartName="/ppt/tags/tag64.xml" ContentType="application/vnd.openxmlformats-officedocument.presentationml.tags+xml"/>
  <Override PartName="/ppt/notesSlides/notesSlide58.xml" ContentType="application/vnd.openxmlformats-officedocument.presentationml.notesSlide+xml"/>
  <Override PartName="/ppt/tags/tag65.xml" ContentType="application/vnd.openxmlformats-officedocument.presentationml.tags+xml"/>
  <Override PartName="/ppt/notesSlides/notesSlide59.xml" ContentType="application/vnd.openxmlformats-officedocument.presentationml.notesSlide+xml"/>
  <Override PartName="/ppt/tags/tag66.xml" ContentType="application/vnd.openxmlformats-officedocument.presentationml.tags+xml"/>
  <Override PartName="/ppt/notesSlides/notesSlide60.xml" ContentType="application/vnd.openxmlformats-officedocument.presentationml.notesSlide+xml"/>
  <Override PartName="/ppt/tags/tag67.xml" ContentType="application/vnd.openxmlformats-officedocument.presentationml.tags+xml"/>
  <Override PartName="/ppt/notesSlides/notesSlide61.xml" ContentType="application/vnd.openxmlformats-officedocument.presentationml.notesSlide+xml"/>
  <Override PartName="/ppt/tags/tag68.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
  <p:sldMasterIdLst>
    <p:sldMasterId id="2147483700" r:id="rId1"/>
  </p:sldMasterIdLst>
  <p:notesMasterIdLst>
    <p:notesMasterId r:id="rId65"/>
  </p:notesMasterIdLst>
  <p:sldIdLst>
    <p:sldId id="541" r:id="rId2"/>
    <p:sldId id="534" r:id="rId3"/>
    <p:sldId id="533" r:id="rId4"/>
    <p:sldId id="547" r:id="rId5"/>
    <p:sldId id="646" r:id="rId6"/>
    <p:sldId id="641" r:id="rId7"/>
    <p:sldId id="642" r:id="rId8"/>
    <p:sldId id="643" r:id="rId9"/>
    <p:sldId id="644" r:id="rId10"/>
    <p:sldId id="639" r:id="rId11"/>
    <p:sldId id="638" r:id="rId12"/>
    <p:sldId id="648" r:id="rId13"/>
    <p:sldId id="572" r:id="rId14"/>
    <p:sldId id="574" r:id="rId15"/>
    <p:sldId id="543" r:id="rId16"/>
    <p:sldId id="578" r:id="rId17"/>
    <p:sldId id="579" r:id="rId18"/>
    <p:sldId id="580" r:id="rId19"/>
    <p:sldId id="581" r:id="rId20"/>
    <p:sldId id="582" r:id="rId21"/>
    <p:sldId id="583" r:id="rId22"/>
    <p:sldId id="584" r:id="rId23"/>
    <p:sldId id="585" r:id="rId24"/>
    <p:sldId id="586" r:id="rId25"/>
    <p:sldId id="587" r:id="rId26"/>
    <p:sldId id="588" r:id="rId27"/>
    <p:sldId id="589" r:id="rId28"/>
    <p:sldId id="590" r:id="rId29"/>
    <p:sldId id="591" r:id="rId30"/>
    <p:sldId id="592" r:id="rId31"/>
    <p:sldId id="593" r:id="rId32"/>
    <p:sldId id="594" r:id="rId33"/>
    <p:sldId id="595" r:id="rId34"/>
    <p:sldId id="596" r:id="rId35"/>
    <p:sldId id="544" r:id="rId36"/>
    <p:sldId id="601" r:id="rId37"/>
    <p:sldId id="548" r:id="rId38"/>
    <p:sldId id="602" r:id="rId39"/>
    <p:sldId id="603" r:id="rId40"/>
    <p:sldId id="604" r:id="rId41"/>
    <p:sldId id="605" r:id="rId42"/>
    <p:sldId id="606" r:id="rId43"/>
    <p:sldId id="607" r:id="rId44"/>
    <p:sldId id="608" r:id="rId45"/>
    <p:sldId id="609" r:id="rId46"/>
    <p:sldId id="610" r:id="rId47"/>
    <p:sldId id="611" r:id="rId48"/>
    <p:sldId id="553" r:id="rId49"/>
    <p:sldId id="613" r:id="rId50"/>
    <p:sldId id="614" r:id="rId51"/>
    <p:sldId id="615" r:id="rId52"/>
    <p:sldId id="616" r:id="rId53"/>
    <p:sldId id="617" r:id="rId54"/>
    <p:sldId id="618" r:id="rId55"/>
    <p:sldId id="619" r:id="rId56"/>
    <p:sldId id="545" r:id="rId57"/>
    <p:sldId id="621" r:id="rId58"/>
    <p:sldId id="622" r:id="rId59"/>
    <p:sldId id="623" r:id="rId60"/>
    <p:sldId id="624" r:id="rId61"/>
    <p:sldId id="625" r:id="rId62"/>
    <p:sldId id="657" r:id="rId63"/>
    <p:sldId id="405" r:id="rId64"/>
  </p:sldIdLst>
  <p:sldSz cx="9145588" cy="5145088"/>
  <p:notesSz cx="6858000" cy="9144000"/>
  <p:custDataLst>
    <p:tags r:id="rId66"/>
  </p:custDataLst>
  <p:defaultTextStyle>
    <a:defPPr>
      <a:defRPr lang="zh-CN"/>
    </a:defPPr>
    <a:lvl1pPr marL="0" algn="l" defTabSz="685840" rtl="0" eaLnBrk="1" latinLnBrk="0" hangingPunct="1">
      <a:defRPr sz="1400" kern="1200">
        <a:solidFill>
          <a:schemeClr val="tx1"/>
        </a:solidFill>
        <a:latin typeface="+mn-lt"/>
        <a:ea typeface="+mn-ea"/>
        <a:cs typeface="+mn-cs"/>
      </a:defRPr>
    </a:lvl1pPr>
    <a:lvl2pPr marL="342921" algn="l" defTabSz="685840" rtl="0" eaLnBrk="1" latinLnBrk="0" hangingPunct="1">
      <a:defRPr sz="1400" kern="1200">
        <a:solidFill>
          <a:schemeClr val="tx1"/>
        </a:solidFill>
        <a:latin typeface="+mn-lt"/>
        <a:ea typeface="+mn-ea"/>
        <a:cs typeface="+mn-cs"/>
      </a:defRPr>
    </a:lvl2pPr>
    <a:lvl3pPr marL="685840" algn="l" defTabSz="685840" rtl="0" eaLnBrk="1" latinLnBrk="0" hangingPunct="1">
      <a:defRPr sz="1400" kern="1200">
        <a:solidFill>
          <a:schemeClr val="tx1"/>
        </a:solidFill>
        <a:latin typeface="+mn-lt"/>
        <a:ea typeface="+mn-ea"/>
        <a:cs typeface="+mn-cs"/>
      </a:defRPr>
    </a:lvl3pPr>
    <a:lvl4pPr marL="1028761" algn="l" defTabSz="685840" rtl="0" eaLnBrk="1" latinLnBrk="0" hangingPunct="1">
      <a:defRPr sz="1400" kern="1200">
        <a:solidFill>
          <a:schemeClr val="tx1"/>
        </a:solidFill>
        <a:latin typeface="+mn-lt"/>
        <a:ea typeface="+mn-ea"/>
        <a:cs typeface="+mn-cs"/>
      </a:defRPr>
    </a:lvl4pPr>
    <a:lvl5pPr marL="1371681" algn="l" defTabSz="685840" rtl="0" eaLnBrk="1" latinLnBrk="0" hangingPunct="1">
      <a:defRPr sz="1400" kern="1200">
        <a:solidFill>
          <a:schemeClr val="tx1"/>
        </a:solidFill>
        <a:latin typeface="+mn-lt"/>
        <a:ea typeface="+mn-ea"/>
        <a:cs typeface="+mn-cs"/>
      </a:defRPr>
    </a:lvl5pPr>
    <a:lvl6pPr marL="1714601" algn="l" defTabSz="685840" rtl="0" eaLnBrk="1" latinLnBrk="0" hangingPunct="1">
      <a:defRPr sz="1400" kern="1200">
        <a:solidFill>
          <a:schemeClr val="tx1"/>
        </a:solidFill>
        <a:latin typeface="+mn-lt"/>
        <a:ea typeface="+mn-ea"/>
        <a:cs typeface="+mn-cs"/>
      </a:defRPr>
    </a:lvl6pPr>
    <a:lvl7pPr marL="2057520" algn="l" defTabSz="685840" rtl="0" eaLnBrk="1" latinLnBrk="0" hangingPunct="1">
      <a:defRPr sz="1400" kern="1200">
        <a:solidFill>
          <a:schemeClr val="tx1"/>
        </a:solidFill>
        <a:latin typeface="+mn-lt"/>
        <a:ea typeface="+mn-ea"/>
        <a:cs typeface="+mn-cs"/>
      </a:defRPr>
    </a:lvl7pPr>
    <a:lvl8pPr marL="2400440" algn="l" defTabSz="685840" rtl="0" eaLnBrk="1" latinLnBrk="0" hangingPunct="1">
      <a:defRPr sz="1400" kern="1200">
        <a:solidFill>
          <a:schemeClr val="tx1"/>
        </a:solidFill>
        <a:latin typeface="+mn-lt"/>
        <a:ea typeface="+mn-ea"/>
        <a:cs typeface="+mn-cs"/>
      </a:defRPr>
    </a:lvl8pPr>
    <a:lvl9pPr marL="2743361" algn="l" defTabSz="68584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87" userDrawn="1">
          <p15:clr>
            <a:srgbClr val="A4A3A4"/>
          </p15:clr>
        </p15:guide>
        <p15:guide id="2" pos="644" userDrawn="1">
          <p15:clr>
            <a:srgbClr val="A4A3A4"/>
          </p15:clr>
        </p15:guide>
        <p15:guide id="3" pos="9596" userDrawn="1">
          <p15:clr>
            <a:srgbClr val="A4A3A4"/>
          </p15:clr>
        </p15:guide>
        <p15:guide id="4" orient="horz" pos="4876" userDrawn="1">
          <p15:clr>
            <a:srgbClr val="A4A3A4"/>
          </p15:clr>
        </p15:guide>
        <p15:guide id="5" orient="horz" pos="1368" userDrawn="1">
          <p15:clr>
            <a:srgbClr val="A4A3A4"/>
          </p15:clr>
        </p15:guide>
        <p15:guide id="6" orient="horz" pos="280" userDrawn="1">
          <p15:clr>
            <a:srgbClr val="A4A3A4"/>
          </p15:clr>
        </p15:guide>
        <p15:guide id="7" orient="horz" pos="5480" userDrawn="1">
          <p15:clr>
            <a:srgbClr val="A4A3A4"/>
          </p15:clr>
        </p15:guide>
        <p15:guide id="8" pos="5120" userDrawn="1">
          <p15:clr>
            <a:srgbClr val="A4A3A4"/>
          </p15:clr>
        </p15:guide>
        <p15:guide id="9" orient="horz" pos="2668" userDrawn="1">
          <p15:clr>
            <a:srgbClr val="A4A3A4"/>
          </p15:clr>
        </p15:guide>
        <p15:guide id="11" orient="horz" pos="3908" userDrawn="1">
          <p15:clr>
            <a:srgbClr val="A4A3A4"/>
          </p15:clr>
        </p15:guide>
        <p15:guide id="12" orient="horz" pos="2840" userDrawn="1">
          <p15:clr>
            <a:srgbClr val="A4A3A4"/>
          </p15:clr>
        </p15:guide>
        <p15:guide id="13" orient="horz" pos="3657" userDrawn="1">
          <p15:clr>
            <a:srgbClr val="A4A3A4"/>
          </p15:clr>
        </p15:guide>
        <p15:guide id="14" orient="horz" pos="1027" userDrawn="1">
          <p15:clr>
            <a:srgbClr val="A4A3A4"/>
          </p15:clr>
        </p15:guide>
        <p15:guide id="15" orient="horz" pos="4111" userDrawn="1">
          <p15:clr>
            <a:srgbClr val="A4A3A4"/>
          </p15:clr>
        </p15:guide>
        <p15:guide id="16" orient="horz" userDrawn="1">
          <p15:clr>
            <a:srgbClr val="A4A3A4"/>
          </p15:clr>
        </p15:guide>
        <p15:guide id="17" orient="horz" pos="2931" userDrawn="1">
          <p15:clr>
            <a:srgbClr val="A4A3A4"/>
          </p15:clr>
        </p15:guide>
        <p15:guide id="18" pos="483" userDrawn="1">
          <p15:clr>
            <a:srgbClr val="A4A3A4"/>
          </p15:clr>
        </p15:guide>
        <p15:guide id="19" pos="7197" userDrawn="1">
          <p15:clr>
            <a:srgbClr val="A4A3A4"/>
          </p15:clr>
        </p15:guide>
        <p15:guide id="20" pos="2933" userDrawn="1">
          <p15:clr>
            <a:srgbClr val="A4A3A4"/>
          </p15:clr>
        </p15:guide>
        <p15:guide id="21" orient="horz" pos="2841">
          <p15:clr>
            <a:srgbClr val="A4A3A4"/>
          </p15:clr>
        </p15:guide>
        <p15:guide id="22" orient="horz" pos="3658">
          <p15:clr>
            <a:srgbClr val="A4A3A4"/>
          </p15:clr>
        </p15:guide>
        <p15:guide id="23" orient="horz" pos="1026">
          <p15:clr>
            <a:srgbClr val="A4A3A4"/>
          </p15:clr>
        </p15:guide>
        <p15:guide id="24" orient="horz" pos="210">
          <p15:clr>
            <a:srgbClr val="A4A3A4"/>
          </p15:clr>
        </p15:guide>
        <p15:guide id="25" orient="horz" pos="2002">
          <p15:clr>
            <a:srgbClr val="A4A3A4"/>
          </p15:clr>
        </p15:guide>
        <p15:guide id="26" orient="horz" pos="2932">
          <p15:clr>
            <a:srgbClr val="A4A3A4"/>
          </p15:clr>
        </p15:guide>
        <p15:guide id="27" orient="horz" pos="2131">
          <p15:clr>
            <a:srgbClr val="A4A3A4"/>
          </p15:clr>
        </p15:guide>
        <p15:guide id="28" orient="horz" pos="2744">
          <p15:clr>
            <a:srgbClr val="A4A3A4"/>
          </p15:clr>
        </p15:guide>
        <p15:guide id="29" orient="horz" pos="770">
          <p15:clr>
            <a:srgbClr val="A4A3A4"/>
          </p15:clr>
        </p15:guide>
        <p15:guide id="30" orient="horz" pos="3084">
          <p15:clr>
            <a:srgbClr val="A4A3A4"/>
          </p15:clr>
        </p15:guide>
        <p15:guide id="31" orient="horz" pos="2199">
          <p15:clr>
            <a:srgbClr val="A4A3A4"/>
          </p15:clr>
        </p15:guide>
        <p15:guide id="32" pos="7198">
          <p15:clr>
            <a:srgbClr val="A4A3A4"/>
          </p15:clr>
        </p15:guide>
        <p15:guide id="33" pos="3841">
          <p15:clr>
            <a:srgbClr val="A4A3A4"/>
          </p15:clr>
        </p15:guide>
        <p15:guide id="34" pos="362">
          <p15:clr>
            <a:srgbClr val="A4A3A4"/>
          </p15:clr>
        </p15:guide>
        <p15:guide id="35" pos="5399">
          <p15:clr>
            <a:srgbClr val="A4A3A4"/>
          </p15:clr>
        </p15:guide>
        <p15:guide id="36" pos="22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bany" initials="xb21cn" lastIdx="0" clrIdx="0">
    <p:extLst>
      <p:ext uri="{19B8F6BF-5375-455C-9EA6-DF929625EA0E}">
        <p15:presenceInfo xmlns:p15="http://schemas.microsoft.com/office/powerpoint/2012/main" userId="xban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455"/>
    <a:srgbClr val="FEB10F"/>
    <a:srgbClr val="202A36"/>
    <a:srgbClr val="E6B332"/>
    <a:srgbClr val="005999"/>
    <a:srgbClr val="D5D5D5"/>
    <a:srgbClr val="E2E2E2"/>
    <a:srgbClr val="45ADF4"/>
    <a:srgbClr val="37404A"/>
    <a:srgbClr val="0E9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07" autoAdjust="0"/>
    <p:restoredTop sz="76952" autoAdjust="0"/>
  </p:normalViewPr>
  <p:slideViewPr>
    <p:cSldViewPr snapToGrid="0" showGuides="1">
      <p:cViewPr varScale="1">
        <p:scale>
          <a:sx n="73" d="100"/>
          <a:sy n="73" d="100"/>
        </p:scale>
        <p:origin x="1170" y="60"/>
      </p:cViewPr>
      <p:guideLst>
        <p:guide orient="horz" pos="3787"/>
        <p:guide pos="644"/>
        <p:guide pos="9596"/>
        <p:guide orient="horz" pos="4876"/>
        <p:guide orient="horz" pos="1368"/>
        <p:guide orient="horz" pos="280"/>
        <p:guide orient="horz" pos="5480"/>
        <p:guide pos="5120"/>
        <p:guide orient="horz" pos="2668"/>
        <p:guide orient="horz" pos="3908"/>
        <p:guide orient="horz" pos="2840"/>
        <p:guide orient="horz" pos="3657"/>
        <p:guide orient="horz" pos="1027"/>
        <p:guide orient="horz" pos="4111"/>
        <p:guide orient="horz"/>
        <p:guide orient="horz" pos="2931"/>
        <p:guide pos="483"/>
        <p:guide pos="7197"/>
        <p:guide pos="2933"/>
        <p:guide orient="horz" pos="2841"/>
        <p:guide orient="horz" pos="3658"/>
        <p:guide orient="horz" pos="1026"/>
        <p:guide orient="horz" pos="210"/>
        <p:guide orient="horz" pos="2002"/>
        <p:guide orient="horz" pos="2932"/>
        <p:guide orient="horz" pos="2131"/>
        <p:guide orient="horz" pos="2744"/>
        <p:guide orient="horz" pos="770"/>
        <p:guide orient="horz" pos="3084"/>
        <p:guide orient="horz" pos="2199"/>
        <p:guide pos="7198"/>
        <p:guide pos="3841"/>
        <p:guide pos="362"/>
        <p:guide pos="5399"/>
        <p:guide pos="220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EB66E5-7947-4948-8CC0-74D28D9B331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4891F5DE-366C-4CE5-815F-D1A5E4DFDC0F}">
      <dgm:prSet phldrT="[文本]"/>
      <dgm:spPr/>
      <dgm:t>
        <a:bodyPr/>
        <a:lstStyle/>
        <a:p>
          <a:r>
            <a:rPr lang="en-US" altLang="zh-CN" dirty="0">
              <a:latin typeface="微软雅黑" panose="020B0503020204020204" pitchFamily="34" charset="-122"/>
              <a:ea typeface="微软雅黑" panose="020B0503020204020204" pitchFamily="34" charset="-122"/>
            </a:rPr>
            <a:t>ERPs</a:t>
          </a:r>
          <a:r>
            <a:rPr lang="zh-CN" altLang="en-US" dirty="0">
              <a:latin typeface="微软雅黑" panose="020B0503020204020204" pitchFamily="34" charset="-122"/>
              <a:ea typeface="微软雅黑" panose="020B0503020204020204" pitchFamily="34" charset="-122"/>
            </a:rPr>
            <a:t>命名</a:t>
          </a:r>
        </a:p>
      </dgm:t>
    </dgm:pt>
    <dgm:pt modelId="{5CB103F5-A648-4901-90E5-C749C68BB708}" type="parTrans" cxnId="{270F6701-DA28-4021-87B2-0543CD292522}">
      <dgm:prSet/>
      <dgm:spPr/>
      <dgm:t>
        <a:bodyPr/>
        <a:lstStyle/>
        <a:p>
          <a:endParaRPr lang="zh-CN" altLang="en-US"/>
        </a:p>
      </dgm:t>
    </dgm:pt>
    <dgm:pt modelId="{1EB5E856-9C54-41C2-9EFA-8E0848A61542}" type="sibTrans" cxnId="{270F6701-DA28-4021-87B2-0543CD292522}">
      <dgm:prSet/>
      <dgm:spPr/>
      <dgm:t>
        <a:bodyPr/>
        <a:lstStyle/>
        <a:p>
          <a:endParaRPr lang="zh-CN" altLang="en-US"/>
        </a:p>
      </dgm:t>
    </dgm:pt>
    <dgm:pt modelId="{6157CABB-AC94-4B96-9714-7D2BC62CB4FA}">
      <dgm:prSet phldrT="[文本]"/>
      <dgm:spPr/>
      <dgm:t>
        <a:bodyPr/>
        <a:lstStyle/>
        <a:p>
          <a:r>
            <a:rPr lang="zh-CN" altLang="en-US" dirty="0">
              <a:latin typeface="微软雅黑" panose="020B0503020204020204" pitchFamily="34" charset="-122"/>
              <a:ea typeface="微软雅黑" panose="020B0503020204020204" pitchFamily="34" charset="-122"/>
            </a:rPr>
            <a:t>波形正负</a:t>
          </a:r>
        </a:p>
      </dgm:t>
    </dgm:pt>
    <dgm:pt modelId="{F794B487-71A4-4EB6-A774-7A46211E03CA}" type="parTrans" cxnId="{A12FABBB-F71C-4224-BE61-8DAE0567B987}">
      <dgm:prSet/>
      <dgm:spPr/>
      <dgm:t>
        <a:bodyPr/>
        <a:lstStyle/>
        <a:p>
          <a:endParaRPr lang="zh-CN" altLang="en-US"/>
        </a:p>
      </dgm:t>
    </dgm:pt>
    <dgm:pt modelId="{3891774D-D47C-4288-9D58-F431A364CB76}" type="sibTrans" cxnId="{A12FABBB-F71C-4224-BE61-8DAE0567B987}">
      <dgm:prSet/>
      <dgm:spPr/>
      <dgm:t>
        <a:bodyPr/>
        <a:lstStyle/>
        <a:p>
          <a:endParaRPr lang="zh-CN" altLang="en-US"/>
        </a:p>
      </dgm:t>
    </dgm:pt>
    <dgm:pt modelId="{9654A8D5-A4AF-4BDD-9A69-C7913AF91CF0}">
      <dgm:prSet phldrT="[文本]"/>
      <dgm:spPr/>
      <dgm:t>
        <a:bodyPr/>
        <a:lstStyle/>
        <a:p>
          <a:r>
            <a:rPr lang="en-US" altLang="zh-CN" dirty="0"/>
            <a:t>P</a:t>
          </a:r>
          <a:endParaRPr lang="zh-CN" altLang="en-US" dirty="0"/>
        </a:p>
      </dgm:t>
    </dgm:pt>
    <dgm:pt modelId="{A5338FA5-2956-4876-B925-17142341D28D}" type="parTrans" cxnId="{8FBA8768-6781-43B5-9BD4-97236EC08FFA}">
      <dgm:prSet/>
      <dgm:spPr/>
      <dgm:t>
        <a:bodyPr/>
        <a:lstStyle/>
        <a:p>
          <a:endParaRPr lang="zh-CN" altLang="en-US"/>
        </a:p>
      </dgm:t>
    </dgm:pt>
    <dgm:pt modelId="{B8AE170F-9A0D-4F93-8A5B-ACE7AFF454E9}" type="sibTrans" cxnId="{8FBA8768-6781-43B5-9BD4-97236EC08FFA}">
      <dgm:prSet/>
      <dgm:spPr/>
      <dgm:t>
        <a:bodyPr/>
        <a:lstStyle/>
        <a:p>
          <a:endParaRPr lang="zh-CN" altLang="en-US"/>
        </a:p>
      </dgm:t>
    </dgm:pt>
    <dgm:pt modelId="{367E9BF0-1B28-4E3C-855F-97A19AB44AFE}">
      <dgm:prSet phldrT="[文本]"/>
      <dgm:spPr/>
      <dgm:t>
        <a:bodyPr/>
        <a:lstStyle/>
        <a:p>
          <a:r>
            <a:rPr lang="en-US" altLang="zh-CN" dirty="0"/>
            <a:t>N</a:t>
          </a:r>
          <a:endParaRPr lang="zh-CN" altLang="en-US" dirty="0"/>
        </a:p>
      </dgm:t>
    </dgm:pt>
    <dgm:pt modelId="{F17B9CB8-AFE4-47BF-A92E-1696D9B52200}" type="parTrans" cxnId="{1A85FCF5-DA64-4CD0-B656-4C7C73DDB3E7}">
      <dgm:prSet/>
      <dgm:spPr/>
      <dgm:t>
        <a:bodyPr/>
        <a:lstStyle/>
        <a:p>
          <a:endParaRPr lang="zh-CN" altLang="en-US"/>
        </a:p>
      </dgm:t>
    </dgm:pt>
    <dgm:pt modelId="{9F178E7F-6A89-4485-B3D3-F90DD4083621}" type="sibTrans" cxnId="{1A85FCF5-DA64-4CD0-B656-4C7C73DDB3E7}">
      <dgm:prSet/>
      <dgm:spPr/>
      <dgm:t>
        <a:bodyPr/>
        <a:lstStyle/>
        <a:p>
          <a:endParaRPr lang="zh-CN" altLang="en-US"/>
        </a:p>
      </dgm:t>
    </dgm:pt>
    <dgm:pt modelId="{2B545FFB-6F66-4F96-9EE6-A9BE5BA81EF3}">
      <dgm:prSet phldrT="[文本]"/>
      <dgm:spPr/>
      <dgm:t>
        <a:bodyPr/>
        <a:lstStyle/>
        <a:p>
          <a:r>
            <a:rPr lang="zh-CN" altLang="en-US" dirty="0">
              <a:latin typeface="微软雅黑" panose="020B0503020204020204" pitchFamily="34" charset="-122"/>
              <a:ea typeface="微软雅黑" panose="020B0503020204020204" pitchFamily="34" charset="-122"/>
            </a:rPr>
            <a:t>潜伏期</a:t>
          </a:r>
        </a:p>
      </dgm:t>
    </dgm:pt>
    <dgm:pt modelId="{4392C2EA-B78A-42CA-BEF3-44D73F79F81F}" type="parTrans" cxnId="{D6064ACE-6480-4A10-829D-77E40787703B}">
      <dgm:prSet/>
      <dgm:spPr/>
      <dgm:t>
        <a:bodyPr/>
        <a:lstStyle/>
        <a:p>
          <a:endParaRPr lang="zh-CN" altLang="en-US"/>
        </a:p>
      </dgm:t>
    </dgm:pt>
    <dgm:pt modelId="{AA574196-3B55-4F96-8410-E75B16694B73}" type="sibTrans" cxnId="{D6064ACE-6480-4A10-829D-77E40787703B}">
      <dgm:prSet/>
      <dgm:spPr/>
      <dgm:t>
        <a:bodyPr/>
        <a:lstStyle/>
        <a:p>
          <a:endParaRPr lang="zh-CN" altLang="en-US"/>
        </a:p>
      </dgm:t>
    </dgm:pt>
    <dgm:pt modelId="{70D3559D-0AF2-4348-A1F8-A5B6FDDB6991}">
      <dgm:prSet phldrT="[文本]"/>
      <dgm:spPr/>
      <dgm:t>
        <a:bodyPr/>
        <a:lstStyle/>
        <a:p>
          <a:r>
            <a:rPr lang="zh-CN" altLang="en-US" dirty="0"/>
            <a:t>早成分</a:t>
          </a:r>
        </a:p>
      </dgm:t>
    </dgm:pt>
    <dgm:pt modelId="{31D8EE96-715A-438C-9236-6FEEF00E2677}" type="parTrans" cxnId="{757F4E25-8EA8-4F50-9D4E-0A7FD70E3D20}">
      <dgm:prSet/>
      <dgm:spPr/>
      <dgm:t>
        <a:bodyPr/>
        <a:lstStyle/>
        <a:p>
          <a:endParaRPr lang="zh-CN" altLang="en-US"/>
        </a:p>
      </dgm:t>
    </dgm:pt>
    <dgm:pt modelId="{DB7815EA-F136-4DE4-8429-B95762A652A7}" type="sibTrans" cxnId="{757F4E25-8EA8-4F50-9D4E-0A7FD70E3D20}">
      <dgm:prSet/>
      <dgm:spPr/>
      <dgm:t>
        <a:bodyPr/>
        <a:lstStyle/>
        <a:p>
          <a:endParaRPr lang="zh-CN" altLang="en-US"/>
        </a:p>
      </dgm:t>
    </dgm:pt>
    <dgm:pt modelId="{F580A7D4-3408-4063-AB57-A15D65EA1B05}">
      <dgm:prSet phldrT="[文本]"/>
      <dgm:spPr/>
      <dgm:t>
        <a:bodyPr/>
        <a:lstStyle/>
        <a:p>
          <a:r>
            <a:rPr lang="zh-CN" altLang="en-US" dirty="0"/>
            <a:t>中成分</a:t>
          </a:r>
        </a:p>
      </dgm:t>
    </dgm:pt>
    <dgm:pt modelId="{C4EC4969-C94E-4549-BE2A-BAF868568CED}" type="parTrans" cxnId="{A7FC3035-BA45-451D-A2C0-BBBB1FC41849}">
      <dgm:prSet/>
      <dgm:spPr/>
      <dgm:t>
        <a:bodyPr/>
        <a:lstStyle/>
        <a:p>
          <a:endParaRPr lang="zh-CN" altLang="en-US"/>
        </a:p>
      </dgm:t>
    </dgm:pt>
    <dgm:pt modelId="{54E872CE-065D-485B-B13A-3AB8E2264179}" type="sibTrans" cxnId="{A7FC3035-BA45-451D-A2C0-BBBB1FC41849}">
      <dgm:prSet/>
      <dgm:spPr/>
      <dgm:t>
        <a:bodyPr/>
        <a:lstStyle/>
        <a:p>
          <a:endParaRPr lang="zh-CN" altLang="en-US"/>
        </a:p>
      </dgm:t>
    </dgm:pt>
    <dgm:pt modelId="{D123C0EA-569E-4228-85FF-21A69E5B6C72}">
      <dgm:prSet phldrT="[文本]"/>
      <dgm:spPr/>
      <dgm:t>
        <a:bodyPr/>
        <a:lstStyle/>
        <a:p>
          <a:r>
            <a:rPr lang="zh-CN" altLang="en-US" dirty="0"/>
            <a:t>晚成分</a:t>
          </a:r>
        </a:p>
      </dgm:t>
    </dgm:pt>
    <dgm:pt modelId="{B8B4FA0C-545E-4914-8CD0-B13B6A58766D}" type="parTrans" cxnId="{0647593B-DDC5-421C-9DD9-708C23D4F7C0}">
      <dgm:prSet/>
      <dgm:spPr/>
      <dgm:t>
        <a:bodyPr/>
        <a:lstStyle/>
        <a:p>
          <a:endParaRPr lang="zh-CN" altLang="en-US"/>
        </a:p>
      </dgm:t>
    </dgm:pt>
    <dgm:pt modelId="{7D149DDC-AE3E-44DE-997E-5A7ACB7A98DB}" type="sibTrans" cxnId="{0647593B-DDC5-421C-9DD9-708C23D4F7C0}">
      <dgm:prSet/>
      <dgm:spPr/>
      <dgm:t>
        <a:bodyPr/>
        <a:lstStyle/>
        <a:p>
          <a:endParaRPr lang="zh-CN" altLang="en-US"/>
        </a:p>
      </dgm:t>
    </dgm:pt>
    <dgm:pt modelId="{15B492AC-BF42-48E9-8CBD-745D54EE6A5D}" type="pres">
      <dgm:prSet presAssocID="{67EB66E5-7947-4948-8CC0-74D28D9B331B}" presName="hierChild1" presStyleCnt="0">
        <dgm:presLayoutVars>
          <dgm:chPref val="1"/>
          <dgm:dir/>
          <dgm:animOne val="branch"/>
          <dgm:animLvl val="lvl"/>
          <dgm:resizeHandles/>
        </dgm:presLayoutVars>
      </dgm:prSet>
      <dgm:spPr/>
    </dgm:pt>
    <dgm:pt modelId="{1F1A8CF5-2293-44D5-938C-DB66268CD393}" type="pres">
      <dgm:prSet presAssocID="{4891F5DE-366C-4CE5-815F-D1A5E4DFDC0F}" presName="hierRoot1" presStyleCnt="0"/>
      <dgm:spPr/>
    </dgm:pt>
    <dgm:pt modelId="{4B025F46-A623-44A1-99B7-234E55D645CD}" type="pres">
      <dgm:prSet presAssocID="{4891F5DE-366C-4CE5-815F-D1A5E4DFDC0F}" presName="composite" presStyleCnt="0"/>
      <dgm:spPr/>
    </dgm:pt>
    <dgm:pt modelId="{AFC7A57A-F143-4C51-A1EE-435C3132CD93}" type="pres">
      <dgm:prSet presAssocID="{4891F5DE-366C-4CE5-815F-D1A5E4DFDC0F}" presName="background" presStyleLbl="node0" presStyleIdx="0" presStyleCnt="1"/>
      <dgm:spPr/>
    </dgm:pt>
    <dgm:pt modelId="{1C846ABF-8C99-4F0C-A964-50C9DBA9DC0F}" type="pres">
      <dgm:prSet presAssocID="{4891F5DE-366C-4CE5-815F-D1A5E4DFDC0F}" presName="text" presStyleLbl="fgAcc0" presStyleIdx="0" presStyleCnt="1">
        <dgm:presLayoutVars>
          <dgm:chPref val="3"/>
        </dgm:presLayoutVars>
      </dgm:prSet>
      <dgm:spPr/>
    </dgm:pt>
    <dgm:pt modelId="{962EAD84-247D-4D83-9892-9DDAA3D84982}" type="pres">
      <dgm:prSet presAssocID="{4891F5DE-366C-4CE5-815F-D1A5E4DFDC0F}" presName="hierChild2" presStyleCnt="0"/>
      <dgm:spPr/>
    </dgm:pt>
    <dgm:pt modelId="{8BF7B937-A835-43B7-9E6D-FF3055117B0F}" type="pres">
      <dgm:prSet presAssocID="{F794B487-71A4-4EB6-A774-7A46211E03CA}" presName="Name10" presStyleLbl="parChTrans1D2" presStyleIdx="0" presStyleCnt="2"/>
      <dgm:spPr/>
    </dgm:pt>
    <dgm:pt modelId="{0753635A-695C-4077-A3C8-AF85F825F9A0}" type="pres">
      <dgm:prSet presAssocID="{6157CABB-AC94-4B96-9714-7D2BC62CB4FA}" presName="hierRoot2" presStyleCnt="0"/>
      <dgm:spPr/>
    </dgm:pt>
    <dgm:pt modelId="{920F6F85-4776-41FD-AD14-C5FDEAD24997}" type="pres">
      <dgm:prSet presAssocID="{6157CABB-AC94-4B96-9714-7D2BC62CB4FA}" presName="composite2" presStyleCnt="0"/>
      <dgm:spPr/>
    </dgm:pt>
    <dgm:pt modelId="{5514A524-268C-4FB1-ACC7-EF14EBBC91EC}" type="pres">
      <dgm:prSet presAssocID="{6157CABB-AC94-4B96-9714-7D2BC62CB4FA}" presName="background2" presStyleLbl="node2" presStyleIdx="0" presStyleCnt="2"/>
      <dgm:spPr/>
    </dgm:pt>
    <dgm:pt modelId="{1C55CD74-9F25-4338-A0B3-41F5D14B16BA}" type="pres">
      <dgm:prSet presAssocID="{6157CABB-AC94-4B96-9714-7D2BC62CB4FA}" presName="text2" presStyleLbl="fgAcc2" presStyleIdx="0" presStyleCnt="2">
        <dgm:presLayoutVars>
          <dgm:chPref val="3"/>
        </dgm:presLayoutVars>
      </dgm:prSet>
      <dgm:spPr/>
    </dgm:pt>
    <dgm:pt modelId="{CDCAEAC6-25BB-4320-9A29-9F18250CAC6D}" type="pres">
      <dgm:prSet presAssocID="{6157CABB-AC94-4B96-9714-7D2BC62CB4FA}" presName="hierChild3" presStyleCnt="0"/>
      <dgm:spPr/>
    </dgm:pt>
    <dgm:pt modelId="{CF1FD36C-30C5-4582-AC31-8F80A4DC7110}" type="pres">
      <dgm:prSet presAssocID="{A5338FA5-2956-4876-B925-17142341D28D}" presName="Name17" presStyleLbl="parChTrans1D3" presStyleIdx="0" presStyleCnt="5"/>
      <dgm:spPr/>
    </dgm:pt>
    <dgm:pt modelId="{5B2B6BAE-38C3-4B24-996F-23F240E242BB}" type="pres">
      <dgm:prSet presAssocID="{9654A8D5-A4AF-4BDD-9A69-C7913AF91CF0}" presName="hierRoot3" presStyleCnt="0"/>
      <dgm:spPr/>
    </dgm:pt>
    <dgm:pt modelId="{F08181A2-1ADC-47B1-A240-999C11803E33}" type="pres">
      <dgm:prSet presAssocID="{9654A8D5-A4AF-4BDD-9A69-C7913AF91CF0}" presName="composite3" presStyleCnt="0"/>
      <dgm:spPr/>
    </dgm:pt>
    <dgm:pt modelId="{93888DD2-0624-4AFA-A81B-B47259920751}" type="pres">
      <dgm:prSet presAssocID="{9654A8D5-A4AF-4BDD-9A69-C7913AF91CF0}" presName="background3" presStyleLbl="node3" presStyleIdx="0" presStyleCnt="5"/>
      <dgm:spPr/>
    </dgm:pt>
    <dgm:pt modelId="{1AEDC284-3E26-49D8-B538-379FC955CA68}" type="pres">
      <dgm:prSet presAssocID="{9654A8D5-A4AF-4BDD-9A69-C7913AF91CF0}" presName="text3" presStyleLbl="fgAcc3" presStyleIdx="0" presStyleCnt="5">
        <dgm:presLayoutVars>
          <dgm:chPref val="3"/>
        </dgm:presLayoutVars>
      </dgm:prSet>
      <dgm:spPr/>
    </dgm:pt>
    <dgm:pt modelId="{8FB150E4-0805-49C8-A1FE-6421665C8D02}" type="pres">
      <dgm:prSet presAssocID="{9654A8D5-A4AF-4BDD-9A69-C7913AF91CF0}" presName="hierChild4" presStyleCnt="0"/>
      <dgm:spPr/>
    </dgm:pt>
    <dgm:pt modelId="{8DF371CB-23AF-4A45-A9F0-E813A4C73C84}" type="pres">
      <dgm:prSet presAssocID="{F17B9CB8-AFE4-47BF-A92E-1696D9B52200}" presName="Name17" presStyleLbl="parChTrans1D3" presStyleIdx="1" presStyleCnt="5"/>
      <dgm:spPr/>
    </dgm:pt>
    <dgm:pt modelId="{A7BCA442-4202-4AAD-9693-99DCB72C58C9}" type="pres">
      <dgm:prSet presAssocID="{367E9BF0-1B28-4E3C-855F-97A19AB44AFE}" presName="hierRoot3" presStyleCnt="0"/>
      <dgm:spPr/>
    </dgm:pt>
    <dgm:pt modelId="{8C4A476E-42D6-4FFC-B731-311A94A80682}" type="pres">
      <dgm:prSet presAssocID="{367E9BF0-1B28-4E3C-855F-97A19AB44AFE}" presName="composite3" presStyleCnt="0"/>
      <dgm:spPr/>
    </dgm:pt>
    <dgm:pt modelId="{7586E967-4C7A-44E4-B48D-3942EDFAAC24}" type="pres">
      <dgm:prSet presAssocID="{367E9BF0-1B28-4E3C-855F-97A19AB44AFE}" presName="background3" presStyleLbl="node3" presStyleIdx="1" presStyleCnt="5"/>
      <dgm:spPr/>
    </dgm:pt>
    <dgm:pt modelId="{B1F748E6-16C9-4278-A0BD-7E000CE685FC}" type="pres">
      <dgm:prSet presAssocID="{367E9BF0-1B28-4E3C-855F-97A19AB44AFE}" presName="text3" presStyleLbl="fgAcc3" presStyleIdx="1" presStyleCnt="5">
        <dgm:presLayoutVars>
          <dgm:chPref val="3"/>
        </dgm:presLayoutVars>
      </dgm:prSet>
      <dgm:spPr/>
    </dgm:pt>
    <dgm:pt modelId="{4DF7E54D-8033-41DC-81B9-06C69A235EB8}" type="pres">
      <dgm:prSet presAssocID="{367E9BF0-1B28-4E3C-855F-97A19AB44AFE}" presName="hierChild4" presStyleCnt="0"/>
      <dgm:spPr/>
    </dgm:pt>
    <dgm:pt modelId="{C1962596-FB12-4E48-9336-E63CC08DE14F}" type="pres">
      <dgm:prSet presAssocID="{4392C2EA-B78A-42CA-BEF3-44D73F79F81F}" presName="Name10" presStyleLbl="parChTrans1D2" presStyleIdx="1" presStyleCnt="2"/>
      <dgm:spPr/>
    </dgm:pt>
    <dgm:pt modelId="{C89080CB-3178-44DE-8A47-C729E816AAC8}" type="pres">
      <dgm:prSet presAssocID="{2B545FFB-6F66-4F96-9EE6-A9BE5BA81EF3}" presName="hierRoot2" presStyleCnt="0"/>
      <dgm:spPr/>
    </dgm:pt>
    <dgm:pt modelId="{BDDF2950-0238-4E5B-9825-01DEE0A3510D}" type="pres">
      <dgm:prSet presAssocID="{2B545FFB-6F66-4F96-9EE6-A9BE5BA81EF3}" presName="composite2" presStyleCnt="0"/>
      <dgm:spPr/>
    </dgm:pt>
    <dgm:pt modelId="{2EB12D66-F72D-421E-A2E8-D06422279E08}" type="pres">
      <dgm:prSet presAssocID="{2B545FFB-6F66-4F96-9EE6-A9BE5BA81EF3}" presName="background2" presStyleLbl="node2" presStyleIdx="1" presStyleCnt="2"/>
      <dgm:spPr/>
    </dgm:pt>
    <dgm:pt modelId="{A36DB2DE-AA12-4285-AED0-B47E8572D09A}" type="pres">
      <dgm:prSet presAssocID="{2B545FFB-6F66-4F96-9EE6-A9BE5BA81EF3}" presName="text2" presStyleLbl="fgAcc2" presStyleIdx="1" presStyleCnt="2">
        <dgm:presLayoutVars>
          <dgm:chPref val="3"/>
        </dgm:presLayoutVars>
      </dgm:prSet>
      <dgm:spPr/>
    </dgm:pt>
    <dgm:pt modelId="{3D42BDA0-E560-410B-941E-1B00F58A0915}" type="pres">
      <dgm:prSet presAssocID="{2B545FFB-6F66-4F96-9EE6-A9BE5BA81EF3}" presName="hierChild3" presStyleCnt="0"/>
      <dgm:spPr/>
    </dgm:pt>
    <dgm:pt modelId="{CA846E9D-1EF8-4A4C-8255-42381EBC865C}" type="pres">
      <dgm:prSet presAssocID="{31D8EE96-715A-438C-9236-6FEEF00E2677}" presName="Name17" presStyleLbl="parChTrans1D3" presStyleIdx="2" presStyleCnt="5"/>
      <dgm:spPr/>
    </dgm:pt>
    <dgm:pt modelId="{DFA1D70D-9C66-4997-B8E3-F449E4F19938}" type="pres">
      <dgm:prSet presAssocID="{70D3559D-0AF2-4348-A1F8-A5B6FDDB6991}" presName="hierRoot3" presStyleCnt="0"/>
      <dgm:spPr/>
    </dgm:pt>
    <dgm:pt modelId="{39209D40-CDDA-4728-9D0F-C8C3E9A486E5}" type="pres">
      <dgm:prSet presAssocID="{70D3559D-0AF2-4348-A1F8-A5B6FDDB6991}" presName="composite3" presStyleCnt="0"/>
      <dgm:spPr/>
    </dgm:pt>
    <dgm:pt modelId="{19D5E63F-F5AF-487C-8AC2-03192E1AF13A}" type="pres">
      <dgm:prSet presAssocID="{70D3559D-0AF2-4348-A1F8-A5B6FDDB6991}" presName="background3" presStyleLbl="node3" presStyleIdx="2" presStyleCnt="5"/>
      <dgm:spPr/>
    </dgm:pt>
    <dgm:pt modelId="{E1DC3251-FA44-41CD-906F-7045B0A38550}" type="pres">
      <dgm:prSet presAssocID="{70D3559D-0AF2-4348-A1F8-A5B6FDDB6991}" presName="text3" presStyleLbl="fgAcc3" presStyleIdx="2" presStyleCnt="5">
        <dgm:presLayoutVars>
          <dgm:chPref val="3"/>
        </dgm:presLayoutVars>
      </dgm:prSet>
      <dgm:spPr/>
    </dgm:pt>
    <dgm:pt modelId="{7DBC0E24-F5D3-4CFB-A209-14D3C400BE41}" type="pres">
      <dgm:prSet presAssocID="{70D3559D-0AF2-4348-A1F8-A5B6FDDB6991}" presName="hierChild4" presStyleCnt="0"/>
      <dgm:spPr/>
    </dgm:pt>
    <dgm:pt modelId="{E889C646-2AE6-4363-946B-98A40C5EB3E8}" type="pres">
      <dgm:prSet presAssocID="{C4EC4969-C94E-4549-BE2A-BAF868568CED}" presName="Name17" presStyleLbl="parChTrans1D3" presStyleIdx="3" presStyleCnt="5"/>
      <dgm:spPr/>
    </dgm:pt>
    <dgm:pt modelId="{D76A0D86-307A-402C-BA9E-B0B955476B37}" type="pres">
      <dgm:prSet presAssocID="{F580A7D4-3408-4063-AB57-A15D65EA1B05}" presName="hierRoot3" presStyleCnt="0"/>
      <dgm:spPr/>
    </dgm:pt>
    <dgm:pt modelId="{7D160B91-E9DF-4824-B4D8-878A4AA4422B}" type="pres">
      <dgm:prSet presAssocID="{F580A7D4-3408-4063-AB57-A15D65EA1B05}" presName="composite3" presStyleCnt="0"/>
      <dgm:spPr/>
    </dgm:pt>
    <dgm:pt modelId="{2096FB73-25FE-4EB7-AF66-F40144FFFC40}" type="pres">
      <dgm:prSet presAssocID="{F580A7D4-3408-4063-AB57-A15D65EA1B05}" presName="background3" presStyleLbl="node3" presStyleIdx="3" presStyleCnt="5"/>
      <dgm:spPr/>
    </dgm:pt>
    <dgm:pt modelId="{B82F7B46-4915-42A5-A25D-7A7C51AE551E}" type="pres">
      <dgm:prSet presAssocID="{F580A7D4-3408-4063-AB57-A15D65EA1B05}" presName="text3" presStyleLbl="fgAcc3" presStyleIdx="3" presStyleCnt="5">
        <dgm:presLayoutVars>
          <dgm:chPref val="3"/>
        </dgm:presLayoutVars>
      </dgm:prSet>
      <dgm:spPr/>
    </dgm:pt>
    <dgm:pt modelId="{C44BD2D1-0FE0-4018-9A3E-43F4A24D0CAC}" type="pres">
      <dgm:prSet presAssocID="{F580A7D4-3408-4063-AB57-A15D65EA1B05}" presName="hierChild4" presStyleCnt="0"/>
      <dgm:spPr/>
    </dgm:pt>
    <dgm:pt modelId="{B14EC6DF-FFB3-429C-8B2D-603A5AA99FE7}" type="pres">
      <dgm:prSet presAssocID="{B8B4FA0C-545E-4914-8CD0-B13B6A58766D}" presName="Name17" presStyleLbl="parChTrans1D3" presStyleIdx="4" presStyleCnt="5"/>
      <dgm:spPr/>
    </dgm:pt>
    <dgm:pt modelId="{C23A6E3F-BCF0-4783-8229-6E7BCA698D29}" type="pres">
      <dgm:prSet presAssocID="{D123C0EA-569E-4228-85FF-21A69E5B6C72}" presName="hierRoot3" presStyleCnt="0"/>
      <dgm:spPr/>
    </dgm:pt>
    <dgm:pt modelId="{46F42C15-621C-4443-8D24-000232BBD6F8}" type="pres">
      <dgm:prSet presAssocID="{D123C0EA-569E-4228-85FF-21A69E5B6C72}" presName="composite3" presStyleCnt="0"/>
      <dgm:spPr/>
    </dgm:pt>
    <dgm:pt modelId="{EC816998-80E5-4591-90B8-703679C0B547}" type="pres">
      <dgm:prSet presAssocID="{D123C0EA-569E-4228-85FF-21A69E5B6C72}" presName="background3" presStyleLbl="node3" presStyleIdx="4" presStyleCnt="5"/>
      <dgm:spPr/>
    </dgm:pt>
    <dgm:pt modelId="{50E6394C-484B-47B0-AFBE-04A8633632AD}" type="pres">
      <dgm:prSet presAssocID="{D123C0EA-569E-4228-85FF-21A69E5B6C72}" presName="text3" presStyleLbl="fgAcc3" presStyleIdx="4" presStyleCnt="5">
        <dgm:presLayoutVars>
          <dgm:chPref val="3"/>
        </dgm:presLayoutVars>
      </dgm:prSet>
      <dgm:spPr/>
    </dgm:pt>
    <dgm:pt modelId="{6934F456-8B14-4303-AFBC-00DBDDF2206D}" type="pres">
      <dgm:prSet presAssocID="{D123C0EA-569E-4228-85FF-21A69E5B6C72}" presName="hierChild4" presStyleCnt="0"/>
      <dgm:spPr/>
    </dgm:pt>
  </dgm:ptLst>
  <dgm:cxnLst>
    <dgm:cxn modelId="{270F6701-DA28-4021-87B2-0543CD292522}" srcId="{67EB66E5-7947-4948-8CC0-74D28D9B331B}" destId="{4891F5DE-366C-4CE5-815F-D1A5E4DFDC0F}" srcOrd="0" destOrd="0" parTransId="{5CB103F5-A648-4901-90E5-C749C68BB708}" sibTransId="{1EB5E856-9C54-41C2-9EFA-8E0848A61542}"/>
    <dgm:cxn modelId="{17FD4910-AC67-4B8E-930A-165B72999333}" type="presOf" srcId="{70D3559D-0AF2-4348-A1F8-A5B6FDDB6991}" destId="{E1DC3251-FA44-41CD-906F-7045B0A38550}" srcOrd="0" destOrd="0" presId="urn:microsoft.com/office/officeart/2005/8/layout/hierarchy1"/>
    <dgm:cxn modelId="{757F4E25-8EA8-4F50-9D4E-0A7FD70E3D20}" srcId="{2B545FFB-6F66-4F96-9EE6-A9BE5BA81EF3}" destId="{70D3559D-0AF2-4348-A1F8-A5B6FDDB6991}" srcOrd="0" destOrd="0" parTransId="{31D8EE96-715A-438C-9236-6FEEF00E2677}" sibTransId="{DB7815EA-F136-4DE4-8429-B95762A652A7}"/>
    <dgm:cxn modelId="{47145C33-B776-4216-B834-EA6C84F06D43}" type="presOf" srcId="{B8B4FA0C-545E-4914-8CD0-B13B6A58766D}" destId="{B14EC6DF-FFB3-429C-8B2D-603A5AA99FE7}" srcOrd="0" destOrd="0" presId="urn:microsoft.com/office/officeart/2005/8/layout/hierarchy1"/>
    <dgm:cxn modelId="{A7FC3035-BA45-451D-A2C0-BBBB1FC41849}" srcId="{2B545FFB-6F66-4F96-9EE6-A9BE5BA81EF3}" destId="{F580A7D4-3408-4063-AB57-A15D65EA1B05}" srcOrd="1" destOrd="0" parTransId="{C4EC4969-C94E-4549-BE2A-BAF868568CED}" sibTransId="{54E872CE-065D-485B-B13A-3AB8E2264179}"/>
    <dgm:cxn modelId="{C2BFC239-E0F1-4D5E-9055-CBC61A4E1836}" type="presOf" srcId="{A5338FA5-2956-4876-B925-17142341D28D}" destId="{CF1FD36C-30C5-4582-AC31-8F80A4DC7110}" srcOrd="0" destOrd="0" presId="urn:microsoft.com/office/officeart/2005/8/layout/hierarchy1"/>
    <dgm:cxn modelId="{0647593B-DDC5-421C-9DD9-708C23D4F7C0}" srcId="{2B545FFB-6F66-4F96-9EE6-A9BE5BA81EF3}" destId="{D123C0EA-569E-4228-85FF-21A69E5B6C72}" srcOrd="2" destOrd="0" parTransId="{B8B4FA0C-545E-4914-8CD0-B13B6A58766D}" sibTransId="{7D149DDC-AE3E-44DE-997E-5A7ACB7A98DB}"/>
    <dgm:cxn modelId="{8FBA8768-6781-43B5-9BD4-97236EC08FFA}" srcId="{6157CABB-AC94-4B96-9714-7D2BC62CB4FA}" destId="{9654A8D5-A4AF-4BDD-9A69-C7913AF91CF0}" srcOrd="0" destOrd="0" parTransId="{A5338FA5-2956-4876-B925-17142341D28D}" sibTransId="{B8AE170F-9A0D-4F93-8A5B-ACE7AFF454E9}"/>
    <dgm:cxn modelId="{4A429268-07E5-4286-8462-A22137AA1849}" type="presOf" srcId="{F580A7D4-3408-4063-AB57-A15D65EA1B05}" destId="{B82F7B46-4915-42A5-A25D-7A7C51AE551E}" srcOrd="0" destOrd="0" presId="urn:microsoft.com/office/officeart/2005/8/layout/hierarchy1"/>
    <dgm:cxn modelId="{CC0C8C4A-BFAF-42AD-8B62-89148BA03974}" type="presOf" srcId="{4891F5DE-366C-4CE5-815F-D1A5E4DFDC0F}" destId="{1C846ABF-8C99-4F0C-A964-50C9DBA9DC0F}" srcOrd="0" destOrd="0" presId="urn:microsoft.com/office/officeart/2005/8/layout/hierarchy1"/>
    <dgm:cxn modelId="{14A3C34A-52A7-4E3A-9EA3-BFE781A45957}" type="presOf" srcId="{F794B487-71A4-4EB6-A774-7A46211E03CA}" destId="{8BF7B937-A835-43B7-9E6D-FF3055117B0F}" srcOrd="0" destOrd="0" presId="urn:microsoft.com/office/officeart/2005/8/layout/hierarchy1"/>
    <dgm:cxn modelId="{EDA67C6C-8265-4742-B7A4-C23C9AB82488}" type="presOf" srcId="{F17B9CB8-AFE4-47BF-A92E-1696D9B52200}" destId="{8DF371CB-23AF-4A45-A9F0-E813A4C73C84}" srcOrd="0" destOrd="0" presId="urn:microsoft.com/office/officeart/2005/8/layout/hierarchy1"/>
    <dgm:cxn modelId="{7AA99A6E-9993-49F0-89D2-09C9626758C9}" type="presOf" srcId="{C4EC4969-C94E-4549-BE2A-BAF868568CED}" destId="{E889C646-2AE6-4363-946B-98A40C5EB3E8}" srcOrd="0" destOrd="0" presId="urn:microsoft.com/office/officeart/2005/8/layout/hierarchy1"/>
    <dgm:cxn modelId="{A55492A6-C271-449D-8484-124FA8894A57}" type="presOf" srcId="{67EB66E5-7947-4948-8CC0-74D28D9B331B}" destId="{15B492AC-BF42-48E9-8CBD-745D54EE6A5D}" srcOrd="0" destOrd="0" presId="urn:microsoft.com/office/officeart/2005/8/layout/hierarchy1"/>
    <dgm:cxn modelId="{08F41DB6-EBCE-44C0-8E56-1381D01E06B7}" type="presOf" srcId="{6157CABB-AC94-4B96-9714-7D2BC62CB4FA}" destId="{1C55CD74-9F25-4338-A0B3-41F5D14B16BA}" srcOrd="0" destOrd="0" presId="urn:microsoft.com/office/officeart/2005/8/layout/hierarchy1"/>
    <dgm:cxn modelId="{9BFB90B6-85C1-464E-B984-FCF635190E10}" type="presOf" srcId="{9654A8D5-A4AF-4BDD-9A69-C7913AF91CF0}" destId="{1AEDC284-3E26-49D8-B538-379FC955CA68}" srcOrd="0" destOrd="0" presId="urn:microsoft.com/office/officeart/2005/8/layout/hierarchy1"/>
    <dgm:cxn modelId="{AABC64B8-56F5-4AFD-8291-A23418CC3912}" type="presOf" srcId="{2B545FFB-6F66-4F96-9EE6-A9BE5BA81EF3}" destId="{A36DB2DE-AA12-4285-AED0-B47E8572D09A}" srcOrd="0" destOrd="0" presId="urn:microsoft.com/office/officeart/2005/8/layout/hierarchy1"/>
    <dgm:cxn modelId="{A12FABBB-F71C-4224-BE61-8DAE0567B987}" srcId="{4891F5DE-366C-4CE5-815F-D1A5E4DFDC0F}" destId="{6157CABB-AC94-4B96-9714-7D2BC62CB4FA}" srcOrd="0" destOrd="0" parTransId="{F794B487-71A4-4EB6-A774-7A46211E03CA}" sibTransId="{3891774D-D47C-4288-9D58-F431A364CB76}"/>
    <dgm:cxn modelId="{FF8909BD-B769-4923-A4B5-C1F3CB8092CE}" type="presOf" srcId="{D123C0EA-569E-4228-85FF-21A69E5B6C72}" destId="{50E6394C-484B-47B0-AFBE-04A8633632AD}" srcOrd="0" destOrd="0" presId="urn:microsoft.com/office/officeart/2005/8/layout/hierarchy1"/>
    <dgm:cxn modelId="{D7A58FC2-D05B-4449-A6A7-C65C4712A854}" type="presOf" srcId="{31D8EE96-715A-438C-9236-6FEEF00E2677}" destId="{CA846E9D-1EF8-4A4C-8255-42381EBC865C}" srcOrd="0" destOrd="0" presId="urn:microsoft.com/office/officeart/2005/8/layout/hierarchy1"/>
    <dgm:cxn modelId="{8272EAC4-85B0-4478-9EE7-EF63ED74EDB5}" type="presOf" srcId="{367E9BF0-1B28-4E3C-855F-97A19AB44AFE}" destId="{B1F748E6-16C9-4278-A0BD-7E000CE685FC}" srcOrd="0" destOrd="0" presId="urn:microsoft.com/office/officeart/2005/8/layout/hierarchy1"/>
    <dgm:cxn modelId="{0882CAC9-FC0F-4404-86DC-0F5C5ABF5EC8}" type="presOf" srcId="{4392C2EA-B78A-42CA-BEF3-44D73F79F81F}" destId="{C1962596-FB12-4E48-9336-E63CC08DE14F}" srcOrd="0" destOrd="0" presId="urn:microsoft.com/office/officeart/2005/8/layout/hierarchy1"/>
    <dgm:cxn modelId="{D6064ACE-6480-4A10-829D-77E40787703B}" srcId="{4891F5DE-366C-4CE5-815F-D1A5E4DFDC0F}" destId="{2B545FFB-6F66-4F96-9EE6-A9BE5BA81EF3}" srcOrd="1" destOrd="0" parTransId="{4392C2EA-B78A-42CA-BEF3-44D73F79F81F}" sibTransId="{AA574196-3B55-4F96-8410-E75B16694B73}"/>
    <dgm:cxn modelId="{1A85FCF5-DA64-4CD0-B656-4C7C73DDB3E7}" srcId="{6157CABB-AC94-4B96-9714-7D2BC62CB4FA}" destId="{367E9BF0-1B28-4E3C-855F-97A19AB44AFE}" srcOrd="1" destOrd="0" parTransId="{F17B9CB8-AFE4-47BF-A92E-1696D9B52200}" sibTransId="{9F178E7F-6A89-4485-B3D3-F90DD4083621}"/>
    <dgm:cxn modelId="{A3EE44DF-5203-4843-8DFD-E547CAD0B8A8}" type="presParOf" srcId="{15B492AC-BF42-48E9-8CBD-745D54EE6A5D}" destId="{1F1A8CF5-2293-44D5-938C-DB66268CD393}" srcOrd="0" destOrd="0" presId="urn:microsoft.com/office/officeart/2005/8/layout/hierarchy1"/>
    <dgm:cxn modelId="{880152A7-BC90-49FF-92F6-FA61ED650D7D}" type="presParOf" srcId="{1F1A8CF5-2293-44D5-938C-DB66268CD393}" destId="{4B025F46-A623-44A1-99B7-234E55D645CD}" srcOrd="0" destOrd="0" presId="urn:microsoft.com/office/officeart/2005/8/layout/hierarchy1"/>
    <dgm:cxn modelId="{5A17D71B-B4A5-488E-9013-0579F799D3BE}" type="presParOf" srcId="{4B025F46-A623-44A1-99B7-234E55D645CD}" destId="{AFC7A57A-F143-4C51-A1EE-435C3132CD93}" srcOrd="0" destOrd="0" presId="urn:microsoft.com/office/officeart/2005/8/layout/hierarchy1"/>
    <dgm:cxn modelId="{FA39A306-2B69-43F8-B6D5-38A0CFA41577}" type="presParOf" srcId="{4B025F46-A623-44A1-99B7-234E55D645CD}" destId="{1C846ABF-8C99-4F0C-A964-50C9DBA9DC0F}" srcOrd="1" destOrd="0" presId="urn:microsoft.com/office/officeart/2005/8/layout/hierarchy1"/>
    <dgm:cxn modelId="{DB8C5D9B-1B8F-4BB6-8341-42D2F42C856B}" type="presParOf" srcId="{1F1A8CF5-2293-44D5-938C-DB66268CD393}" destId="{962EAD84-247D-4D83-9892-9DDAA3D84982}" srcOrd="1" destOrd="0" presId="urn:microsoft.com/office/officeart/2005/8/layout/hierarchy1"/>
    <dgm:cxn modelId="{A2393ADB-E2BA-4301-A593-6B7335B68C9A}" type="presParOf" srcId="{962EAD84-247D-4D83-9892-9DDAA3D84982}" destId="{8BF7B937-A835-43B7-9E6D-FF3055117B0F}" srcOrd="0" destOrd="0" presId="urn:microsoft.com/office/officeart/2005/8/layout/hierarchy1"/>
    <dgm:cxn modelId="{B8DC5811-C253-49AD-BD46-E05270A1034D}" type="presParOf" srcId="{962EAD84-247D-4D83-9892-9DDAA3D84982}" destId="{0753635A-695C-4077-A3C8-AF85F825F9A0}" srcOrd="1" destOrd="0" presId="urn:microsoft.com/office/officeart/2005/8/layout/hierarchy1"/>
    <dgm:cxn modelId="{C3E3B18C-C677-4F02-BEB4-736215B46AA5}" type="presParOf" srcId="{0753635A-695C-4077-A3C8-AF85F825F9A0}" destId="{920F6F85-4776-41FD-AD14-C5FDEAD24997}" srcOrd="0" destOrd="0" presId="urn:microsoft.com/office/officeart/2005/8/layout/hierarchy1"/>
    <dgm:cxn modelId="{446D5CB4-3034-462A-9C33-99725A75E648}" type="presParOf" srcId="{920F6F85-4776-41FD-AD14-C5FDEAD24997}" destId="{5514A524-268C-4FB1-ACC7-EF14EBBC91EC}" srcOrd="0" destOrd="0" presId="urn:microsoft.com/office/officeart/2005/8/layout/hierarchy1"/>
    <dgm:cxn modelId="{3CD5DCD7-F4C8-4E58-AA06-049F6CF4DCAB}" type="presParOf" srcId="{920F6F85-4776-41FD-AD14-C5FDEAD24997}" destId="{1C55CD74-9F25-4338-A0B3-41F5D14B16BA}" srcOrd="1" destOrd="0" presId="urn:microsoft.com/office/officeart/2005/8/layout/hierarchy1"/>
    <dgm:cxn modelId="{E19AC1D1-9409-4C89-9A39-789E6E940CC3}" type="presParOf" srcId="{0753635A-695C-4077-A3C8-AF85F825F9A0}" destId="{CDCAEAC6-25BB-4320-9A29-9F18250CAC6D}" srcOrd="1" destOrd="0" presId="urn:microsoft.com/office/officeart/2005/8/layout/hierarchy1"/>
    <dgm:cxn modelId="{5B5921B2-492D-4301-AF4A-AB3642A6163A}" type="presParOf" srcId="{CDCAEAC6-25BB-4320-9A29-9F18250CAC6D}" destId="{CF1FD36C-30C5-4582-AC31-8F80A4DC7110}" srcOrd="0" destOrd="0" presId="urn:microsoft.com/office/officeart/2005/8/layout/hierarchy1"/>
    <dgm:cxn modelId="{B5C41E96-C573-49CA-B42F-2B4446FE14E4}" type="presParOf" srcId="{CDCAEAC6-25BB-4320-9A29-9F18250CAC6D}" destId="{5B2B6BAE-38C3-4B24-996F-23F240E242BB}" srcOrd="1" destOrd="0" presId="urn:microsoft.com/office/officeart/2005/8/layout/hierarchy1"/>
    <dgm:cxn modelId="{4EF75822-6A85-4CF0-BCEB-2998B167F36E}" type="presParOf" srcId="{5B2B6BAE-38C3-4B24-996F-23F240E242BB}" destId="{F08181A2-1ADC-47B1-A240-999C11803E33}" srcOrd="0" destOrd="0" presId="urn:microsoft.com/office/officeart/2005/8/layout/hierarchy1"/>
    <dgm:cxn modelId="{884B4425-2068-4679-AEE7-3885DD1674EE}" type="presParOf" srcId="{F08181A2-1ADC-47B1-A240-999C11803E33}" destId="{93888DD2-0624-4AFA-A81B-B47259920751}" srcOrd="0" destOrd="0" presId="urn:microsoft.com/office/officeart/2005/8/layout/hierarchy1"/>
    <dgm:cxn modelId="{7E2C0299-90C1-48EE-B9F5-426AAE36A225}" type="presParOf" srcId="{F08181A2-1ADC-47B1-A240-999C11803E33}" destId="{1AEDC284-3E26-49D8-B538-379FC955CA68}" srcOrd="1" destOrd="0" presId="urn:microsoft.com/office/officeart/2005/8/layout/hierarchy1"/>
    <dgm:cxn modelId="{6CA72D09-D5FD-43A8-865D-454FD20AC9B7}" type="presParOf" srcId="{5B2B6BAE-38C3-4B24-996F-23F240E242BB}" destId="{8FB150E4-0805-49C8-A1FE-6421665C8D02}" srcOrd="1" destOrd="0" presId="urn:microsoft.com/office/officeart/2005/8/layout/hierarchy1"/>
    <dgm:cxn modelId="{D3785F3C-DA06-461F-B689-EAEF985139A5}" type="presParOf" srcId="{CDCAEAC6-25BB-4320-9A29-9F18250CAC6D}" destId="{8DF371CB-23AF-4A45-A9F0-E813A4C73C84}" srcOrd="2" destOrd="0" presId="urn:microsoft.com/office/officeart/2005/8/layout/hierarchy1"/>
    <dgm:cxn modelId="{797836DA-D085-49AD-BEF7-3BFC25F11296}" type="presParOf" srcId="{CDCAEAC6-25BB-4320-9A29-9F18250CAC6D}" destId="{A7BCA442-4202-4AAD-9693-99DCB72C58C9}" srcOrd="3" destOrd="0" presId="urn:microsoft.com/office/officeart/2005/8/layout/hierarchy1"/>
    <dgm:cxn modelId="{811A74DE-B5A1-4C5D-A559-688884E95CF2}" type="presParOf" srcId="{A7BCA442-4202-4AAD-9693-99DCB72C58C9}" destId="{8C4A476E-42D6-4FFC-B731-311A94A80682}" srcOrd="0" destOrd="0" presId="urn:microsoft.com/office/officeart/2005/8/layout/hierarchy1"/>
    <dgm:cxn modelId="{C656DC4F-05AC-41E9-B8AA-002D5399D92E}" type="presParOf" srcId="{8C4A476E-42D6-4FFC-B731-311A94A80682}" destId="{7586E967-4C7A-44E4-B48D-3942EDFAAC24}" srcOrd="0" destOrd="0" presId="urn:microsoft.com/office/officeart/2005/8/layout/hierarchy1"/>
    <dgm:cxn modelId="{DF2031AA-5538-49A1-A6A6-F61F179F176B}" type="presParOf" srcId="{8C4A476E-42D6-4FFC-B731-311A94A80682}" destId="{B1F748E6-16C9-4278-A0BD-7E000CE685FC}" srcOrd="1" destOrd="0" presId="urn:microsoft.com/office/officeart/2005/8/layout/hierarchy1"/>
    <dgm:cxn modelId="{3A9D0893-3DC9-43C0-A602-5810A36BC47A}" type="presParOf" srcId="{A7BCA442-4202-4AAD-9693-99DCB72C58C9}" destId="{4DF7E54D-8033-41DC-81B9-06C69A235EB8}" srcOrd="1" destOrd="0" presId="urn:microsoft.com/office/officeart/2005/8/layout/hierarchy1"/>
    <dgm:cxn modelId="{A243A757-9BAC-43FA-9640-46A091422463}" type="presParOf" srcId="{962EAD84-247D-4D83-9892-9DDAA3D84982}" destId="{C1962596-FB12-4E48-9336-E63CC08DE14F}" srcOrd="2" destOrd="0" presId="urn:microsoft.com/office/officeart/2005/8/layout/hierarchy1"/>
    <dgm:cxn modelId="{C06FE920-0D6B-4F77-85AC-10367868D293}" type="presParOf" srcId="{962EAD84-247D-4D83-9892-9DDAA3D84982}" destId="{C89080CB-3178-44DE-8A47-C729E816AAC8}" srcOrd="3" destOrd="0" presId="urn:microsoft.com/office/officeart/2005/8/layout/hierarchy1"/>
    <dgm:cxn modelId="{FF390930-B38B-4CF4-9856-F973D92B8315}" type="presParOf" srcId="{C89080CB-3178-44DE-8A47-C729E816AAC8}" destId="{BDDF2950-0238-4E5B-9825-01DEE0A3510D}" srcOrd="0" destOrd="0" presId="urn:microsoft.com/office/officeart/2005/8/layout/hierarchy1"/>
    <dgm:cxn modelId="{07699462-6E27-419B-BC44-E6337CB6FE56}" type="presParOf" srcId="{BDDF2950-0238-4E5B-9825-01DEE0A3510D}" destId="{2EB12D66-F72D-421E-A2E8-D06422279E08}" srcOrd="0" destOrd="0" presId="urn:microsoft.com/office/officeart/2005/8/layout/hierarchy1"/>
    <dgm:cxn modelId="{13DF4DE1-A144-4023-B0B9-FA58B8AF29E9}" type="presParOf" srcId="{BDDF2950-0238-4E5B-9825-01DEE0A3510D}" destId="{A36DB2DE-AA12-4285-AED0-B47E8572D09A}" srcOrd="1" destOrd="0" presId="urn:microsoft.com/office/officeart/2005/8/layout/hierarchy1"/>
    <dgm:cxn modelId="{C850300C-7A50-4FDF-95E3-A5C835E6D798}" type="presParOf" srcId="{C89080CB-3178-44DE-8A47-C729E816AAC8}" destId="{3D42BDA0-E560-410B-941E-1B00F58A0915}" srcOrd="1" destOrd="0" presId="urn:microsoft.com/office/officeart/2005/8/layout/hierarchy1"/>
    <dgm:cxn modelId="{ECFC4824-632E-4429-ADEA-C45D860E09A3}" type="presParOf" srcId="{3D42BDA0-E560-410B-941E-1B00F58A0915}" destId="{CA846E9D-1EF8-4A4C-8255-42381EBC865C}" srcOrd="0" destOrd="0" presId="urn:microsoft.com/office/officeart/2005/8/layout/hierarchy1"/>
    <dgm:cxn modelId="{94E3E646-F8DD-45DD-8502-5696783FC55F}" type="presParOf" srcId="{3D42BDA0-E560-410B-941E-1B00F58A0915}" destId="{DFA1D70D-9C66-4997-B8E3-F449E4F19938}" srcOrd="1" destOrd="0" presId="urn:microsoft.com/office/officeart/2005/8/layout/hierarchy1"/>
    <dgm:cxn modelId="{6057BC4A-DDFB-4FA7-9ABA-190BD164ACE6}" type="presParOf" srcId="{DFA1D70D-9C66-4997-B8E3-F449E4F19938}" destId="{39209D40-CDDA-4728-9D0F-C8C3E9A486E5}" srcOrd="0" destOrd="0" presId="urn:microsoft.com/office/officeart/2005/8/layout/hierarchy1"/>
    <dgm:cxn modelId="{13BFF0AE-7FFC-4F43-BE0A-6B9E8A582E9B}" type="presParOf" srcId="{39209D40-CDDA-4728-9D0F-C8C3E9A486E5}" destId="{19D5E63F-F5AF-487C-8AC2-03192E1AF13A}" srcOrd="0" destOrd="0" presId="urn:microsoft.com/office/officeart/2005/8/layout/hierarchy1"/>
    <dgm:cxn modelId="{0216FCB0-F52E-4697-B49A-37EF5409307A}" type="presParOf" srcId="{39209D40-CDDA-4728-9D0F-C8C3E9A486E5}" destId="{E1DC3251-FA44-41CD-906F-7045B0A38550}" srcOrd="1" destOrd="0" presId="urn:microsoft.com/office/officeart/2005/8/layout/hierarchy1"/>
    <dgm:cxn modelId="{2FC0E110-F3EE-48D8-9121-D95FE5237CAF}" type="presParOf" srcId="{DFA1D70D-9C66-4997-B8E3-F449E4F19938}" destId="{7DBC0E24-F5D3-4CFB-A209-14D3C400BE41}" srcOrd="1" destOrd="0" presId="urn:microsoft.com/office/officeart/2005/8/layout/hierarchy1"/>
    <dgm:cxn modelId="{904FCE57-80FF-4379-AEDE-73FFDAC25299}" type="presParOf" srcId="{3D42BDA0-E560-410B-941E-1B00F58A0915}" destId="{E889C646-2AE6-4363-946B-98A40C5EB3E8}" srcOrd="2" destOrd="0" presId="urn:microsoft.com/office/officeart/2005/8/layout/hierarchy1"/>
    <dgm:cxn modelId="{C222C4BE-6301-466E-8DEA-4A65F76D21EA}" type="presParOf" srcId="{3D42BDA0-E560-410B-941E-1B00F58A0915}" destId="{D76A0D86-307A-402C-BA9E-B0B955476B37}" srcOrd="3" destOrd="0" presId="urn:microsoft.com/office/officeart/2005/8/layout/hierarchy1"/>
    <dgm:cxn modelId="{AA860FE6-7E18-430D-BFF3-496F9A99B1F0}" type="presParOf" srcId="{D76A0D86-307A-402C-BA9E-B0B955476B37}" destId="{7D160B91-E9DF-4824-B4D8-878A4AA4422B}" srcOrd="0" destOrd="0" presId="urn:microsoft.com/office/officeart/2005/8/layout/hierarchy1"/>
    <dgm:cxn modelId="{94036FD0-1CBF-40CC-B74D-EA35DFF1EBA8}" type="presParOf" srcId="{7D160B91-E9DF-4824-B4D8-878A4AA4422B}" destId="{2096FB73-25FE-4EB7-AF66-F40144FFFC40}" srcOrd="0" destOrd="0" presId="urn:microsoft.com/office/officeart/2005/8/layout/hierarchy1"/>
    <dgm:cxn modelId="{A0A776C3-82CF-458D-B6AD-9ABAF2628FFB}" type="presParOf" srcId="{7D160B91-E9DF-4824-B4D8-878A4AA4422B}" destId="{B82F7B46-4915-42A5-A25D-7A7C51AE551E}" srcOrd="1" destOrd="0" presId="urn:microsoft.com/office/officeart/2005/8/layout/hierarchy1"/>
    <dgm:cxn modelId="{04958D7D-EE8C-4BB3-9946-0AD319A34DDE}" type="presParOf" srcId="{D76A0D86-307A-402C-BA9E-B0B955476B37}" destId="{C44BD2D1-0FE0-4018-9A3E-43F4A24D0CAC}" srcOrd="1" destOrd="0" presId="urn:microsoft.com/office/officeart/2005/8/layout/hierarchy1"/>
    <dgm:cxn modelId="{ED93EE3B-201F-4A78-9D76-843D77383480}" type="presParOf" srcId="{3D42BDA0-E560-410B-941E-1B00F58A0915}" destId="{B14EC6DF-FFB3-429C-8B2D-603A5AA99FE7}" srcOrd="4" destOrd="0" presId="urn:microsoft.com/office/officeart/2005/8/layout/hierarchy1"/>
    <dgm:cxn modelId="{1B802A55-732F-4462-B813-56CE43C9C3F0}" type="presParOf" srcId="{3D42BDA0-E560-410B-941E-1B00F58A0915}" destId="{C23A6E3F-BCF0-4783-8229-6E7BCA698D29}" srcOrd="5" destOrd="0" presId="urn:microsoft.com/office/officeart/2005/8/layout/hierarchy1"/>
    <dgm:cxn modelId="{F65EB3AF-6FFA-47BE-9B8A-0025F4E5A684}" type="presParOf" srcId="{C23A6E3F-BCF0-4783-8229-6E7BCA698D29}" destId="{46F42C15-621C-4443-8D24-000232BBD6F8}" srcOrd="0" destOrd="0" presId="urn:microsoft.com/office/officeart/2005/8/layout/hierarchy1"/>
    <dgm:cxn modelId="{A9385692-1915-4A8C-AF68-D80BB46D986F}" type="presParOf" srcId="{46F42C15-621C-4443-8D24-000232BBD6F8}" destId="{EC816998-80E5-4591-90B8-703679C0B547}" srcOrd="0" destOrd="0" presId="urn:microsoft.com/office/officeart/2005/8/layout/hierarchy1"/>
    <dgm:cxn modelId="{98859BCC-BE58-49AB-8720-7CACEBE6BDB5}" type="presParOf" srcId="{46F42C15-621C-4443-8D24-000232BBD6F8}" destId="{50E6394C-484B-47B0-AFBE-04A8633632AD}" srcOrd="1" destOrd="0" presId="urn:microsoft.com/office/officeart/2005/8/layout/hierarchy1"/>
    <dgm:cxn modelId="{031955AA-02D6-4F80-A1A2-D3FA23EC34FB}" type="presParOf" srcId="{C23A6E3F-BCF0-4783-8229-6E7BCA698D29}" destId="{6934F456-8B14-4303-AFBC-00DBDDF2206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B133AD-7EC8-4AEE-ADD8-2B37BEA66C6D}" type="doc">
      <dgm:prSet loTypeId="urn:microsoft.com/office/officeart/2005/8/layout/radial2" loCatId="relationship" qsTypeId="urn:microsoft.com/office/officeart/2005/8/quickstyle/3d1" qsCatId="3D" csTypeId="urn:microsoft.com/office/officeart/2005/8/colors/accent2_4" csCatId="accent2" phldr="1"/>
      <dgm:spPr/>
      <dgm:t>
        <a:bodyPr/>
        <a:lstStyle/>
        <a:p>
          <a:endParaRPr lang="zh-CN" altLang="en-US"/>
        </a:p>
      </dgm:t>
    </dgm:pt>
    <dgm:pt modelId="{A07D582F-2E27-49DE-BD23-546948CC16CE}">
      <dgm:prSet phldrT="[文本]"/>
      <dgm:spPr>
        <a:solidFill>
          <a:schemeClr val="accent5">
            <a:lumMod val="50000"/>
          </a:schemeClr>
        </a:solidFill>
      </dgm:spPr>
      <dgm:t>
        <a:bodyPr/>
        <a:lstStyle/>
        <a:p>
          <a:r>
            <a:rPr lang="zh-CN" altLang="en-US" b="1">
              <a:solidFill>
                <a:srgbClr val="FFFF00"/>
              </a:solidFill>
            </a:rPr>
            <a:t>注意条件</a:t>
          </a:r>
          <a:endParaRPr lang="zh-CN" altLang="en-US" b="1" dirty="0">
            <a:solidFill>
              <a:srgbClr val="FFFF00"/>
            </a:solidFill>
          </a:endParaRPr>
        </a:p>
      </dgm:t>
    </dgm:pt>
    <dgm:pt modelId="{71BC5B8E-5435-4741-A4C3-CFCF42894B82}" type="parTrans" cxnId="{411CBFCE-0474-411D-82E8-D163AD2797A1}">
      <dgm:prSet/>
      <dgm:spPr/>
      <dgm:t>
        <a:bodyPr/>
        <a:lstStyle/>
        <a:p>
          <a:endParaRPr lang="zh-CN" altLang="en-US"/>
        </a:p>
      </dgm:t>
    </dgm:pt>
    <dgm:pt modelId="{95C543E2-9728-4B05-A272-12FC98024005}" type="sibTrans" cxnId="{411CBFCE-0474-411D-82E8-D163AD2797A1}">
      <dgm:prSet/>
      <dgm:spPr/>
      <dgm:t>
        <a:bodyPr/>
        <a:lstStyle/>
        <a:p>
          <a:endParaRPr lang="zh-CN" altLang="en-US"/>
        </a:p>
      </dgm:t>
    </dgm:pt>
    <dgm:pt modelId="{111481A1-DC2E-47EA-9EFA-5326BA890726}">
      <dgm:prSet phldrT="[文本]"/>
      <dgm:spPr>
        <a:solidFill>
          <a:schemeClr val="accent5">
            <a:lumMod val="50000"/>
          </a:schemeClr>
        </a:solidFill>
      </dgm:spPr>
      <dgm:t>
        <a:bodyPr/>
        <a:lstStyle/>
        <a:p>
          <a:r>
            <a:rPr lang="zh-CN" altLang="en-US" b="1" dirty="0">
              <a:solidFill>
                <a:srgbClr val="FFFF00"/>
              </a:solidFill>
            </a:rPr>
            <a:t>非注意条件</a:t>
          </a:r>
        </a:p>
      </dgm:t>
    </dgm:pt>
    <dgm:pt modelId="{708D008C-8AD8-4CB8-9640-C3F30FD94C43}" type="parTrans" cxnId="{99C1935D-44A4-4038-AAB6-C61A8FDEA438}">
      <dgm:prSet/>
      <dgm:spPr/>
      <dgm:t>
        <a:bodyPr/>
        <a:lstStyle/>
        <a:p>
          <a:endParaRPr lang="zh-CN" altLang="en-US"/>
        </a:p>
      </dgm:t>
    </dgm:pt>
    <dgm:pt modelId="{10CD492B-EE63-4167-9743-C661CE0CFD06}" type="sibTrans" cxnId="{99C1935D-44A4-4038-AAB6-C61A8FDEA438}">
      <dgm:prSet/>
      <dgm:spPr/>
      <dgm:t>
        <a:bodyPr/>
        <a:lstStyle/>
        <a:p>
          <a:endParaRPr lang="zh-CN" altLang="en-US"/>
        </a:p>
      </dgm:t>
    </dgm:pt>
    <dgm:pt modelId="{CBF7A3A8-B1CC-4456-9B78-718EBBC11655}" type="pres">
      <dgm:prSet presAssocID="{7BB133AD-7EC8-4AEE-ADD8-2B37BEA66C6D}" presName="composite" presStyleCnt="0">
        <dgm:presLayoutVars>
          <dgm:chMax val="5"/>
          <dgm:dir/>
          <dgm:animLvl val="ctr"/>
          <dgm:resizeHandles val="exact"/>
        </dgm:presLayoutVars>
      </dgm:prSet>
      <dgm:spPr/>
    </dgm:pt>
    <dgm:pt modelId="{13C8082C-7367-42C7-8EFB-42FD47328BE4}" type="pres">
      <dgm:prSet presAssocID="{7BB133AD-7EC8-4AEE-ADD8-2B37BEA66C6D}" presName="cycle" presStyleCnt="0"/>
      <dgm:spPr/>
    </dgm:pt>
    <dgm:pt modelId="{33DAAA8E-ED1B-429E-9EE2-FE5E7E21E77F}" type="pres">
      <dgm:prSet presAssocID="{7BB133AD-7EC8-4AEE-ADD8-2B37BEA66C6D}" presName="centerShape" presStyleCnt="0"/>
      <dgm:spPr/>
    </dgm:pt>
    <dgm:pt modelId="{92F11B14-9CBD-48AD-9BFA-C7EF8351C255}" type="pres">
      <dgm:prSet presAssocID="{7BB133AD-7EC8-4AEE-ADD8-2B37BEA66C6D}" presName="connSite" presStyleLbl="node1" presStyleIdx="0" presStyleCnt="3"/>
      <dgm:spPr/>
    </dgm:pt>
    <dgm:pt modelId="{F8500015-49E2-4251-A5B4-B3B18F0DD6A8}" type="pres">
      <dgm:prSet presAssocID="{7BB133AD-7EC8-4AEE-ADD8-2B37BEA66C6D}" presName="visible" presStyleLbl="node1" presStyleIdx="0" presStyleCnt="3" custScaleY="62727" custLinFactNeighborX="-2426" custLinFactNeighborY="3171"/>
      <dgm:spPr>
        <a:prstGeom prst="flowChartAlternateProcess">
          <a:avLst/>
        </a:prstGeom>
        <a:solidFill>
          <a:schemeClr val="accent5">
            <a:lumMod val="75000"/>
          </a:schemeClr>
        </a:solidFill>
      </dgm:spPr>
    </dgm:pt>
    <dgm:pt modelId="{330F2581-6F75-44FB-B82E-D9E8806A803C}" type="pres">
      <dgm:prSet presAssocID="{71BC5B8E-5435-4741-A4C3-CFCF42894B82}" presName="Name25" presStyleLbl="parChTrans1D1" presStyleIdx="0" presStyleCnt="2"/>
      <dgm:spPr/>
    </dgm:pt>
    <dgm:pt modelId="{4510CB09-A469-4448-9BF9-5BEB11161CA1}" type="pres">
      <dgm:prSet presAssocID="{A07D582F-2E27-49DE-BD23-546948CC16CE}" presName="node" presStyleCnt="0"/>
      <dgm:spPr/>
    </dgm:pt>
    <dgm:pt modelId="{6B30FA4E-1981-45F9-9A53-997A1B7F8C3E}" type="pres">
      <dgm:prSet presAssocID="{A07D582F-2E27-49DE-BD23-546948CC16CE}" presName="parentNode" presStyleLbl="node1" presStyleIdx="1" presStyleCnt="3" custLinFactNeighborX="-1787" custLinFactNeighborY="-891">
        <dgm:presLayoutVars>
          <dgm:chMax val="1"/>
          <dgm:bulletEnabled val="1"/>
        </dgm:presLayoutVars>
      </dgm:prSet>
      <dgm:spPr/>
    </dgm:pt>
    <dgm:pt modelId="{9580CF90-F6E5-4E16-AD1C-9C264DC28D6A}" type="pres">
      <dgm:prSet presAssocID="{A07D582F-2E27-49DE-BD23-546948CC16CE}" presName="childNode" presStyleLbl="revTx" presStyleIdx="0" presStyleCnt="0">
        <dgm:presLayoutVars>
          <dgm:bulletEnabled val="1"/>
        </dgm:presLayoutVars>
      </dgm:prSet>
      <dgm:spPr/>
    </dgm:pt>
    <dgm:pt modelId="{6A9604A0-858A-4B01-9B0A-F2A030AC6585}" type="pres">
      <dgm:prSet presAssocID="{708D008C-8AD8-4CB8-9640-C3F30FD94C43}" presName="Name25" presStyleLbl="parChTrans1D1" presStyleIdx="1" presStyleCnt="2"/>
      <dgm:spPr/>
    </dgm:pt>
    <dgm:pt modelId="{CDF51927-2275-40AA-80B1-A2CBDAE1C375}" type="pres">
      <dgm:prSet presAssocID="{111481A1-DC2E-47EA-9EFA-5326BA890726}" presName="node" presStyleCnt="0"/>
      <dgm:spPr/>
    </dgm:pt>
    <dgm:pt modelId="{C661AF30-C8EE-4634-BA0A-EFDF5EDF4797}" type="pres">
      <dgm:prSet presAssocID="{111481A1-DC2E-47EA-9EFA-5326BA890726}" presName="parentNode" presStyleLbl="node1" presStyleIdx="2" presStyleCnt="3">
        <dgm:presLayoutVars>
          <dgm:chMax val="1"/>
          <dgm:bulletEnabled val="1"/>
        </dgm:presLayoutVars>
      </dgm:prSet>
      <dgm:spPr/>
    </dgm:pt>
    <dgm:pt modelId="{9FB74348-0FE8-4A4A-A48C-E422A1DA260D}" type="pres">
      <dgm:prSet presAssocID="{111481A1-DC2E-47EA-9EFA-5326BA890726}" presName="childNode" presStyleLbl="revTx" presStyleIdx="0" presStyleCnt="0">
        <dgm:presLayoutVars>
          <dgm:bulletEnabled val="1"/>
        </dgm:presLayoutVars>
      </dgm:prSet>
      <dgm:spPr/>
    </dgm:pt>
  </dgm:ptLst>
  <dgm:cxnLst>
    <dgm:cxn modelId="{2809EE13-31B8-4616-A562-9CEFFED62E03}" type="presOf" srcId="{A07D582F-2E27-49DE-BD23-546948CC16CE}" destId="{6B30FA4E-1981-45F9-9A53-997A1B7F8C3E}" srcOrd="0" destOrd="0" presId="urn:microsoft.com/office/officeart/2005/8/layout/radial2"/>
    <dgm:cxn modelId="{99C1935D-44A4-4038-AAB6-C61A8FDEA438}" srcId="{7BB133AD-7EC8-4AEE-ADD8-2B37BEA66C6D}" destId="{111481A1-DC2E-47EA-9EFA-5326BA890726}" srcOrd="1" destOrd="0" parTransId="{708D008C-8AD8-4CB8-9640-C3F30FD94C43}" sibTransId="{10CD492B-EE63-4167-9743-C661CE0CFD06}"/>
    <dgm:cxn modelId="{B10DF863-1710-4B42-8BF1-C49B4E3EE505}" type="presOf" srcId="{7BB133AD-7EC8-4AEE-ADD8-2B37BEA66C6D}" destId="{CBF7A3A8-B1CC-4456-9B78-718EBBC11655}" srcOrd="0" destOrd="0" presId="urn:microsoft.com/office/officeart/2005/8/layout/radial2"/>
    <dgm:cxn modelId="{55CD4A73-8BB0-4A5F-A876-63B6D6129713}" type="presOf" srcId="{708D008C-8AD8-4CB8-9640-C3F30FD94C43}" destId="{6A9604A0-858A-4B01-9B0A-F2A030AC6585}" srcOrd="0" destOrd="0" presId="urn:microsoft.com/office/officeart/2005/8/layout/radial2"/>
    <dgm:cxn modelId="{50DE3B54-13A0-44A7-A6B5-A6C82B8AE4CA}" type="presOf" srcId="{111481A1-DC2E-47EA-9EFA-5326BA890726}" destId="{C661AF30-C8EE-4634-BA0A-EFDF5EDF4797}" srcOrd="0" destOrd="0" presId="urn:microsoft.com/office/officeart/2005/8/layout/radial2"/>
    <dgm:cxn modelId="{17D69BBA-592B-43AA-A965-D10CEDB9BC4A}" type="presOf" srcId="{71BC5B8E-5435-4741-A4C3-CFCF42894B82}" destId="{330F2581-6F75-44FB-B82E-D9E8806A803C}" srcOrd="0" destOrd="0" presId="urn:microsoft.com/office/officeart/2005/8/layout/radial2"/>
    <dgm:cxn modelId="{411CBFCE-0474-411D-82E8-D163AD2797A1}" srcId="{7BB133AD-7EC8-4AEE-ADD8-2B37BEA66C6D}" destId="{A07D582F-2E27-49DE-BD23-546948CC16CE}" srcOrd="0" destOrd="0" parTransId="{71BC5B8E-5435-4741-A4C3-CFCF42894B82}" sibTransId="{95C543E2-9728-4B05-A272-12FC98024005}"/>
    <dgm:cxn modelId="{79E1C87B-516A-4E61-93AE-869A227629E3}" type="presParOf" srcId="{CBF7A3A8-B1CC-4456-9B78-718EBBC11655}" destId="{13C8082C-7367-42C7-8EFB-42FD47328BE4}" srcOrd="0" destOrd="0" presId="urn:microsoft.com/office/officeart/2005/8/layout/radial2"/>
    <dgm:cxn modelId="{056A3A9D-0CEC-4267-BEFF-8806E2246E86}" type="presParOf" srcId="{13C8082C-7367-42C7-8EFB-42FD47328BE4}" destId="{33DAAA8E-ED1B-429E-9EE2-FE5E7E21E77F}" srcOrd="0" destOrd="0" presId="urn:microsoft.com/office/officeart/2005/8/layout/radial2"/>
    <dgm:cxn modelId="{1B96E2D7-14BB-40C6-9F5B-AB0D7C34137E}" type="presParOf" srcId="{33DAAA8E-ED1B-429E-9EE2-FE5E7E21E77F}" destId="{92F11B14-9CBD-48AD-9BFA-C7EF8351C255}" srcOrd="0" destOrd="0" presId="urn:microsoft.com/office/officeart/2005/8/layout/radial2"/>
    <dgm:cxn modelId="{49E5BCC9-8ACA-472B-AD28-AB61182637D9}" type="presParOf" srcId="{33DAAA8E-ED1B-429E-9EE2-FE5E7E21E77F}" destId="{F8500015-49E2-4251-A5B4-B3B18F0DD6A8}" srcOrd="1" destOrd="0" presId="urn:microsoft.com/office/officeart/2005/8/layout/radial2"/>
    <dgm:cxn modelId="{BEA69FEE-B529-4F98-9D80-2BDD514B197D}" type="presParOf" srcId="{13C8082C-7367-42C7-8EFB-42FD47328BE4}" destId="{330F2581-6F75-44FB-B82E-D9E8806A803C}" srcOrd="1" destOrd="0" presId="urn:microsoft.com/office/officeart/2005/8/layout/radial2"/>
    <dgm:cxn modelId="{08673BA0-B012-4BFB-91D9-7D2B1F4E9EDC}" type="presParOf" srcId="{13C8082C-7367-42C7-8EFB-42FD47328BE4}" destId="{4510CB09-A469-4448-9BF9-5BEB11161CA1}" srcOrd="2" destOrd="0" presId="urn:microsoft.com/office/officeart/2005/8/layout/radial2"/>
    <dgm:cxn modelId="{FE986913-4172-4363-9367-DF2B940483CA}" type="presParOf" srcId="{4510CB09-A469-4448-9BF9-5BEB11161CA1}" destId="{6B30FA4E-1981-45F9-9A53-997A1B7F8C3E}" srcOrd="0" destOrd="0" presId="urn:microsoft.com/office/officeart/2005/8/layout/radial2"/>
    <dgm:cxn modelId="{3AA98F56-1260-4080-B8C9-2BEE295EB35C}" type="presParOf" srcId="{4510CB09-A469-4448-9BF9-5BEB11161CA1}" destId="{9580CF90-F6E5-4E16-AD1C-9C264DC28D6A}" srcOrd="1" destOrd="0" presId="urn:microsoft.com/office/officeart/2005/8/layout/radial2"/>
    <dgm:cxn modelId="{057FD0EE-4EE3-40E6-8F50-87D4016CD223}" type="presParOf" srcId="{13C8082C-7367-42C7-8EFB-42FD47328BE4}" destId="{6A9604A0-858A-4B01-9B0A-F2A030AC6585}" srcOrd="3" destOrd="0" presId="urn:microsoft.com/office/officeart/2005/8/layout/radial2"/>
    <dgm:cxn modelId="{6907652A-B686-4EFC-85A9-3F0FDA04A014}" type="presParOf" srcId="{13C8082C-7367-42C7-8EFB-42FD47328BE4}" destId="{CDF51927-2275-40AA-80B1-A2CBDAE1C375}" srcOrd="4" destOrd="0" presId="urn:microsoft.com/office/officeart/2005/8/layout/radial2"/>
    <dgm:cxn modelId="{D2F39AD2-B79F-483C-860C-7DB53C448A30}" type="presParOf" srcId="{CDF51927-2275-40AA-80B1-A2CBDAE1C375}" destId="{C661AF30-C8EE-4634-BA0A-EFDF5EDF4797}" srcOrd="0" destOrd="0" presId="urn:microsoft.com/office/officeart/2005/8/layout/radial2"/>
    <dgm:cxn modelId="{35721151-B68F-4DD4-9F91-88394CE5846E}" type="presParOf" srcId="{CDF51927-2275-40AA-80B1-A2CBDAE1C375}" destId="{9FB74348-0FE8-4A4A-A48C-E422A1DA260D}"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EC6DF-FFB3-429C-8B2D-603A5AA99FE7}">
      <dsp:nvSpPr>
        <dsp:cNvPr id="0" name=""/>
        <dsp:cNvSpPr/>
      </dsp:nvSpPr>
      <dsp:spPr>
        <a:xfrm>
          <a:off x="5151481" y="2680863"/>
          <a:ext cx="1510357" cy="359396"/>
        </a:xfrm>
        <a:custGeom>
          <a:avLst/>
          <a:gdLst/>
          <a:ahLst/>
          <a:cxnLst/>
          <a:rect l="0" t="0" r="0" b="0"/>
          <a:pathLst>
            <a:path>
              <a:moveTo>
                <a:pt x="0" y="0"/>
              </a:moveTo>
              <a:lnTo>
                <a:pt x="0" y="244918"/>
              </a:lnTo>
              <a:lnTo>
                <a:pt x="1510357" y="244918"/>
              </a:lnTo>
              <a:lnTo>
                <a:pt x="1510357" y="359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89C646-2AE6-4363-946B-98A40C5EB3E8}">
      <dsp:nvSpPr>
        <dsp:cNvPr id="0" name=""/>
        <dsp:cNvSpPr/>
      </dsp:nvSpPr>
      <dsp:spPr>
        <a:xfrm>
          <a:off x="5105761" y="2680863"/>
          <a:ext cx="91440" cy="359396"/>
        </a:xfrm>
        <a:custGeom>
          <a:avLst/>
          <a:gdLst/>
          <a:ahLst/>
          <a:cxnLst/>
          <a:rect l="0" t="0" r="0" b="0"/>
          <a:pathLst>
            <a:path>
              <a:moveTo>
                <a:pt x="45720" y="0"/>
              </a:moveTo>
              <a:lnTo>
                <a:pt x="45720" y="359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846E9D-1EF8-4A4C-8255-42381EBC865C}">
      <dsp:nvSpPr>
        <dsp:cNvPr id="0" name=""/>
        <dsp:cNvSpPr/>
      </dsp:nvSpPr>
      <dsp:spPr>
        <a:xfrm>
          <a:off x="3641123" y="2680863"/>
          <a:ext cx="1510357" cy="359396"/>
        </a:xfrm>
        <a:custGeom>
          <a:avLst/>
          <a:gdLst/>
          <a:ahLst/>
          <a:cxnLst/>
          <a:rect l="0" t="0" r="0" b="0"/>
          <a:pathLst>
            <a:path>
              <a:moveTo>
                <a:pt x="1510357" y="0"/>
              </a:moveTo>
              <a:lnTo>
                <a:pt x="1510357" y="244918"/>
              </a:lnTo>
              <a:lnTo>
                <a:pt x="0" y="244918"/>
              </a:lnTo>
              <a:lnTo>
                <a:pt x="0" y="359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962596-FB12-4E48-9336-E63CC08DE14F}">
      <dsp:nvSpPr>
        <dsp:cNvPr id="0" name=""/>
        <dsp:cNvSpPr/>
      </dsp:nvSpPr>
      <dsp:spPr>
        <a:xfrm>
          <a:off x="3263534" y="1536767"/>
          <a:ext cx="1887946" cy="359396"/>
        </a:xfrm>
        <a:custGeom>
          <a:avLst/>
          <a:gdLst/>
          <a:ahLst/>
          <a:cxnLst/>
          <a:rect l="0" t="0" r="0" b="0"/>
          <a:pathLst>
            <a:path>
              <a:moveTo>
                <a:pt x="0" y="0"/>
              </a:moveTo>
              <a:lnTo>
                <a:pt x="0" y="244918"/>
              </a:lnTo>
              <a:lnTo>
                <a:pt x="1887946" y="244918"/>
              </a:lnTo>
              <a:lnTo>
                <a:pt x="1887946" y="359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371CB-23AF-4A45-A9F0-E813A4C73C84}">
      <dsp:nvSpPr>
        <dsp:cNvPr id="0" name=""/>
        <dsp:cNvSpPr/>
      </dsp:nvSpPr>
      <dsp:spPr>
        <a:xfrm>
          <a:off x="1375588" y="2680863"/>
          <a:ext cx="755178" cy="359396"/>
        </a:xfrm>
        <a:custGeom>
          <a:avLst/>
          <a:gdLst/>
          <a:ahLst/>
          <a:cxnLst/>
          <a:rect l="0" t="0" r="0" b="0"/>
          <a:pathLst>
            <a:path>
              <a:moveTo>
                <a:pt x="0" y="0"/>
              </a:moveTo>
              <a:lnTo>
                <a:pt x="0" y="244918"/>
              </a:lnTo>
              <a:lnTo>
                <a:pt x="755178" y="244918"/>
              </a:lnTo>
              <a:lnTo>
                <a:pt x="755178" y="359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1FD36C-30C5-4582-AC31-8F80A4DC7110}">
      <dsp:nvSpPr>
        <dsp:cNvPr id="0" name=""/>
        <dsp:cNvSpPr/>
      </dsp:nvSpPr>
      <dsp:spPr>
        <a:xfrm>
          <a:off x="620409" y="2680863"/>
          <a:ext cx="755178" cy="359396"/>
        </a:xfrm>
        <a:custGeom>
          <a:avLst/>
          <a:gdLst/>
          <a:ahLst/>
          <a:cxnLst/>
          <a:rect l="0" t="0" r="0" b="0"/>
          <a:pathLst>
            <a:path>
              <a:moveTo>
                <a:pt x="755178" y="0"/>
              </a:moveTo>
              <a:lnTo>
                <a:pt x="755178" y="244918"/>
              </a:lnTo>
              <a:lnTo>
                <a:pt x="0" y="244918"/>
              </a:lnTo>
              <a:lnTo>
                <a:pt x="0" y="3593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F7B937-A835-43B7-9E6D-FF3055117B0F}">
      <dsp:nvSpPr>
        <dsp:cNvPr id="0" name=""/>
        <dsp:cNvSpPr/>
      </dsp:nvSpPr>
      <dsp:spPr>
        <a:xfrm>
          <a:off x="1375588" y="1536767"/>
          <a:ext cx="1887946" cy="359396"/>
        </a:xfrm>
        <a:custGeom>
          <a:avLst/>
          <a:gdLst/>
          <a:ahLst/>
          <a:cxnLst/>
          <a:rect l="0" t="0" r="0" b="0"/>
          <a:pathLst>
            <a:path>
              <a:moveTo>
                <a:pt x="1887946" y="0"/>
              </a:moveTo>
              <a:lnTo>
                <a:pt x="1887946" y="244918"/>
              </a:lnTo>
              <a:lnTo>
                <a:pt x="0" y="244918"/>
              </a:lnTo>
              <a:lnTo>
                <a:pt x="0" y="359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C7A57A-F143-4C51-A1EE-435C3132CD93}">
      <dsp:nvSpPr>
        <dsp:cNvPr id="0" name=""/>
        <dsp:cNvSpPr/>
      </dsp:nvSpPr>
      <dsp:spPr>
        <a:xfrm>
          <a:off x="2645661" y="752068"/>
          <a:ext cx="1235746" cy="784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6ABF-8C99-4F0C-A964-50C9DBA9DC0F}">
      <dsp:nvSpPr>
        <dsp:cNvPr id="0" name=""/>
        <dsp:cNvSpPr/>
      </dsp:nvSpPr>
      <dsp:spPr>
        <a:xfrm>
          <a:off x="2782966" y="882508"/>
          <a:ext cx="1235746" cy="7846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latin typeface="微软雅黑" panose="020B0503020204020204" pitchFamily="34" charset="-122"/>
              <a:ea typeface="微软雅黑" panose="020B0503020204020204" pitchFamily="34" charset="-122"/>
            </a:rPr>
            <a:t>ERPs</a:t>
          </a:r>
          <a:r>
            <a:rPr lang="zh-CN" altLang="en-US" sz="1900" kern="1200" dirty="0">
              <a:latin typeface="微软雅黑" panose="020B0503020204020204" pitchFamily="34" charset="-122"/>
              <a:ea typeface="微软雅黑" panose="020B0503020204020204" pitchFamily="34" charset="-122"/>
            </a:rPr>
            <a:t>命名</a:t>
          </a:r>
        </a:p>
      </dsp:txBody>
      <dsp:txXfrm>
        <a:off x="2805949" y="905491"/>
        <a:ext cx="1189780" cy="738733"/>
      </dsp:txXfrm>
    </dsp:sp>
    <dsp:sp modelId="{5514A524-268C-4FB1-ACC7-EF14EBBC91EC}">
      <dsp:nvSpPr>
        <dsp:cNvPr id="0" name=""/>
        <dsp:cNvSpPr/>
      </dsp:nvSpPr>
      <dsp:spPr>
        <a:xfrm>
          <a:off x="757714" y="1896163"/>
          <a:ext cx="1235746" cy="784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55CD74-9F25-4338-A0B3-41F5D14B16BA}">
      <dsp:nvSpPr>
        <dsp:cNvPr id="0" name=""/>
        <dsp:cNvSpPr/>
      </dsp:nvSpPr>
      <dsp:spPr>
        <a:xfrm>
          <a:off x="895019" y="2026603"/>
          <a:ext cx="1235746" cy="7846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波形正负</a:t>
          </a:r>
        </a:p>
      </dsp:txBody>
      <dsp:txXfrm>
        <a:off x="918002" y="2049586"/>
        <a:ext cx="1189780" cy="738733"/>
      </dsp:txXfrm>
    </dsp:sp>
    <dsp:sp modelId="{93888DD2-0624-4AFA-A81B-B47259920751}">
      <dsp:nvSpPr>
        <dsp:cNvPr id="0" name=""/>
        <dsp:cNvSpPr/>
      </dsp:nvSpPr>
      <dsp:spPr>
        <a:xfrm>
          <a:off x="2535" y="3040259"/>
          <a:ext cx="1235746" cy="784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DC284-3E26-49D8-B538-379FC955CA68}">
      <dsp:nvSpPr>
        <dsp:cNvPr id="0" name=""/>
        <dsp:cNvSpPr/>
      </dsp:nvSpPr>
      <dsp:spPr>
        <a:xfrm>
          <a:off x="139841" y="3170699"/>
          <a:ext cx="1235746" cy="7846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P</a:t>
          </a:r>
          <a:endParaRPr lang="zh-CN" altLang="en-US" sz="1900" kern="1200" dirty="0"/>
        </a:p>
      </dsp:txBody>
      <dsp:txXfrm>
        <a:off x="162824" y="3193682"/>
        <a:ext cx="1189780" cy="738733"/>
      </dsp:txXfrm>
    </dsp:sp>
    <dsp:sp modelId="{7586E967-4C7A-44E4-B48D-3942EDFAAC24}">
      <dsp:nvSpPr>
        <dsp:cNvPr id="0" name=""/>
        <dsp:cNvSpPr/>
      </dsp:nvSpPr>
      <dsp:spPr>
        <a:xfrm>
          <a:off x="1512893" y="3040259"/>
          <a:ext cx="1235746" cy="784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F748E6-16C9-4278-A0BD-7E000CE685FC}">
      <dsp:nvSpPr>
        <dsp:cNvPr id="0" name=""/>
        <dsp:cNvSpPr/>
      </dsp:nvSpPr>
      <dsp:spPr>
        <a:xfrm>
          <a:off x="1650198" y="3170699"/>
          <a:ext cx="1235746" cy="7846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N</a:t>
          </a:r>
          <a:endParaRPr lang="zh-CN" altLang="en-US" sz="1900" kern="1200" dirty="0"/>
        </a:p>
      </dsp:txBody>
      <dsp:txXfrm>
        <a:off x="1673181" y="3193682"/>
        <a:ext cx="1189780" cy="738733"/>
      </dsp:txXfrm>
    </dsp:sp>
    <dsp:sp modelId="{2EB12D66-F72D-421E-A2E8-D06422279E08}">
      <dsp:nvSpPr>
        <dsp:cNvPr id="0" name=""/>
        <dsp:cNvSpPr/>
      </dsp:nvSpPr>
      <dsp:spPr>
        <a:xfrm>
          <a:off x="4533607" y="1896163"/>
          <a:ext cx="1235746" cy="784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DB2DE-AA12-4285-AED0-B47E8572D09A}">
      <dsp:nvSpPr>
        <dsp:cNvPr id="0" name=""/>
        <dsp:cNvSpPr/>
      </dsp:nvSpPr>
      <dsp:spPr>
        <a:xfrm>
          <a:off x="4670912" y="2026603"/>
          <a:ext cx="1235746" cy="7846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潜伏期</a:t>
          </a:r>
        </a:p>
      </dsp:txBody>
      <dsp:txXfrm>
        <a:off x="4693895" y="2049586"/>
        <a:ext cx="1189780" cy="738733"/>
      </dsp:txXfrm>
    </dsp:sp>
    <dsp:sp modelId="{19D5E63F-F5AF-487C-8AC2-03192E1AF13A}">
      <dsp:nvSpPr>
        <dsp:cNvPr id="0" name=""/>
        <dsp:cNvSpPr/>
      </dsp:nvSpPr>
      <dsp:spPr>
        <a:xfrm>
          <a:off x="3023250" y="3040259"/>
          <a:ext cx="1235746" cy="784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C3251-FA44-41CD-906F-7045B0A38550}">
      <dsp:nvSpPr>
        <dsp:cNvPr id="0" name=""/>
        <dsp:cNvSpPr/>
      </dsp:nvSpPr>
      <dsp:spPr>
        <a:xfrm>
          <a:off x="3160555" y="3170699"/>
          <a:ext cx="1235746" cy="7846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早成分</a:t>
          </a:r>
        </a:p>
      </dsp:txBody>
      <dsp:txXfrm>
        <a:off x="3183538" y="3193682"/>
        <a:ext cx="1189780" cy="738733"/>
      </dsp:txXfrm>
    </dsp:sp>
    <dsp:sp modelId="{2096FB73-25FE-4EB7-AF66-F40144FFFC40}">
      <dsp:nvSpPr>
        <dsp:cNvPr id="0" name=""/>
        <dsp:cNvSpPr/>
      </dsp:nvSpPr>
      <dsp:spPr>
        <a:xfrm>
          <a:off x="4533607" y="3040259"/>
          <a:ext cx="1235746" cy="784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2F7B46-4915-42A5-A25D-7A7C51AE551E}">
      <dsp:nvSpPr>
        <dsp:cNvPr id="0" name=""/>
        <dsp:cNvSpPr/>
      </dsp:nvSpPr>
      <dsp:spPr>
        <a:xfrm>
          <a:off x="4670912" y="3170699"/>
          <a:ext cx="1235746" cy="7846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中成分</a:t>
          </a:r>
        </a:p>
      </dsp:txBody>
      <dsp:txXfrm>
        <a:off x="4693895" y="3193682"/>
        <a:ext cx="1189780" cy="738733"/>
      </dsp:txXfrm>
    </dsp:sp>
    <dsp:sp modelId="{EC816998-80E5-4591-90B8-703679C0B547}">
      <dsp:nvSpPr>
        <dsp:cNvPr id="0" name=""/>
        <dsp:cNvSpPr/>
      </dsp:nvSpPr>
      <dsp:spPr>
        <a:xfrm>
          <a:off x="6043964" y="3040259"/>
          <a:ext cx="1235746" cy="784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6394C-484B-47B0-AFBE-04A8633632AD}">
      <dsp:nvSpPr>
        <dsp:cNvPr id="0" name=""/>
        <dsp:cNvSpPr/>
      </dsp:nvSpPr>
      <dsp:spPr>
        <a:xfrm>
          <a:off x="6181270" y="3170699"/>
          <a:ext cx="1235746" cy="7846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晚成分</a:t>
          </a:r>
        </a:p>
      </dsp:txBody>
      <dsp:txXfrm>
        <a:off x="6204253" y="3193682"/>
        <a:ext cx="1189780" cy="738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604A0-858A-4B01-9B0A-F2A030AC6585}">
      <dsp:nvSpPr>
        <dsp:cNvPr id="0" name=""/>
        <dsp:cNvSpPr/>
      </dsp:nvSpPr>
      <dsp:spPr>
        <a:xfrm rot="1723689">
          <a:off x="1395288" y="1953179"/>
          <a:ext cx="646066" cy="66445"/>
        </a:xfrm>
        <a:custGeom>
          <a:avLst/>
          <a:gdLst/>
          <a:ahLst/>
          <a:cxnLst/>
          <a:rect l="0" t="0" r="0" b="0"/>
          <a:pathLst>
            <a:path>
              <a:moveTo>
                <a:pt x="0" y="33222"/>
              </a:moveTo>
              <a:lnTo>
                <a:pt x="646066" y="33222"/>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30F2581-6F75-44FB-B82E-D9E8806A803C}">
      <dsp:nvSpPr>
        <dsp:cNvPr id="0" name=""/>
        <dsp:cNvSpPr/>
      </dsp:nvSpPr>
      <dsp:spPr>
        <a:xfrm rot="19895849">
          <a:off x="1391780" y="983616"/>
          <a:ext cx="718935" cy="66445"/>
        </a:xfrm>
        <a:custGeom>
          <a:avLst/>
          <a:gdLst/>
          <a:ahLst/>
          <a:cxnLst/>
          <a:rect l="0" t="0" r="0" b="0"/>
          <a:pathLst>
            <a:path>
              <a:moveTo>
                <a:pt x="0" y="33222"/>
              </a:moveTo>
              <a:lnTo>
                <a:pt x="718935" y="33222"/>
              </a:lnTo>
            </a:path>
          </a:pathLst>
        </a:custGeom>
        <a:noFill/>
        <a:ln w="12700" cap="flat" cmpd="sng" algn="ctr">
          <a:solidFill>
            <a:schemeClr val="accent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8500015-49E2-4251-A5B4-B3B18F0DD6A8}">
      <dsp:nvSpPr>
        <dsp:cNvPr id="0" name=""/>
        <dsp:cNvSpPr/>
      </dsp:nvSpPr>
      <dsp:spPr>
        <a:xfrm>
          <a:off x="0" y="1031412"/>
          <a:ext cx="1688004" cy="1058834"/>
        </a:xfrm>
        <a:prstGeom prst="flowChartAlternateProcess">
          <a:avLst/>
        </a:prstGeom>
        <a:solidFill>
          <a:schemeClr val="accent5">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B30FA4E-1981-45F9-9A53-997A1B7F8C3E}">
      <dsp:nvSpPr>
        <dsp:cNvPr id="0" name=""/>
        <dsp:cNvSpPr/>
      </dsp:nvSpPr>
      <dsp:spPr>
        <a:xfrm>
          <a:off x="2010572" y="148634"/>
          <a:ext cx="944957" cy="944957"/>
        </a:xfrm>
        <a:prstGeom prst="ellipse">
          <a:avLst/>
        </a:prstGeom>
        <a:solidFill>
          <a:schemeClr val="accent5">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a:solidFill>
                <a:srgbClr val="FFFF00"/>
              </a:solidFill>
            </a:rPr>
            <a:t>注意条件</a:t>
          </a:r>
          <a:endParaRPr lang="zh-CN" altLang="en-US" sz="1800" b="1" kern="1200" dirty="0">
            <a:solidFill>
              <a:srgbClr val="FFFF00"/>
            </a:solidFill>
          </a:endParaRPr>
        </a:p>
      </dsp:txBody>
      <dsp:txXfrm>
        <a:off x="2148958" y="287020"/>
        <a:ext cx="668185" cy="668185"/>
      </dsp:txXfrm>
    </dsp:sp>
    <dsp:sp modelId="{C661AF30-C8EE-4634-BA0A-EFDF5EDF4797}">
      <dsp:nvSpPr>
        <dsp:cNvPr id="0" name=""/>
        <dsp:cNvSpPr/>
      </dsp:nvSpPr>
      <dsp:spPr>
        <a:xfrm>
          <a:off x="1939260" y="1878672"/>
          <a:ext cx="1012802" cy="1012802"/>
        </a:xfrm>
        <a:prstGeom prst="ellipse">
          <a:avLst/>
        </a:prstGeom>
        <a:solidFill>
          <a:schemeClr val="accent5">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非注意条件</a:t>
          </a:r>
        </a:p>
      </dsp:txBody>
      <dsp:txXfrm>
        <a:off x="2087581" y="2026993"/>
        <a:ext cx="716160" cy="7161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extLst>
      <p:ext uri="{BB962C8B-B14F-4D97-AF65-F5344CB8AC3E}">
        <p14:creationId xmlns:p14="http://schemas.microsoft.com/office/powerpoint/2010/main" val="3744765781"/>
      </p:ext>
    </p:extLst>
  </p:cSld>
  <p:clrMap bg1="lt1" tx1="dk1" bg2="lt2" tx2="dk2" accent1="accent1" accent2="accent2" accent3="accent3" accent4="accent4" accent5="accent5" accent6="accent6" hlink="hlink" folHlink="folHlink"/>
  <p:notesStyle>
    <a:lvl1pPr marL="0" algn="l" defTabSz="685840" rtl="0" eaLnBrk="1" latinLnBrk="0" hangingPunct="1">
      <a:defRPr sz="900" kern="1200">
        <a:solidFill>
          <a:schemeClr val="tx1"/>
        </a:solidFill>
        <a:latin typeface="+mn-lt"/>
        <a:ea typeface="+mn-ea"/>
        <a:cs typeface="+mn-cs"/>
      </a:defRPr>
    </a:lvl1pPr>
    <a:lvl2pPr marL="342921" algn="l" defTabSz="685840" rtl="0" eaLnBrk="1" latinLnBrk="0" hangingPunct="1">
      <a:defRPr sz="900" kern="1200">
        <a:solidFill>
          <a:schemeClr val="tx1"/>
        </a:solidFill>
        <a:latin typeface="+mn-lt"/>
        <a:ea typeface="+mn-ea"/>
        <a:cs typeface="+mn-cs"/>
      </a:defRPr>
    </a:lvl2pPr>
    <a:lvl3pPr marL="685840" algn="l" defTabSz="685840" rtl="0" eaLnBrk="1" latinLnBrk="0" hangingPunct="1">
      <a:defRPr sz="900" kern="1200">
        <a:solidFill>
          <a:schemeClr val="tx1"/>
        </a:solidFill>
        <a:latin typeface="+mn-lt"/>
        <a:ea typeface="+mn-ea"/>
        <a:cs typeface="+mn-cs"/>
      </a:defRPr>
    </a:lvl3pPr>
    <a:lvl4pPr marL="1028761" algn="l" defTabSz="685840" rtl="0" eaLnBrk="1" latinLnBrk="0" hangingPunct="1">
      <a:defRPr sz="900" kern="1200">
        <a:solidFill>
          <a:schemeClr val="tx1"/>
        </a:solidFill>
        <a:latin typeface="+mn-lt"/>
        <a:ea typeface="+mn-ea"/>
        <a:cs typeface="+mn-cs"/>
      </a:defRPr>
    </a:lvl4pPr>
    <a:lvl5pPr marL="1371681" algn="l" defTabSz="685840" rtl="0" eaLnBrk="1" latinLnBrk="0" hangingPunct="1">
      <a:defRPr sz="900" kern="1200">
        <a:solidFill>
          <a:schemeClr val="tx1"/>
        </a:solidFill>
        <a:latin typeface="+mn-lt"/>
        <a:ea typeface="+mn-ea"/>
        <a:cs typeface="+mn-cs"/>
      </a:defRPr>
    </a:lvl5pPr>
    <a:lvl6pPr marL="1714601" algn="l" defTabSz="685840" rtl="0" eaLnBrk="1" latinLnBrk="0" hangingPunct="1">
      <a:defRPr sz="900" kern="1200">
        <a:solidFill>
          <a:schemeClr val="tx1"/>
        </a:solidFill>
        <a:latin typeface="+mn-lt"/>
        <a:ea typeface="+mn-ea"/>
        <a:cs typeface="+mn-cs"/>
      </a:defRPr>
    </a:lvl6pPr>
    <a:lvl7pPr marL="2057520" algn="l" defTabSz="685840" rtl="0" eaLnBrk="1" latinLnBrk="0" hangingPunct="1">
      <a:defRPr sz="900" kern="1200">
        <a:solidFill>
          <a:schemeClr val="tx1"/>
        </a:solidFill>
        <a:latin typeface="+mn-lt"/>
        <a:ea typeface="+mn-ea"/>
        <a:cs typeface="+mn-cs"/>
      </a:defRPr>
    </a:lvl7pPr>
    <a:lvl8pPr marL="2400440" algn="l" defTabSz="685840" rtl="0" eaLnBrk="1" latinLnBrk="0" hangingPunct="1">
      <a:defRPr sz="900" kern="1200">
        <a:solidFill>
          <a:schemeClr val="tx1"/>
        </a:solidFill>
        <a:latin typeface="+mn-lt"/>
        <a:ea typeface="+mn-ea"/>
        <a:cs typeface="+mn-cs"/>
      </a:defRPr>
    </a:lvl8pPr>
    <a:lvl9pPr marL="2743361" algn="l" defTabSz="6858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item/%CE%B1%E6%B3%A2" TargetMode="External"/><Relationship Id="rId7" Type="http://schemas.openxmlformats.org/officeDocument/2006/relationships/hyperlink" Target="http://baike.baidu.com/item/%CE%B8%E6%B3%A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item/%CE%B4%E6%B3%A2" TargetMode="External"/><Relationship Id="rId5" Type="http://schemas.openxmlformats.org/officeDocument/2006/relationships/hyperlink" Target="http://baike.baidu.com/item/%E6%8C%AF%E5%B9%85" TargetMode="External"/><Relationship Id="rId4" Type="http://schemas.openxmlformats.org/officeDocument/2006/relationships/hyperlink" Target="http://baike.baidu.com/item/%E8%A7%86%E8%A7%8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D5E53-1996-4A18-8378-BCF5C8046DA1}" type="slidenum">
              <a:rPr lang="zh-CN" altLang="en-US" smtClean="0"/>
              <a:t>11</a:t>
            </a:fld>
            <a:endParaRPr lang="zh-CN" altLang="en-US"/>
          </a:p>
        </p:txBody>
      </p:sp>
    </p:spTree>
    <p:extLst>
      <p:ext uri="{BB962C8B-B14F-4D97-AF65-F5344CB8AC3E}">
        <p14:creationId xmlns:p14="http://schemas.microsoft.com/office/powerpoint/2010/main" val="3287889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小建议：  （</a:t>
            </a:r>
            <a:r>
              <a:rPr lang="en-US" altLang="zh-CN" dirty="0"/>
              <a:t>1</a:t>
            </a:r>
            <a:r>
              <a:rPr lang="zh-CN" altLang="en-US" dirty="0"/>
              <a:t>）大脑每天需</a:t>
            </a:r>
            <a:r>
              <a:rPr lang="en-US" altLang="zh-CN" dirty="0"/>
              <a:t>8</a:t>
            </a:r>
            <a:r>
              <a:rPr lang="zh-CN" altLang="en-US" dirty="0"/>
              <a:t>小时处于</a:t>
            </a:r>
            <a:r>
              <a:rPr lang="en-US" altLang="zh-CN" dirty="0"/>
              <a:t>θ</a:t>
            </a:r>
            <a:r>
              <a:rPr lang="zh-CN" altLang="en-US" dirty="0"/>
              <a:t>脑波（睡眠），其中至少需</a:t>
            </a:r>
            <a:r>
              <a:rPr lang="en-US" altLang="zh-CN" dirty="0"/>
              <a:t>2—3</a:t>
            </a:r>
            <a:r>
              <a:rPr lang="zh-CN" altLang="en-US" dirty="0"/>
              <a:t>小时处于</a:t>
            </a:r>
            <a:r>
              <a:rPr lang="en-US" altLang="zh-CN" dirty="0"/>
              <a:t>δ</a:t>
            </a:r>
            <a:r>
              <a:rPr lang="zh-CN" altLang="en-US" dirty="0"/>
              <a:t>脑波（深度睡眠）；</a:t>
            </a:r>
            <a:endParaRPr lang="en-US" altLang="zh-CN" dirty="0"/>
          </a:p>
          <a:p>
            <a:r>
              <a:rPr lang="zh-CN" altLang="en-US" dirty="0"/>
              <a:t>               （</a:t>
            </a:r>
            <a:r>
              <a:rPr lang="en-US" altLang="zh-CN" dirty="0"/>
              <a:t>2</a:t>
            </a:r>
            <a:r>
              <a:rPr lang="zh-CN" altLang="en-US" dirty="0"/>
              <a:t>）要尽量争取时间多处于</a:t>
            </a:r>
            <a:r>
              <a:rPr lang="en-US" altLang="zh-CN" dirty="0"/>
              <a:t>α</a:t>
            </a:r>
            <a:r>
              <a:rPr lang="zh-CN" altLang="en-US" dirty="0"/>
              <a:t>脑波；</a:t>
            </a:r>
          </a:p>
          <a:p>
            <a:r>
              <a:rPr lang="zh-CN" altLang="en-US" dirty="0"/>
              <a:t>               （</a:t>
            </a:r>
            <a:r>
              <a:rPr lang="en-US" altLang="zh-CN" dirty="0"/>
              <a:t>3</a:t>
            </a:r>
            <a:r>
              <a:rPr lang="zh-CN" altLang="en-US" dirty="0"/>
              <a:t>）每天处于较高</a:t>
            </a:r>
            <a:r>
              <a:rPr lang="en-US" altLang="zh-CN" dirty="0"/>
              <a:t>β</a:t>
            </a:r>
            <a:r>
              <a:rPr lang="zh-CN" altLang="en-US" dirty="0"/>
              <a:t>脑波的时间，最好不要超过</a:t>
            </a:r>
            <a:r>
              <a:rPr lang="en-US" altLang="zh-CN" dirty="0"/>
              <a:t>8</a:t>
            </a:r>
            <a:r>
              <a:rPr lang="zh-CN" altLang="en-US" dirty="0"/>
              <a:t>小时（也就是紧张，注意力集中的时间，这种状态下容易疲劳），其间还应忙里偷闲用</a:t>
            </a:r>
            <a:r>
              <a:rPr lang="en-US" altLang="zh-CN" dirty="0"/>
              <a:t>5—15</a:t>
            </a:r>
            <a:r>
              <a:rPr lang="zh-CN" altLang="en-US" dirty="0"/>
              <a:t>分钟</a:t>
            </a:r>
            <a:r>
              <a:rPr lang="en-US" altLang="zh-CN" dirty="0"/>
              <a:t>α</a:t>
            </a:r>
            <a:r>
              <a:rPr lang="zh-CN" altLang="en-US" dirty="0"/>
              <a:t>脑波间断两、三次。</a:t>
            </a:r>
            <a:endParaRPr lang="en-US" altLang="zh-CN" dirty="0"/>
          </a:p>
          <a:p>
            <a:endParaRPr lang="en-US" altLang="zh-CN" dirty="0"/>
          </a:p>
          <a:p>
            <a:r>
              <a:rPr lang="zh-CN" altLang="en-US" dirty="0"/>
              <a:t>随着脑电技术的不断成熟，越来越多的研究者对特定刺激与特定任务下的脑电特征产生了浓厚的兴趣，</a:t>
            </a:r>
            <a:r>
              <a:rPr lang="en-US" altLang="zh-CN" dirty="0"/>
              <a:t>ERP</a:t>
            </a:r>
            <a:r>
              <a:rPr lang="zh-CN" altLang="en-US" dirty="0"/>
              <a:t>技术随之兴起。</a:t>
            </a:r>
          </a:p>
        </p:txBody>
      </p:sp>
      <p:sp>
        <p:nvSpPr>
          <p:cNvPr id="4" name="灯片编号占位符 3"/>
          <p:cNvSpPr>
            <a:spLocks noGrp="1"/>
          </p:cNvSpPr>
          <p:nvPr>
            <p:ph type="sldNum" sz="quarter" idx="10"/>
          </p:nvPr>
        </p:nvSpPr>
        <p:spPr/>
        <p:txBody>
          <a:bodyPr/>
          <a:lstStyle/>
          <a:p>
            <a:fld id="{7F1D5E53-1996-4A18-8378-BCF5C8046DA1}" type="slidenum">
              <a:rPr lang="zh-CN" altLang="en-US" smtClean="0"/>
              <a:t>20</a:t>
            </a:fld>
            <a:endParaRPr lang="zh-CN" altLang="en-US"/>
          </a:p>
        </p:txBody>
      </p:sp>
    </p:spTree>
    <p:extLst>
      <p:ext uri="{BB962C8B-B14F-4D97-AF65-F5344CB8AC3E}">
        <p14:creationId xmlns:p14="http://schemas.microsoft.com/office/powerpoint/2010/main" val="277933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sz="900" kern="0" dirty="0">
                <a:latin typeface="微软雅黑" panose="020B0503020204020204" pitchFamily="34" charset="-122"/>
                <a:ea typeface="微软雅黑" panose="020B0503020204020204" pitchFamily="34" charset="-122"/>
              </a:rPr>
              <a:t>事件相关电位（</a:t>
            </a:r>
            <a:r>
              <a:rPr lang="en-US" altLang="zh-CN" sz="900" kern="0" dirty="0">
                <a:latin typeface="微软雅黑" panose="020B0503020204020204" pitchFamily="34" charset="-122"/>
                <a:ea typeface="微软雅黑" panose="020B0503020204020204" pitchFamily="34" charset="-122"/>
              </a:rPr>
              <a:t>ERPs</a:t>
            </a:r>
            <a:r>
              <a:rPr lang="zh-CN" altLang="en-US" sz="900" kern="0" dirty="0">
                <a:latin typeface="微软雅黑" panose="020B0503020204020204" pitchFamily="34" charset="-122"/>
                <a:ea typeface="微软雅黑" panose="020B0503020204020204" pitchFamily="34" charset="-122"/>
              </a:rPr>
              <a:t>）</a:t>
            </a:r>
            <a:r>
              <a:rPr lang="en-US" altLang="zh-CN" sz="900" kern="0" dirty="0">
                <a:latin typeface="微软雅黑" panose="020B0503020204020204" pitchFamily="34" charset="-122"/>
                <a:ea typeface="微软雅黑" panose="020B0503020204020204" pitchFamily="34" charset="-122"/>
              </a:rPr>
              <a:t>:</a:t>
            </a:r>
            <a:r>
              <a:rPr lang="zh-CN" altLang="en-US" sz="900" kern="0" dirty="0">
                <a:latin typeface="微软雅黑" panose="020B0503020204020204" pitchFamily="34" charset="-122"/>
                <a:ea typeface="微软雅黑" panose="020B0503020204020204" pitchFamily="34" charset="-122"/>
              </a:rPr>
              <a:t>凡是外加一种特定的刺激，作用于感觉系统或脑的某 一部分，在给予刺激或撤销刺激时，在脑区引起的电位变化。</a:t>
            </a:r>
            <a:endParaRPr lang="en-US" altLang="zh-CN" sz="900" kern="0" dirty="0">
              <a:latin typeface="微软雅黑" panose="020B0503020204020204" pitchFamily="34" charset="-122"/>
              <a:ea typeface="微软雅黑" panose="020B0503020204020204" pitchFamily="34" charset="-122"/>
            </a:endParaRPr>
          </a:p>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sz="900" kern="0" dirty="0">
                <a:latin typeface="微软雅黑" panose="020B0503020204020204" pitchFamily="34" charset="-122"/>
                <a:ea typeface="微软雅黑" panose="020B0503020204020204" pitchFamily="34" charset="-122"/>
              </a:rPr>
              <a:t>这种由外加刺激引起的电位幅值相比于</a:t>
            </a:r>
            <a:r>
              <a:rPr lang="en-US" altLang="zh-CN" sz="900" kern="0" dirty="0">
                <a:latin typeface="微软雅黑" panose="020B0503020204020204" pitchFamily="34" charset="-122"/>
                <a:ea typeface="微软雅黑" panose="020B0503020204020204" pitchFamily="34" charset="-122"/>
              </a:rPr>
              <a:t>EEG</a:t>
            </a:r>
            <a:r>
              <a:rPr lang="zh-CN" altLang="en-US" sz="900" kern="0" dirty="0">
                <a:latin typeface="微软雅黑" panose="020B0503020204020204" pitchFamily="34" charset="-122"/>
                <a:ea typeface="微软雅黑" panose="020B0503020204020204" pitchFamily="34" charset="-122"/>
              </a:rPr>
              <a:t>来说更小，只有</a:t>
            </a:r>
            <a:r>
              <a:rPr lang="en-US" altLang="zh-CN" sz="900" kern="0" dirty="0">
                <a:latin typeface="微软雅黑" panose="020B0503020204020204" pitchFamily="34" charset="-122"/>
                <a:ea typeface="微软雅黑" panose="020B0503020204020204" pitchFamily="34" charset="-122"/>
              </a:rPr>
              <a:t>2-10uv</a:t>
            </a:r>
            <a:r>
              <a:rPr lang="zh-CN" altLang="en-US" sz="900" kern="0" dirty="0">
                <a:latin typeface="微软雅黑" panose="020B0503020204020204" pitchFamily="34" charset="-122"/>
                <a:ea typeface="微软雅黑" panose="020B0503020204020204" pitchFamily="34" charset="-122"/>
              </a:rPr>
              <a:t>左右。是淹没在</a:t>
            </a:r>
            <a:r>
              <a:rPr lang="en-US" altLang="zh-CN" sz="900" kern="0" dirty="0">
                <a:latin typeface="微软雅黑" panose="020B0503020204020204" pitchFamily="34" charset="-122"/>
                <a:ea typeface="微软雅黑" panose="020B0503020204020204" pitchFamily="34" charset="-122"/>
              </a:rPr>
              <a:t>EEG</a:t>
            </a:r>
            <a:r>
              <a:rPr lang="zh-CN" altLang="en-US" sz="900" kern="0" dirty="0">
                <a:latin typeface="微软雅黑" panose="020B0503020204020204" pitchFamily="34" charset="-122"/>
                <a:ea typeface="微软雅黑" panose="020B0503020204020204" pitchFamily="34" charset="-122"/>
              </a:rPr>
              <a:t>当中的。</a:t>
            </a:r>
            <a:endParaRPr lang="en-US" altLang="zh-CN" sz="900" kern="0" dirty="0">
              <a:latin typeface="微软雅黑" panose="020B0503020204020204" pitchFamily="34" charset="-122"/>
              <a:ea typeface="微软雅黑" panose="020B0503020204020204" pitchFamily="34" charset="-122"/>
            </a:endParaRPr>
          </a:p>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sz="900" kern="0" dirty="0">
                <a:latin typeface="微软雅黑" panose="020B0503020204020204" pitchFamily="34" charset="-122"/>
                <a:ea typeface="微软雅黑" panose="020B0503020204020204" pitchFamily="34" charset="-122"/>
              </a:rPr>
              <a:t>为什幺要一次的因为提到</a:t>
            </a:r>
            <a:r>
              <a:rPr lang="en-US" altLang="zh-CN" sz="900" kern="0" dirty="0">
                <a:latin typeface="微软雅黑" panose="020B0503020204020204" pitchFamily="34" charset="-122"/>
                <a:ea typeface="微软雅黑" panose="020B0503020204020204" pitchFamily="34" charset="-122"/>
              </a:rPr>
              <a:t>ERP</a:t>
            </a:r>
            <a:r>
              <a:rPr lang="zh-CN" altLang="en-US" sz="900" kern="0" dirty="0">
                <a:latin typeface="微软雅黑" panose="020B0503020204020204" pitchFamily="34" charset="-122"/>
                <a:ea typeface="微软雅黑" panose="020B0503020204020204" pitchFamily="34" charset="-122"/>
              </a:rPr>
              <a:t>就是指平均诱发电位也就是一次的诱发电位。</a:t>
            </a:r>
            <a:endParaRPr lang="en-US" altLang="zh-CN" sz="900" kern="0" dirty="0">
              <a:latin typeface="微软雅黑" panose="020B0503020204020204" pitchFamily="34" charset="-122"/>
              <a:ea typeface="微软雅黑" panose="020B0503020204020204" pitchFamily="34" charset="-122"/>
            </a:endParaRPr>
          </a:p>
          <a:p>
            <a:pPr marL="0" marR="0" lvl="0" indent="0" algn="l" defTabSz="685840" rtl="0" eaLnBrk="1" fontAlgn="auto" latinLnBrk="0" hangingPunct="1">
              <a:lnSpc>
                <a:spcPct val="100000"/>
              </a:lnSpc>
              <a:spcBef>
                <a:spcPct val="0"/>
              </a:spcBef>
              <a:spcAft>
                <a:spcPts val="0"/>
              </a:spcAft>
              <a:buClrTx/>
              <a:buSzTx/>
              <a:buFontTx/>
              <a:buNone/>
              <a:tabLst/>
              <a:defRPr/>
            </a:pPr>
            <a:endParaRPr lang="en-US" altLang="zh-CN" sz="900" kern="0" dirty="0">
              <a:latin typeface="微软雅黑" panose="020B0503020204020204" pitchFamily="34" charset="-122"/>
              <a:ea typeface="微软雅黑" panose="020B0503020204020204" pitchFamily="34" charset="-122"/>
            </a:endParaRPr>
          </a:p>
          <a:p>
            <a:pPr eaLnBrk="1" hangingPunct="1">
              <a:spcBef>
                <a:spcPct val="0"/>
              </a:spcBef>
              <a:defRPr/>
            </a:pPr>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21</a:t>
            </a:fld>
            <a:endParaRPr lang="zh-CN" altLang="en-US"/>
          </a:p>
        </p:txBody>
      </p:sp>
    </p:spTree>
    <p:extLst>
      <p:ext uri="{BB962C8B-B14F-4D97-AF65-F5344CB8AC3E}">
        <p14:creationId xmlns:p14="http://schemas.microsoft.com/office/powerpoint/2010/main" val="4284762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40" rtl="0" eaLnBrk="1" fontAlgn="auto" latinLnBrk="0" hangingPunct="1">
              <a:lnSpc>
                <a:spcPct val="100000"/>
              </a:lnSpc>
              <a:spcBef>
                <a:spcPct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22</a:t>
            </a:fld>
            <a:endParaRPr lang="zh-CN" altLang="en-US"/>
          </a:p>
        </p:txBody>
      </p:sp>
    </p:spTree>
    <p:extLst>
      <p:ext uri="{BB962C8B-B14F-4D97-AF65-F5344CB8AC3E}">
        <p14:creationId xmlns:p14="http://schemas.microsoft.com/office/powerpoint/2010/main" val="2952765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ERP</a:t>
            </a:r>
            <a:r>
              <a:rPr lang="zh-CN" altLang="en-US" dirty="0"/>
              <a:t>有两个重要特性，这也是</a:t>
            </a:r>
            <a:r>
              <a:rPr lang="en-US" altLang="zh-CN" dirty="0"/>
              <a:t>ERP</a:t>
            </a:r>
            <a:r>
              <a:rPr lang="zh-CN" altLang="en-US" dirty="0"/>
              <a:t>有别于</a:t>
            </a:r>
            <a:r>
              <a:rPr lang="en-US" altLang="zh-CN" dirty="0"/>
              <a:t>EEG</a:t>
            </a:r>
            <a:r>
              <a:rPr lang="zh-CN" altLang="en-US" dirty="0"/>
              <a:t>的地方。 </a:t>
            </a:r>
            <a:endParaRPr lang="en-US" altLang="zh-CN" dirty="0"/>
          </a:p>
          <a:p>
            <a:pPr eaLnBrk="1" hangingPunct="1">
              <a:spcBef>
                <a:spcPct val="0"/>
              </a:spcBef>
            </a:pPr>
            <a:r>
              <a:rPr lang="zh-CN" altLang="en-US" dirty="0"/>
              <a:t>这里的波形恒定和潜伏期恒定是相比较</a:t>
            </a:r>
            <a:r>
              <a:rPr lang="en-US" altLang="zh-CN" dirty="0"/>
              <a:t>EEG</a:t>
            </a:r>
            <a:r>
              <a:rPr lang="zh-CN" altLang="en-US" dirty="0"/>
              <a:t>而言，并不是绝对的恒定。</a:t>
            </a:r>
            <a:r>
              <a:rPr lang="en-US" altLang="zh-CN" dirty="0"/>
              <a:t>EEG</a:t>
            </a:r>
            <a:r>
              <a:rPr lang="zh-CN" altLang="en-US" dirty="0"/>
              <a:t>成分复杂无规律，正负不定</a:t>
            </a:r>
            <a:endParaRPr lang="en-US" altLang="zh-CN" dirty="0"/>
          </a:p>
          <a:p>
            <a:pPr eaLnBrk="1" hangingPunct="1">
              <a:spcBef>
                <a:spcPct val="0"/>
              </a:spcBef>
            </a:pPr>
            <a:endParaRPr lang="en-US" altLang="zh-CN" dirty="0"/>
          </a:p>
          <a:p>
            <a:pPr eaLnBrk="1" hangingPunct="1">
              <a:spcBef>
                <a:spcPct val="0"/>
              </a:spcBef>
            </a:pPr>
            <a:r>
              <a:rPr lang="zh-CN" altLang="en-US" dirty="0">
                <a:solidFill>
                  <a:schemeClr val="bg1"/>
                </a:solidFill>
                <a:latin typeface="Times New Roman" panose="02020603050405020304" pitchFamily="18" charset="0"/>
              </a:rPr>
              <a:t>一般认为，波幅反映大脑的兴奋性高低，而潜伏期则是神经活动与加工过程的速度与评价的时间。</a:t>
            </a:r>
            <a:endParaRPr lang="zh-CN" altLang="en-US" dirty="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23</a:t>
            </a:fld>
            <a:endParaRPr lang="zh-CN" altLang="en-US"/>
          </a:p>
        </p:txBody>
      </p:sp>
    </p:spTree>
    <p:extLst>
      <p:ext uri="{BB962C8B-B14F-4D97-AF65-F5344CB8AC3E}">
        <p14:creationId xmlns:p14="http://schemas.microsoft.com/office/powerpoint/2010/main" val="2410552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ERP</a:t>
            </a:r>
            <a:r>
              <a:rPr lang="zh-CN" altLang="en-US" dirty="0"/>
              <a:t>的提取是通过叠加技术来实现的。</a:t>
            </a:r>
            <a:endParaRPr lang="en-US" altLang="zh-CN" dirty="0"/>
          </a:p>
          <a:p>
            <a:pPr eaLnBrk="1" hangingPunct="1">
              <a:spcBef>
                <a:spcPct val="0"/>
              </a:spcBef>
            </a:pPr>
            <a:r>
              <a:rPr lang="zh-CN" altLang="en-US" dirty="0"/>
              <a:t>由于</a:t>
            </a:r>
            <a:r>
              <a:rPr lang="en-US" altLang="zh-CN" dirty="0"/>
              <a:t>ERP</a:t>
            </a:r>
            <a:r>
              <a:rPr lang="zh-CN" altLang="en-US" dirty="0"/>
              <a:t>波形、潜伏期是恒定的，可以通过叠加使波幅得到增强，</a:t>
            </a:r>
            <a:endParaRPr lang="en-US" altLang="zh-CN" dirty="0"/>
          </a:p>
          <a:p>
            <a:pPr eaLnBrk="1" hangingPunct="1">
              <a:spcBef>
                <a:spcPct val="0"/>
              </a:spcBef>
            </a:pPr>
            <a:r>
              <a:rPr lang="zh-CN" altLang="en-US" dirty="0"/>
              <a:t>而自发</a:t>
            </a:r>
            <a:r>
              <a:rPr lang="en-US" altLang="zh-CN" dirty="0"/>
              <a:t>EEG</a:t>
            </a:r>
            <a:r>
              <a:rPr lang="zh-CN" altLang="en-US" dirty="0"/>
              <a:t>是随机变化的，在叠加的时候会正负抵消，趋近直线。</a:t>
            </a:r>
            <a:endParaRPr lang="en-US" altLang="zh-CN" dirty="0"/>
          </a:p>
          <a:p>
            <a:pPr eaLnBrk="1" hangingPunct="1">
              <a:spcBef>
                <a:spcPct val="0"/>
              </a:spcBef>
            </a:pPr>
            <a:r>
              <a:rPr lang="zh-CN" altLang="en-US" dirty="0"/>
              <a:t>叠加后的</a:t>
            </a:r>
            <a:r>
              <a:rPr lang="en-US" altLang="zh-CN" dirty="0"/>
              <a:t>ERP</a:t>
            </a:r>
            <a:r>
              <a:rPr lang="zh-CN" altLang="en-US" dirty="0"/>
              <a:t>波幅增大了</a:t>
            </a:r>
            <a:r>
              <a:rPr lang="en-US" altLang="zh-CN" dirty="0"/>
              <a:t>n</a:t>
            </a:r>
            <a:r>
              <a:rPr lang="zh-CN" altLang="en-US" dirty="0"/>
              <a:t>倍，需要再除以</a:t>
            </a:r>
            <a:r>
              <a:rPr lang="en-US" altLang="zh-CN" dirty="0"/>
              <a:t>n</a:t>
            </a:r>
            <a:r>
              <a:rPr lang="zh-CN" altLang="en-US" dirty="0"/>
              <a:t>，得到一次的波形，（使</a:t>
            </a:r>
            <a:r>
              <a:rPr lang="en-US" altLang="zh-CN" dirty="0"/>
              <a:t>ERP</a:t>
            </a:r>
            <a:r>
              <a:rPr lang="zh-CN" altLang="en-US" dirty="0"/>
              <a:t>恢复原形），所以</a:t>
            </a:r>
            <a:r>
              <a:rPr lang="en-US" altLang="zh-CN" dirty="0"/>
              <a:t>ERP</a:t>
            </a:r>
            <a:r>
              <a:rPr lang="zh-CN" altLang="en-US" dirty="0"/>
              <a:t>也称为平均诱发电位。</a:t>
            </a:r>
            <a:endParaRPr lang="en-US" altLang="zh-CN" dirty="0"/>
          </a:p>
          <a:p>
            <a:pPr eaLnBrk="1" hangingPunct="1">
              <a:spcBef>
                <a:spcPct val="0"/>
              </a:spcBef>
            </a:pPr>
            <a:endParaRPr lang="en-US" altLang="zh-CN" dirty="0"/>
          </a:p>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dirty="0"/>
              <a:t>了解了</a:t>
            </a:r>
            <a:r>
              <a:rPr lang="en-US" altLang="zh-CN" dirty="0"/>
              <a:t>ERPs</a:t>
            </a:r>
            <a:r>
              <a:rPr lang="zh-CN" altLang="en-US" dirty="0"/>
              <a:t>的原理和提取之后，我们来看第二部分</a:t>
            </a:r>
            <a:endParaRPr lang="en-US" altLang="zh-CN" dirty="0"/>
          </a:p>
          <a:p>
            <a:pPr eaLnBrk="1" hangingPunct="1">
              <a:spcBef>
                <a:spcPct val="0"/>
              </a:spcBef>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24</a:t>
            </a:fld>
            <a:endParaRPr lang="zh-CN" altLang="en-US"/>
          </a:p>
        </p:txBody>
      </p:sp>
    </p:spTree>
    <p:extLst>
      <p:ext uri="{BB962C8B-B14F-4D97-AF65-F5344CB8AC3E}">
        <p14:creationId xmlns:p14="http://schemas.microsoft.com/office/powerpoint/2010/main" val="1811062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ERP</a:t>
            </a:r>
            <a:r>
              <a:rPr lang="zh-CN" altLang="en-US" dirty="0">
                <a:latin typeface="Times New Roman" panose="02020603050405020304" pitchFamily="18" charset="0"/>
              </a:rPr>
              <a:t>的先驱研究者经过四十多年的积累，发现了一些经典的</a:t>
            </a:r>
            <a:r>
              <a:rPr lang="en-US" altLang="zh-CN" dirty="0"/>
              <a:t>ERP</a:t>
            </a:r>
            <a:r>
              <a:rPr lang="zh-CN" altLang="en-US" dirty="0">
                <a:latin typeface="Times New Roman" panose="02020603050405020304" pitchFamily="18" charset="0"/>
              </a:rPr>
              <a:t>成分，在发现这些成分时所使用的一些研究方法对于后来者有启发。</a:t>
            </a:r>
            <a:endParaRPr lang="en-US" altLang="zh-CN" dirty="0">
              <a:latin typeface="Times New Roman" panose="02020603050405020304" pitchFamily="18" charset="0"/>
            </a:endParaRPr>
          </a:p>
          <a:p>
            <a:pPr eaLnBrk="1" hangingPunct="1">
              <a:spcBef>
                <a:spcPct val="0"/>
              </a:spcBef>
            </a:pPr>
            <a:r>
              <a:rPr lang="zh-CN" altLang="en-US" dirty="0"/>
              <a:t>其中与心理学研究密切相关的成分主要包括</a:t>
            </a:r>
            <a:r>
              <a:rPr lang="en-US" altLang="zh-CN" dirty="0">
                <a:solidFill>
                  <a:schemeClr val="tx2"/>
                </a:solidFill>
              </a:rPr>
              <a:t>P300</a:t>
            </a:r>
            <a:r>
              <a:rPr lang="zh-CN" altLang="en-US" dirty="0"/>
              <a:t> 、</a:t>
            </a:r>
            <a:r>
              <a:rPr lang="en-US" altLang="zh-CN" dirty="0"/>
              <a:t>MMN</a:t>
            </a:r>
            <a:r>
              <a:rPr lang="zh-CN" altLang="en-US" dirty="0"/>
              <a:t>、和</a:t>
            </a:r>
            <a:r>
              <a:rPr lang="en-US" altLang="zh-CN" dirty="0"/>
              <a:t>N400</a:t>
            </a:r>
            <a:r>
              <a:rPr lang="zh-CN" altLang="en-US" dirty="0"/>
              <a:t>等。在了解这些成分之前先来看一下</a:t>
            </a:r>
            <a:r>
              <a:rPr lang="en-US" altLang="zh-CN" dirty="0"/>
              <a:t>ERPs</a:t>
            </a:r>
            <a:r>
              <a:rPr lang="zh-CN" altLang="en-US" dirty="0"/>
              <a:t>成分是如何命名的。</a:t>
            </a:r>
          </a:p>
          <a:p>
            <a:pPr eaLnBrk="1" hangingPunct="1">
              <a:spcBef>
                <a:spcPct val="0"/>
              </a:spcBef>
            </a:pPr>
            <a:endParaRPr lang="zh-CN" altLang="en-US" dirty="0"/>
          </a:p>
          <a:p>
            <a:pPr eaLnBrk="1" hangingPunct="1">
              <a:spcBef>
                <a:spcPct val="0"/>
              </a:spcBef>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25</a:t>
            </a:fld>
            <a:endParaRPr lang="zh-CN" altLang="en-US"/>
          </a:p>
        </p:txBody>
      </p:sp>
    </p:spTree>
    <p:extLst>
      <p:ext uri="{BB962C8B-B14F-4D97-AF65-F5344CB8AC3E}">
        <p14:creationId xmlns:p14="http://schemas.microsoft.com/office/powerpoint/2010/main" val="81887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ERP</a:t>
            </a:r>
            <a:r>
              <a:rPr lang="zh-CN" altLang="en-US" dirty="0"/>
              <a:t>命名会考虑两个因素 波形正负和潜伏期。</a:t>
            </a:r>
            <a:endParaRPr lang="en-US" altLang="zh-CN" dirty="0"/>
          </a:p>
          <a:p>
            <a:r>
              <a:rPr lang="zh-CN" altLang="en-US" dirty="0"/>
              <a:t>通常以幅值的正负</a:t>
            </a:r>
            <a:r>
              <a:rPr lang="en-US" altLang="zh-CN" dirty="0"/>
              <a:t>+</a:t>
            </a:r>
            <a:r>
              <a:rPr lang="zh-CN" altLang="en-US" dirty="0"/>
              <a:t>潜伏期来命名。如</a:t>
            </a:r>
            <a:r>
              <a:rPr lang="en-US" altLang="zh-CN" dirty="0"/>
              <a:t>P300</a:t>
            </a:r>
            <a:r>
              <a:rPr lang="zh-CN" altLang="en-US" dirty="0"/>
              <a:t>，</a:t>
            </a:r>
            <a:r>
              <a:rPr lang="en-US" altLang="zh-CN" dirty="0"/>
              <a:t>N400</a:t>
            </a:r>
          </a:p>
          <a:p>
            <a:r>
              <a:rPr lang="zh-CN" altLang="en-US" dirty="0"/>
              <a:t>按潜伏期又可以把成分分为早中晚成分。</a:t>
            </a:r>
            <a:endParaRPr lang="en-US" altLang="zh-CN" dirty="0"/>
          </a:p>
          <a:p>
            <a:pPr>
              <a:defRPr/>
            </a:pPr>
            <a:r>
              <a:rPr lang="zh-CN" altLang="en-US" sz="900" dirty="0">
                <a:latin typeface="微软雅黑" panose="020B0503020204020204" pitchFamily="34" charset="-122"/>
                <a:ea typeface="微软雅黑" panose="020B0503020204020204" pitchFamily="34" charset="-122"/>
              </a:rPr>
              <a:t>早</a:t>
            </a:r>
            <a:r>
              <a:rPr lang="en-US" altLang="zh-CN" sz="900" dirty="0">
                <a:latin typeface="微软雅黑" panose="020B0503020204020204" pitchFamily="34" charset="-122"/>
                <a:ea typeface="微软雅黑" panose="020B0503020204020204" pitchFamily="34" charset="-122"/>
              </a:rPr>
              <a:t>(200</a:t>
            </a:r>
            <a:r>
              <a:rPr lang="zh-CN" altLang="en-US" sz="900" dirty="0">
                <a:latin typeface="微软雅黑" panose="020B0503020204020204" pitchFamily="34" charset="-122"/>
                <a:ea typeface="微软雅黑" panose="020B0503020204020204" pitchFamily="34" charset="-122"/>
              </a:rPr>
              <a:t>m</a:t>
            </a:r>
            <a:r>
              <a:rPr lang="en-US" altLang="zh-CN" sz="900" dirty="0">
                <a:latin typeface="微软雅黑" panose="020B0503020204020204" pitchFamily="34" charset="-122"/>
                <a:ea typeface="微软雅黑" panose="020B0503020204020204" pitchFamily="34" charset="-122"/>
              </a:rPr>
              <a:t>s</a:t>
            </a:r>
            <a:r>
              <a:rPr lang="zh-CN" altLang="en-US" sz="900" dirty="0">
                <a:latin typeface="微软雅黑" panose="020B0503020204020204" pitchFamily="34" charset="-122"/>
                <a:ea typeface="微软雅黑" panose="020B0503020204020204" pitchFamily="34" charset="-122"/>
              </a:rPr>
              <a:t>之前</a:t>
            </a:r>
            <a:r>
              <a:rPr lang="en-US" altLang="zh-CN" sz="900" dirty="0">
                <a:latin typeface="微软雅黑" panose="020B0503020204020204" pitchFamily="34" charset="-122"/>
                <a:ea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rPr>
              <a:t>、中（</a:t>
            </a:r>
            <a:r>
              <a:rPr lang="en-US" altLang="zh-CN" sz="900" dirty="0">
                <a:latin typeface="微软雅黑" panose="020B0503020204020204" pitchFamily="34" charset="-122"/>
                <a:ea typeface="微软雅黑" panose="020B0503020204020204" pitchFamily="34" charset="-122"/>
              </a:rPr>
              <a:t>200-300ms</a:t>
            </a:r>
            <a:r>
              <a:rPr lang="zh-CN" altLang="en-US" sz="900" dirty="0">
                <a:latin typeface="微软雅黑" panose="020B0503020204020204" pitchFamily="34" charset="-122"/>
                <a:ea typeface="微软雅黑" panose="020B0503020204020204" pitchFamily="34" charset="-122"/>
              </a:rPr>
              <a:t>）、晚</a:t>
            </a:r>
            <a:r>
              <a:rPr lang="en-US" altLang="zh-CN" sz="900" dirty="0">
                <a:latin typeface="微软雅黑" panose="020B0503020204020204" pitchFamily="34" charset="-122"/>
                <a:ea typeface="微软雅黑" panose="020B0503020204020204" pitchFamily="34" charset="-122"/>
              </a:rPr>
              <a:t>(300-500ms)</a:t>
            </a:r>
            <a:r>
              <a:rPr lang="zh-CN" altLang="en-US" sz="900" dirty="0">
                <a:latin typeface="微软雅黑" panose="020B0503020204020204" pitchFamily="34" charset="-122"/>
                <a:ea typeface="微软雅黑" panose="020B0503020204020204" pitchFamily="34" charset="-122"/>
              </a:rPr>
              <a:t>成份，慢波(500ms以后)</a:t>
            </a:r>
            <a:endParaRPr lang="en-US" altLang="zh-CN" sz="900" dirty="0">
              <a:latin typeface="微软雅黑" panose="020B0503020204020204" pitchFamily="34" charset="-122"/>
              <a:ea typeface="微软雅黑" panose="020B0503020204020204" pitchFamily="34" charset="-122"/>
            </a:endParaRPr>
          </a:p>
          <a:p>
            <a:pPr>
              <a:defRPr/>
            </a:pPr>
            <a:r>
              <a:rPr lang="zh-CN" altLang="en-US" sz="900" dirty="0">
                <a:latin typeface="微软雅黑" panose="020B0503020204020204" pitchFamily="34" charset="-122"/>
                <a:ea typeface="微软雅黑" panose="020B0503020204020204" pitchFamily="34" charset="-122"/>
              </a:rPr>
              <a:t>有时候在文献中会看到</a:t>
            </a:r>
            <a:r>
              <a:rPr lang="en-US" altLang="zh-CN" sz="900" dirty="0">
                <a:latin typeface="微软雅黑" panose="020B0503020204020204" pitchFamily="34" charset="-122"/>
                <a:ea typeface="微软雅黑" panose="020B0503020204020204" pitchFamily="34" charset="-122"/>
              </a:rPr>
              <a:t>VEP</a:t>
            </a:r>
            <a:r>
              <a:rPr lang="zh-CN" altLang="en-US" sz="900" dirty="0">
                <a:latin typeface="微软雅黑" panose="020B0503020204020204" pitchFamily="34" charset="-122"/>
                <a:ea typeface="微软雅黑" panose="020B0503020204020204" pitchFamily="34" charset="-122"/>
              </a:rPr>
              <a:t>，</a:t>
            </a:r>
            <a:r>
              <a:rPr lang="en-US" altLang="zh-CN" sz="900" dirty="0">
                <a:latin typeface="微软雅黑" panose="020B0503020204020204" pitchFamily="34" charset="-122"/>
                <a:ea typeface="微软雅黑" panose="020B0503020204020204" pitchFamily="34" charset="-122"/>
              </a:rPr>
              <a:t>AEP</a:t>
            </a:r>
            <a:r>
              <a:rPr lang="zh-CN" altLang="en-US" sz="900" dirty="0">
                <a:latin typeface="微软雅黑" panose="020B0503020204020204" pitchFamily="34" charset="-122"/>
                <a:ea typeface="微软雅黑" panose="020B0503020204020204" pitchFamily="34" charset="-122"/>
              </a:rPr>
              <a:t>这样的词汇。这种命名是按照它的刺激通道来命名的。接下来可以简单了解一下</a:t>
            </a:r>
            <a:endParaRPr lang="en-US" altLang="zh-CN" sz="900" dirty="0">
              <a:latin typeface="微软雅黑" panose="020B0503020204020204" pitchFamily="34" charset="-122"/>
              <a:ea typeface="微软雅黑" panose="020B0503020204020204" pitchFamily="34" charset="-122"/>
            </a:endParaRPr>
          </a:p>
          <a:p>
            <a:pPr>
              <a:defRPr/>
            </a:pPr>
            <a:endParaRPr lang="zh-CN" altLang="en-US" sz="900" dirty="0">
              <a:latin typeface="微软雅黑" panose="020B0503020204020204" pitchFamily="34" charset="-122"/>
              <a:ea typeface="微软雅黑" panose="020B0503020204020204" pitchFamily="34" charset="-122"/>
            </a:endParaRPr>
          </a:p>
          <a:p>
            <a:pPr>
              <a:defRPr/>
            </a:pPr>
            <a:r>
              <a:rPr lang="zh-CN" altLang="en-US" sz="900" dirty="0">
                <a:latin typeface="微软雅黑" panose="020B0503020204020204" pitchFamily="34" charset="-122"/>
                <a:ea typeface="微软雅黑" panose="020B0503020204020204" pitchFamily="34" charset="-122"/>
              </a:rPr>
              <a:t>		</a:t>
            </a:r>
          </a:p>
          <a:p>
            <a:endParaRPr lang="en-US" altLang="zh-CN" dirty="0"/>
          </a:p>
          <a:p>
            <a:endParaRPr lang="en-US" altLang="zh-CN" dirty="0"/>
          </a:p>
          <a:p>
            <a:endParaRPr lang="en-US" altLang="zh-CN" dirty="0"/>
          </a:p>
          <a:p>
            <a:pPr marL="0" marR="0" lvl="0" indent="0" algn="l" defTabSz="685840" rtl="0" eaLnBrk="1" fontAlgn="auto" latinLnBrk="0" hangingPunct="1">
              <a:lnSpc>
                <a:spcPct val="100000"/>
              </a:lnSpc>
              <a:spcBef>
                <a:spcPts val="0"/>
              </a:spcBef>
              <a:spcAft>
                <a:spcPts val="0"/>
              </a:spcAft>
              <a:buClrTx/>
              <a:buSzTx/>
              <a:buFontTx/>
              <a:buNone/>
              <a:tabLst/>
              <a:defRPr/>
            </a:pPr>
            <a:endParaRPr lang="en-US" altLang="zh-CN" sz="9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26</a:t>
            </a:fld>
            <a:endParaRPr lang="zh-CN" altLang="en-US"/>
          </a:p>
        </p:txBody>
      </p:sp>
    </p:spTree>
    <p:extLst>
      <p:ext uri="{BB962C8B-B14F-4D97-AF65-F5344CB8AC3E}">
        <p14:creationId xmlns:p14="http://schemas.microsoft.com/office/powerpoint/2010/main" val="30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VEP</a:t>
            </a:r>
            <a:r>
              <a:rPr lang="zh-CN" altLang="en-US" dirty="0"/>
              <a:t>：枕叶皮层对视觉刺激产生的电活动。上图棋盘格翻转视觉诱发电位的基本波形。</a:t>
            </a:r>
            <a:endParaRPr lang="en-US" altLang="zh-CN" dirty="0"/>
          </a:p>
          <a:p>
            <a:pPr marL="0" marR="0" indent="0" algn="l" defTabSz="685840" rtl="0" eaLnBrk="1" fontAlgn="auto" latinLnBrk="0" hangingPunct="1">
              <a:lnSpc>
                <a:spcPct val="100000"/>
              </a:lnSpc>
              <a:spcBef>
                <a:spcPct val="0"/>
              </a:spcBef>
              <a:spcAft>
                <a:spcPts val="0"/>
              </a:spcAft>
              <a:buClrTx/>
              <a:buSzTx/>
              <a:buFontTx/>
              <a:buNone/>
              <a:tabLst/>
              <a:defRPr/>
            </a:pPr>
            <a:r>
              <a:rPr lang="zh-CN" altLang="en-US" dirty="0"/>
              <a:t>视觉主要研究的是100ms以后</a:t>
            </a:r>
            <a:endParaRPr lang="en-US" altLang="zh-CN" dirty="0"/>
          </a:p>
          <a:p>
            <a:pPr eaLnBrk="1" hangingPunct="1">
              <a:spcBef>
                <a:spcPct val="0"/>
              </a:spcBef>
            </a:pPr>
            <a:r>
              <a:rPr lang="en-US" altLang="zh-CN" dirty="0"/>
              <a:t>C1</a:t>
            </a:r>
            <a:r>
              <a:rPr lang="zh-CN" altLang="en-US" dirty="0"/>
              <a:t>没有命名正负是由于</a:t>
            </a:r>
            <a:r>
              <a:rPr lang="en-US" altLang="zh-CN" dirty="0"/>
              <a:t>C</a:t>
            </a:r>
            <a:r>
              <a:rPr lang="zh-CN" altLang="en-US" dirty="0"/>
              <a:t>的极性随着视觉刺激呈现的位置而发生变化。如下视野的刺激诱发的</a:t>
            </a:r>
            <a:r>
              <a:rPr lang="en-US" altLang="zh-CN" dirty="0"/>
              <a:t>C1</a:t>
            </a:r>
            <a:r>
              <a:rPr lang="zh-CN" altLang="en-US" dirty="0"/>
              <a:t>为正性，上视野的刺激诱发的是负性。</a:t>
            </a:r>
            <a:endParaRPr lang="en-US" altLang="zh-CN" dirty="0"/>
          </a:p>
          <a:p>
            <a:pPr eaLnBrk="1" hangingPunct="1"/>
            <a:r>
              <a:rPr lang="zh-CN" altLang="en-US" dirty="0"/>
              <a:t>视觉成分有：</a:t>
            </a:r>
          </a:p>
          <a:p>
            <a:pPr eaLnBrk="1" hangingPunct="1"/>
            <a:r>
              <a:rPr lang="zh-CN" altLang="en-US" dirty="0"/>
              <a:t>C1（头后部的中线电极位置，极性是变化的所以没有使用P/N，刺激后40-60ms出现，在80-100ms达到峰值）</a:t>
            </a:r>
          </a:p>
          <a:p>
            <a:pPr eaLnBrk="1" hangingPunct="1"/>
            <a:r>
              <a:rPr lang="zh-CN" altLang="en-US" dirty="0"/>
              <a:t>P1（C1后，在两侧枕区，刺激后60-90ms，100-130ms峰值，与C1有重合，不易确定起始时间）</a:t>
            </a:r>
          </a:p>
          <a:p>
            <a:pPr eaLnBrk="1" hangingPunct="1"/>
            <a:r>
              <a:rPr lang="zh-CN" altLang="en-US" dirty="0"/>
              <a:t>N1，P2（头前部与中央头皮区域）</a:t>
            </a:r>
          </a:p>
          <a:p>
            <a:pPr eaLnBrk="1" hangingPunct="1"/>
            <a:r>
              <a:rPr lang="zh-CN" altLang="en-US" dirty="0"/>
              <a:t>N170（中央区的中线部位即顶区，顶正电位，在150-200ms见）</a:t>
            </a:r>
            <a:endParaRPr lang="en-US" altLang="zh-CN" dirty="0"/>
          </a:p>
          <a:p>
            <a:pPr eaLnBrk="1" hangingPunct="1"/>
            <a:r>
              <a:rPr lang="zh-CN" altLang="en-US" dirty="0"/>
              <a:t>赵仑，</a:t>
            </a:r>
            <a:r>
              <a:rPr lang="en-US" altLang="zh-CN" dirty="0"/>
              <a:t>ERPs</a:t>
            </a:r>
            <a:r>
              <a:rPr lang="zh-CN" altLang="en-US" dirty="0"/>
              <a:t>实验教程，</a:t>
            </a:r>
            <a:r>
              <a:rPr lang="en-US" altLang="zh-CN" dirty="0"/>
              <a:t>2010</a:t>
            </a:r>
            <a:endParaRPr lang="zh-CN" altLang="en-US" dirty="0"/>
          </a:p>
          <a:p>
            <a:pPr eaLnBrk="1" hangingPunct="1">
              <a:spcBef>
                <a:spcPct val="0"/>
              </a:spcBef>
            </a:pPr>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27</a:t>
            </a:fld>
            <a:endParaRPr lang="zh-CN" altLang="en-US"/>
          </a:p>
        </p:txBody>
      </p:sp>
    </p:spTree>
    <p:extLst>
      <p:ext uri="{BB962C8B-B14F-4D97-AF65-F5344CB8AC3E}">
        <p14:creationId xmlns:p14="http://schemas.microsoft.com/office/powerpoint/2010/main" val="231428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AEP</a:t>
            </a:r>
            <a:r>
              <a:rPr lang="zh-CN" altLang="en-US" dirty="0"/>
              <a:t>：接受声音刺激时在头皮上记录到的由听觉通路产生的诱发电位活动。</a:t>
            </a:r>
            <a:endParaRPr lang="en-US" altLang="zh-CN" dirty="0"/>
          </a:p>
          <a:p>
            <a:pPr eaLnBrk="1" hangingPunct="1">
              <a:spcBef>
                <a:spcPct val="0"/>
              </a:spcBef>
            </a:pPr>
            <a:r>
              <a:rPr lang="zh-CN" altLang="en-US" dirty="0">
                <a:latin typeface="黑体" panose="02010609060101010101" pitchFamily="49" charset="-122"/>
                <a:ea typeface="黑体" panose="02010609060101010101" pitchFamily="49" charset="-122"/>
              </a:rPr>
              <a:t>早</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10m</a:t>
            </a:r>
            <a:r>
              <a:rPr lang="en-US" altLang="zh-CN" dirty="0">
                <a:latin typeface="黑体" panose="02010609060101010101" pitchFamily="49" charset="-122"/>
                <a:ea typeface="黑体" panose="02010609060101010101" pitchFamily="49" charset="-122"/>
              </a:rPr>
              <a:t>s)</a:t>
            </a:r>
            <a:r>
              <a:rPr lang="zh-CN" altLang="en-US" dirty="0">
                <a:latin typeface="黑体" panose="02010609060101010101" pitchFamily="49" charset="-122"/>
                <a:ea typeface="黑体" panose="02010609060101010101" pitchFamily="49" charset="-122"/>
              </a:rPr>
              <a:t>、中（</a:t>
            </a:r>
            <a:r>
              <a:rPr lang="en-US" altLang="zh-CN" dirty="0">
                <a:latin typeface="黑体" panose="02010609060101010101" pitchFamily="49" charset="-122"/>
                <a:ea typeface="黑体" panose="02010609060101010101" pitchFamily="49" charset="-122"/>
              </a:rPr>
              <a:t>10~80ms</a:t>
            </a:r>
            <a:r>
              <a:rPr lang="zh-CN" altLang="en-US" dirty="0">
                <a:latin typeface="黑体" panose="02010609060101010101" pitchFamily="49" charset="-122"/>
                <a:ea typeface="黑体" panose="02010609060101010101" pitchFamily="49" charset="-122"/>
              </a:rPr>
              <a:t>）其后的电位称为晚成份，慢波(500ms)</a:t>
            </a:r>
            <a:endParaRPr lang="en-US" altLang="zh-CN" dirty="0"/>
          </a:p>
          <a:p>
            <a:pPr eaLnBrk="1" hangingPunct="1">
              <a:spcBef>
                <a:spcPct val="0"/>
              </a:spcBef>
            </a:pPr>
            <a:r>
              <a:rPr lang="zh-CN" altLang="en-US" dirty="0"/>
              <a:t>其中，潜伏期</a:t>
            </a:r>
            <a:r>
              <a:rPr lang="en-US" altLang="zh-CN" dirty="0"/>
              <a:t>10ms</a:t>
            </a:r>
            <a:r>
              <a:rPr lang="zh-CN" altLang="en-US" dirty="0"/>
              <a:t>内的几个很小的波（</a:t>
            </a:r>
            <a:r>
              <a:rPr lang="en-US" altLang="zh-CN" dirty="0"/>
              <a:t>ABR</a:t>
            </a:r>
            <a:r>
              <a:rPr lang="zh-CN" altLang="en-US" dirty="0"/>
              <a:t>），电位很低（</a:t>
            </a:r>
            <a:r>
              <a:rPr lang="en-US" altLang="zh-CN" dirty="0"/>
              <a:t>1&lt;</a:t>
            </a:r>
            <a:r>
              <a:rPr lang="en-US" altLang="zh-CN" dirty="0" err="1"/>
              <a:t>uv</a:t>
            </a:r>
            <a:r>
              <a:rPr lang="zh-CN" altLang="en-US" dirty="0"/>
              <a:t>），一般需要叠加</a:t>
            </a:r>
            <a:r>
              <a:rPr lang="en-US" altLang="zh-CN" dirty="0"/>
              <a:t>1000</a:t>
            </a:r>
            <a:r>
              <a:rPr lang="zh-CN" altLang="en-US" dirty="0"/>
              <a:t>次以上才能分辨出来，反映的是听神经和脑干的电活动。称为脑干诱发电位（</a:t>
            </a:r>
            <a:r>
              <a:rPr lang="en-US" altLang="zh-CN" dirty="0"/>
              <a:t>BAEP</a:t>
            </a:r>
            <a:r>
              <a:rPr lang="zh-CN" altLang="en-US" dirty="0"/>
              <a:t>）它是由喀哒声（kada）那样的听刺激，在刺激后的前10ms，所诱发的ERP，临床听力学常常用到（比如刚出生的婴儿听觉测试）。</a:t>
            </a:r>
            <a:endParaRPr lang="en-US" altLang="zh-CN" dirty="0"/>
          </a:p>
          <a:p>
            <a:pPr eaLnBrk="1" hangingPunct="1">
              <a:spcBef>
                <a:spcPct val="0"/>
              </a:spcBef>
            </a:pPr>
            <a:endParaRPr lang="en-US" altLang="zh-CN" dirty="0"/>
          </a:p>
          <a:p>
            <a:pPr eaLnBrk="1" hangingPunct="1">
              <a:spcBef>
                <a:spcPct val="0"/>
              </a:spcBef>
            </a:pPr>
            <a:endParaRPr lang="en-US" altLang="zh-CN" dirty="0"/>
          </a:p>
          <a:p>
            <a:pPr eaLnBrk="1" hangingPunct="1">
              <a:spcBef>
                <a:spcPct val="0"/>
              </a:spcBef>
            </a:pPr>
            <a:r>
              <a:rPr lang="zh-CN" altLang="en-US" dirty="0"/>
              <a:t>潜伏期</a:t>
            </a:r>
            <a:r>
              <a:rPr lang="en-US" altLang="zh-CN" dirty="0"/>
              <a:t>10~80ms</a:t>
            </a:r>
            <a:r>
              <a:rPr lang="zh-CN" altLang="en-US" dirty="0"/>
              <a:t>内的几个波称为中潜伏期反应（</a:t>
            </a:r>
            <a:r>
              <a:rPr lang="en-US" altLang="zh-CN" dirty="0"/>
              <a:t>MLR</a:t>
            </a:r>
            <a:r>
              <a:rPr lang="zh-CN" altLang="en-US" dirty="0"/>
              <a:t>），其后的电位称为诱发电位的晚成分，主要包括</a:t>
            </a:r>
            <a:r>
              <a:rPr lang="en-US" altLang="zh-CN" dirty="0"/>
              <a:t>N1</a:t>
            </a:r>
            <a:r>
              <a:rPr lang="zh-CN" altLang="en-US" dirty="0"/>
              <a:t>和</a:t>
            </a:r>
            <a:r>
              <a:rPr lang="en-US" altLang="zh-CN" dirty="0"/>
              <a:t>P2</a:t>
            </a:r>
            <a:r>
              <a:rPr lang="zh-CN" altLang="en-US" dirty="0"/>
              <a:t>。</a:t>
            </a:r>
            <a:endParaRPr lang="en-US" altLang="zh-CN" dirty="0"/>
          </a:p>
          <a:p>
            <a:pPr eaLnBrk="1" hangingPunct="1">
              <a:spcBef>
                <a:spcPct val="0"/>
              </a:spcBef>
            </a:pPr>
            <a:r>
              <a:rPr lang="zh-CN" altLang="en-US" dirty="0"/>
              <a:t>听觉成分：早成分（10ms内），N1，MMN（失匹配负波，中央区的中线位置最大，峰值在160-220ms）</a:t>
            </a:r>
            <a:endParaRPr lang="en-US" altLang="zh-CN" dirty="0"/>
          </a:p>
          <a:p>
            <a:pPr eaLnBrk="1" hangingPunct="1">
              <a:spcBef>
                <a:spcPct val="0"/>
              </a:spcBef>
            </a:pPr>
            <a:r>
              <a:rPr lang="zh-CN" altLang="en-US" dirty="0"/>
              <a:t>听觉主要研究的是10ms前，</a:t>
            </a:r>
            <a:endParaRPr lang="en-US" altLang="zh-CN" dirty="0"/>
          </a:p>
          <a:p>
            <a:pPr eaLnBrk="1" hangingPunct="1">
              <a:spcBef>
                <a:spcPct val="0"/>
              </a:spcBef>
            </a:pPr>
            <a:r>
              <a:rPr lang="zh-CN" altLang="en-US" dirty="0"/>
              <a:t>听诱发：早成分</a:t>
            </a:r>
            <a:r>
              <a:rPr lang="en-US" altLang="zh-CN" dirty="0"/>
              <a:t>ABR</a:t>
            </a:r>
            <a:r>
              <a:rPr lang="zh-CN" altLang="en-US" dirty="0"/>
              <a:t>，中成分</a:t>
            </a:r>
            <a:r>
              <a:rPr lang="en-US" altLang="zh-CN" dirty="0"/>
              <a:t>Na</a:t>
            </a:r>
            <a:r>
              <a:rPr lang="zh-CN" altLang="en-US" dirty="0"/>
              <a:t>，</a:t>
            </a:r>
            <a:r>
              <a:rPr lang="en-US" altLang="zh-CN" dirty="0"/>
              <a:t>Pa</a:t>
            </a:r>
            <a:r>
              <a:rPr lang="zh-CN" altLang="en-US" dirty="0"/>
              <a:t>，晚成分：</a:t>
            </a:r>
            <a:r>
              <a:rPr lang="en-US" altLang="zh-CN" dirty="0"/>
              <a:t>P50(P1)</a:t>
            </a:r>
            <a:r>
              <a:rPr lang="zh-CN" altLang="en-US" dirty="0"/>
              <a:t>，</a:t>
            </a:r>
            <a:r>
              <a:rPr lang="en-US" altLang="zh-CN" dirty="0"/>
              <a:t>N1</a:t>
            </a:r>
          </a:p>
          <a:p>
            <a:pPr marL="0" marR="0" lvl="0" indent="0" algn="l" defTabSz="685840" rtl="0" eaLnBrk="1" fontAlgn="auto" latinLnBrk="0" hangingPunct="1">
              <a:lnSpc>
                <a:spcPct val="100000"/>
              </a:lnSpc>
              <a:spcBef>
                <a:spcPct val="0"/>
              </a:spcBef>
              <a:spcAft>
                <a:spcPts val="0"/>
              </a:spcAft>
              <a:buClrTx/>
              <a:buSzTx/>
              <a:buFontTx/>
              <a:buNone/>
              <a:tabLst/>
              <a:defRPr/>
            </a:pPr>
            <a:r>
              <a:rPr lang="en-US" altLang="zh-CN" dirty="0"/>
              <a:t>Laurel J. Trainor and Andrea </a:t>
            </a:r>
            <a:r>
              <a:rPr lang="en-US" altLang="zh-CN" dirty="0" err="1"/>
              <a:t>Unrau</a:t>
            </a:r>
            <a:r>
              <a:rPr lang="en-US" altLang="zh-CN" dirty="0"/>
              <a:t> </a:t>
            </a:r>
            <a:r>
              <a:rPr lang="zh-CN" altLang="en-US" dirty="0"/>
              <a:t>，</a:t>
            </a:r>
            <a:r>
              <a:rPr lang="en-US" altLang="zh-CN" dirty="0"/>
              <a:t>Development of Pitch and Music Perception .</a:t>
            </a:r>
            <a:r>
              <a:rPr lang="en-US" altLang="zh-CN" sz="900" b="0" i="0" kern="1200" dirty="0">
                <a:solidFill>
                  <a:schemeClr val="tx1"/>
                </a:solidFill>
                <a:effectLst/>
                <a:latin typeface="+mn-lt"/>
                <a:ea typeface="+mn-ea"/>
                <a:cs typeface="+mn-cs"/>
              </a:rPr>
              <a:t> Springer Handbook of Auditory Research,</a:t>
            </a:r>
            <a:r>
              <a:rPr lang="en-US" altLang="zh-CN" sz="900" b="0" i="0" kern="1200" baseline="0" dirty="0">
                <a:solidFill>
                  <a:schemeClr val="tx1"/>
                </a:solidFill>
                <a:effectLst/>
                <a:latin typeface="+mn-lt"/>
                <a:ea typeface="+mn-ea"/>
                <a:cs typeface="+mn-cs"/>
              </a:rPr>
              <a:t> 2012</a:t>
            </a:r>
            <a:endParaRPr lang="en-US" altLang="zh-CN" sz="900" b="0" i="0" kern="1200" dirty="0">
              <a:solidFill>
                <a:schemeClr val="tx1"/>
              </a:solidFill>
              <a:effectLst/>
              <a:latin typeface="+mn-lt"/>
              <a:ea typeface="+mn-ea"/>
              <a:cs typeface="+mn-cs"/>
            </a:endParaRPr>
          </a:p>
          <a:p>
            <a:pPr eaLnBrk="1" hangingPunct="1">
              <a:spcBef>
                <a:spcPct val="0"/>
              </a:spcBef>
            </a:pPr>
            <a:endParaRPr lang="zh-CN" altLang="en-US" dirty="0"/>
          </a:p>
          <a:p>
            <a:pPr eaLnBrk="1" hangingPunct="1">
              <a:spcBef>
                <a:spcPct val="0"/>
              </a:spcBef>
            </a:pPr>
            <a:endParaRPr lang="zh-CN" altLang="en-US" dirty="0"/>
          </a:p>
          <a:p>
            <a:pPr eaLnBrk="1" hangingPunct="1">
              <a:spcBef>
                <a:spcPct val="0"/>
              </a:spcBef>
            </a:pPr>
            <a:endParaRPr lang="en-US" altLang="zh-CN"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28</a:t>
            </a:fld>
            <a:endParaRPr lang="zh-CN" altLang="en-US"/>
          </a:p>
        </p:txBody>
      </p:sp>
    </p:spTree>
    <p:extLst>
      <p:ext uri="{BB962C8B-B14F-4D97-AF65-F5344CB8AC3E}">
        <p14:creationId xmlns:p14="http://schemas.microsoft.com/office/powerpoint/2010/main" val="333728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SEP</a:t>
            </a:r>
            <a:r>
              <a:rPr lang="zh-CN" altLang="en-US" dirty="0"/>
              <a:t>：用电流脉冲刺激趾、指皮神经后肢体的大的混合神经干中的感觉纤维，在肢体神经、脊髓的皮肤表面和脑感觉投射区相应的头皮上记录到的电位变化。</a:t>
            </a:r>
            <a:endParaRPr lang="en-US" altLang="zh-CN" dirty="0"/>
          </a:p>
          <a:p>
            <a:pPr eaLnBrk="1" hangingPunct="1">
              <a:spcBef>
                <a:spcPct val="0"/>
              </a:spcBef>
            </a:pPr>
            <a:r>
              <a:rPr lang="zh-CN" altLang="en-US" u="sng" dirty="0"/>
              <a:t>在鉴别功能性或器质性感觉障碍方面有重要意义</a:t>
            </a:r>
            <a:r>
              <a:rPr lang="zh-CN" altLang="en-US" dirty="0"/>
              <a:t>，主要反映髓鞘纤维传入系统的结构完整性和功能状态。包括一系列的成分，开始于刺激后</a:t>
            </a:r>
            <a:r>
              <a:rPr lang="en-US" altLang="zh-CN" dirty="0"/>
              <a:t>15ms</a:t>
            </a:r>
            <a:r>
              <a:rPr lang="zh-CN" altLang="en-US" dirty="0"/>
              <a:t>，持续到</a:t>
            </a:r>
            <a:r>
              <a:rPr lang="en-US" altLang="zh-CN" dirty="0"/>
              <a:t>300ms</a:t>
            </a:r>
            <a:r>
              <a:rPr lang="zh-CN" altLang="en-US" dirty="0"/>
              <a:t>。</a:t>
            </a:r>
            <a:endParaRPr lang="en-US" altLang="zh-CN" dirty="0"/>
          </a:p>
          <a:p>
            <a:pPr eaLnBrk="1" hangingPunct="1">
              <a:spcBef>
                <a:spcPct val="0"/>
              </a:spcBef>
            </a:pPr>
            <a:r>
              <a:rPr lang="zh-CN" altLang="en-US" dirty="0"/>
              <a:t>上图</a:t>
            </a:r>
            <a:r>
              <a:rPr lang="en-US" altLang="zh-CN" dirty="0"/>
              <a:t>100ms</a:t>
            </a:r>
            <a:r>
              <a:rPr lang="zh-CN" altLang="en-US" dirty="0"/>
              <a:t>内的</a:t>
            </a:r>
            <a:r>
              <a:rPr lang="en-US" altLang="zh-CN" dirty="0"/>
              <a:t>SEP</a:t>
            </a:r>
            <a:r>
              <a:rPr lang="zh-CN" altLang="en-US" dirty="0"/>
              <a:t>波形</a:t>
            </a:r>
            <a:endParaRPr lang="en-US" altLang="zh-CN" dirty="0"/>
          </a:p>
          <a:p>
            <a:pPr eaLnBrk="1" hangingPunct="1">
              <a:spcBef>
                <a:spcPct val="0"/>
              </a:spcBef>
            </a:pPr>
            <a:endParaRPr lang="en-US" altLang="zh-CN" dirty="0"/>
          </a:p>
          <a:p>
            <a:pPr eaLnBrk="1" hangingPunct="1">
              <a:spcBef>
                <a:spcPct val="0"/>
              </a:spcBef>
            </a:pPr>
            <a:r>
              <a:rPr lang="zh-CN" altLang="en-US" dirty="0"/>
              <a:t>早成分：</a:t>
            </a:r>
            <a:r>
              <a:rPr lang="en-US" altLang="zh-CN" dirty="0"/>
              <a:t>N10</a:t>
            </a:r>
            <a:r>
              <a:rPr lang="zh-CN" altLang="en-US" dirty="0"/>
              <a:t>，中成分：</a:t>
            </a:r>
            <a:r>
              <a:rPr lang="en-US" altLang="zh-CN" dirty="0"/>
              <a:t>P45</a:t>
            </a:r>
            <a:r>
              <a:rPr lang="zh-CN" altLang="en-US" dirty="0"/>
              <a:t>，晚成分：</a:t>
            </a:r>
            <a:r>
              <a:rPr lang="en-US" altLang="zh-CN" dirty="0"/>
              <a:t>N1</a:t>
            </a:r>
            <a:r>
              <a:rPr lang="zh-CN" altLang="en-US" dirty="0"/>
              <a:t>，</a:t>
            </a:r>
            <a:r>
              <a:rPr lang="en-US" altLang="zh-CN" dirty="0"/>
              <a:t>P2</a:t>
            </a:r>
          </a:p>
          <a:p>
            <a:pPr eaLnBrk="1" hangingPunct="1">
              <a:spcBef>
                <a:spcPct val="0"/>
              </a:spcBef>
            </a:pPr>
            <a:r>
              <a:rPr lang="en-US" altLang="zh-CN" dirty="0" err="1"/>
              <a:t>Desmedt</a:t>
            </a:r>
            <a:r>
              <a:rPr lang="en-US" altLang="zh-CN" dirty="0"/>
              <a:t> JE, </a:t>
            </a:r>
            <a:r>
              <a:rPr lang="en-US" altLang="zh-CN" dirty="0" err="1"/>
              <a:t>Brunko</a:t>
            </a:r>
            <a:r>
              <a:rPr lang="en-US" altLang="zh-CN" dirty="0"/>
              <a:t> E 1980 Functional organization of far-field and cortical components of somatosensory evoked potentials in normal adults. </a:t>
            </a:r>
            <a:r>
              <a:rPr lang="en-US" altLang="zh-CN" dirty="0" err="1"/>
              <a:t>Prog</a:t>
            </a:r>
            <a:r>
              <a:rPr lang="en-US" altLang="zh-CN" dirty="0"/>
              <a:t> </a:t>
            </a:r>
            <a:r>
              <a:rPr lang="en-US" altLang="zh-CN" dirty="0" err="1"/>
              <a:t>Clin</a:t>
            </a:r>
            <a:r>
              <a:rPr lang="en-US" altLang="zh-CN" dirty="0"/>
              <a:t> </a:t>
            </a:r>
            <a:r>
              <a:rPr lang="en-US" altLang="zh-CN" dirty="0" err="1"/>
              <a:t>Neurophysiol</a:t>
            </a:r>
            <a:r>
              <a:rPr lang="en-US" altLang="zh-CN" dirty="0"/>
              <a:t> 7:27–50</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29</a:t>
            </a:fld>
            <a:endParaRPr lang="zh-CN" altLang="en-US"/>
          </a:p>
        </p:txBody>
      </p:sp>
    </p:spTree>
    <p:extLst>
      <p:ext uri="{BB962C8B-B14F-4D97-AF65-F5344CB8AC3E}">
        <p14:creationId xmlns:p14="http://schemas.microsoft.com/office/powerpoint/2010/main" val="331452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extLst>
      <p:ext uri="{BB962C8B-B14F-4D97-AF65-F5344CB8AC3E}">
        <p14:creationId xmlns:p14="http://schemas.microsoft.com/office/powerpoint/2010/main" val="125115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最初发现的</a:t>
            </a:r>
            <a:r>
              <a:rPr lang="en-US" altLang="zh-CN" dirty="0"/>
              <a:t>P3</a:t>
            </a:r>
            <a:r>
              <a:rPr lang="zh-CN" altLang="en-US" dirty="0"/>
              <a:t>（</a:t>
            </a:r>
            <a:r>
              <a:rPr lang="en-US" altLang="zh-CN" dirty="0"/>
              <a:t>Sutton, 1965</a:t>
            </a:r>
            <a:r>
              <a:rPr lang="zh-CN" altLang="en-US" dirty="0"/>
              <a:t>）</a:t>
            </a:r>
            <a:r>
              <a:rPr lang="zh-CN" altLang="en-US" dirty="0">
                <a:solidFill>
                  <a:schemeClr val="bg1"/>
                </a:solidFill>
                <a:latin typeface="Times New Roman" panose="02020603050405020304" pitchFamily="18" charset="0"/>
              </a:rPr>
              <a:t>发表在当年的</a:t>
            </a:r>
            <a:r>
              <a:rPr lang="en-US" altLang="zh-CN" dirty="0">
                <a:solidFill>
                  <a:schemeClr val="bg1"/>
                </a:solidFill>
              </a:rPr>
              <a:t>Science</a:t>
            </a:r>
            <a:r>
              <a:rPr lang="zh-CN" altLang="en-US" dirty="0">
                <a:solidFill>
                  <a:schemeClr val="bg1"/>
                </a:solidFill>
                <a:latin typeface="Times New Roman" panose="02020603050405020304" pitchFamily="18" charset="0"/>
              </a:rPr>
              <a:t>（</a:t>
            </a:r>
            <a:r>
              <a:rPr lang="en-US" altLang="zh-CN" dirty="0">
                <a:solidFill>
                  <a:schemeClr val="bg1"/>
                </a:solidFill>
              </a:rPr>
              <a:t>150</a:t>
            </a:r>
            <a:r>
              <a:rPr lang="zh-CN" altLang="en-US" dirty="0">
                <a:solidFill>
                  <a:schemeClr val="bg1"/>
                </a:solidFill>
                <a:latin typeface="Times New Roman" panose="02020603050405020304" pitchFamily="18" charset="0"/>
              </a:rPr>
              <a:t>，</a:t>
            </a:r>
            <a:r>
              <a:rPr lang="en-US" altLang="zh-CN" dirty="0">
                <a:solidFill>
                  <a:schemeClr val="bg1"/>
                </a:solidFill>
              </a:rPr>
              <a:t>1187</a:t>
            </a:r>
            <a:r>
              <a:rPr lang="zh-CN" altLang="en-US" dirty="0">
                <a:solidFill>
                  <a:schemeClr val="bg1"/>
                </a:solidFill>
                <a:latin typeface="Times New Roman" panose="02020603050405020304" pitchFamily="18" charset="0"/>
              </a:rPr>
              <a:t>－</a:t>
            </a:r>
            <a:r>
              <a:rPr lang="en-US" altLang="zh-CN" dirty="0">
                <a:solidFill>
                  <a:schemeClr val="bg1"/>
                </a:solidFill>
              </a:rPr>
              <a:t>1188</a:t>
            </a:r>
            <a:r>
              <a:rPr lang="zh-CN" altLang="en-US" dirty="0">
                <a:solidFill>
                  <a:schemeClr val="bg1"/>
                </a:solidFill>
                <a:latin typeface="Times New Roman" panose="02020603050405020304" pitchFamily="18" charset="0"/>
              </a:rPr>
              <a:t>）上。</a:t>
            </a:r>
            <a:r>
              <a:rPr lang="zh-CN" altLang="en-US" dirty="0"/>
              <a:t>在</a:t>
            </a:r>
            <a:r>
              <a:rPr lang="en-US" altLang="zh-CN" dirty="0"/>
              <a:t>300ms</a:t>
            </a:r>
            <a:r>
              <a:rPr lang="zh-CN" altLang="en-US" dirty="0"/>
              <a:t>左右出现，故也称为</a:t>
            </a:r>
            <a:r>
              <a:rPr lang="en-US" altLang="zh-CN" dirty="0"/>
              <a:t>P300</a:t>
            </a:r>
            <a:r>
              <a:rPr lang="zh-CN" altLang="en-US" dirty="0"/>
              <a:t>；</a:t>
            </a:r>
            <a:endParaRPr lang="en-US" altLang="zh-CN" dirty="0"/>
          </a:p>
          <a:p>
            <a:pPr eaLnBrk="1" hangingPunct="1">
              <a:spcBef>
                <a:spcPct val="0"/>
              </a:spcBef>
            </a:pPr>
            <a:r>
              <a:rPr lang="zh-CN" altLang="en-US" dirty="0"/>
              <a:t>最大波幅分布在顶区。</a:t>
            </a:r>
            <a:r>
              <a:rPr lang="en-US" altLang="zh-CN" dirty="0"/>
              <a:t>PZ</a:t>
            </a:r>
            <a:r>
              <a:rPr lang="zh-CN" altLang="en-US" dirty="0"/>
              <a:t>点附近最高</a:t>
            </a:r>
            <a:endParaRPr lang="en-US" altLang="zh-CN" dirty="0"/>
          </a:p>
          <a:p>
            <a:pPr eaLnBrk="1" hangingPunct="1">
              <a:spcBef>
                <a:spcPct val="0"/>
              </a:spcBef>
            </a:pPr>
            <a:r>
              <a:rPr lang="en-US" altLang="zh-CN" dirty="0"/>
              <a:t>Oddball</a:t>
            </a:r>
            <a:r>
              <a:rPr lang="zh-CN" altLang="en-US" dirty="0"/>
              <a:t>范式：在</a:t>
            </a:r>
            <a:r>
              <a:rPr lang="zh-CN" altLang="en-US" dirty="0">
                <a:solidFill>
                  <a:srgbClr val="FF0000"/>
                </a:solidFill>
              </a:rPr>
              <a:t>同一感觉通道施加两种刺激，一种刺激出现概率很大，例如</a:t>
            </a:r>
            <a:r>
              <a:rPr lang="en-US" altLang="zh-CN" dirty="0">
                <a:solidFill>
                  <a:srgbClr val="FF0000"/>
                </a:solidFill>
              </a:rPr>
              <a:t>85%</a:t>
            </a:r>
            <a:r>
              <a:rPr lang="zh-CN" altLang="en-US" dirty="0">
                <a:solidFill>
                  <a:srgbClr val="FF0000"/>
                </a:solidFill>
              </a:rPr>
              <a:t>，另一种刺激出现概率很小，如</a:t>
            </a:r>
            <a:r>
              <a:rPr lang="en-US" altLang="zh-CN" dirty="0">
                <a:solidFill>
                  <a:srgbClr val="FF0000"/>
                </a:solidFill>
              </a:rPr>
              <a:t>15%</a:t>
            </a:r>
            <a:r>
              <a:rPr lang="zh-CN" altLang="en-US" dirty="0">
                <a:solidFill>
                  <a:srgbClr val="FF0000"/>
                </a:solidFill>
              </a:rPr>
              <a:t>。两种刺激以随机出现，让被试去注意小概率事件。</a:t>
            </a:r>
            <a:endParaRPr lang="en-US" altLang="zh-CN" dirty="0">
              <a:solidFill>
                <a:srgbClr val="FF0000"/>
              </a:solidFill>
            </a:endParaRPr>
          </a:p>
          <a:p>
            <a:pPr eaLnBrk="1" hangingPunct="1">
              <a:spcBef>
                <a:spcPct val="0"/>
              </a:spcBef>
            </a:pPr>
            <a:r>
              <a:rPr lang="en-US" altLang="zh-CN" dirty="0">
                <a:solidFill>
                  <a:srgbClr val="FF0000"/>
                </a:solidFill>
              </a:rPr>
              <a:t>Oddball</a:t>
            </a:r>
            <a:r>
              <a:rPr lang="zh-CN" altLang="en-US" dirty="0">
                <a:solidFill>
                  <a:srgbClr val="FF0000"/>
                </a:solidFill>
              </a:rPr>
              <a:t>范式是诱发</a:t>
            </a:r>
            <a:r>
              <a:rPr lang="en-US" altLang="zh-CN" dirty="0">
                <a:solidFill>
                  <a:srgbClr val="FF0000"/>
                </a:solidFill>
              </a:rPr>
              <a:t>P300</a:t>
            </a:r>
            <a:r>
              <a:rPr lang="zh-CN" altLang="en-US" dirty="0">
                <a:solidFill>
                  <a:srgbClr val="FF0000"/>
                </a:solidFill>
              </a:rPr>
              <a:t>，</a:t>
            </a:r>
            <a:r>
              <a:rPr lang="en-US" altLang="zh-CN" dirty="0">
                <a:solidFill>
                  <a:srgbClr val="FF0000"/>
                </a:solidFill>
              </a:rPr>
              <a:t>MMN</a:t>
            </a:r>
            <a:r>
              <a:rPr lang="zh-CN" altLang="en-US" dirty="0">
                <a:solidFill>
                  <a:srgbClr val="FF0000"/>
                </a:solidFill>
              </a:rPr>
              <a:t>等与刺激有关的</a:t>
            </a:r>
            <a:r>
              <a:rPr lang="en-US" altLang="zh-CN" dirty="0">
                <a:solidFill>
                  <a:srgbClr val="FF0000"/>
                </a:solidFill>
              </a:rPr>
              <a:t>ERP</a:t>
            </a:r>
            <a:r>
              <a:rPr lang="zh-CN" altLang="en-US" dirty="0">
                <a:solidFill>
                  <a:srgbClr val="FF0000"/>
                </a:solidFill>
              </a:rPr>
              <a:t>成分时的经典实验范式。</a:t>
            </a:r>
            <a:endParaRPr lang="en-US" altLang="zh-CN" dirty="0">
              <a:solidFill>
                <a:srgbClr val="FF0000"/>
              </a:solidFill>
            </a:endParaRPr>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30</a:t>
            </a:fld>
            <a:endParaRPr lang="zh-CN" altLang="en-US"/>
          </a:p>
        </p:txBody>
      </p:sp>
    </p:spTree>
    <p:extLst>
      <p:ext uri="{BB962C8B-B14F-4D97-AF65-F5344CB8AC3E}">
        <p14:creationId xmlns:p14="http://schemas.microsoft.com/office/powerpoint/2010/main" val="371835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kumimoji="1" lang="zh-CN" altLang="en-US" dirty="0">
                <a:latin typeface="Times New Roman" panose="02020603050405020304" pitchFamily="18" charset="0"/>
              </a:rPr>
              <a:t>现在我们看一下</a:t>
            </a:r>
            <a:r>
              <a:rPr kumimoji="1" lang="en-US" altLang="zh-CN" dirty="0">
                <a:latin typeface="Times New Roman" panose="02020603050405020304" pitchFamily="18" charset="0"/>
              </a:rPr>
              <a:t>1977</a:t>
            </a:r>
            <a:r>
              <a:rPr kumimoji="1" lang="zh-CN" altLang="en-US" dirty="0">
                <a:latin typeface="Times New Roman" panose="02020603050405020304" pitchFamily="18" charset="0"/>
              </a:rPr>
              <a:t>年的一个经典的实验研究。</a:t>
            </a:r>
            <a:endParaRPr kumimoji="1" lang="en-US" altLang="zh-CN" dirty="0">
              <a:latin typeface="Times New Roman" panose="02020603050405020304" pitchFamily="18" charset="0"/>
            </a:endParaRPr>
          </a:p>
          <a:p>
            <a:pPr eaLnBrk="1" hangingPunct="1">
              <a:spcBef>
                <a:spcPct val="0"/>
              </a:spcBef>
            </a:pPr>
            <a:endParaRPr kumimoji="1" lang="en-US"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同一行的实线为同一个注意实验</a:t>
            </a:r>
            <a:endParaRPr kumimoji="1" lang="en-US" altLang="zh-CN"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同一行的虚线为同一个非注意实验</a:t>
            </a:r>
            <a:endParaRPr kumimoji="1" lang="en-US" altLang="zh-CN" dirty="0">
              <a:latin typeface="Times New Roman" panose="02020603050405020304" pitchFamily="18" charset="0"/>
            </a:endParaRPr>
          </a:p>
          <a:p>
            <a:pPr eaLnBrk="1" hangingPunct="1">
              <a:spcBef>
                <a:spcPct val="0"/>
              </a:spcBef>
            </a:pPr>
            <a:r>
              <a:rPr kumimoji="1" lang="zh-CN" altLang="en-US" sz="900" kern="0" dirty="0">
                <a:latin typeface="微软雅黑" panose="020B0503020204020204" pitchFamily="34" charset="-122"/>
                <a:ea typeface="微软雅黑" panose="020B0503020204020204" pitchFamily="34" charset="-122"/>
              </a:rPr>
              <a:t>（左图为高频纯音，右图为低频纯音）。</a:t>
            </a:r>
            <a:endParaRPr kumimoji="1" lang="en-US" altLang="zh-CN" dirty="0">
              <a:latin typeface="Times New Roman" panose="02020603050405020304" pitchFamily="18" charset="0"/>
            </a:endParaRPr>
          </a:p>
          <a:p>
            <a:pPr eaLnBrk="1" hangingPunct="1">
              <a:spcBef>
                <a:spcPct val="0"/>
              </a:spcBef>
            </a:pPr>
            <a:r>
              <a:rPr kumimoji="1" lang="zh-CN" altLang="en-US" sz="900" kern="0" dirty="0">
                <a:latin typeface="微软雅黑" panose="020B0503020204020204" pitchFamily="34" charset="-122"/>
                <a:ea typeface="微软雅黑" panose="020B0503020204020204" pitchFamily="34" charset="-122"/>
              </a:rPr>
              <a:t>非注意实验：进行视觉加工任务，如困难的词汇判断</a:t>
            </a:r>
            <a:endParaRPr kumimoji="1" lang="zh-CN" altLang="en-US" dirty="0">
              <a:latin typeface="Times New Roman" panose="02020603050405020304" pitchFamily="18" charset="0"/>
            </a:endParaRPr>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31</a:t>
            </a:fld>
            <a:endParaRPr lang="zh-CN" altLang="en-US"/>
          </a:p>
        </p:txBody>
      </p:sp>
    </p:spTree>
    <p:extLst>
      <p:ext uri="{BB962C8B-B14F-4D97-AF65-F5344CB8AC3E}">
        <p14:creationId xmlns:p14="http://schemas.microsoft.com/office/powerpoint/2010/main" val="1332307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kumimoji="1" lang="zh-CN" altLang="en-US" b="1" dirty="0">
                <a:latin typeface="Times New Roman" panose="02020603050405020304" pitchFamily="18" charset="0"/>
              </a:rPr>
              <a:t>注意效应：同一个图里实线和虚线</a:t>
            </a:r>
            <a:endParaRPr kumimoji="1" lang="en-US" altLang="zh-CN" b="1" dirty="0">
              <a:latin typeface="Times New Roman" panose="02020603050405020304" pitchFamily="18" charset="0"/>
            </a:endParaRPr>
          </a:p>
          <a:p>
            <a:pPr eaLnBrk="1" hangingPunct="1">
              <a:spcBef>
                <a:spcPct val="0"/>
              </a:spcBef>
            </a:pPr>
            <a:r>
              <a:rPr kumimoji="1" lang="zh-CN" altLang="en-US" b="1" dirty="0">
                <a:latin typeface="Times New Roman" panose="02020603050405020304" pitchFamily="18" charset="0"/>
              </a:rPr>
              <a:t>概率效应：同一列概率比较（靶刺激指的是高频）</a:t>
            </a:r>
            <a:endParaRPr kumimoji="1" lang="en-US" altLang="zh-CN" b="1" dirty="0">
              <a:latin typeface="Times New Roman" panose="02020603050405020304" pitchFamily="18" charset="0"/>
            </a:endParaRPr>
          </a:p>
          <a:p>
            <a:pPr eaLnBrk="1" hangingPunct="1">
              <a:spcBef>
                <a:spcPct val="0"/>
              </a:spcBef>
            </a:pPr>
            <a:r>
              <a:rPr kumimoji="1" lang="zh-CN" altLang="en-US" b="1" dirty="0">
                <a:latin typeface="Times New Roman" panose="02020603050405020304" pitchFamily="18" charset="0"/>
              </a:rPr>
              <a:t>靶效应：可以对比</a:t>
            </a:r>
            <a:r>
              <a:rPr kumimoji="1" lang="en-US" altLang="zh-CN" b="1" dirty="0">
                <a:latin typeface="Times New Roman" panose="02020603050405020304" pitchFamily="18" charset="0"/>
              </a:rPr>
              <a:t>50%</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32</a:t>
            </a:fld>
            <a:endParaRPr lang="zh-CN" altLang="en-US"/>
          </a:p>
        </p:txBody>
      </p:sp>
    </p:spTree>
    <p:extLst>
      <p:ext uri="{BB962C8B-B14F-4D97-AF65-F5344CB8AC3E}">
        <p14:creationId xmlns:p14="http://schemas.microsoft.com/office/powerpoint/2010/main" val="576384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上图中实验反映了</a:t>
            </a:r>
            <a:r>
              <a:rPr lang="en-US" altLang="zh-CN" dirty="0"/>
              <a:t>P300</a:t>
            </a:r>
            <a:r>
              <a:rPr lang="zh-CN" altLang="en-US" dirty="0"/>
              <a:t>的潜伏期和任务难度的关系</a:t>
            </a:r>
          </a:p>
        </p:txBody>
      </p:sp>
      <p:sp>
        <p:nvSpPr>
          <p:cNvPr id="4" name="灯片编号占位符 3"/>
          <p:cNvSpPr>
            <a:spLocks noGrp="1"/>
          </p:cNvSpPr>
          <p:nvPr>
            <p:ph type="sldNum" sz="quarter" idx="10"/>
          </p:nvPr>
        </p:nvSpPr>
        <p:spPr/>
        <p:txBody>
          <a:bodyPr/>
          <a:lstStyle/>
          <a:p>
            <a:fld id="{7F1D5E53-1996-4A18-8378-BCF5C8046DA1}" type="slidenum">
              <a:rPr lang="zh-CN" altLang="en-US" smtClean="0"/>
              <a:t>33</a:t>
            </a:fld>
            <a:endParaRPr lang="zh-CN" altLang="en-US"/>
          </a:p>
        </p:txBody>
      </p:sp>
    </p:spTree>
    <p:extLst>
      <p:ext uri="{BB962C8B-B14F-4D97-AF65-F5344CB8AC3E}">
        <p14:creationId xmlns:p14="http://schemas.microsoft.com/office/powerpoint/2010/main" val="3302803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latin typeface="Times New Roman" panose="02020603050405020304" pitchFamily="18" charset="0"/>
              </a:rPr>
              <a:t>对于</a:t>
            </a:r>
            <a:r>
              <a:rPr lang="en-US" altLang="zh-CN" dirty="0">
                <a:latin typeface="Times New Roman" panose="02020603050405020304" pitchFamily="18" charset="0"/>
              </a:rPr>
              <a:t>P300</a:t>
            </a:r>
            <a:r>
              <a:rPr lang="zh-CN" altLang="en-US" dirty="0">
                <a:latin typeface="Times New Roman" panose="02020603050405020304" pitchFamily="18" charset="0"/>
              </a:rPr>
              <a:t>的理论解释，</a:t>
            </a:r>
            <a:r>
              <a:rPr lang="en-US" altLang="zh-CN" dirty="0">
                <a:latin typeface="Times New Roman" panose="02020603050405020304" pitchFamily="18" charset="0"/>
              </a:rPr>
              <a:t>P3</a:t>
            </a:r>
            <a:r>
              <a:rPr lang="zh-CN" altLang="en-US" dirty="0">
                <a:latin typeface="Times New Roman" panose="02020603050405020304" pitchFamily="18" charset="0"/>
              </a:rPr>
              <a:t>到底反映什么样的神经过程或认知过程，尚没有一个清晰的共识。</a:t>
            </a:r>
            <a:endParaRPr lang="en-US" altLang="zh-CN" dirty="0">
              <a:latin typeface="Times New Roman" panose="02020603050405020304" pitchFamily="18" charset="0"/>
            </a:endParaRPr>
          </a:p>
          <a:p>
            <a:pPr eaLnBrk="1" hangingPunct="1">
              <a:spcBef>
                <a:spcPct val="0"/>
              </a:spcBef>
            </a:pPr>
            <a:r>
              <a:rPr lang="zh-CN" altLang="en-US" dirty="0">
                <a:latin typeface="Times New Roman" panose="02020603050405020304" pitchFamily="18" charset="0"/>
              </a:rPr>
              <a:t>另外，</a:t>
            </a:r>
            <a:r>
              <a:rPr lang="en-US" altLang="zh-CN" dirty="0"/>
              <a:t>P300</a:t>
            </a:r>
            <a:r>
              <a:rPr lang="zh-CN" altLang="en-US" dirty="0">
                <a:latin typeface="Times New Roman" panose="02020603050405020304" pitchFamily="18" charset="0"/>
              </a:rPr>
              <a:t>也普遍存在于哺乳动物中，如老鼠、猫、猴等，这说明</a:t>
            </a:r>
            <a:r>
              <a:rPr lang="en-US" altLang="zh-CN" dirty="0"/>
              <a:t>P300</a:t>
            </a:r>
            <a:r>
              <a:rPr lang="zh-CN" altLang="en-US" dirty="0">
                <a:latin typeface="Times New Roman" panose="02020603050405020304" pitchFamily="18" charset="0"/>
              </a:rPr>
              <a:t>可能代表着神经系统的某种基本活动。</a:t>
            </a:r>
            <a:endParaRPr lang="en-US" altLang="zh-CN" dirty="0">
              <a:latin typeface="Times New Roman" panose="02020603050405020304" pitchFamily="18" charset="0"/>
            </a:endParaRPr>
          </a:p>
          <a:p>
            <a:pPr marL="0" marR="0" lvl="0" indent="0" algn="l" defTabSz="685840" rtl="0" eaLnBrk="1" fontAlgn="auto" latinLnBrk="0" hangingPunct="1">
              <a:lnSpc>
                <a:spcPct val="100000"/>
              </a:lnSpc>
              <a:spcBef>
                <a:spcPct val="0"/>
              </a:spcBef>
              <a:spcAft>
                <a:spcPts val="0"/>
              </a:spcAft>
              <a:buClrTx/>
              <a:buSzTx/>
              <a:buFontTx/>
              <a:buNone/>
              <a:tabLst/>
              <a:defRPr/>
            </a:pPr>
            <a:r>
              <a:rPr lang="en-US" altLang="zh-CN" sz="900" kern="0" dirty="0">
                <a:latin typeface="微软雅黑" panose="020B0503020204020204" pitchFamily="34" charset="-122"/>
                <a:ea typeface="微软雅黑" panose="020B0503020204020204" pitchFamily="34" charset="-122"/>
              </a:rPr>
              <a:t>P300</a:t>
            </a:r>
            <a:r>
              <a:rPr lang="zh-CN" altLang="en-US" sz="900" kern="0" dirty="0">
                <a:latin typeface="微软雅黑" panose="020B0503020204020204" pitchFamily="34" charset="-122"/>
                <a:ea typeface="微软雅黑" panose="020B0503020204020204" pitchFamily="34" charset="-122"/>
              </a:rPr>
              <a:t>反映的认知过程被心理生理学研究广泛支持的假说是</a:t>
            </a:r>
            <a:r>
              <a:rPr lang="en-US" altLang="zh-CN" sz="900" kern="0" dirty="0" err="1">
                <a:latin typeface="微软雅黑" panose="020B0503020204020204" pitchFamily="34" charset="-122"/>
                <a:ea typeface="微软雅黑" panose="020B0503020204020204" pitchFamily="34" charset="-122"/>
              </a:rPr>
              <a:t>Donchin</a:t>
            </a:r>
            <a:r>
              <a:rPr lang="en-US" altLang="zh-CN" sz="900" kern="0" dirty="0">
                <a:latin typeface="微软雅黑" panose="020B0503020204020204" pitchFamily="34" charset="-122"/>
                <a:ea typeface="微软雅黑" panose="020B0503020204020204" pitchFamily="34" charset="-122"/>
              </a:rPr>
              <a:t> (1981)</a:t>
            </a:r>
            <a:r>
              <a:rPr lang="zh-CN" altLang="en-US" sz="900" kern="0" dirty="0">
                <a:latin typeface="微软雅黑" panose="020B0503020204020204" pitchFamily="34" charset="-122"/>
                <a:ea typeface="微软雅黑" panose="020B0503020204020204" pitchFamily="34" charset="-122"/>
              </a:rPr>
              <a:t> 提出的背景更新（</a:t>
            </a:r>
            <a:r>
              <a:rPr lang="en-US" altLang="zh-CN" sz="900" kern="0" dirty="0">
                <a:latin typeface="微软雅黑" panose="020B0503020204020204" pitchFamily="34" charset="-122"/>
                <a:ea typeface="微软雅黑" panose="020B0503020204020204" pitchFamily="34" charset="-122"/>
              </a:rPr>
              <a:t>context updating</a:t>
            </a:r>
            <a:r>
              <a:rPr lang="zh-CN" altLang="en-US" sz="900" kern="0" dirty="0">
                <a:latin typeface="微软雅黑" panose="020B0503020204020204" pitchFamily="34" charset="-122"/>
                <a:ea typeface="微软雅黑" panose="020B0503020204020204" pitchFamily="34" charset="-122"/>
              </a:rPr>
              <a:t>）理论模型</a:t>
            </a:r>
            <a:endParaRPr lang="en-US" altLang="zh-CN" sz="900" kern="0" dirty="0">
              <a:latin typeface="微软雅黑" panose="020B0503020204020204" pitchFamily="34" charset="-122"/>
              <a:ea typeface="微软雅黑" panose="020B0503020204020204" pitchFamily="34" charset="-122"/>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r>
              <a:rPr lang="zh-CN" altLang="en-US" dirty="0">
                <a:latin typeface="Times New Roman" panose="02020603050405020304" pitchFamily="18" charset="0"/>
              </a:rPr>
              <a:t>以一定方式贮存在人脑中的环境信息称为表征，它是人任何时候从事认知活动所必须的信息库，贮存在记忆中。背景（或工作记忆）泛指在某一认知过程中，人脑中原有的与认知客体有关的信息，它是表征的一部分。当某一信息出现时，一方面人脑要对之做出反应，另一方面要根据它对主题所从事任务的意义大小，通过将之整合到已有的表征中去形成新的表征，对现有背景进行不同程度的修正，以调整应对未来的策略。环境连续变化时，背景也要不断进行修正。</a:t>
            </a: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dirty="0"/>
              <a:t>后续的研究中</a:t>
            </a:r>
            <a:r>
              <a:rPr lang="en-US" altLang="zh-CN" dirty="0"/>
              <a:t>Oddball</a:t>
            </a:r>
            <a:r>
              <a:rPr lang="zh-CN" altLang="en-US" dirty="0"/>
              <a:t>出现了很多变式。</a:t>
            </a:r>
            <a:endParaRPr lang="en-US" altLang="zh-CN" dirty="0"/>
          </a:p>
          <a:p>
            <a:pPr eaLnBrk="1" hangingPunct="1">
              <a:spcBef>
                <a:spcPct val="0"/>
              </a:spcBef>
            </a:pPr>
            <a:endParaRPr lang="en-US" altLang="zh-CN" dirty="0">
              <a:latin typeface="Times New Roman" panose="02020603050405020304" pitchFamily="18" charset="0"/>
            </a:endParaRPr>
          </a:p>
          <a:p>
            <a:pPr eaLnBrk="1" hangingPunct="1">
              <a:spcBef>
                <a:spcPct val="0"/>
              </a:spcBef>
            </a:pPr>
            <a:endParaRPr lang="zh-CN" altLang="en-US" dirty="0">
              <a:latin typeface="Times New Roman" panose="02020603050405020304" pitchFamily="18" charset="0"/>
            </a:endParaRPr>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34</a:t>
            </a:fld>
            <a:endParaRPr lang="zh-CN" altLang="en-US"/>
          </a:p>
        </p:txBody>
      </p:sp>
    </p:spTree>
    <p:extLst>
      <p:ext uri="{BB962C8B-B14F-4D97-AF65-F5344CB8AC3E}">
        <p14:creationId xmlns:p14="http://schemas.microsoft.com/office/powerpoint/2010/main" val="379646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后续的研究中</a:t>
            </a:r>
            <a:r>
              <a:rPr lang="en-US" altLang="zh-CN" dirty="0"/>
              <a:t>Oddball</a:t>
            </a:r>
            <a:r>
              <a:rPr lang="zh-CN" altLang="en-US" dirty="0"/>
              <a:t>出现了很多变式。</a:t>
            </a:r>
            <a:endParaRPr lang="en-US" altLang="zh-CN" dirty="0"/>
          </a:p>
          <a:p>
            <a:pPr eaLnBrk="1" hangingPunct="1">
              <a:spcBef>
                <a:spcPct val="0"/>
              </a:spcBef>
            </a:pPr>
            <a:r>
              <a:rPr lang="en-US" altLang="zh-CN" dirty="0"/>
              <a:t>A</a:t>
            </a:r>
            <a:r>
              <a:rPr lang="zh-CN" altLang="en-US" dirty="0"/>
              <a:t>经典</a:t>
            </a:r>
            <a:r>
              <a:rPr lang="en-US" altLang="zh-CN" dirty="0"/>
              <a:t>Oddball</a:t>
            </a:r>
            <a:r>
              <a:rPr lang="zh-CN" altLang="en-US" dirty="0"/>
              <a:t>范式，诱发</a:t>
            </a:r>
            <a:r>
              <a:rPr lang="en-US" altLang="zh-CN" dirty="0"/>
              <a:t>P3b</a:t>
            </a:r>
          </a:p>
          <a:p>
            <a:pPr eaLnBrk="1" hangingPunct="1">
              <a:spcBef>
                <a:spcPct val="0"/>
              </a:spcBef>
            </a:pPr>
            <a:r>
              <a:rPr lang="en-US" altLang="zh-CN" dirty="0"/>
              <a:t>B</a:t>
            </a:r>
            <a:r>
              <a:rPr lang="zh-CN" altLang="en-US" dirty="0"/>
              <a:t>偏差刺激缺失，诱发</a:t>
            </a:r>
            <a:r>
              <a:rPr lang="en-US" altLang="zh-CN" dirty="0"/>
              <a:t>P3b</a:t>
            </a:r>
          </a:p>
          <a:p>
            <a:pPr eaLnBrk="1" hangingPunct="1">
              <a:spcBef>
                <a:spcPct val="0"/>
              </a:spcBef>
            </a:pPr>
            <a:r>
              <a:rPr lang="en-US" altLang="zh-CN" dirty="0"/>
              <a:t>C</a:t>
            </a:r>
            <a:r>
              <a:rPr lang="zh-CN" altLang="en-US" dirty="0"/>
              <a:t>另加一种非靶刺激，非靶不能诱发</a:t>
            </a:r>
            <a:r>
              <a:rPr lang="en-US" altLang="zh-CN" dirty="0"/>
              <a:t>P3</a:t>
            </a:r>
          </a:p>
          <a:p>
            <a:pPr eaLnBrk="1" hangingPunct="1">
              <a:spcBef>
                <a:spcPct val="0"/>
              </a:spcBef>
            </a:pPr>
            <a:r>
              <a:rPr lang="en-US" altLang="zh-CN" dirty="0"/>
              <a:t>D</a:t>
            </a:r>
            <a:r>
              <a:rPr lang="zh-CN" altLang="en-US" dirty="0"/>
              <a:t>插入一种新奇刺激，诱发</a:t>
            </a:r>
            <a:r>
              <a:rPr lang="en-US" altLang="zh-CN" dirty="0"/>
              <a:t>P3a</a:t>
            </a:r>
            <a:r>
              <a:rPr lang="zh-CN" altLang="en-US" dirty="0"/>
              <a:t>，通常情况下，为了保证刺激的新异性，新异刺激概率要小于或等于靶刺激概率。</a:t>
            </a:r>
            <a:endParaRPr lang="en-US" altLang="zh-CN"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35</a:t>
            </a:fld>
            <a:endParaRPr lang="zh-CN" altLang="en-US"/>
          </a:p>
        </p:txBody>
      </p:sp>
    </p:spTree>
    <p:extLst>
      <p:ext uri="{BB962C8B-B14F-4D97-AF65-F5344CB8AC3E}">
        <p14:creationId xmlns:p14="http://schemas.microsoft.com/office/powerpoint/2010/main" val="4252852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40" rtl="0" eaLnBrk="1" fontAlgn="auto" latinLnBrk="0" hangingPunct="1">
              <a:lnSpc>
                <a:spcPct val="100000"/>
              </a:lnSpc>
              <a:spcBef>
                <a:spcPts val="0"/>
              </a:spcBef>
              <a:spcAft>
                <a:spcPts val="0"/>
              </a:spcAft>
              <a:buClrTx/>
              <a:buSzTx/>
              <a:buFontTx/>
              <a:buNone/>
              <a:tabLst/>
              <a:defRPr/>
            </a:pPr>
            <a:r>
              <a:rPr lang="zh-CN" altLang="en-US" sz="900" kern="0" dirty="0">
                <a:latin typeface="微软雅黑" panose="020B0503020204020204" pitchFamily="34" charset="-122"/>
                <a:ea typeface="微软雅黑" panose="020B0503020204020204" pitchFamily="34" charset="-122"/>
              </a:rPr>
              <a:t>在传统的</a:t>
            </a:r>
            <a:r>
              <a:rPr lang="en-US" altLang="zh-CN" sz="900" kern="0" dirty="0">
                <a:latin typeface="微软雅黑" panose="020B0503020204020204" pitchFamily="34" charset="-122"/>
                <a:ea typeface="微软雅黑" panose="020B0503020204020204" pitchFamily="34" charset="-122"/>
              </a:rPr>
              <a:t>Oddball</a:t>
            </a:r>
            <a:r>
              <a:rPr lang="zh-CN" altLang="en-US" sz="900" kern="0" dirty="0">
                <a:latin typeface="微软雅黑" panose="020B0503020204020204" pitchFamily="34" charset="-122"/>
                <a:ea typeface="微软雅黑" panose="020B0503020204020204" pitchFamily="34" charset="-122"/>
              </a:rPr>
              <a:t>范式中再加入一个小概率的新异刺激，则新异刺激也会引起显著的</a:t>
            </a:r>
            <a:r>
              <a:rPr lang="en-US" altLang="zh-CN" sz="900" kern="0" dirty="0">
                <a:latin typeface="微软雅黑" panose="020B0503020204020204" pitchFamily="34" charset="-122"/>
                <a:ea typeface="微软雅黑" panose="020B0503020204020204" pitchFamily="34" charset="-122"/>
              </a:rPr>
              <a:t>P300</a:t>
            </a:r>
            <a:r>
              <a:rPr lang="zh-CN" altLang="en-US" sz="900" kern="0" dirty="0">
                <a:latin typeface="微软雅黑" panose="020B0503020204020204" pitchFamily="34" charset="-122"/>
                <a:ea typeface="微软雅黑" panose="020B0503020204020204" pitchFamily="34" charset="-122"/>
              </a:rPr>
              <a:t>；这一正波的潜伏期略小于经典的</a:t>
            </a:r>
            <a:r>
              <a:rPr lang="en-US" altLang="zh-CN" sz="900" kern="0" dirty="0">
                <a:latin typeface="微软雅黑" panose="020B0503020204020204" pitchFamily="34" charset="-122"/>
                <a:ea typeface="微软雅黑" panose="020B0503020204020204" pitchFamily="34" charset="-122"/>
              </a:rPr>
              <a:t>P300</a:t>
            </a:r>
            <a:r>
              <a:rPr lang="zh-CN" altLang="en-US" sz="900" kern="0" dirty="0">
                <a:latin typeface="微软雅黑" panose="020B0503020204020204" pitchFamily="34" charset="-122"/>
                <a:ea typeface="微软雅黑" panose="020B0503020204020204" pitchFamily="34" charset="-122"/>
              </a:rPr>
              <a:t>，故称之为</a:t>
            </a:r>
            <a:r>
              <a:rPr lang="en-US" altLang="zh-CN" sz="900" kern="0" dirty="0">
                <a:latin typeface="微软雅黑" panose="020B0503020204020204" pitchFamily="34" charset="-122"/>
                <a:ea typeface="微软雅黑" panose="020B0503020204020204" pitchFamily="34" charset="-122"/>
              </a:rPr>
              <a:t>P3a</a:t>
            </a:r>
            <a:r>
              <a:rPr lang="zh-CN" altLang="en-US" sz="900" kern="0" dirty="0">
                <a:latin typeface="微软雅黑" panose="020B0503020204020204" pitchFamily="34" charset="-122"/>
                <a:ea typeface="微软雅黑" panose="020B0503020204020204" pitchFamily="34" charset="-122"/>
              </a:rPr>
              <a:t>，</a:t>
            </a:r>
            <a:r>
              <a:rPr lang="en-US" altLang="zh-CN" sz="900" kern="0" dirty="0">
                <a:latin typeface="微软雅黑" panose="020B0503020204020204" pitchFamily="34" charset="-122"/>
                <a:ea typeface="微软雅黑" panose="020B0503020204020204" pitchFamily="34" charset="-122"/>
              </a:rPr>
              <a:t>P3a</a:t>
            </a:r>
            <a:r>
              <a:rPr lang="zh-CN" altLang="en-US" sz="900" kern="0" dirty="0">
                <a:latin typeface="微软雅黑" panose="020B0503020204020204" pitchFamily="34" charset="-122"/>
                <a:ea typeface="微软雅黑" panose="020B0503020204020204" pitchFamily="34" charset="-122"/>
              </a:rPr>
              <a:t>是朝向反应的主要标志。</a:t>
            </a:r>
            <a:endParaRPr lang="en-US" altLang="zh-CN" sz="900" kern="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t>经典的</a:t>
            </a:r>
            <a:r>
              <a:rPr lang="en-US" altLang="zh-CN" dirty="0"/>
              <a:t>P300</a:t>
            </a:r>
            <a:r>
              <a:rPr lang="zh-CN" altLang="en-US" dirty="0"/>
              <a:t>也被称作</a:t>
            </a:r>
            <a:r>
              <a:rPr lang="en-US" altLang="zh-CN" dirty="0"/>
              <a:t>P3b</a:t>
            </a:r>
            <a:r>
              <a:rPr lang="zh-CN" altLang="en-US" dirty="0"/>
              <a:t>；</a:t>
            </a:r>
            <a:r>
              <a:rPr lang="en-US" altLang="zh-CN" dirty="0"/>
              <a:t>P3a</a:t>
            </a:r>
            <a:r>
              <a:rPr lang="zh-CN" altLang="en-US" dirty="0"/>
              <a:t>最大波幅分布在</a:t>
            </a:r>
            <a:r>
              <a:rPr lang="zh-CN" altLang="en-US" b="1" dirty="0">
                <a:solidFill>
                  <a:srgbClr val="0070C0"/>
                </a:solidFill>
              </a:rPr>
              <a:t>额叶后部</a:t>
            </a:r>
            <a:r>
              <a:rPr lang="zh-CN" altLang="en-US" dirty="0"/>
              <a:t>；</a:t>
            </a:r>
            <a:endParaRPr lang="en-US" altLang="zh-CN" dirty="0"/>
          </a:p>
          <a:p>
            <a:pPr eaLnBrk="1" fontAlgn="auto" hangingPunct="1">
              <a:spcBef>
                <a:spcPts val="0"/>
              </a:spcBef>
              <a:spcAft>
                <a:spcPts val="0"/>
              </a:spcAft>
              <a:defRPr/>
            </a:pPr>
            <a:r>
              <a:rPr lang="zh-CN" altLang="en-US" dirty="0"/>
              <a:t>朝向反应：本质是一种非随意注意，其注意对象原本不是心理活动的指向者，只是由于突发刺激具有足够的强度和新异性，心理活动被它吸引了过去，这种心理活动的指向性是不随意的、主观不能控制的。</a:t>
            </a:r>
            <a:endParaRPr lang="en-US" altLang="zh-CN" dirty="0"/>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latin typeface="+mn-ea"/>
              </a:rPr>
              <a:t>随着与</a:t>
            </a:r>
            <a:r>
              <a:rPr lang="en-US" altLang="zh-CN" dirty="0">
                <a:latin typeface="+mn-ea"/>
              </a:rPr>
              <a:t>P300</a:t>
            </a:r>
            <a:r>
              <a:rPr lang="zh-CN" altLang="en-US" dirty="0">
                <a:latin typeface="+mn-ea"/>
              </a:rPr>
              <a:t>类似的成分不断被发现，其潜伏期已扩展到</a:t>
            </a:r>
            <a:r>
              <a:rPr lang="en-US" altLang="zh-CN" dirty="0">
                <a:latin typeface="+mn-ea"/>
              </a:rPr>
              <a:t>800 </a:t>
            </a:r>
            <a:r>
              <a:rPr lang="en-US" altLang="zh-CN" dirty="0" err="1">
                <a:latin typeface="+mn-ea"/>
              </a:rPr>
              <a:t>ms</a:t>
            </a:r>
            <a:r>
              <a:rPr lang="zh-CN" altLang="en-US" dirty="0">
                <a:latin typeface="+mn-ea"/>
              </a:rPr>
              <a:t>，使</a:t>
            </a:r>
            <a:r>
              <a:rPr lang="en-US" altLang="zh-CN" dirty="0">
                <a:latin typeface="+mn-ea"/>
              </a:rPr>
              <a:t>P300</a:t>
            </a:r>
            <a:r>
              <a:rPr lang="zh-CN" altLang="en-US" dirty="0">
                <a:latin typeface="+mn-ea"/>
              </a:rPr>
              <a:t>逐渐形成了一个含有多个子成分的家族，称为晚正复合体</a:t>
            </a:r>
            <a:r>
              <a:rPr lang="en-US" altLang="zh-CN" dirty="0">
                <a:latin typeface="+mn-ea"/>
              </a:rPr>
              <a:t>(late positive complex)</a:t>
            </a:r>
            <a:r>
              <a:rPr lang="zh-CN" altLang="en-US" dirty="0">
                <a:latin typeface="+mn-ea"/>
              </a:rPr>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36</a:t>
            </a:fld>
            <a:endParaRPr lang="zh-CN" altLang="en-US"/>
          </a:p>
        </p:txBody>
      </p:sp>
    </p:spTree>
    <p:extLst>
      <p:ext uri="{BB962C8B-B14F-4D97-AF65-F5344CB8AC3E}">
        <p14:creationId xmlns:p14="http://schemas.microsoft.com/office/powerpoint/2010/main" val="2130240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t>MMN</a:t>
            </a:r>
            <a:r>
              <a:rPr lang="zh-CN" altLang="en-US" dirty="0"/>
              <a:t>于</a:t>
            </a:r>
            <a:r>
              <a:rPr lang="en-US" altLang="zh-CN" dirty="0"/>
              <a:t>1978</a:t>
            </a:r>
            <a:r>
              <a:rPr lang="zh-CN" altLang="en-US" dirty="0"/>
              <a:t>年首先报道。</a:t>
            </a:r>
            <a:endParaRPr lang="en-US" altLang="zh-CN" dirty="0"/>
          </a:p>
          <a:p>
            <a:pPr eaLnBrk="1" hangingPunct="1">
              <a:spcBef>
                <a:spcPct val="0"/>
              </a:spcBef>
            </a:pPr>
            <a:r>
              <a:rPr lang="zh-CN" altLang="en-US" dirty="0"/>
              <a:t>标准刺激为</a:t>
            </a:r>
            <a:r>
              <a:rPr lang="en-US" altLang="zh-CN" dirty="0"/>
              <a:t>1000Hz</a:t>
            </a:r>
            <a:r>
              <a:rPr lang="zh-CN" altLang="en-US" dirty="0"/>
              <a:t>纯音，偏差刺激为</a:t>
            </a:r>
            <a:r>
              <a:rPr lang="en-US" altLang="zh-CN" dirty="0"/>
              <a:t>800Hz</a:t>
            </a:r>
            <a:r>
              <a:rPr lang="zh-CN" altLang="en-US" dirty="0"/>
              <a:t>纯音，</a:t>
            </a:r>
            <a:endParaRPr lang="en-US" altLang="zh-CN" dirty="0"/>
          </a:p>
          <a:p>
            <a:pPr eaLnBrk="1" hangingPunct="1">
              <a:spcBef>
                <a:spcPct val="0"/>
              </a:spcBef>
            </a:pPr>
            <a:r>
              <a:rPr lang="zh-CN" altLang="en-US" dirty="0"/>
              <a:t>以听觉</a:t>
            </a:r>
            <a:r>
              <a:rPr lang="en-US" altLang="zh-CN" dirty="0"/>
              <a:t>MMN</a:t>
            </a:r>
            <a:r>
              <a:rPr lang="zh-CN" altLang="en-US" dirty="0"/>
              <a:t>为例，</a:t>
            </a:r>
            <a:r>
              <a:rPr lang="zh-CN" altLang="en-US" sz="900" kern="0" dirty="0">
                <a:latin typeface="微软雅黑" panose="020B0503020204020204" pitchFamily="34" charset="-122"/>
                <a:ea typeface="微软雅黑" panose="020B0503020204020204" pitchFamily="34" charset="-122"/>
              </a:rPr>
              <a:t>双耳分听，要求被试只注意一只耳的声音，</a:t>
            </a:r>
            <a:r>
              <a:rPr lang="zh-CN" altLang="en-US" dirty="0">
                <a:latin typeface="Times New Roman" panose="02020603050405020304" pitchFamily="18" charset="0"/>
              </a:rPr>
              <a:t>并对小概率刺激做出反应。结果：无论注意耳还是非注意耳偏差刺激均比标准刺激引起更高的负波。</a:t>
            </a: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r>
              <a:rPr lang="zh-CN" altLang="en-US" dirty="0">
                <a:latin typeface="Times New Roman" panose="02020603050405020304" pitchFamily="18" charset="0"/>
              </a:rPr>
              <a:t>双侧颞叶明显，</a:t>
            </a:r>
            <a:r>
              <a:rPr lang="en-US" altLang="zh-CN" dirty="0">
                <a:latin typeface="Times New Roman" panose="02020603050405020304" pitchFamily="18" charset="0"/>
              </a:rPr>
              <a:t>TP7</a:t>
            </a:r>
            <a:r>
              <a:rPr lang="zh-CN" altLang="en-US" dirty="0">
                <a:latin typeface="Times New Roman" panose="02020603050405020304" pitchFamily="18" charset="0"/>
              </a:rPr>
              <a:t>，</a:t>
            </a:r>
            <a:r>
              <a:rPr lang="en-US" altLang="zh-CN" dirty="0">
                <a:latin typeface="Times New Roman" panose="02020603050405020304" pitchFamily="18" charset="0"/>
              </a:rPr>
              <a:t>TP8</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37</a:t>
            </a:fld>
            <a:endParaRPr lang="zh-CN" altLang="en-US"/>
          </a:p>
        </p:txBody>
      </p:sp>
    </p:spTree>
    <p:extLst>
      <p:ext uri="{BB962C8B-B14F-4D97-AF65-F5344CB8AC3E}">
        <p14:creationId xmlns:p14="http://schemas.microsoft.com/office/powerpoint/2010/main" val="3251487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左边标准刺激，右边偏差刺激；实线注意，虚线非注意</a:t>
            </a:r>
            <a:endParaRPr lang="en-US" altLang="zh-CN" dirty="0"/>
          </a:p>
          <a:p>
            <a:pPr eaLnBrk="1" hangingPunct="1">
              <a:spcBef>
                <a:spcPct val="0"/>
              </a:spcBef>
            </a:pPr>
            <a:endParaRPr lang="en-US" altLang="zh-CN" dirty="0"/>
          </a:p>
          <a:p>
            <a:pPr eaLnBrk="1" hangingPunct="1">
              <a:spcBef>
                <a:spcPct val="0"/>
              </a:spcBef>
            </a:pPr>
            <a:r>
              <a:rPr lang="zh-CN" altLang="en-US" dirty="0"/>
              <a:t>有注意的情况下，也能看到</a:t>
            </a:r>
            <a:r>
              <a:rPr lang="en-US" altLang="zh-CN" dirty="0"/>
              <a:t>P300</a:t>
            </a:r>
          </a:p>
          <a:p>
            <a:pPr eaLnBrk="1" hangingPunct="1">
              <a:spcBef>
                <a:spcPct val="0"/>
              </a:spcBef>
            </a:pPr>
            <a:r>
              <a:rPr lang="zh-CN" altLang="en-US" dirty="0"/>
              <a:t>是一个存在于</a:t>
            </a:r>
            <a:r>
              <a:rPr lang="en-US" altLang="zh-CN" b="1" dirty="0"/>
              <a:t>100</a:t>
            </a:r>
            <a:r>
              <a:rPr lang="zh-CN" altLang="en-US" b="1" dirty="0"/>
              <a:t>－</a:t>
            </a:r>
            <a:r>
              <a:rPr lang="en-US" altLang="zh-CN" b="1" dirty="0"/>
              <a:t>250ms</a:t>
            </a:r>
            <a:r>
              <a:rPr lang="zh-CN" altLang="en-US" dirty="0"/>
              <a:t>之间的明显的负波，即</a:t>
            </a:r>
            <a:r>
              <a:rPr lang="en-US" altLang="zh-CN" dirty="0"/>
              <a:t>MMN</a:t>
            </a:r>
            <a:r>
              <a:rPr lang="zh-CN" altLang="en-US" dirty="0"/>
              <a:t>。</a:t>
            </a:r>
            <a:endParaRPr lang="en-US" altLang="zh-CN" dirty="0"/>
          </a:p>
          <a:p>
            <a:pPr eaLnBrk="1" hangingPunct="1">
              <a:spcBef>
                <a:spcPct val="0"/>
              </a:spcBef>
            </a:pPr>
            <a:endParaRPr lang="en-US" altLang="zh-CN" dirty="0"/>
          </a:p>
          <a:p>
            <a:pPr eaLnBrk="1" hangingPunct="1">
              <a:spcBef>
                <a:spcPct val="0"/>
              </a:spcBef>
            </a:pPr>
            <a:r>
              <a:rPr lang="zh-CN" altLang="en-US" dirty="0"/>
              <a:t>通过一个经典实验来看一下偏差大小对</a:t>
            </a:r>
            <a:r>
              <a:rPr lang="en-US" altLang="zh-CN" dirty="0"/>
              <a:t>MMN</a:t>
            </a:r>
            <a:r>
              <a:rPr lang="zh-CN" altLang="en-US" dirty="0"/>
              <a:t>的影响</a:t>
            </a:r>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38</a:t>
            </a:fld>
            <a:endParaRPr lang="zh-CN" altLang="en-US"/>
          </a:p>
        </p:txBody>
      </p:sp>
    </p:spTree>
    <p:extLst>
      <p:ext uri="{BB962C8B-B14F-4D97-AF65-F5344CB8AC3E}">
        <p14:creationId xmlns:p14="http://schemas.microsoft.com/office/powerpoint/2010/main" val="2290817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标准刺激</a:t>
            </a:r>
            <a:endParaRPr lang="en-US" altLang="zh-CN" dirty="0"/>
          </a:p>
          <a:p>
            <a:pPr eaLnBrk="1" hangingPunct="1">
              <a:spcBef>
                <a:spcPct val="0"/>
              </a:spcBef>
            </a:pPr>
            <a:r>
              <a:rPr lang="zh-CN" altLang="en-US" dirty="0"/>
              <a:t>偏差刺激</a:t>
            </a:r>
            <a:endParaRPr lang="en-US" altLang="zh-CN" dirty="0"/>
          </a:p>
          <a:p>
            <a:pPr eaLnBrk="1" hangingPunct="1">
              <a:spcBef>
                <a:spcPct val="0"/>
              </a:spcBef>
            </a:pPr>
            <a:r>
              <a:rPr lang="en-US" altLang="zh-CN" b="1" dirty="0"/>
              <a:t>MMN</a:t>
            </a:r>
            <a:r>
              <a:rPr lang="zh-CN" altLang="en-US" b="1" dirty="0"/>
              <a:t>随偏差增大而增大</a:t>
            </a:r>
            <a:endParaRPr lang="en-US" altLang="zh-CN" b="1" dirty="0"/>
          </a:p>
          <a:p>
            <a:pPr eaLnBrk="1" hangingPunct="1">
              <a:spcBef>
                <a:spcPct val="0"/>
              </a:spcBef>
            </a:pPr>
            <a:endParaRPr lang="en-US" altLang="zh-CN" b="1" dirty="0"/>
          </a:p>
          <a:p>
            <a:pPr eaLnBrk="1" hangingPunct="1">
              <a:spcBef>
                <a:spcPct val="0"/>
              </a:spcBef>
            </a:pPr>
            <a:r>
              <a:rPr lang="zh-CN" altLang="en-US" b="1" dirty="0"/>
              <a:t>对于</a:t>
            </a:r>
            <a:r>
              <a:rPr lang="en-US" altLang="zh-CN" b="1" dirty="0"/>
              <a:t>MMN</a:t>
            </a:r>
            <a:r>
              <a:rPr lang="zh-CN" altLang="en-US" b="1" dirty="0"/>
              <a:t>的理论解释</a:t>
            </a:r>
            <a:endParaRPr lang="en-US" altLang="zh-CN" b="1" dirty="0"/>
          </a:p>
          <a:p>
            <a:pPr eaLnBrk="1" hangingPunct="1">
              <a:spcBef>
                <a:spcPct val="0"/>
              </a:spcBef>
            </a:pPr>
            <a:endParaRPr lang="en-US" altLang="zh-CN" b="1"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39</a:t>
            </a:fld>
            <a:endParaRPr lang="zh-CN" altLang="en-US"/>
          </a:p>
        </p:txBody>
      </p:sp>
    </p:spTree>
    <p:extLst>
      <p:ext uri="{BB962C8B-B14F-4D97-AF65-F5344CB8AC3E}">
        <p14:creationId xmlns:p14="http://schemas.microsoft.com/office/powerpoint/2010/main" val="6623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首先来介绍一下</a:t>
            </a:r>
            <a:r>
              <a:rPr lang="en-US" altLang="zh-CN" dirty="0"/>
              <a:t>ERPs </a:t>
            </a:r>
            <a:r>
              <a:rPr lang="zh-CN" altLang="en-US" dirty="0"/>
              <a:t>的背景知识和如何去提取。</a:t>
            </a:r>
          </a:p>
        </p:txBody>
      </p:sp>
      <p:sp>
        <p:nvSpPr>
          <p:cNvPr id="4" name="灯片编号占位符 3"/>
          <p:cNvSpPr>
            <a:spLocks noGrp="1"/>
          </p:cNvSpPr>
          <p:nvPr>
            <p:ph type="sldNum" sz="quarter" idx="10"/>
          </p:nvPr>
        </p:nvSpPr>
        <p:spPr/>
        <p:txBody>
          <a:bodyPr/>
          <a:lstStyle/>
          <a:p>
            <a:fld id="{7F1D5E53-1996-4A18-8378-BCF5C8046DA1}" type="slidenum">
              <a:rPr lang="zh-CN" altLang="en-US" smtClean="0"/>
              <a:t>13</a:t>
            </a:fld>
            <a:endParaRPr lang="zh-CN" altLang="en-US"/>
          </a:p>
        </p:txBody>
      </p:sp>
    </p:spTree>
    <p:extLst>
      <p:ext uri="{BB962C8B-B14F-4D97-AF65-F5344CB8AC3E}">
        <p14:creationId xmlns:p14="http://schemas.microsoft.com/office/powerpoint/2010/main" val="3785656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685840" rtl="0" eaLnBrk="1" fontAlgn="auto" latinLnBrk="0" hangingPunct="1">
              <a:lnSpc>
                <a:spcPct val="100000"/>
              </a:lnSpc>
              <a:spcBef>
                <a:spcPct val="0"/>
              </a:spcBef>
              <a:spcAft>
                <a:spcPts val="0"/>
              </a:spcAft>
              <a:buClrTx/>
              <a:buSzTx/>
              <a:buFontTx/>
              <a:buNone/>
              <a:tabLst/>
              <a:defRPr/>
            </a:pPr>
            <a:r>
              <a:rPr lang="zh-CN" altLang="en-US" sz="900" kern="0" dirty="0">
                <a:latin typeface="微软雅黑" panose="020B0503020204020204" pitchFamily="34" charset="-122"/>
                <a:ea typeface="微软雅黑" panose="020B0503020204020204" pitchFamily="34" charset="-122"/>
              </a:rPr>
              <a:t>即使在两种刺激都不加以注意的情况下也出现了</a:t>
            </a:r>
            <a:r>
              <a:rPr lang="en-US" altLang="zh-CN" sz="900" kern="0" dirty="0">
                <a:latin typeface="微软雅黑" panose="020B0503020204020204" pitchFamily="34" charset="-122"/>
                <a:ea typeface="微软雅黑" panose="020B0503020204020204" pitchFamily="34" charset="-122"/>
              </a:rPr>
              <a:t>MMN</a:t>
            </a:r>
            <a:r>
              <a:rPr lang="zh-CN" altLang="en-US" sz="900" kern="0" dirty="0">
                <a:latin typeface="微软雅黑" panose="020B0503020204020204" pitchFamily="34" charset="-122"/>
                <a:ea typeface="微软雅黑" panose="020B0503020204020204" pitchFamily="34" charset="-122"/>
              </a:rPr>
              <a:t>。 </a:t>
            </a:r>
            <a:r>
              <a:rPr lang="en-US" altLang="zh-CN" sz="900" kern="0" dirty="0">
                <a:latin typeface="微软雅黑" panose="020B0503020204020204" pitchFamily="34" charset="-122"/>
                <a:ea typeface="微软雅黑" panose="020B0503020204020204" pitchFamily="34" charset="-122"/>
              </a:rPr>
              <a:t>MMN</a:t>
            </a:r>
            <a:r>
              <a:rPr lang="zh-CN" altLang="en-US" sz="900" u="sng" kern="0" dirty="0">
                <a:latin typeface="微软雅黑" panose="020B0503020204020204" pitchFamily="34" charset="-122"/>
                <a:ea typeface="微软雅黑" panose="020B0503020204020204" pitchFamily="34" charset="-122"/>
              </a:rPr>
              <a:t>反映的是人脑对刺激差异的无意识加工，或者说人脑能够对不同刺激自动地做出不同的反应。</a:t>
            </a:r>
            <a:endParaRPr lang="en-US" altLang="zh-CN" u="sng" dirty="0">
              <a:latin typeface="Times New Roman" panose="02020603050405020304" pitchFamily="18" charset="0"/>
            </a:endParaRPr>
          </a:p>
          <a:p>
            <a:pPr algn="just" eaLnBrk="1" hangingPunct="1">
              <a:spcBef>
                <a:spcPct val="0"/>
              </a:spcBef>
            </a:pPr>
            <a:endParaRPr lang="en-US" altLang="zh-CN" dirty="0">
              <a:latin typeface="Times New Roman" panose="02020603050405020304" pitchFamily="18" charset="0"/>
            </a:endParaRPr>
          </a:p>
          <a:p>
            <a:pPr algn="just" eaLnBrk="1" hangingPunct="1">
              <a:spcBef>
                <a:spcPct val="0"/>
              </a:spcBef>
            </a:pPr>
            <a:r>
              <a:rPr lang="zh-CN" altLang="en-US" dirty="0"/>
              <a:t>大脑这种对刺激变化的自动加工机制，在非随意的朝向注意或对声音环境变化的注意转移过程中，均起着重要的作用。此外，</a:t>
            </a:r>
            <a:r>
              <a:rPr lang="zh-CN" altLang="en-US" u="sng" dirty="0"/>
              <a:t>在无意识、不能取得主诉（如患者为婴儿或处于昏迷状态等），给疾病的诊断带来困难时，</a:t>
            </a:r>
            <a:r>
              <a:rPr lang="en-US" altLang="zh-CN" u="sng" dirty="0"/>
              <a:t>MMN</a:t>
            </a:r>
            <a:r>
              <a:rPr lang="zh-CN" altLang="en-US" u="sng" dirty="0"/>
              <a:t>可以发挥独特的诊断作用。</a:t>
            </a:r>
            <a:endParaRPr lang="en-US" altLang="zh-CN" u="sng" dirty="0"/>
          </a:p>
          <a:p>
            <a:pPr algn="just" eaLnBrk="1" hangingPunct="1">
              <a:spcBef>
                <a:spcPct val="0"/>
              </a:spcBef>
            </a:pPr>
            <a:endParaRPr lang="en-US" altLang="zh-CN" dirty="0"/>
          </a:p>
          <a:p>
            <a:pPr marL="0" marR="0" lvl="0" indent="0" algn="just" defTabSz="685840" rtl="0" eaLnBrk="1" fontAlgn="auto" latinLnBrk="0" hangingPunct="1">
              <a:lnSpc>
                <a:spcPct val="100000"/>
              </a:lnSpc>
              <a:spcBef>
                <a:spcPct val="0"/>
              </a:spcBef>
              <a:spcAft>
                <a:spcPts val="0"/>
              </a:spcAft>
              <a:buClrTx/>
              <a:buSzTx/>
              <a:buFontTx/>
              <a:buNone/>
              <a:tabLst/>
              <a:defRPr/>
            </a:pPr>
            <a:r>
              <a:rPr lang="zh-CN" altLang="en-US" dirty="0">
                <a:latin typeface="Times New Roman" panose="02020603050405020304" pitchFamily="18" charset="0"/>
              </a:rPr>
              <a:t>研究表明：</a:t>
            </a:r>
            <a:r>
              <a:rPr lang="en-US" altLang="zh-CN" dirty="0">
                <a:latin typeface="Times New Roman" panose="02020603050405020304" pitchFamily="18" charset="0"/>
              </a:rPr>
              <a:t>MMN</a:t>
            </a:r>
            <a:r>
              <a:rPr lang="zh-CN" altLang="en-US" dirty="0">
                <a:latin typeface="Times New Roman" panose="02020603050405020304" pitchFamily="18" charset="0"/>
              </a:rPr>
              <a:t>脑内源有两处，一为感觉皮质，一为额叶，因此</a:t>
            </a:r>
            <a:r>
              <a:rPr lang="en-US" altLang="zh-CN" dirty="0">
                <a:latin typeface="Times New Roman" panose="02020603050405020304" pitchFamily="18" charset="0"/>
              </a:rPr>
              <a:t>MMN</a:t>
            </a:r>
            <a:r>
              <a:rPr lang="zh-CN" altLang="en-US" dirty="0">
                <a:latin typeface="Times New Roman" panose="02020603050405020304" pitchFamily="18" charset="0"/>
              </a:rPr>
              <a:t>通常以鼻尖做参考。</a:t>
            </a:r>
            <a:endParaRPr lang="en-US" altLang="zh-CN" dirty="0">
              <a:latin typeface="Times New Roman" panose="02020603050405020304" pitchFamily="18" charset="0"/>
            </a:endParaRPr>
          </a:p>
          <a:p>
            <a:pPr algn="just"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40</a:t>
            </a:fld>
            <a:endParaRPr lang="zh-CN" altLang="en-US"/>
          </a:p>
        </p:txBody>
      </p:sp>
    </p:spTree>
    <p:extLst>
      <p:ext uri="{BB962C8B-B14F-4D97-AF65-F5344CB8AC3E}">
        <p14:creationId xmlns:p14="http://schemas.microsoft.com/office/powerpoint/2010/main" val="1143812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sz="900" kern="0" dirty="0">
                <a:latin typeface="微软雅黑" panose="020B0503020204020204" pitchFamily="34" charset="-122"/>
                <a:ea typeface="微软雅黑" panose="020B0503020204020204" pitchFamily="34" charset="-122"/>
              </a:rPr>
              <a:t>实验范式：在一项语句阅读任务中，语义不匹配的句尾词引出一个负电位，潜伏期在</a:t>
            </a:r>
            <a:r>
              <a:rPr lang="en-US" altLang="zh-CN" sz="900" kern="0" dirty="0">
                <a:latin typeface="微软雅黑" panose="020B0503020204020204" pitchFamily="34" charset="-122"/>
                <a:ea typeface="微软雅黑" panose="020B0503020204020204" pitchFamily="34" charset="-122"/>
              </a:rPr>
              <a:t>400ms</a:t>
            </a:r>
            <a:r>
              <a:rPr lang="zh-CN" altLang="en-US" sz="900" kern="0" dirty="0">
                <a:latin typeface="微软雅黑" panose="020B0503020204020204" pitchFamily="34" charset="-122"/>
                <a:ea typeface="微软雅黑" panose="020B0503020204020204" pitchFamily="34" charset="-122"/>
              </a:rPr>
              <a:t>左右。</a:t>
            </a:r>
            <a:endParaRPr lang="en-US" altLang="zh-CN" sz="900" kern="0" dirty="0">
              <a:latin typeface="微软雅黑" panose="020B0503020204020204" pitchFamily="34" charset="-122"/>
              <a:ea typeface="微软雅黑" panose="020B0503020204020204" pitchFamily="34" charset="-122"/>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r>
              <a:rPr lang="zh-CN" altLang="en-US" dirty="0">
                <a:latin typeface="Times New Roman" panose="02020603050405020304" pitchFamily="18" charset="0"/>
              </a:rPr>
              <a:t>最早由</a:t>
            </a:r>
            <a:r>
              <a:rPr lang="en-US" altLang="zh-CN" dirty="0" err="1"/>
              <a:t>Kutas</a:t>
            </a:r>
            <a:r>
              <a:rPr lang="zh-CN" altLang="en-US" dirty="0"/>
              <a:t>和</a:t>
            </a:r>
            <a:r>
              <a:rPr lang="en-US" altLang="zh-CN" dirty="0" err="1"/>
              <a:t>Hillyard</a:t>
            </a:r>
            <a:r>
              <a:rPr lang="zh-CN" altLang="en-US" dirty="0">
                <a:latin typeface="Times New Roman" panose="02020603050405020304" pitchFamily="18" charset="0"/>
              </a:rPr>
              <a:t>于</a:t>
            </a:r>
            <a:r>
              <a:rPr lang="en-US" altLang="zh-CN" dirty="0"/>
              <a:t>1980</a:t>
            </a:r>
            <a:r>
              <a:rPr lang="zh-CN" altLang="en-US" dirty="0">
                <a:latin typeface="Times New Roman" panose="02020603050405020304" pitchFamily="18" charset="0"/>
              </a:rPr>
              <a:t>年报告。</a:t>
            </a:r>
            <a:r>
              <a:rPr lang="zh-CN" altLang="en-US" dirty="0">
                <a:solidFill>
                  <a:schemeClr val="bg1"/>
                </a:solidFill>
                <a:latin typeface="Times New Roman" panose="02020603050405020304" pitchFamily="18" charset="0"/>
              </a:rPr>
              <a:t>他们通过屏幕向被试呈现一些句子，句子的每个单词从前往后是逐个出现的，在呈现句子时同步记录每个单词呈现后引起的脑电变化。先出现的几个句子都是正常的符合语法和语境的。</a:t>
            </a: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r>
              <a:rPr lang="zh-CN" altLang="en-US" dirty="0"/>
              <a:t>通常在中央区与顶区最大</a:t>
            </a:r>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41</a:t>
            </a:fld>
            <a:endParaRPr lang="zh-CN" altLang="en-US"/>
          </a:p>
        </p:txBody>
      </p:sp>
    </p:spTree>
    <p:extLst>
      <p:ext uri="{BB962C8B-B14F-4D97-AF65-F5344CB8AC3E}">
        <p14:creationId xmlns:p14="http://schemas.microsoft.com/office/powerpoint/2010/main" val="697010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latin typeface="Times New Roman" panose="02020603050405020304" pitchFamily="18" charset="0"/>
              </a:rPr>
              <a:t>实验设计前几个句子都是正常的，最后一个句子的最后一个单词是明显畸义的。实验观察到在这个畸义词出现之后</a:t>
            </a:r>
            <a:r>
              <a:rPr lang="en-US" altLang="zh-CN" dirty="0"/>
              <a:t>400ms</a:t>
            </a:r>
            <a:r>
              <a:rPr lang="zh-CN" altLang="en-US" dirty="0">
                <a:latin typeface="Times New Roman" panose="02020603050405020304" pitchFamily="18" charset="0"/>
              </a:rPr>
              <a:t>左右出现了一个新的负成分，这就是</a:t>
            </a:r>
            <a:r>
              <a:rPr lang="en-US" altLang="zh-CN" dirty="0"/>
              <a:t>N400</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r>
              <a:rPr lang="en-US" altLang="zh-CN" dirty="0">
                <a:latin typeface="Times New Roman" panose="02020603050405020304" pitchFamily="18" charset="0"/>
              </a:rPr>
              <a:t>N400</a:t>
            </a:r>
            <a:r>
              <a:rPr lang="zh-CN" altLang="en-US" dirty="0">
                <a:latin typeface="Times New Roman" panose="02020603050405020304" pitchFamily="18" charset="0"/>
              </a:rPr>
              <a:t>研究方法：</a:t>
            </a:r>
            <a:r>
              <a:rPr lang="en-US" altLang="zh-CN" dirty="0">
                <a:latin typeface="Times New Roman" panose="02020603050405020304" pitchFamily="18" charset="0"/>
              </a:rPr>
              <a:t>1</a:t>
            </a:r>
            <a:r>
              <a:rPr lang="zh-CN" altLang="en-US" dirty="0">
                <a:latin typeface="Times New Roman" panose="02020603050405020304" pitchFamily="18" charset="0"/>
              </a:rPr>
              <a:t>、句尾歧义词；</a:t>
            </a:r>
            <a:r>
              <a:rPr lang="en-US" altLang="zh-CN" dirty="0">
                <a:latin typeface="Times New Roman" panose="02020603050405020304" pitchFamily="18" charset="0"/>
              </a:rPr>
              <a:t>2</a:t>
            </a:r>
            <a:r>
              <a:rPr lang="zh-CN" altLang="en-US" dirty="0">
                <a:latin typeface="Times New Roman" panose="02020603050405020304" pitchFamily="18" charset="0"/>
              </a:rPr>
              <a:t>、相关词和无关词；按词性，语义或形、音等分为相关词和无关词，无关词产生</a:t>
            </a:r>
            <a:r>
              <a:rPr lang="en-US" altLang="zh-CN" dirty="0">
                <a:latin typeface="Times New Roman" panose="02020603050405020304" pitchFamily="18" charset="0"/>
              </a:rPr>
              <a:t>N400</a:t>
            </a: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、词与非词；对正常拼写的词与拼写错误的非词或假词进行分类，非词或假词引起</a:t>
            </a:r>
            <a:r>
              <a:rPr lang="en-US" altLang="zh-CN" dirty="0">
                <a:latin typeface="Times New Roman" panose="02020603050405020304" pitchFamily="18" charset="0"/>
              </a:rPr>
              <a:t>N400</a:t>
            </a: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、新词与旧词当被试辨认出现的词是新词还是旧词时，首次出现的新词产生</a:t>
            </a:r>
            <a:r>
              <a:rPr lang="en-US" altLang="zh-CN" dirty="0">
                <a:latin typeface="Times New Roman" panose="02020603050405020304" pitchFamily="18" charset="0"/>
              </a:rPr>
              <a:t>N400</a:t>
            </a:r>
            <a:r>
              <a:rPr lang="zh-CN" altLang="en-US" dirty="0">
                <a:latin typeface="Times New Roman" panose="02020603050405020304" pitchFamily="18" charset="0"/>
              </a:rPr>
              <a:t>；</a:t>
            </a:r>
            <a:r>
              <a:rPr lang="en-US" altLang="zh-CN" dirty="0">
                <a:latin typeface="Times New Roman" panose="02020603050405020304" pitchFamily="18" charset="0"/>
              </a:rPr>
              <a:t>5</a:t>
            </a:r>
            <a:r>
              <a:rPr lang="zh-CN" altLang="en-US" dirty="0">
                <a:latin typeface="Times New Roman" panose="02020603050405020304" pitchFamily="18" charset="0"/>
              </a:rPr>
              <a:t>、图片与名；被试命名或辨别图片的异同，意义不同的图片诱发</a:t>
            </a:r>
            <a:r>
              <a:rPr lang="en-US" altLang="zh-CN" dirty="0">
                <a:latin typeface="Times New Roman" panose="02020603050405020304" pitchFamily="18" charset="0"/>
              </a:rPr>
              <a:t>N400.</a:t>
            </a:r>
            <a:endParaRPr lang="zh-CN" altLang="en-US" dirty="0"/>
          </a:p>
          <a:p>
            <a:pPr eaLnBrk="1" hangingPunct="1">
              <a:spcBef>
                <a:spcPct val="0"/>
              </a:spcBef>
            </a:pPr>
            <a:endParaRPr lang="zh-CN" altLang="en-US" dirty="0"/>
          </a:p>
          <a:p>
            <a:pPr eaLnBrk="1" hangingPunct="1">
              <a:spcBef>
                <a:spcPct val="0"/>
              </a:spcBef>
            </a:pPr>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42</a:t>
            </a:fld>
            <a:endParaRPr lang="zh-CN" altLang="en-US"/>
          </a:p>
        </p:txBody>
      </p:sp>
    </p:spTree>
    <p:extLst>
      <p:ext uri="{BB962C8B-B14F-4D97-AF65-F5344CB8AC3E}">
        <p14:creationId xmlns:p14="http://schemas.microsoft.com/office/powerpoint/2010/main" val="4126647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a:latin typeface="Times New Roman" panose="02020603050405020304" pitchFamily="18" charset="0"/>
              </a:rPr>
              <a:t>N400</a:t>
            </a:r>
            <a:r>
              <a:rPr lang="zh-CN" altLang="en-US" dirty="0">
                <a:latin typeface="Times New Roman" panose="02020603050405020304" pitchFamily="18" charset="0"/>
              </a:rPr>
              <a:t>对语义关系的失匹配或冲突程度都是非常敏感的。</a:t>
            </a: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r>
              <a:rPr lang="en-US" altLang="zh-CN" dirty="0">
                <a:latin typeface="Times New Roman" panose="02020603050405020304" pitchFamily="18" charset="0"/>
              </a:rPr>
              <a:t>N400</a:t>
            </a:r>
            <a:r>
              <a:rPr lang="zh-CN" altLang="en-US" dirty="0">
                <a:latin typeface="Times New Roman" panose="02020603050405020304" pitchFamily="18" charset="0"/>
              </a:rPr>
              <a:t>的幅值受多种因素的影响：（</a:t>
            </a:r>
            <a:r>
              <a:rPr lang="en-US" altLang="zh-CN" dirty="0">
                <a:latin typeface="Times New Roman" panose="02020603050405020304" pitchFamily="18" charset="0"/>
              </a:rPr>
              <a:t>1</a:t>
            </a:r>
            <a:r>
              <a:rPr lang="zh-CN" altLang="en-US" dirty="0">
                <a:latin typeface="Times New Roman" panose="02020603050405020304" pitchFamily="18" charset="0"/>
              </a:rPr>
              <a:t>）语义背景无关词都产生比较大的</a:t>
            </a:r>
            <a:r>
              <a:rPr lang="en-US" altLang="zh-CN" dirty="0">
                <a:latin typeface="Times New Roman" panose="02020603050405020304" pitchFamily="18" charset="0"/>
              </a:rPr>
              <a:t>N400</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）句中词的重复会减小</a:t>
            </a:r>
            <a:r>
              <a:rPr lang="en-US" altLang="zh-CN" dirty="0">
                <a:latin typeface="Times New Roman" panose="02020603050405020304" pitchFamily="18" charset="0"/>
              </a:rPr>
              <a:t>N400</a:t>
            </a:r>
            <a:r>
              <a:rPr lang="zh-CN" altLang="en-US" dirty="0">
                <a:latin typeface="Times New Roman" panose="02020603050405020304" pitchFamily="18" charset="0"/>
              </a:rPr>
              <a:t>的幅值；（</a:t>
            </a:r>
            <a:r>
              <a:rPr lang="en-US" altLang="zh-CN" dirty="0">
                <a:latin typeface="Times New Roman" panose="02020603050405020304" pitchFamily="18" charset="0"/>
              </a:rPr>
              <a:t>3</a:t>
            </a:r>
            <a:r>
              <a:rPr lang="zh-CN" altLang="en-US" dirty="0">
                <a:latin typeface="Times New Roman" panose="02020603050405020304" pitchFamily="18" charset="0"/>
              </a:rPr>
              <a:t>）高频词的</a:t>
            </a:r>
            <a:r>
              <a:rPr lang="en-US" altLang="zh-CN" dirty="0">
                <a:latin typeface="Times New Roman" panose="02020603050405020304" pitchFamily="18" charset="0"/>
              </a:rPr>
              <a:t>N400</a:t>
            </a:r>
            <a:r>
              <a:rPr lang="zh-CN" altLang="en-US" dirty="0">
                <a:latin typeface="Times New Roman" panose="02020603050405020304" pitchFamily="18" charset="0"/>
              </a:rPr>
              <a:t>小于低频词；（</a:t>
            </a:r>
            <a:r>
              <a:rPr lang="en-US" altLang="zh-CN" dirty="0">
                <a:latin typeface="Times New Roman" panose="02020603050405020304" pitchFamily="18" charset="0"/>
              </a:rPr>
              <a:t>4</a:t>
            </a:r>
            <a:r>
              <a:rPr lang="zh-CN" altLang="en-US" dirty="0">
                <a:latin typeface="Times New Roman" panose="02020603050405020304" pitchFamily="18" charset="0"/>
              </a:rPr>
              <a:t>）</a:t>
            </a:r>
            <a:r>
              <a:rPr lang="en-US" altLang="zh-CN" dirty="0">
                <a:latin typeface="Times New Roman" panose="02020603050405020304" pitchFamily="18" charset="0"/>
              </a:rPr>
              <a:t>N400</a:t>
            </a:r>
            <a:r>
              <a:rPr lang="zh-CN" altLang="en-US" dirty="0">
                <a:latin typeface="Times New Roman" panose="02020603050405020304" pitchFamily="18" charset="0"/>
              </a:rPr>
              <a:t>对正字法、音韵和音形也比较敏感。</a:t>
            </a:r>
            <a:endParaRPr lang="en-US" altLang="zh-CN"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r>
              <a:rPr lang="zh-CN" altLang="en-US" dirty="0">
                <a:latin typeface="Times New Roman" panose="02020603050405020304" pitchFamily="18" charset="0"/>
              </a:rPr>
              <a:t>正字法：</a:t>
            </a:r>
            <a:r>
              <a:rPr lang="zh-CN" altLang="en-US" dirty="0"/>
              <a:t>即是确定正规使用的、书写和语法符合相关规范的文字。大部分的正字运动由政府强制推行。</a:t>
            </a:r>
            <a:endParaRPr lang="en-US" altLang="zh-CN" dirty="0">
              <a:latin typeface="Times New Roman" panose="02020603050405020304" pitchFamily="18" charset="0"/>
            </a:endParaRPr>
          </a:p>
          <a:p>
            <a:pPr eaLnBrk="1" hangingPunct="1">
              <a:spcBef>
                <a:spcPct val="0"/>
              </a:spcBef>
            </a:pPr>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43</a:t>
            </a:fld>
            <a:endParaRPr lang="zh-CN" altLang="en-US"/>
          </a:p>
        </p:txBody>
      </p:sp>
    </p:spTree>
    <p:extLst>
      <p:ext uri="{BB962C8B-B14F-4D97-AF65-F5344CB8AC3E}">
        <p14:creationId xmlns:p14="http://schemas.microsoft.com/office/powerpoint/2010/main" val="366698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latin typeface="Times New Roman" panose="02020603050405020304" pitchFamily="18" charset="0"/>
              </a:rPr>
              <a:t>运动性失语症：</a:t>
            </a:r>
            <a:r>
              <a:rPr lang="zh-CN" altLang="en-US" dirty="0"/>
              <a:t>是大脑左半球额叶损伤，即大脑</a:t>
            </a:r>
            <a:r>
              <a:rPr lang="en-US" altLang="zh-CN" dirty="0"/>
              <a:t>S</a:t>
            </a:r>
            <a:r>
              <a:rPr lang="zh-CN" altLang="en-US" dirty="0"/>
              <a:t>区损坏所导致的综合征。患者虽然发音器官并没有毛病，却</a:t>
            </a:r>
            <a:r>
              <a:rPr lang="zh-CN" altLang="en-US" u="sng" dirty="0"/>
              <a:t>失去了说话的能力，患者仍保留听懂别人说话，以及写字和阅读的能力。</a:t>
            </a:r>
            <a:endParaRPr lang="en-US" altLang="zh-CN" u="sng" dirty="0"/>
          </a:p>
          <a:p>
            <a:pPr eaLnBrk="1" hangingPunct="1">
              <a:spcBef>
                <a:spcPct val="0"/>
              </a:spcBef>
            </a:pPr>
            <a:endParaRPr lang="en-US" altLang="zh-CN" dirty="0"/>
          </a:p>
          <a:p>
            <a:pPr eaLnBrk="1" hangingPunct="1">
              <a:spcBef>
                <a:spcPct val="0"/>
              </a:spcBef>
            </a:pPr>
            <a:r>
              <a:rPr lang="zh-CN" altLang="en-US" dirty="0"/>
              <a:t>感受性失语症：</a:t>
            </a:r>
            <a:r>
              <a:rPr lang="zh-CN" altLang="en-US" u="sng" dirty="0"/>
              <a:t>不能理解口语或书面语，特别是不能理解或说出口语及说不出物体的名称或性质。</a:t>
            </a:r>
            <a:endParaRPr lang="en-US" altLang="zh-CN" u="sng" dirty="0">
              <a:latin typeface="Times New Roman" panose="02020603050405020304" pitchFamily="18" charset="0"/>
            </a:endParaRPr>
          </a:p>
          <a:p>
            <a:pPr eaLnBrk="1" hangingPunct="1">
              <a:spcBef>
                <a:spcPct val="0"/>
              </a:spcBef>
            </a:pPr>
            <a:endParaRPr lang="en-US" altLang="zh-CN" dirty="0">
              <a:latin typeface="Times New Roman" panose="02020603050405020304" pitchFamily="18" charset="0"/>
            </a:endParaRPr>
          </a:p>
          <a:p>
            <a:pPr eaLnBrk="1" hangingPunct="1">
              <a:spcBef>
                <a:spcPct val="0"/>
              </a:spcBef>
            </a:pPr>
            <a:r>
              <a:rPr lang="zh-CN" altLang="en-US" dirty="0">
                <a:latin typeface="Times New Roman" panose="02020603050405020304" pitchFamily="18" charset="0"/>
              </a:rPr>
              <a:t>但进一步研究发现，与</a:t>
            </a:r>
            <a:r>
              <a:rPr lang="en-US" altLang="zh-CN" dirty="0"/>
              <a:t>P300</a:t>
            </a:r>
            <a:r>
              <a:rPr lang="zh-CN" altLang="en-US" dirty="0">
                <a:latin typeface="Times New Roman" panose="02020603050405020304" pitchFamily="18" charset="0"/>
              </a:rPr>
              <a:t>相似，</a:t>
            </a:r>
            <a:r>
              <a:rPr lang="en-US" altLang="zh-CN" dirty="0"/>
              <a:t>N400</a:t>
            </a:r>
            <a:r>
              <a:rPr lang="zh-CN" altLang="en-US" dirty="0">
                <a:latin typeface="Times New Roman" panose="02020603050405020304" pitchFamily="18" charset="0"/>
              </a:rPr>
              <a:t>也有许多子成分，分别与不同的认知过程相关，有彼此不同的脑内源，而且也发现</a:t>
            </a:r>
            <a:r>
              <a:rPr lang="en-US" altLang="zh-CN" dirty="0"/>
              <a:t>N400</a:t>
            </a:r>
            <a:r>
              <a:rPr lang="zh-CN" altLang="en-US" dirty="0">
                <a:latin typeface="Times New Roman" panose="02020603050405020304" pitchFamily="18" charset="0"/>
              </a:rPr>
              <a:t>不仅与语言加工有关，面孔、图画等非语言刺激也能诱发</a:t>
            </a:r>
            <a:r>
              <a:rPr lang="en-US" altLang="zh-CN" dirty="0"/>
              <a:t>N400</a:t>
            </a:r>
            <a:r>
              <a:rPr lang="zh-CN" altLang="en-US" dirty="0">
                <a:latin typeface="Times New Roman" panose="02020603050405020304" pitchFamily="18" charset="0"/>
              </a:rPr>
              <a:t>。</a:t>
            </a:r>
            <a:endParaRPr lang="zh-CN" altLang="en-US" dirty="0"/>
          </a:p>
          <a:p>
            <a:pPr eaLnBrk="1" hangingPunct="1">
              <a:spcBef>
                <a:spcPct val="0"/>
              </a:spcBef>
            </a:pPr>
            <a:endParaRPr lang="en-US" altLang="zh-CN" dirty="0"/>
          </a:p>
          <a:p>
            <a:pPr eaLnBrk="1" hangingPunct="1">
              <a:spcBef>
                <a:spcPct val="0"/>
              </a:spcBef>
            </a:pPr>
            <a:r>
              <a:rPr lang="zh-CN" altLang="en-US" dirty="0"/>
              <a:t>总的来说，产生</a:t>
            </a:r>
            <a:r>
              <a:rPr lang="en-US" altLang="zh-CN" dirty="0"/>
              <a:t>N400</a:t>
            </a:r>
            <a:r>
              <a:rPr lang="zh-CN" altLang="en-US" dirty="0"/>
              <a:t>的脑机制很复杂，目前的研究还不能完全解答。比如之前有接触过老师做运动想象的，本来是按照</a:t>
            </a:r>
            <a:r>
              <a:rPr lang="en-US" altLang="zh-CN" dirty="0"/>
              <a:t>Oddball</a:t>
            </a:r>
            <a:r>
              <a:rPr lang="zh-CN" altLang="en-US" dirty="0"/>
              <a:t>范式做的，给他两张图片，一个爬楼梯一个走平路。最后发现了有</a:t>
            </a:r>
            <a:r>
              <a:rPr lang="en-US" altLang="zh-CN" dirty="0"/>
              <a:t>N400</a:t>
            </a:r>
            <a:endParaRPr lang="zh-CN" altLang="en-US" dirty="0"/>
          </a:p>
          <a:p>
            <a:pPr eaLnBrk="1" hangingPunct="1">
              <a:spcBef>
                <a:spcPct val="0"/>
              </a:spcBef>
            </a:pPr>
            <a:endParaRPr lang="zh-CN" altLang="en-US" dirty="0"/>
          </a:p>
          <a:p>
            <a:pPr eaLnBrk="1" hangingPunct="1">
              <a:spcBef>
                <a:spcPct val="0"/>
              </a:spcBef>
            </a:pPr>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44</a:t>
            </a:fld>
            <a:endParaRPr lang="zh-CN" altLang="en-US"/>
          </a:p>
        </p:txBody>
      </p:sp>
    </p:spTree>
    <p:extLst>
      <p:ext uri="{BB962C8B-B14F-4D97-AF65-F5344CB8AC3E}">
        <p14:creationId xmlns:p14="http://schemas.microsoft.com/office/powerpoint/2010/main" val="4898787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D5E53-1996-4A18-8378-BCF5C8046DA1}" type="slidenum">
              <a:rPr lang="zh-CN" altLang="en-US" smtClean="0"/>
              <a:t>45</a:t>
            </a:fld>
            <a:endParaRPr lang="zh-CN" altLang="en-US"/>
          </a:p>
        </p:txBody>
      </p:sp>
    </p:spTree>
    <p:extLst>
      <p:ext uri="{BB962C8B-B14F-4D97-AF65-F5344CB8AC3E}">
        <p14:creationId xmlns:p14="http://schemas.microsoft.com/office/powerpoint/2010/main" val="1387007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通过</a:t>
            </a:r>
            <a:r>
              <a:rPr lang="en-US" altLang="zh-CN" dirty="0"/>
              <a:t>E-prime</a:t>
            </a:r>
            <a:r>
              <a:rPr lang="zh-CN" altLang="en-US" dirty="0"/>
              <a:t>给被试呈现刺激（视觉、听觉）并发送</a:t>
            </a:r>
            <a:r>
              <a:rPr lang="en-US" altLang="zh-CN" dirty="0"/>
              <a:t>mark</a:t>
            </a:r>
            <a:r>
              <a:rPr lang="zh-CN" altLang="en-US" dirty="0"/>
              <a:t>，</a:t>
            </a:r>
            <a:endParaRPr lang="en-US" altLang="zh-CN" dirty="0"/>
          </a:p>
          <a:p>
            <a:pPr eaLnBrk="1" hangingPunct="1">
              <a:spcBef>
                <a:spcPct val="0"/>
              </a:spcBef>
            </a:pPr>
            <a:r>
              <a:rPr lang="zh-CN" altLang="en-US" dirty="0"/>
              <a:t>通过电极帽同步采集脑电信号，经放大器放大后。</a:t>
            </a:r>
            <a:endParaRPr lang="en-US" altLang="zh-CN" dirty="0"/>
          </a:p>
          <a:p>
            <a:pPr eaLnBrk="1" hangingPunct="1">
              <a:spcBef>
                <a:spcPct val="0"/>
              </a:spcBef>
            </a:pPr>
            <a:r>
              <a:rPr lang="zh-CN" altLang="en-US" dirty="0"/>
              <a:t>在控制盒里把脑电信号和</a:t>
            </a:r>
            <a:r>
              <a:rPr lang="en-US" altLang="zh-CN" dirty="0"/>
              <a:t>mark</a:t>
            </a:r>
            <a:r>
              <a:rPr lang="zh-CN" altLang="en-US" dirty="0"/>
              <a:t>信息同步到一起，通过</a:t>
            </a:r>
            <a:r>
              <a:rPr lang="en-US" altLang="zh-CN" dirty="0"/>
              <a:t>USB</a:t>
            </a:r>
            <a:r>
              <a:rPr lang="zh-CN" altLang="en-US" dirty="0"/>
              <a:t>线传入到采集系统，最后采集得到的是带有</a:t>
            </a:r>
            <a:r>
              <a:rPr lang="en-US" altLang="zh-CN" dirty="0"/>
              <a:t>mark</a:t>
            </a:r>
            <a:r>
              <a:rPr lang="zh-CN" altLang="en-US" dirty="0"/>
              <a:t>的</a:t>
            </a:r>
            <a:r>
              <a:rPr lang="en-US" altLang="zh-CN" dirty="0"/>
              <a:t>EEG</a:t>
            </a:r>
            <a:r>
              <a:rPr lang="zh-CN" altLang="en-US" dirty="0"/>
              <a:t>数据。</a:t>
            </a:r>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46</a:t>
            </a:fld>
            <a:endParaRPr lang="zh-CN" altLang="en-US"/>
          </a:p>
        </p:txBody>
      </p:sp>
    </p:spTree>
    <p:extLst>
      <p:ext uri="{BB962C8B-B14F-4D97-AF65-F5344CB8AC3E}">
        <p14:creationId xmlns:p14="http://schemas.microsoft.com/office/powerpoint/2010/main" val="585504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1D5E53-1996-4A18-8378-BCF5C8046DA1}" type="slidenum">
              <a:rPr lang="zh-CN" altLang="en-US" smtClean="0"/>
              <a:t>47</a:t>
            </a:fld>
            <a:endParaRPr lang="zh-CN" altLang="en-US"/>
          </a:p>
        </p:txBody>
      </p:sp>
    </p:spTree>
    <p:extLst>
      <p:ext uri="{BB962C8B-B14F-4D97-AF65-F5344CB8AC3E}">
        <p14:creationId xmlns:p14="http://schemas.microsoft.com/office/powerpoint/2010/main" val="717006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48</a:t>
            </a:fld>
            <a:endParaRPr lang="zh-CN" altLang="en-US"/>
          </a:p>
        </p:txBody>
      </p:sp>
    </p:spTree>
    <p:extLst>
      <p:ext uri="{BB962C8B-B14F-4D97-AF65-F5344CB8AC3E}">
        <p14:creationId xmlns:p14="http://schemas.microsoft.com/office/powerpoint/2010/main" val="1721856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err="1"/>
              <a:t>Cz</a:t>
            </a:r>
            <a:r>
              <a:rPr lang="zh-CN" altLang="en-US" dirty="0"/>
              <a:t>点是矢状线和冠状线的交点。由鼻根到枕骨粗隆的连线为矢状线，冠状线是双耳前凹之间的连线。确定该点后，将电极帽往前后调整，保证中线电极与头皮矢状线一直，最终使电极帽端正。</a:t>
            </a:r>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49</a:t>
            </a:fld>
            <a:endParaRPr lang="zh-CN" altLang="en-US"/>
          </a:p>
        </p:txBody>
      </p:sp>
    </p:spTree>
    <p:extLst>
      <p:ext uri="{BB962C8B-B14F-4D97-AF65-F5344CB8AC3E}">
        <p14:creationId xmlns:p14="http://schemas.microsoft.com/office/powerpoint/2010/main" val="39299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sz="900" b="0" i="0" kern="1200" dirty="0">
                <a:solidFill>
                  <a:schemeClr val="tx1"/>
                </a:solidFill>
                <a:effectLst/>
                <a:latin typeface="+mn-lt"/>
                <a:ea typeface="+mn-ea"/>
                <a:cs typeface="+mn-cs"/>
              </a:rPr>
              <a:t>它是由神经元放电产生的</a:t>
            </a:r>
            <a:r>
              <a:rPr lang="en-US" altLang="zh-CN" sz="900" b="0" i="0" kern="1200" dirty="0" err="1">
                <a:solidFill>
                  <a:schemeClr val="tx1"/>
                </a:solidFill>
                <a:effectLst/>
                <a:latin typeface="+mn-lt"/>
                <a:ea typeface="+mn-ea"/>
                <a:cs typeface="+mn-cs"/>
              </a:rPr>
              <a:t>uv</a:t>
            </a:r>
            <a:r>
              <a:rPr lang="zh-CN" altLang="en-US" sz="900" b="0" i="0" kern="1200" dirty="0">
                <a:solidFill>
                  <a:schemeClr val="tx1"/>
                </a:solidFill>
                <a:effectLst/>
                <a:latin typeface="+mn-lt"/>
                <a:ea typeface="+mn-ea"/>
                <a:cs typeface="+mn-cs"/>
              </a:rPr>
              <a:t>级别的电流，其传导到头皮要经过软脑膜 、蛛网膜下腔、蛛网膜、硬脑膜、颅骨，头皮。非常容易受到干扰，</a:t>
            </a:r>
            <a:endParaRPr lang="en-US" altLang="zh-CN" sz="900" b="0" i="0" kern="1200" dirty="0">
              <a:solidFill>
                <a:schemeClr val="tx1"/>
              </a:solidFill>
              <a:effectLst/>
              <a:latin typeface="+mn-lt"/>
              <a:ea typeface="+mn-ea"/>
              <a:cs typeface="+mn-cs"/>
            </a:endParaRPr>
          </a:p>
          <a:p>
            <a:pPr eaLnBrk="1" fontAlgn="auto" hangingPunct="1">
              <a:spcBef>
                <a:spcPts val="0"/>
              </a:spcBef>
              <a:spcAft>
                <a:spcPts val="0"/>
              </a:spcAft>
              <a:defRPr/>
            </a:pPr>
            <a:endParaRPr lang="en-US" altLang="zh-CN" sz="900" b="0" i="0" kern="1200" dirty="0">
              <a:solidFill>
                <a:schemeClr val="tx1"/>
              </a:solidFill>
              <a:effectLst/>
              <a:latin typeface="+mn-lt"/>
              <a:ea typeface="+mn-ea"/>
              <a:cs typeface="+mn-cs"/>
            </a:endParaRPr>
          </a:p>
          <a:p>
            <a:pPr eaLnBrk="1" fontAlgn="auto" hangingPunct="1">
              <a:spcBef>
                <a:spcPts val="0"/>
              </a:spcBef>
              <a:spcAft>
                <a:spcPts val="0"/>
              </a:spcAft>
              <a:defRPr/>
            </a:pPr>
            <a:r>
              <a:rPr lang="zh-CN" altLang="en-US" sz="900" b="0" i="0" kern="1200" dirty="0">
                <a:solidFill>
                  <a:schemeClr val="tx1"/>
                </a:solidFill>
                <a:effectLst/>
                <a:latin typeface="+mn-lt"/>
                <a:ea typeface="+mn-ea"/>
                <a:cs typeface="+mn-cs"/>
              </a:rPr>
              <a:t>直到</a:t>
            </a:r>
            <a:r>
              <a:rPr lang="en-US" altLang="zh-CN" sz="900" b="0" i="0" kern="1200" dirty="0">
                <a:solidFill>
                  <a:schemeClr val="tx1"/>
                </a:solidFill>
                <a:effectLst/>
                <a:latin typeface="+mn-lt"/>
                <a:ea typeface="+mn-ea"/>
                <a:cs typeface="+mn-cs"/>
              </a:rPr>
              <a:t>1929</a:t>
            </a:r>
            <a:r>
              <a:rPr lang="zh-CN" altLang="en-US" sz="900" b="0" i="0" kern="1200" dirty="0">
                <a:solidFill>
                  <a:schemeClr val="tx1"/>
                </a:solidFill>
                <a:effectLst/>
                <a:latin typeface="+mn-lt"/>
                <a:ea typeface="+mn-ea"/>
                <a:cs typeface="+mn-cs"/>
              </a:rPr>
              <a:t>年德国神经精神病学家首次被</a:t>
            </a:r>
            <a:r>
              <a:rPr lang="en-US" altLang="zh-CN" sz="900" b="0" i="0" kern="1200" dirty="0">
                <a:solidFill>
                  <a:schemeClr val="tx1"/>
                </a:solidFill>
                <a:effectLst/>
                <a:latin typeface="+mn-lt"/>
                <a:ea typeface="+mn-ea"/>
                <a:cs typeface="+mn-cs"/>
              </a:rPr>
              <a:t>Hans Berger</a:t>
            </a:r>
            <a:r>
              <a:rPr lang="zh-CN" altLang="en-US" sz="900" b="0" i="0" kern="1200" dirty="0">
                <a:solidFill>
                  <a:schemeClr val="tx1"/>
                </a:solidFill>
                <a:effectLst/>
                <a:latin typeface="+mn-lt"/>
                <a:ea typeface="+mn-ea"/>
                <a:cs typeface="+mn-cs"/>
              </a:rPr>
              <a:t>记录到，通过在头皮表面安放电极，描述人类大脑的自发电活动。此后他的研究成果不断得到电生理及神经生理学家的证实。使得</a:t>
            </a:r>
            <a:r>
              <a:rPr lang="en-US" altLang="zh-CN" sz="900" b="0" i="0" kern="1200" dirty="0">
                <a:solidFill>
                  <a:schemeClr val="tx1"/>
                </a:solidFill>
                <a:effectLst/>
                <a:latin typeface="+mn-lt"/>
                <a:ea typeface="+mn-ea"/>
                <a:cs typeface="+mn-cs"/>
              </a:rPr>
              <a:t>EEG</a:t>
            </a:r>
            <a:r>
              <a:rPr lang="zh-CN" altLang="en-US" sz="900" b="0" i="0" kern="1200" dirty="0">
                <a:solidFill>
                  <a:schemeClr val="tx1"/>
                </a:solidFill>
                <a:effectLst/>
                <a:latin typeface="+mn-lt"/>
                <a:ea typeface="+mn-ea"/>
                <a:cs typeface="+mn-cs"/>
              </a:rPr>
              <a:t>学得以发展。</a:t>
            </a:r>
            <a:endParaRPr lang="en-US" altLang="zh-CN" sz="900" b="0" i="0" kern="1200" dirty="0">
              <a:solidFill>
                <a:schemeClr val="tx1"/>
              </a:solidFill>
              <a:effectLst/>
              <a:latin typeface="+mn-lt"/>
              <a:ea typeface="+mn-ea"/>
              <a:cs typeface="+mn-cs"/>
            </a:endParaRPr>
          </a:p>
          <a:p>
            <a:pPr eaLnBrk="1" fontAlgn="auto" hangingPunct="1">
              <a:spcBef>
                <a:spcPts val="0"/>
              </a:spcBef>
              <a:spcAft>
                <a:spcPts val="0"/>
              </a:spcAft>
              <a:defRPr/>
            </a:pPr>
            <a:endParaRPr lang="en-US" altLang="zh-CN" sz="900" b="0" i="0" kern="1200" dirty="0">
              <a:solidFill>
                <a:schemeClr val="tx1"/>
              </a:solidFill>
              <a:effectLst/>
              <a:latin typeface="+mn-lt"/>
              <a:ea typeface="+mn-ea"/>
              <a:cs typeface="+mn-cs"/>
            </a:endParaRPr>
          </a:p>
          <a:p>
            <a:pPr eaLnBrk="1" fontAlgn="auto" hangingPunct="1">
              <a:spcBef>
                <a:spcPts val="0"/>
              </a:spcBef>
              <a:spcAft>
                <a:spcPts val="0"/>
              </a:spcAft>
              <a:defRPr/>
            </a:pPr>
            <a:r>
              <a:rPr lang="zh-CN" altLang="en-US" dirty="0"/>
              <a:t>图中有一个电流走向分布图，可以了解一个小知识。</a:t>
            </a:r>
            <a:endParaRPr lang="en-US" altLang="zh-CN" dirty="0"/>
          </a:p>
          <a:p>
            <a:pPr eaLnBrk="1" fontAlgn="auto" hangingPunct="1">
              <a:spcBef>
                <a:spcPts val="0"/>
              </a:spcBef>
              <a:spcAft>
                <a:spcPts val="0"/>
              </a:spcAf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14</a:t>
            </a:fld>
            <a:endParaRPr lang="zh-CN" altLang="en-US"/>
          </a:p>
        </p:txBody>
      </p:sp>
    </p:spTree>
    <p:extLst>
      <p:ext uri="{BB962C8B-B14F-4D97-AF65-F5344CB8AC3E}">
        <p14:creationId xmlns:p14="http://schemas.microsoft.com/office/powerpoint/2010/main" val="19240740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电极在头皮上的位置采用国际</a:t>
            </a:r>
            <a:r>
              <a:rPr lang="en-US" altLang="zh-CN" dirty="0"/>
              <a:t>10-20</a:t>
            </a:r>
            <a:r>
              <a:rPr lang="zh-CN" altLang="en-US" dirty="0"/>
              <a:t>系统的定位标准</a:t>
            </a:r>
            <a:endParaRPr lang="en-US" altLang="zh-CN" dirty="0"/>
          </a:p>
          <a:p>
            <a:pPr eaLnBrk="1" hangingPunct="1">
              <a:spcBef>
                <a:spcPct val="0"/>
              </a:spcBef>
            </a:pPr>
            <a:r>
              <a:rPr lang="en-US" altLang="zh-CN" dirty="0"/>
              <a:t>10</a:t>
            </a:r>
            <a:r>
              <a:rPr lang="zh-CN" altLang="en-US" dirty="0"/>
              <a:t>－</a:t>
            </a:r>
            <a:r>
              <a:rPr lang="en-US" altLang="zh-CN" dirty="0"/>
              <a:t>20</a:t>
            </a:r>
            <a:r>
              <a:rPr lang="zh-CN" altLang="en-US" dirty="0"/>
              <a:t>系统的原则是头皮电极点之间的相对距离以</a:t>
            </a:r>
            <a:r>
              <a:rPr lang="en-US" altLang="zh-CN" dirty="0"/>
              <a:t>10%</a:t>
            </a:r>
            <a:r>
              <a:rPr lang="zh-CN" altLang="en-US" dirty="0"/>
              <a:t>与</a:t>
            </a:r>
            <a:r>
              <a:rPr lang="en-US" altLang="zh-CN" dirty="0"/>
              <a:t>20%</a:t>
            </a:r>
            <a:r>
              <a:rPr lang="zh-CN" altLang="en-US" dirty="0"/>
              <a:t>来确定。</a:t>
            </a:r>
          </a:p>
          <a:p>
            <a:pPr eaLnBrk="1" hangingPunct="1">
              <a:spcBef>
                <a:spcPct val="0"/>
              </a:spcBef>
            </a:pPr>
            <a:endParaRPr lang="en-US" altLang="zh-CN" dirty="0"/>
          </a:p>
          <a:p>
            <a:pPr eaLnBrk="1" hangingPunct="1">
              <a:spcBef>
                <a:spcPct val="0"/>
              </a:spcBef>
            </a:pPr>
            <a:r>
              <a:rPr lang="zh-CN" altLang="en-US" dirty="0"/>
              <a:t>采用国际标准系统的意义在于建立头表电极放置和实际的脑解剖分区之间的对应关系，在不同被试之间、不同研究之间可以进行比较。</a:t>
            </a:r>
            <a:endParaRPr lang="en-US" altLang="zh-CN"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50</a:t>
            </a:fld>
            <a:endParaRPr lang="zh-CN" altLang="en-US"/>
          </a:p>
        </p:txBody>
      </p:sp>
    </p:spTree>
    <p:extLst>
      <p:ext uri="{BB962C8B-B14F-4D97-AF65-F5344CB8AC3E}">
        <p14:creationId xmlns:p14="http://schemas.microsoft.com/office/powerpoint/2010/main" val="3646270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单极导联：将记录电极置于头皮上，参考电极取于耳垂（鼻尖或乳突）来记录脑电的方法。</a:t>
            </a:r>
            <a:endParaRPr lang="en-US" altLang="zh-CN" dirty="0"/>
          </a:p>
          <a:p>
            <a:pPr eaLnBrk="1" hangingPunct="1">
              <a:spcBef>
                <a:spcPct val="0"/>
              </a:spcBef>
            </a:pPr>
            <a:r>
              <a:rPr lang="zh-CN" altLang="en-US" dirty="0"/>
              <a:t>参考电极：放置身体的相对零点。</a:t>
            </a:r>
            <a:endParaRPr lang="en-US" altLang="zh-CN" dirty="0"/>
          </a:p>
          <a:p>
            <a:pPr eaLnBrk="1" hangingPunct="1">
              <a:spcBef>
                <a:spcPct val="0"/>
              </a:spcBef>
            </a:pPr>
            <a:r>
              <a:rPr lang="zh-CN" altLang="en-US" dirty="0"/>
              <a:t>接地电极：放置于头前部中点。有助于排除</a:t>
            </a:r>
            <a:r>
              <a:rPr lang="en-US" altLang="zh-CN" dirty="0"/>
              <a:t>50</a:t>
            </a:r>
            <a:r>
              <a:rPr lang="zh-CN" altLang="en-US" dirty="0"/>
              <a:t>周干扰，降噪。</a:t>
            </a:r>
            <a:endParaRPr lang="en-US" altLang="zh-CN" dirty="0"/>
          </a:p>
          <a:p>
            <a:pPr eaLnBrk="1" hangingPunct="1">
              <a:spcBef>
                <a:spcPct val="0"/>
              </a:spcBef>
            </a:pPr>
            <a:endParaRPr lang="en-US" altLang="zh-CN" dirty="0"/>
          </a:p>
          <a:p>
            <a:pPr eaLnBrk="1" hangingPunct="1">
              <a:spcBef>
                <a:spcPct val="0"/>
              </a:spcBef>
            </a:pPr>
            <a:r>
              <a:rPr lang="zh-CN" altLang="en-US" dirty="0"/>
              <a:t>最常用的是耳垂</a:t>
            </a:r>
            <a:r>
              <a:rPr lang="en-US" altLang="zh-CN" dirty="0"/>
              <a:t>/</a:t>
            </a:r>
            <a:r>
              <a:rPr lang="zh-CN" altLang="en-US" dirty="0"/>
              <a:t>乳突参考，如果记录电极位于双耳附近，则用鼻尖参考，一个参考电极，多个记录电极。参考电极要远离记录的关键电极。</a:t>
            </a:r>
            <a:endParaRPr lang="en-US" altLang="zh-CN" dirty="0"/>
          </a:p>
          <a:p>
            <a:pPr marL="0" lvl="1" eaLnBrk="1" hangingPunct="1">
              <a:spcBef>
                <a:spcPct val="0"/>
              </a:spcBef>
            </a:pPr>
            <a:r>
              <a:rPr lang="zh-CN" altLang="en-US" dirty="0"/>
              <a:t>如做听觉</a:t>
            </a:r>
            <a:r>
              <a:rPr lang="en-US" altLang="zh-CN" dirty="0"/>
              <a:t>MMN</a:t>
            </a:r>
            <a:r>
              <a:rPr lang="zh-CN" altLang="en-US" dirty="0"/>
              <a:t>时，不要用耳后乳突参考，选择鼻尖。</a:t>
            </a:r>
            <a:endParaRPr lang="en-US" altLang="zh-CN" dirty="0"/>
          </a:p>
          <a:p>
            <a:pPr eaLnBrk="1" hangingPunct="1">
              <a:spcBef>
                <a:spcPct val="0"/>
              </a:spcBef>
            </a:pPr>
            <a:endParaRPr lang="en-US" altLang="zh-CN" dirty="0"/>
          </a:p>
          <a:p>
            <a:pPr eaLnBrk="1" hangingPunct="1">
              <a:spcBef>
                <a:spcPct val="0"/>
              </a:spcBef>
            </a:pPr>
            <a:r>
              <a:rPr lang="zh-CN" altLang="en-US" dirty="0"/>
              <a:t>双极导联：仅有两导电极，无参考电极，记录两个记录电极之间的相对电位差，通常用于眼电、心电、肌电的记录</a:t>
            </a:r>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51</a:t>
            </a:fld>
            <a:endParaRPr lang="zh-CN" altLang="en-US"/>
          </a:p>
        </p:txBody>
      </p:sp>
    </p:spTree>
    <p:extLst>
      <p:ext uri="{BB962C8B-B14F-4D97-AF65-F5344CB8AC3E}">
        <p14:creationId xmlns:p14="http://schemas.microsoft.com/office/powerpoint/2010/main" val="2797771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a:t>通常选用</a:t>
            </a:r>
            <a:r>
              <a:rPr lang="en-US" altLang="zh-CN" dirty="0"/>
              <a:t>AC</a:t>
            </a:r>
            <a:r>
              <a:rPr lang="zh-CN" altLang="en-US" dirty="0"/>
              <a:t>，研究中晚期成分的时候用</a:t>
            </a:r>
            <a:r>
              <a:rPr lang="en-US" altLang="zh-CN" dirty="0"/>
              <a:t>DC</a:t>
            </a:r>
            <a:r>
              <a:rPr lang="zh-CN" altLang="en-US" dirty="0"/>
              <a:t>。</a:t>
            </a:r>
            <a:endParaRPr lang="en-US" altLang="zh-CN" dirty="0"/>
          </a:p>
          <a:p>
            <a:pPr eaLnBrk="1" fontAlgn="auto" hangingPunct="1">
              <a:spcBef>
                <a:spcPts val="0"/>
              </a:spcBef>
              <a:spcAft>
                <a:spcPts val="0"/>
              </a:spcAft>
              <a:defRPr/>
            </a:pPr>
            <a:r>
              <a:rPr lang="zh-CN" altLang="en-US" dirty="0"/>
              <a:t>理论上采样率越高越好，但是不利于后期分析。如果研究听觉脑干诱发电位和中潜伏期反应的感觉诱发成分，则需要用较高的采样率。</a:t>
            </a:r>
            <a:endParaRPr lang="en-US" altLang="zh-CN" dirty="0"/>
          </a:p>
          <a:p>
            <a:pPr eaLnBrk="1" fontAlgn="auto" hangingPunct="1">
              <a:spcBef>
                <a:spcPts val="0"/>
              </a:spcBef>
              <a:spcAft>
                <a:spcPts val="0"/>
              </a:spcAft>
              <a:defRPr/>
            </a:pPr>
            <a:r>
              <a:rPr lang="zh-CN" altLang="en-US" dirty="0"/>
              <a:t>如正常的</a:t>
            </a:r>
            <a:r>
              <a:rPr lang="en-US" altLang="zh-CN" dirty="0"/>
              <a:t>BAEP</a:t>
            </a:r>
            <a:r>
              <a:rPr lang="zh-CN" altLang="en-US" dirty="0"/>
              <a:t>包含</a:t>
            </a:r>
            <a:r>
              <a:rPr lang="en-US" altLang="zh-CN" dirty="0"/>
              <a:t>7</a:t>
            </a:r>
            <a:r>
              <a:rPr lang="zh-CN" altLang="en-US" dirty="0"/>
              <a:t>个波形，在刺激后</a:t>
            </a:r>
            <a:r>
              <a:rPr lang="en-US" altLang="zh-CN" dirty="0"/>
              <a:t>10ms</a:t>
            </a:r>
            <a:r>
              <a:rPr lang="zh-CN" altLang="en-US" dirty="0"/>
              <a:t>内产生，如果采样率设为</a:t>
            </a:r>
            <a:r>
              <a:rPr lang="en-US" altLang="zh-CN" dirty="0"/>
              <a:t>1000hz</a:t>
            </a:r>
            <a:r>
              <a:rPr lang="zh-CN" altLang="en-US" dirty="0"/>
              <a:t>，则</a:t>
            </a:r>
            <a:r>
              <a:rPr lang="en-US" altLang="zh-CN" dirty="0"/>
              <a:t>10ms</a:t>
            </a:r>
            <a:r>
              <a:rPr lang="zh-CN" altLang="en-US" dirty="0"/>
              <a:t>只能采到</a:t>
            </a:r>
            <a:r>
              <a:rPr lang="en-US" altLang="zh-CN" dirty="0"/>
              <a:t>10</a:t>
            </a:r>
            <a:r>
              <a:rPr lang="zh-CN" altLang="en-US" dirty="0"/>
              <a:t>个点，用</a:t>
            </a:r>
            <a:r>
              <a:rPr lang="en-US" altLang="zh-CN" dirty="0"/>
              <a:t>10</a:t>
            </a:r>
            <a:r>
              <a:rPr lang="zh-CN" altLang="en-US" dirty="0"/>
              <a:t>个点来刻画</a:t>
            </a:r>
            <a:r>
              <a:rPr lang="en-US" altLang="zh-CN" dirty="0"/>
              <a:t>7</a:t>
            </a:r>
            <a:r>
              <a:rPr lang="zh-CN" altLang="en-US" dirty="0"/>
              <a:t>个波是远远不够的所以选用</a:t>
            </a:r>
            <a:r>
              <a:rPr lang="en-US" altLang="zh-CN" dirty="0"/>
              <a:t>20000hz</a:t>
            </a:r>
            <a:endParaRPr lang="zh-CN" altLang="en-US" dirty="0"/>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t>增益，就是对脑电波幅的放大倍数</a:t>
            </a:r>
            <a:r>
              <a:rPr lang="zh-CN" altLang="en-US" dirty="0">
                <a:latin typeface="+mn-ea"/>
              </a:rPr>
              <a:t>。</a:t>
            </a:r>
            <a:r>
              <a:rPr lang="zh-CN" altLang="en-US" dirty="0"/>
              <a:t>放大倍数过小将观察不到低幅</a:t>
            </a:r>
            <a:r>
              <a:rPr lang="en-US" altLang="zh-CN" dirty="0"/>
              <a:t>ERP</a:t>
            </a:r>
            <a:r>
              <a:rPr lang="zh-CN" altLang="en-US" dirty="0"/>
              <a:t>成分，放大倍数过大将导致高幅</a:t>
            </a:r>
            <a:r>
              <a:rPr lang="en-US" altLang="zh-CN" dirty="0"/>
              <a:t>ERP</a:t>
            </a:r>
            <a:r>
              <a:rPr lang="zh-CN" altLang="en-US" dirty="0"/>
              <a:t>成分失真。</a:t>
            </a:r>
          </a:p>
          <a:p>
            <a:pPr eaLnBrk="1" fontAlgn="auto" hangingPunct="1">
              <a:spcBef>
                <a:spcPts val="0"/>
              </a:spcBef>
              <a:spcAft>
                <a:spcPts val="0"/>
              </a:spcAft>
              <a:defRPr/>
            </a:pPr>
            <a:endParaRPr lang="zh-CN" altLang="en-US" dirty="0"/>
          </a:p>
          <a:p>
            <a:pPr eaLnBrk="1" fontAlgn="auto" hangingPunct="1">
              <a:spcBef>
                <a:spcPts val="0"/>
              </a:spcBef>
              <a:spcAft>
                <a:spcPts val="0"/>
              </a:spcAft>
              <a:defRPr/>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52</a:t>
            </a:fld>
            <a:endParaRPr lang="zh-CN" altLang="en-US"/>
          </a:p>
        </p:txBody>
      </p:sp>
    </p:spTree>
    <p:extLst>
      <p:ext uri="{BB962C8B-B14F-4D97-AF65-F5344CB8AC3E}">
        <p14:creationId xmlns:p14="http://schemas.microsoft.com/office/powerpoint/2010/main" val="38997273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高通滤波可以削弱由皮肤电位引起的、大而缓慢的电压漂移；过高的高通滤波会削减</a:t>
            </a:r>
            <a:r>
              <a:rPr lang="en-US" altLang="zh-CN" dirty="0"/>
              <a:t>P3</a:t>
            </a:r>
            <a:r>
              <a:rPr lang="zh-CN" altLang="en-US" dirty="0"/>
              <a:t>等较晚成分（波形大而宽）的波幅；普通被试</a:t>
            </a:r>
            <a:r>
              <a:rPr lang="en-US" altLang="zh-CN" dirty="0"/>
              <a:t>0.01HZ</a:t>
            </a:r>
            <a:r>
              <a:rPr lang="zh-CN" altLang="en-US" dirty="0"/>
              <a:t>较好，如果选用</a:t>
            </a:r>
            <a:r>
              <a:rPr lang="en-US" altLang="zh-CN" dirty="0"/>
              <a:t>DC</a:t>
            </a:r>
            <a:r>
              <a:rPr lang="zh-CN" altLang="en-US" dirty="0"/>
              <a:t>采样，则无需设置高通滤波。</a:t>
            </a:r>
            <a:endParaRPr lang="en-US" altLang="zh-CN" dirty="0"/>
          </a:p>
          <a:p>
            <a:pPr eaLnBrk="1" hangingPunct="1">
              <a:spcBef>
                <a:spcPct val="0"/>
              </a:spcBef>
            </a:pPr>
            <a:endParaRPr lang="en-US" altLang="zh-CN" dirty="0"/>
          </a:p>
          <a:p>
            <a:pPr eaLnBrk="1" hangingPunct="1">
              <a:spcBef>
                <a:spcPct val="0"/>
              </a:spcBef>
            </a:pPr>
            <a:r>
              <a:rPr lang="zh-CN" altLang="en-US" dirty="0"/>
              <a:t>比如想不失真地记录</a:t>
            </a:r>
            <a:r>
              <a:rPr lang="en-US" altLang="zh-CN" dirty="0"/>
              <a:t>100HZ</a:t>
            </a:r>
            <a:r>
              <a:rPr lang="zh-CN" altLang="en-US" dirty="0"/>
              <a:t>的脑电成分，那么采样的带宽低通不得低于</a:t>
            </a:r>
            <a:r>
              <a:rPr lang="en-US" altLang="zh-CN" dirty="0"/>
              <a:t>200HZ</a:t>
            </a:r>
            <a:r>
              <a:rPr lang="zh-CN" altLang="en-US" dirty="0"/>
              <a:t>。</a:t>
            </a:r>
            <a:endParaRPr lang="en-US" altLang="zh-CN" dirty="0"/>
          </a:p>
          <a:p>
            <a:pPr eaLnBrk="1" hangingPunct="1">
              <a:spcBef>
                <a:spcPct val="0"/>
              </a:spcBef>
            </a:pPr>
            <a:r>
              <a:rPr lang="zh-CN" altLang="en-US" dirty="0"/>
              <a:t>尼式采样定理：只要采样率为信号最高频率的两倍以上，</a:t>
            </a:r>
            <a:r>
              <a:rPr lang="en-US" altLang="zh-CN" dirty="0"/>
              <a:t>EEG</a:t>
            </a:r>
            <a:r>
              <a:rPr lang="zh-CN" altLang="en-US" dirty="0"/>
              <a:t>等模拟信号的所有信息就都可以被数字化提取。</a:t>
            </a:r>
            <a:endParaRPr lang="en-US" altLang="zh-CN" dirty="0"/>
          </a:p>
          <a:p>
            <a:pPr eaLnBrk="1" hangingPunct="1">
              <a:spcBef>
                <a:spcPct val="0"/>
              </a:spcBef>
            </a:pPr>
            <a:endParaRPr lang="en-US" altLang="zh-CN" dirty="0"/>
          </a:p>
          <a:p>
            <a:pPr marL="0" lvl="1" eaLnBrk="1" hangingPunct="1">
              <a:spcBef>
                <a:spcPct val="0"/>
              </a:spcBef>
            </a:pPr>
            <a:r>
              <a:rPr lang="en-US" altLang="zh-CN" sz="2400" b="1" dirty="0">
                <a:solidFill>
                  <a:srgbClr val="0070C0"/>
                </a:solidFill>
              </a:rPr>
              <a:t>ERP</a:t>
            </a:r>
            <a:r>
              <a:rPr lang="zh-CN" altLang="en-US" sz="2400" b="1" dirty="0">
                <a:solidFill>
                  <a:srgbClr val="0070C0"/>
                </a:solidFill>
              </a:rPr>
              <a:t>波形绝大部分实验相关成分的频率范围在</a:t>
            </a:r>
            <a:r>
              <a:rPr lang="en-US" altLang="zh-CN" sz="2400" b="1" dirty="0">
                <a:solidFill>
                  <a:srgbClr val="0070C0"/>
                </a:solidFill>
              </a:rPr>
              <a:t>0.01 Hz</a:t>
            </a:r>
            <a:r>
              <a:rPr lang="zh-CN" altLang="en-US" sz="2400" b="1" dirty="0">
                <a:solidFill>
                  <a:srgbClr val="0070C0"/>
                </a:solidFill>
              </a:rPr>
              <a:t>到</a:t>
            </a:r>
            <a:r>
              <a:rPr lang="en-US" altLang="zh-CN" sz="2400" b="1" dirty="0">
                <a:solidFill>
                  <a:srgbClr val="0070C0"/>
                </a:solidFill>
              </a:rPr>
              <a:t>30 Hz</a:t>
            </a:r>
            <a:r>
              <a:rPr lang="zh-CN" altLang="en-US" sz="2400" b="1" dirty="0">
                <a:solidFill>
                  <a:srgbClr val="0070C0"/>
                </a:solidFill>
              </a:rPr>
              <a:t>之间</a:t>
            </a:r>
            <a:endParaRPr lang="en-US" altLang="zh-CN" sz="2400" b="1" dirty="0">
              <a:solidFill>
                <a:srgbClr val="0070C0"/>
              </a:solidFill>
            </a:endParaRPr>
          </a:p>
          <a:p>
            <a:pPr eaLnBrk="1" hangingPunct="1">
              <a:spcBef>
                <a:spcPct val="0"/>
              </a:spcBef>
            </a:pPr>
            <a:endParaRPr lang="en-US" altLang="zh-CN" dirty="0"/>
          </a:p>
          <a:p>
            <a:pPr eaLnBrk="1" hangingPunct="1">
              <a:spcBef>
                <a:spcPct val="0"/>
              </a:spcBef>
            </a:pPr>
            <a:endParaRPr lang="zh-CN" altLang="en-US" dirty="0"/>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53</a:t>
            </a:fld>
            <a:endParaRPr lang="zh-CN" altLang="en-US"/>
          </a:p>
        </p:txBody>
      </p:sp>
    </p:spTree>
    <p:extLst>
      <p:ext uri="{BB962C8B-B14F-4D97-AF65-F5344CB8AC3E}">
        <p14:creationId xmlns:p14="http://schemas.microsoft.com/office/powerpoint/2010/main" val="5438168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建议：通常采用</a:t>
            </a:r>
            <a:r>
              <a:rPr lang="en-US" altLang="zh-CN" dirty="0"/>
              <a:t>AC</a:t>
            </a:r>
            <a:r>
              <a:rPr lang="zh-CN" altLang="en-US" dirty="0"/>
              <a:t>模式采集，考察极慢的成分，如</a:t>
            </a:r>
            <a:r>
              <a:rPr lang="en-US" altLang="zh-CN" dirty="0"/>
              <a:t>CNV</a:t>
            </a:r>
            <a:r>
              <a:rPr lang="zh-CN" altLang="en-US" dirty="0"/>
              <a:t>时需用</a:t>
            </a:r>
            <a:r>
              <a:rPr lang="en-US" altLang="zh-CN" dirty="0"/>
              <a:t>DC</a:t>
            </a:r>
            <a:r>
              <a:rPr lang="zh-CN" altLang="en-US" dirty="0"/>
              <a:t>采样</a:t>
            </a:r>
            <a:endParaRPr lang="en-US" altLang="zh-CN" dirty="0"/>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54</a:t>
            </a:fld>
            <a:endParaRPr lang="zh-CN" altLang="en-US"/>
          </a:p>
        </p:txBody>
      </p:sp>
    </p:spTree>
    <p:extLst>
      <p:ext uri="{BB962C8B-B14F-4D97-AF65-F5344CB8AC3E}">
        <p14:creationId xmlns:p14="http://schemas.microsoft.com/office/powerpoint/2010/main" val="1551621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spcBef>
                <a:spcPct val="0"/>
              </a:spcBef>
              <a:buFont typeface="Wingdings" panose="05000000000000000000" pitchFamily="2" charset="2"/>
              <a:buNone/>
            </a:pPr>
            <a:r>
              <a:rPr lang="zh-CN" altLang="en-US" b="1" dirty="0">
                <a:solidFill>
                  <a:srgbClr val="002060"/>
                </a:solidFill>
              </a:rPr>
              <a:t>步骤</a:t>
            </a:r>
            <a:endParaRPr lang="en-US" altLang="zh-CN" b="1" dirty="0">
              <a:solidFill>
                <a:srgbClr val="002060"/>
              </a:solidFill>
            </a:endParaRPr>
          </a:p>
          <a:p>
            <a:pPr lvl="1" eaLnBrk="1" hangingPunct="1">
              <a:lnSpc>
                <a:spcPct val="120000"/>
              </a:lnSpc>
              <a:spcBef>
                <a:spcPct val="0"/>
              </a:spcBef>
            </a:pPr>
            <a:r>
              <a:rPr lang="en-US" altLang="zh-CN" dirty="0"/>
              <a:t>1</a:t>
            </a:r>
            <a:r>
              <a:rPr lang="zh-CN" altLang="en-US" dirty="0"/>
              <a:t>观察基本波形：基线是否平稳；有无</a:t>
            </a:r>
            <a:r>
              <a:rPr lang="en-US" altLang="zh-CN" dirty="0"/>
              <a:t>50Hz</a:t>
            </a:r>
            <a:r>
              <a:rPr lang="zh-CN" altLang="en-US" dirty="0"/>
              <a:t>市电干扰；阻抗大小；是否串联；</a:t>
            </a:r>
            <a:endParaRPr lang="en-US" altLang="zh-CN" dirty="0"/>
          </a:p>
          <a:p>
            <a:pPr lvl="1" eaLnBrk="1" hangingPunct="1">
              <a:lnSpc>
                <a:spcPct val="120000"/>
              </a:lnSpc>
              <a:spcBef>
                <a:spcPct val="0"/>
              </a:spcBef>
            </a:pPr>
            <a:r>
              <a:rPr lang="en-US" altLang="zh-CN" dirty="0"/>
              <a:t>2</a:t>
            </a:r>
            <a:r>
              <a:rPr lang="zh-CN" altLang="en-US" dirty="0"/>
              <a:t>演示被试动作对信号的影响：转动眼球、水平扫视、闭眼</a:t>
            </a:r>
            <a:r>
              <a:rPr lang="en-US" altLang="zh-CN" dirty="0"/>
              <a:t>-</a:t>
            </a:r>
            <a:r>
              <a:rPr lang="zh-CN" altLang="en-US" dirty="0"/>
              <a:t>睁眼（</a:t>
            </a:r>
            <a:r>
              <a:rPr lang="en-US" altLang="zh-CN" dirty="0"/>
              <a:t>alpha</a:t>
            </a:r>
            <a:r>
              <a:rPr lang="zh-CN" altLang="en-US" dirty="0"/>
              <a:t>波）、吞咽</a:t>
            </a:r>
            <a:endParaRPr lang="en-US" altLang="zh-CN" dirty="0"/>
          </a:p>
          <a:p>
            <a:pPr lvl="1" eaLnBrk="1" hangingPunct="1">
              <a:lnSpc>
                <a:spcPct val="120000"/>
              </a:lnSpc>
              <a:spcBef>
                <a:spcPct val="0"/>
              </a:spcBef>
            </a:pPr>
            <a:r>
              <a:rPr lang="en-US" altLang="zh-CN" dirty="0"/>
              <a:t>3</a:t>
            </a:r>
            <a:r>
              <a:rPr lang="zh-CN" altLang="en-US" dirty="0"/>
              <a:t>如果记录了心电，需要观察心电的基本波形是否正常、节律是否稳定以及心跳周期；</a:t>
            </a:r>
          </a:p>
          <a:p>
            <a:pPr lvl="1" eaLnBrk="1" hangingPunct="1">
              <a:lnSpc>
                <a:spcPct val="120000"/>
              </a:lnSpc>
              <a:spcBef>
                <a:spcPct val="0"/>
              </a:spcBef>
            </a:pPr>
            <a:r>
              <a:rPr lang="en-US" altLang="zh-CN" dirty="0"/>
              <a:t>4</a:t>
            </a:r>
            <a:r>
              <a:rPr lang="zh-CN" altLang="en-US" dirty="0"/>
              <a:t>如果记录了肌电，需要让被试进行按键反应，以观察肌电记录是否正常；</a:t>
            </a:r>
          </a:p>
          <a:p>
            <a:pPr lvl="1" eaLnBrk="1" hangingPunct="1">
              <a:lnSpc>
                <a:spcPct val="120000"/>
              </a:lnSpc>
              <a:spcBef>
                <a:spcPct val="0"/>
              </a:spcBef>
            </a:pPr>
            <a:r>
              <a:rPr lang="en-US" altLang="zh-CN" dirty="0"/>
              <a:t>5</a:t>
            </a:r>
            <a:r>
              <a:rPr lang="zh-CN" altLang="en-US" dirty="0"/>
              <a:t>让被试作充分的练习，以及刺激的产生和按键反应是否正确等。</a:t>
            </a:r>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55</a:t>
            </a:fld>
            <a:endParaRPr lang="zh-CN" altLang="en-US"/>
          </a:p>
        </p:txBody>
      </p:sp>
    </p:spTree>
    <p:extLst>
      <p:ext uri="{BB962C8B-B14F-4D97-AF65-F5344CB8AC3E}">
        <p14:creationId xmlns:p14="http://schemas.microsoft.com/office/powerpoint/2010/main" val="39419342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 一段 正常的脑电数据：基线比较平稳，没有大的漂移或者慢漂；没有除眼电伪迹外的其它伪迹；可看到事件类型标记等。</a:t>
            </a:r>
            <a:endParaRPr lang="en-US" altLang="zh-CN" dirty="0"/>
          </a:p>
          <a:p>
            <a:pPr eaLnBrk="1" hangingPunct="1">
              <a:spcBef>
                <a:spcPct val="0"/>
              </a:spcBef>
            </a:pPr>
            <a:r>
              <a:rPr lang="zh-CN" altLang="en-US" dirty="0"/>
              <a:t>伪迹是指脑电描述中不是起源于脑部的电活动干扰：</a:t>
            </a:r>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56</a:t>
            </a:fld>
            <a:endParaRPr lang="zh-CN" altLang="en-US"/>
          </a:p>
        </p:txBody>
      </p:sp>
    </p:spTree>
    <p:extLst>
      <p:ext uri="{BB962C8B-B14F-4D97-AF65-F5344CB8AC3E}">
        <p14:creationId xmlns:p14="http://schemas.microsoft.com/office/powerpoint/2010/main" val="3731305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57</a:t>
            </a:fld>
            <a:endParaRPr lang="zh-CN" altLang="en-US"/>
          </a:p>
        </p:txBody>
      </p:sp>
    </p:spTree>
    <p:extLst>
      <p:ext uri="{BB962C8B-B14F-4D97-AF65-F5344CB8AC3E}">
        <p14:creationId xmlns:p14="http://schemas.microsoft.com/office/powerpoint/2010/main" val="31141878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58</a:t>
            </a:fld>
            <a:endParaRPr lang="zh-CN" altLang="en-US"/>
          </a:p>
        </p:txBody>
      </p:sp>
    </p:spTree>
    <p:extLst>
      <p:ext uri="{BB962C8B-B14F-4D97-AF65-F5344CB8AC3E}">
        <p14:creationId xmlns:p14="http://schemas.microsoft.com/office/powerpoint/2010/main" val="18006170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电极电阻高的时候容易检测出，如果所有导联均出现</a:t>
            </a:r>
            <a:r>
              <a:rPr lang="en-US" altLang="zh-CN" dirty="0"/>
              <a:t>50</a:t>
            </a:r>
            <a:r>
              <a:rPr lang="zh-CN" altLang="en-US" dirty="0"/>
              <a:t>周干扰可能是由于地线不良，或高频干扰所致，也可能来自接地电极或参考电极阻抗过高。</a:t>
            </a:r>
          </a:p>
        </p:txBody>
      </p:sp>
      <p:sp>
        <p:nvSpPr>
          <p:cNvPr id="4" name="灯片编号占位符 3"/>
          <p:cNvSpPr>
            <a:spLocks noGrp="1"/>
          </p:cNvSpPr>
          <p:nvPr>
            <p:ph type="sldNum" sz="quarter" idx="10"/>
          </p:nvPr>
        </p:nvSpPr>
        <p:spPr/>
        <p:txBody>
          <a:bodyPr/>
          <a:lstStyle/>
          <a:p>
            <a:fld id="{7F1D5E53-1996-4A18-8378-BCF5C8046DA1}" type="slidenum">
              <a:rPr lang="zh-CN" altLang="en-US" smtClean="0"/>
              <a:t>59</a:t>
            </a:fld>
            <a:endParaRPr lang="zh-CN" altLang="en-US"/>
          </a:p>
        </p:txBody>
      </p:sp>
    </p:spTree>
    <p:extLst>
      <p:ext uri="{BB962C8B-B14F-4D97-AF65-F5344CB8AC3E}">
        <p14:creationId xmlns:p14="http://schemas.microsoft.com/office/powerpoint/2010/main" val="290057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en-US" altLang="zh-CN" dirty="0">
                <a:latin typeface="+mn-ea"/>
              </a:rPr>
              <a:t>EEG</a:t>
            </a:r>
            <a:r>
              <a:rPr lang="zh-CN" altLang="en-US" dirty="0">
                <a:latin typeface="+mn-ea"/>
              </a:rPr>
              <a:t>有哪些特点呢</a:t>
            </a:r>
            <a:endParaRPr lang="en-US" altLang="zh-CN" dirty="0">
              <a:latin typeface="+mn-ea"/>
            </a:endParaRPr>
          </a:p>
          <a:p>
            <a:pPr eaLnBrk="1" fontAlgn="auto" hangingPunct="1">
              <a:spcBef>
                <a:spcPts val="0"/>
              </a:spcBef>
              <a:spcAft>
                <a:spcPts val="0"/>
              </a:spcAft>
              <a:defRPr/>
            </a:pPr>
            <a:r>
              <a:rPr lang="zh-CN" altLang="en-US" dirty="0">
                <a:latin typeface="+mn-ea"/>
              </a:rPr>
              <a:t>特点：</a:t>
            </a:r>
            <a:endParaRPr lang="zh-CN" altLang="en-US" dirty="0"/>
          </a:p>
          <a:p>
            <a:pPr eaLnBrk="1" latinLnBrk="1" hangingPunct="1">
              <a:defRPr/>
            </a:pPr>
            <a:r>
              <a:rPr lang="zh-CN" altLang="en-US" dirty="0">
                <a:latin typeface="+mn-ea"/>
              </a:rPr>
              <a:t>      自发性：无时无刻都在产生</a:t>
            </a:r>
            <a:endParaRPr lang="en-US" altLang="zh-CN" dirty="0">
              <a:latin typeface="+mn-ea"/>
            </a:endParaRPr>
          </a:p>
          <a:p>
            <a:pPr marL="0" marR="0" lvl="0" indent="0" algn="l" defTabSz="685840" rtl="0" eaLnBrk="1" fontAlgn="auto" latinLnBrk="1" hangingPunct="1">
              <a:lnSpc>
                <a:spcPct val="100000"/>
              </a:lnSpc>
              <a:spcBef>
                <a:spcPts val="0"/>
              </a:spcBef>
              <a:spcAft>
                <a:spcPts val="0"/>
              </a:spcAft>
              <a:buClrTx/>
              <a:buSzTx/>
              <a:buFontTx/>
              <a:buNone/>
              <a:tabLst/>
              <a:defRPr/>
            </a:pPr>
            <a:r>
              <a:rPr lang="zh-CN" altLang="en-US" dirty="0">
                <a:latin typeface="+mn-ea"/>
              </a:rPr>
              <a:t>      随机性：幅值正负随机变化，无规律性</a:t>
            </a:r>
            <a:endParaRPr lang="en-US" altLang="zh-CN" dirty="0">
              <a:latin typeface="+mn-ea"/>
            </a:endParaRPr>
          </a:p>
          <a:p>
            <a:pPr eaLnBrk="1" latinLnBrk="1" hangingPunct="1">
              <a:defRPr/>
            </a:pPr>
            <a:r>
              <a:rPr lang="en-US" altLang="zh-CN" dirty="0">
                <a:latin typeface="+mn-ea"/>
              </a:rPr>
              <a:t>      </a:t>
            </a:r>
            <a:r>
              <a:rPr lang="zh-CN" altLang="en-US" dirty="0">
                <a:latin typeface="+mn-ea"/>
              </a:rPr>
              <a:t>节律性：特定频率（</a:t>
            </a:r>
            <a:r>
              <a:rPr lang="en-US" altLang="zh-CN" dirty="0">
                <a:latin typeface="+mn-ea"/>
              </a:rPr>
              <a:t>delta</a:t>
            </a:r>
            <a:r>
              <a:rPr lang="zh-CN" altLang="en-US" dirty="0">
                <a:latin typeface="+mn-ea"/>
              </a:rPr>
              <a:t>、</a:t>
            </a:r>
            <a:r>
              <a:rPr lang="en-US" altLang="zh-CN" dirty="0">
                <a:latin typeface="+mn-ea"/>
              </a:rPr>
              <a:t>theta</a:t>
            </a:r>
            <a:r>
              <a:rPr lang="zh-CN" altLang="en-US" dirty="0">
                <a:latin typeface="+mn-ea"/>
              </a:rPr>
              <a:t>、</a:t>
            </a:r>
            <a:r>
              <a:rPr lang="en-US" altLang="zh-CN" dirty="0">
                <a:latin typeface="+mn-ea"/>
              </a:rPr>
              <a:t>alpha</a:t>
            </a:r>
            <a:r>
              <a:rPr lang="zh-CN" altLang="en-US" dirty="0">
                <a:latin typeface="+mn-ea"/>
              </a:rPr>
              <a:t>、</a:t>
            </a:r>
            <a:r>
              <a:rPr lang="en-US" altLang="zh-CN" dirty="0">
                <a:latin typeface="+mn-ea"/>
              </a:rPr>
              <a:t>beta</a:t>
            </a:r>
            <a:r>
              <a:rPr lang="zh-CN" altLang="en-US" dirty="0">
                <a:latin typeface="+mn-ea"/>
              </a:rPr>
              <a:t>、</a:t>
            </a:r>
            <a:r>
              <a:rPr lang="en-US" altLang="zh-CN" dirty="0">
                <a:latin typeface="+mn-ea"/>
              </a:rPr>
              <a:t>gamma</a:t>
            </a:r>
            <a:r>
              <a:rPr lang="zh-CN" altLang="en-US" dirty="0">
                <a:latin typeface="+mn-ea"/>
              </a:rPr>
              <a:t>），比如图中闭眼的时候就会出现</a:t>
            </a:r>
            <a:r>
              <a:rPr lang="en-US" altLang="zh-CN" dirty="0">
                <a:latin typeface="+mn-ea"/>
              </a:rPr>
              <a:t>α</a:t>
            </a:r>
            <a:r>
              <a:rPr lang="zh-CN" altLang="en-US" dirty="0">
                <a:latin typeface="+mn-ea"/>
              </a:rPr>
              <a:t>波。</a:t>
            </a:r>
            <a:endParaRPr lang="en-US" altLang="zh-CN" dirty="0">
              <a:latin typeface="+mn-ea"/>
            </a:endParaRPr>
          </a:p>
          <a:p>
            <a:pPr eaLnBrk="1" latinLnBrk="1" hangingPunct="1">
              <a:defRPr/>
            </a:pPr>
            <a:r>
              <a:rPr lang="zh-CN" altLang="en-US" dirty="0"/>
              <a:t>      节律性：脑电中式样相同、周期一致，而且是重复出现的活动。</a:t>
            </a:r>
            <a:endParaRPr lang="zh-CN" altLang="en-US" dirty="0">
              <a:latin typeface="+mn-ea"/>
            </a:endParaRPr>
          </a:p>
          <a:p>
            <a:pPr eaLnBrk="1" latinLnBrk="1" hangingPunct="1">
              <a:defRPr/>
            </a:pPr>
            <a:r>
              <a:rPr lang="zh-CN" altLang="en-US" dirty="0">
                <a:latin typeface="+mn-ea"/>
              </a:rPr>
              <a:t>      </a:t>
            </a:r>
            <a:endParaRPr lang="en-US" altLang="zh-CN" dirty="0"/>
          </a:p>
          <a:p>
            <a:pPr eaLnBrk="1" fontAlgn="auto" hangingPunct="1">
              <a:spcBef>
                <a:spcPts val="0"/>
              </a:spcBef>
              <a:spcAft>
                <a:spcPts val="0"/>
              </a:spcAft>
              <a:defRPr/>
            </a:pPr>
            <a:endParaRPr lang="en-US" altLang="zh-CN" dirty="0"/>
          </a:p>
          <a:p>
            <a:pPr eaLnBrk="1" fontAlgn="auto" hangingPunct="1">
              <a:spcBef>
                <a:spcPts val="0"/>
              </a:spcBef>
              <a:spcAft>
                <a:spcPts val="0"/>
              </a:spcAf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15</a:t>
            </a:fld>
            <a:endParaRPr lang="zh-CN" altLang="en-US"/>
          </a:p>
        </p:txBody>
      </p:sp>
    </p:spTree>
    <p:extLst>
      <p:ext uri="{BB962C8B-B14F-4D97-AF65-F5344CB8AC3E}">
        <p14:creationId xmlns:p14="http://schemas.microsoft.com/office/powerpoint/2010/main" val="4504834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a:latin typeface="+mn-ea"/>
              </a:rPr>
              <a:t>电极故障：一般都是阳性的尖头脉冲</a:t>
            </a:r>
            <a:r>
              <a:rPr lang="zh-CN" altLang="en-US" dirty="0">
                <a:latin typeface="Times New Roman" panose="02020603050405020304" pitchFamily="18" charset="0"/>
                <a:ea typeface="方正姚体" panose="02010601030101010101" pitchFamily="2" charset="-122"/>
              </a:rPr>
              <a:t>。</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t>电极移动：</a:t>
            </a:r>
            <a:r>
              <a:rPr lang="zh-CN" altLang="en-US" dirty="0">
                <a:latin typeface="宋体" panose="02010600030101010101" pitchFamily="2" charset="-122"/>
              </a:rPr>
              <a:t>任何电极在头皮上移动，甚至是轻微的移动都会引起伪迹产生。</a:t>
            </a:r>
            <a:endParaRPr lang="en-US" altLang="zh-CN" dirty="0">
              <a:latin typeface="宋体" panose="02010600030101010101" pitchFamily="2" charset="-122"/>
            </a:endParaRPr>
          </a:p>
          <a:p>
            <a:pPr eaLnBrk="1" fontAlgn="auto" hangingPunct="1">
              <a:spcBef>
                <a:spcPts val="0"/>
              </a:spcBef>
              <a:spcAft>
                <a:spcPts val="0"/>
              </a:spcAft>
              <a:defRPr/>
            </a:pPr>
            <a:r>
              <a:rPr lang="zh-CN" altLang="en-US" dirty="0">
                <a:latin typeface="宋体" panose="02010600030101010101" pitchFamily="2" charset="-122"/>
              </a:rPr>
              <a:t>第一图单个电极移动伪迹，第二图参考电极移动伪迹。</a:t>
            </a:r>
          </a:p>
          <a:p>
            <a:pPr eaLnBrk="1" fontAlgn="auto" hangingPunct="1">
              <a:spcBef>
                <a:spcPts val="0"/>
              </a:spcBef>
              <a:spcAft>
                <a:spcPts val="0"/>
              </a:spcAft>
              <a:defRPr/>
            </a:pPr>
            <a:endParaRPr lang="zh-CN" altLang="en-US" dirty="0"/>
          </a:p>
          <a:p>
            <a:pPr eaLnBrk="1" fontAlgn="auto" hangingPunct="1">
              <a:spcBef>
                <a:spcPts val="0"/>
              </a:spcBef>
              <a:spcAft>
                <a:spcPts val="0"/>
              </a:spcAft>
              <a:defRPr/>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60</a:t>
            </a:fld>
            <a:endParaRPr lang="zh-CN" altLang="en-US"/>
          </a:p>
        </p:txBody>
      </p:sp>
    </p:spTree>
    <p:extLst>
      <p:ext uri="{BB962C8B-B14F-4D97-AF65-F5344CB8AC3E}">
        <p14:creationId xmlns:p14="http://schemas.microsoft.com/office/powerpoint/2010/main" val="39586550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缓慢电压漂移有时可能会引起放大器或</a:t>
            </a:r>
            <a:r>
              <a:rPr lang="en-US" altLang="zh-CN" dirty="0"/>
              <a:t>ADC</a:t>
            </a:r>
            <a:r>
              <a:rPr lang="zh-CN" altLang="en-US" dirty="0"/>
              <a:t>饱和，这导致</a:t>
            </a:r>
            <a:r>
              <a:rPr lang="en-US" altLang="zh-CN" dirty="0"/>
              <a:t>EEG</a:t>
            </a:r>
            <a:r>
              <a:rPr lang="zh-CN" altLang="en-US" dirty="0"/>
              <a:t>在一些时间段内变得平直。一般与增益有关</a:t>
            </a:r>
          </a:p>
          <a:p>
            <a:pPr eaLnBrk="1" hangingPunct="1">
              <a:spcBef>
                <a:spcPct val="0"/>
              </a:spcBef>
            </a:pPr>
            <a:r>
              <a:rPr lang="en-US" altLang="zh-CN" dirty="0"/>
              <a:t>ADC</a:t>
            </a:r>
            <a:r>
              <a:rPr lang="zh-CN" altLang="en-US" dirty="0"/>
              <a:t>：模数转换器</a:t>
            </a:r>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61</a:t>
            </a:fld>
            <a:endParaRPr lang="zh-CN" altLang="en-US"/>
          </a:p>
        </p:txBody>
      </p:sp>
    </p:spTree>
    <p:extLst>
      <p:ext uri="{BB962C8B-B14F-4D97-AF65-F5344CB8AC3E}">
        <p14:creationId xmlns:p14="http://schemas.microsoft.com/office/powerpoint/2010/main" val="25757827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100" lvl="1" eaLnBrk="1" hangingPunct="1">
              <a:spcBef>
                <a:spcPct val="0"/>
              </a:spcBef>
            </a:pPr>
            <a:r>
              <a:rPr lang="zh-CN" altLang="en-US" sz="2400" dirty="0">
                <a:solidFill>
                  <a:srgbClr val="000000"/>
                </a:solidFill>
              </a:rPr>
              <a:t>出汗会引起皮肤电阻改变从而产生一种非常缓慢（</a:t>
            </a:r>
            <a:r>
              <a:rPr lang="en-US" altLang="zh-CN" sz="2400" dirty="0">
                <a:solidFill>
                  <a:srgbClr val="000000"/>
                </a:solidFill>
              </a:rPr>
              <a:t>0.2~0.5Hz</a:t>
            </a:r>
            <a:r>
              <a:rPr lang="zh-CN" altLang="en-US" sz="2400" dirty="0">
                <a:solidFill>
                  <a:srgbClr val="000000"/>
                </a:solidFill>
              </a:rPr>
              <a:t>）的类似于基线漂移的电位活动，即出汗性伪迹。另外，出汗还会引起电极松动，形成非常缓慢的脑电波动。多见于易出汗的额颞部电极，如果参考电极下皮肤出汗，则引起所有导联产生出汗性伪迹。</a:t>
            </a:r>
            <a:endParaRPr lang="en-US" altLang="zh-CN" sz="2400" dirty="0">
              <a:solidFill>
                <a:srgbClr val="000000"/>
              </a:solidFill>
            </a:endParaRPr>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62</a:t>
            </a:fld>
            <a:endParaRPr lang="zh-CN" altLang="en-US"/>
          </a:p>
        </p:txBody>
      </p:sp>
    </p:spTree>
    <p:extLst>
      <p:ext uri="{BB962C8B-B14F-4D97-AF65-F5344CB8AC3E}">
        <p14:creationId xmlns:p14="http://schemas.microsoft.com/office/powerpoint/2010/main" val="3247927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735" indent="-342900" eaLnBrk="1" fontAlgn="auto" hangingPunct="1">
              <a:spcBef>
                <a:spcPts val="0"/>
              </a:spcBef>
              <a:spcAft>
                <a:spcPts val="0"/>
              </a:spcAft>
              <a:defRPr/>
            </a:pPr>
            <a:r>
              <a:rPr lang="zh-CN" altLang="en-US" dirty="0">
                <a:solidFill>
                  <a:prstClr val="black"/>
                </a:solidFill>
              </a:rPr>
              <a:t>头颈部肌肉运动是产生伪迹的主要原因之一</a:t>
            </a:r>
            <a:endParaRPr lang="en-US" altLang="zh-CN" dirty="0">
              <a:solidFill>
                <a:prstClr val="black"/>
              </a:solidFill>
            </a:endParaRPr>
          </a:p>
          <a:p>
            <a:pPr marL="292735" indent="-342900" eaLnBrk="1" fontAlgn="auto" hangingPunct="1">
              <a:spcBef>
                <a:spcPts val="0"/>
              </a:spcBef>
              <a:spcAft>
                <a:spcPts val="0"/>
              </a:spcAft>
              <a:defRPr/>
            </a:pPr>
            <a:r>
              <a:rPr lang="zh-CN" altLang="en-US" dirty="0">
                <a:solidFill>
                  <a:prstClr val="black"/>
                </a:solidFill>
              </a:rPr>
              <a:t>特点：频率快（</a:t>
            </a:r>
            <a:r>
              <a:rPr lang="en-US" altLang="zh-CN" dirty="0">
                <a:solidFill>
                  <a:prstClr val="black"/>
                </a:solidFill>
              </a:rPr>
              <a:t>20Hz</a:t>
            </a:r>
            <a:r>
              <a:rPr lang="zh-CN" altLang="en-US" dirty="0">
                <a:solidFill>
                  <a:prstClr val="black"/>
                </a:solidFill>
              </a:rPr>
              <a:t>～</a:t>
            </a:r>
            <a:r>
              <a:rPr lang="en-US" altLang="zh-CN" dirty="0">
                <a:solidFill>
                  <a:prstClr val="black"/>
                </a:solidFill>
              </a:rPr>
              <a:t>1kHz</a:t>
            </a:r>
            <a:r>
              <a:rPr lang="zh-CN" altLang="en-US" dirty="0">
                <a:solidFill>
                  <a:prstClr val="black"/>
                </a:solidFill>
              </a:rPr>
              <a:t>），波幅较高（以</a:t>
            </a:r>
            <a:r>
              <a:rPr lang="en-US" altLang="zh-CN" dirty="0">
                <a:solidFill>
                  <a:prstClr val="black"/>
                </a:solidFill>
              </a:rPr>
              <a:t>mV</a:t>
            </a:r>
            <a:r>
              <a:rPr lang="zh-CN" altLang="en-US" dirty="0">
                <a:solidFill>
                  <a:prstClr val="black"/>
                </a:solidFill>
              </a:rPr>
              <a:t>计量），常表现为连续性的各种频率的尖头脉冲，还可表现为密集爆发的尖头脉冲</a:t>
            </a:r>
            <a:endParaRPr lang="en-US" altLang="zh-CN" dirty="0">
              <a:solidFill>
                <a:prstClr val="black"/>
              </a:solidFill>
            </a:endParaRPr>
          </a:p>
          <a:p>
            <a:pPr marL="0" lvl="1" eaLnBrk="1" fontAlgn="auto" hangingPunct="1">
              <a:spcBef>
                <a:spcPts val="0"/>
              </a:spcBef>
              <a:spcAft>
                <a:spcPts val="0"/>
              </a:spcAft>
              <a:defRPr/>
            </a:pPr>
            <a:r>
              <a:rPr lang="zh-CN" altLang="en-US" sz="2400" dirty="0"/>
              <a:t>如何避免与校正？</a:t>
            </a:r>
            <a:endParaRPr lang="en-US" altLang="zh-CN" sz="2400" dirty="0"/>
          </a:p>
          <a:p>
            <a:pPr marL="342900" lvl="1" indent="-342900" eaLnBrk="1" fontAlgn="auto" hangingPunct="1">
              <a:spcBef>
                <a:spcPts val="0"/>
              </a:spcBef>
              <a:spcAft>
                <a:spcPts val="0"/>
              </a:spcAft>
              <a:buFont typeface="Wingdings" panose="05000000000000000000" pitchFamily="2" charset="2"/>
              <a:buChar char="Ø"/>
              <a:defRPr/>
            </a:pPr>
            <a:r>
              <a:rPr lang="zh-CN" altLang="en-US" sz="2000" dirty="0"/>
              <a:t>缓解被试紧张情绪、采用舒适体位</a:t>
            </a:r>
            <a:endParaRPr lang="en-US" altLang="zh-CN" sz="2000" dirty="0"/>
          </a:p>
          <a:p>
            <a:pPr marL="342900" lvl="1" indent="-342900" eaLnBrk="1" fontAlgn="auto" hangingPunct="1">
              <a:spcBef>
                <a:spcPts val="0"/>
              </a:spcBef>
              <a:spcAft>
                <a:spcPts val="0"/>
              </a:spcAft>
              <a:buFont typeface="Wingdings" panose="05000000000000000000" pitchFamily="2" charset="2"/>
              <a:buChar char="Ø"/>
              <a:defRPr/>
            </a:pPr>
            <a:r>
              <a:rPr lang="zh-CN" altLang="en-US" sz="2000" dirty="0"/>
              <a:t>根据肌电出现部位，告诉被试尽量减少某种产生肌电的动作</a:t>
            </a: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63</a:t>
            </a:fld>
            <a:endParaRPr lang="zh-CN" altLang="en-US"/>
          </a:p>
        </p:txBody>
      </p:sp>
    </p:spTree>
    <p:extLst>
      <p:ext uri="{BB962C8B-B14F-4D97-AF65-F5344CB8AC3E}">
        <p14:creationId xmlns:p14="http://schemas.microsoft.com/office/powerpoint/2010/main" val="16532047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solidFill>
                  <a:srgbClr val="000000"/>
                </a:solidFill>
              </a:rPr>
              <a:t>眼睛好象一个充电的电池，其角膜表面一侧为阳性</a:t>
            </a:r>
            <a:r>
              <a:rPr lang="en-US" altLang="zh-CN" dirty="0">
                <a:solidFill>
                  <a:srgbClr val="000000"/>
                </a:solidFill>
              </a:rPr>
              <a:t>(</a:t>
            </a:r>
            <a:r>
              <a:rPr lang="zh-CN" altLang="en-US" dirty="0">
                <a:solidFill>
                  <a:srgbClr val="000000"/>
                </a:solidFill>
              </a:rPr>
              <a:t>十</a:t>
            </a:r>
            <a:r>
              <a:rPr lang="en-US" altLang="zh-CN" dirty="0">
                <a:solidFill>
                  <a:srgbClr val="000000"/>
                </a:solidFill>
              </a:rPr>
              <a:t>)</a:t>
            </a:r>
            <a:r>
              <a:rPr lang="zh-CN" altLang="en-US" dirty="0">
                <a:solidFill>
                  <a:srgbClr val="000000"/>
                </a:solidFill>
              </a:rPr>
              <a:t>，视网膜一侧为阴性</a:t>
            </a:r>
            <a:r>
              <a:rPr lang="en-US" altLang="zh-CN" dirty="0">
                <a:solidFill>
                  <a:srgbClr val="000000"/>
                </a:solidFill>
              </a:rPr>
              <a:t>(</a:t>
            </a:r>
            <a:r>
              <a:rPr lang="zh-CN" altLang="en-US" dirty="0">
                <a:solidFill>
                  <a:srgbClr val="000000"/>
                </a:solidFill>
              </a:rPr>
              <a:t>－</a:t>
            </a:r>
            <a:r>
              <a:rPr lang="en-US" altLang="zh-CN" dirty="0">
                <a:solidFill>
                  <a:srgbClr val="000000"/>
                </a:solidFill>
              </a:rPr>
              <a:t>)</a:t>
            </a:r>
            <a:r>
              <a:rPr lang="zh-CN" altLang="en-US" dirty="0">
                <a:solidFill>
                  <a:srgbClr val="000000"/>
                </a:solidFill>
              </a:rPr>
              <a:t>。这个电池有很大的持续性电压（高达</a:t>
            </a:r>
            <a:r>
              <a:rPr lang="en-US" altLang="zh-CN" dirty="0">
                <a:solidFill>
                  <a:srgbClr val="000000"/>
                </a:solidFill>
              </a:rPr>
              <a:t>60mV</a:t>
            </a:r>
            <a:r>
              <a:rPr lang="zh-CN" altLang="en-US" dirty="0">
                <a:solidFill>
                  <a:srgbClr val="000000"/>
                </a:solidFill>
              </a:rPr>
              <a:t>左右），眼球运动时，会在脑电图上产生明显的偏转。</a:t>
            </a:r>
            <a:endParaRPr lang="zh-CN" altLang="en-US" sz="1000" dirty="0"/>
          </a:p>
          <a:p>
            <a:pPr eaLnBrk="1" hangingPunct="1">
              <a:spcBef>
                <a:spcPct val="0"/>
              </a:spcBef>
            </a:pPr>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64</a:t>
            </a:fld>
            <a:endParaRPr lang="zh-CN" altLang="en-US"/>
          </a:p>
        </p:txBody>
      </p:sp>
    </p:spTree>
    <p:extLst>
      <p:ext uri="{BB962C8B-B14F-4D97-AF65-F5344CB8AC3E}">
        <p14:creationId xmlns:p14="http://schemas.microsoft.com/office/powerpoint/2010/main" val="13193175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2735" indent="-342900" eaLnBrk="1" fontAlgn="auto" hangingPunct="1">
              <a:spcBef>
                <a:spcPts val="0"/>
              </a:spcBef>
              <a:spcAft>
                <a:spcPts val="0"/>
              </a:spcAft>
              <a:defRPr/>
            </a:pPr>
            <a:r>
              <a:rPr lang="zh-CN" altLang="en-US" dirty="0">
                <a:solidFill>
                  <a:prstClr val="black"/>
                </a:solidFill>
              </a:rPr>
              <a:t>波动与脉搏同步出现，呈尖波样或大慢波样；</a:t>
            </a:r>
            <a:endParaRPr lang="en-US" altLang="zh-CN" dirty="0">
              <a:solidFill>
                <a:prstClr val="black"/>
              </a:solidFill>
            </a:endParaRPr>
          </a:p>
          <a:p>
            <a:pPr marL="292735" indent="-342900" eaLnBrk="1" fontAlgn="auto" hangingPunct="1">
              <a:spcBef>
                <a:spcPts val="0"/>
              </a:spcBef>
              <a:spcAft>
                <a:spcPts val="0"/>
              </a:spcAft>
              <a:defRPr/>
            </a:pPr>
            <a:r>
              <a:rPr kumimoji="1" lang="zh-CN" altLang="en-US" dirty="0">
                <a:latin typeface="宋体" panose="02010600030101010101" pitchFamily="2" charset="-122"/>
              </a:rPr>
              <a:t>如果耳垂或乳突参考电极导线绕过颈部，则可能会引起所有导联的脉搏波伪迹。消除方法：将电极从跳动的血管上移开，或重新安放头部位置即可。</a:t>
            </a:r>
            <a:endParaRPr lang="zh-CN" altLang="en-US" dirty="0"/>
          </a:p>
          <a:p>
            <a:pPr eaLnBrk="1" fontAlgn="auto" hangingPunct="1">
              <a:spcBef>
                <a:spcPts val="0"/>
              </a:spcBef>
              <a:spcAft>
                <a:spcPts val="0"/>
              </a:spcAft>
              <a:defRPr/>
            </a:pPr>
            <a:endParaRPr lang="en-US" altLang="zh-CN" dirty="0"/>
          </a:p>
          <a:p>
            <a:pPr marL="0" lvl="1" eaLnBrk="1" fontAlgn="auto" hangingPunct="1">
              <a:spcBef>
                <a:spcPts val="0"/>
              </a:spcBef>
              <a:spcAft>
                <a:spcPts val="0"/>
              </a:spcAft>
              <a:defRPr/>
            </a:pPr>
            <a:r>
              <a:rPr kumimoji="1" lang="zh-CN" altLang="en-US" dirty="0">
                <a:latin typeface="宋体" panose="02010600030101010101" pitchFamily="2" charset="-122"/>
              </a:rPr>
              <a:t>心电图可以在身体的几乎任何部位检出，并可能扩展到头部。常见于颞部导联和耳垂无关电极，有时也可见于全部导联，主要是由于耳垂无关参考电极的接触不良或参考电极靠近心脏所致（如颈根部），往往出现于电极导联中。</a:t>
            </a:r>
            <a:endParaRPr kumimoji="1" lang="en-US" altLang="zh-CN" dirty="0">
              <a:latin typeface="宋体" panose="02010600030101010101" pitchFamily="2" charset="-122"/>
            </a:endParaRPr>
          </a:p>
          <a:p>
            <a:pPr marL="0" lvl="1" eaLnBrk="1" fontAlgn="auto" hangingPunct="1">
              <a:spcBef>
                <a:spcPts val="0"/>
              </a:spcBef>
              <a:spcAft>
                <a:spcPts val="0"/>
              </a:spcAft>
              <a:defRPr/>
            </a:pPr>
            <a:endParaRPr kumimoji="1" lang="en-US" altLang="zh-CN" dirty="0">
              <a:latin typeface="宋体" panose="02010600030101010101" pitchFamily="2" charset="-122"/>
            </a:endParaRPr>
          </a:p>
          <a:p>
            <a:pPr marL="0" lvl="1" eaLnBrk="1" fontAlgn="auto" hangingPunct="1">
              <a:spcBef>
                <a:spcPts val="0"/>
              </a:spcBef>
              <a:spcAft>
                <a:spcPts val="0"/>
              </a:spcAft>
              <a:defRPr/>
            </a:pPr>
            <a:r>
              <a:rPr kumimoji="1" lang="zh-CN" altLang="en-US" dirty="0">
                <a:latin typeface="宋体" panose="02010600030101010101" pitchFamily="2" charset="-122"/>
              </a:rPr>
              <a:t>消除心电：改变被试体位或头位；将耳垂参考电极的位置放高；检查接地电极等。</a:t>
            </a:r>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65</a:t>
            </a:fld>
            <a:endParaRPr lang="zh-CN" altLang="en-US"/>
          </a:p>
        </p:txBody>
      </p:sp>
    </p:spTree>
    <p:extLst>
      <p:ext uri="{BB962C8B-B14F-4D97-AF65-F5344CB8AC3E}">
        <p14:creationId xmlns:p14="http://schemas.microsoft.com/office/powerpoint/2010/main" val="5775633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66</a:t>
            </a:fld>
            <a:endParaRPr lang="zh-CN" altLang="en-US"/>
          </a:p>
        </p:txBody>
      </p:sp>
    </p:spTree>
    <p:extLst>
      <p:ext uri="{BB962C8B-B14F-4D97-AF65-F5344CB8AC3E}">
        <p14:creationId xmlns:p14="http://schemas.microsoft.com/office/powerpoint/2010/main" val="1162025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sz="900" b="0" kern="1200" dirty="0">
                <a:solidFill>
                  <a:schemeClr val="tx1"/>
                </a:solidFill>
                <a:effectLst/>
                <a:latin typeface="+mn-lt"/>
                <a:ea typeface="+mn-ea"/>
                <a:cs typeface="+mn-cs"/>
              </a:rPr>
              <a:t>蒋长好</a:t>
            </a:r>
            <a:r>
              <a:rPr lang="en-US" altLang="zh-CN" sz="900" b="0" kern="1200" dirty="0">
                <a:solidFill>
                  <a:schemeClr val="tx1"/>
                </a:solidFill>
                <a:effectLst/>
                <a:latin typeface="+mn-lt"/>
                <a:ea typeface="+mn-ea"/>
                <a:cs typeface="+mn-cs"/>
              </a:rPr>
              <a:t>, </a:t>
            </a:r>
            <a:r>
              <a:rPr lang="zh-CN" altLang="en-US" sz="900" b="0" kern="1200" dirty="0">
                <a:solidFill>
                  <a:schemeClr val="tx1"/>
                </a:solidFill>
                <a:effectLst/>
                <a:latin typeface="+mn-lt"/>
                <a:ea typeface="+mn-ea"/>
                <a:cs typeface="+mn-cs"/>
              </a:rPr>
              <a:t>郭德俊</a:t>
            </a:r>
            <a:r>
              <a:rPr lang="en-US" altLang="zh-CN" sz="900" b="0" kern="1200" dirty="0">
                <a:solidFill>
                  <a:schemeClr val="tx1"/>
                </a:solidFill>
                <a:effectLst/>
                <a:latin typeface="+mn-lt"/>
                <a:ea typeface="+mn-ea"/>
                <a:cs typeface="+mn-cs"/>
              </a:rPr>
              <a:t>, </a:t>
            </a:r>
            <a:r>
              <a:rPr lang="zh-CN" altLang="en-US" sz="900" b="0" kern="1200" dirty="0">
                <a:solidFill>
                  <a:schemeClr val="tx1"/>
                </a:solidFill>
                <a:effectLst/>
                <a:latin typeface="+mn-lt"/>
                <a:ea typeface="+mn-ea"/>
                <a:cs typeface="+mn-cs"/>
              </a:rPr>
              <a:t>赵仑等 </a:t>
            </a:r>
            <a:r>
              <a:rPr lang="en-US" altLang="zh-CN" sz="900" b="0" kern="1200" dirty="0">
                <a:solidFill>
                  <a:schemeClr val="tx1"/>
                </a:solidFill>
                <a:effectLst/>
                <a:latin typeface="+mn-lt"/>
                <a:ea typeface="+mn-ea"/>
                <a:cs typeface="+mn-cs"/>
              </a:rPr>
              <a:t>.</a:t>
            </a:r>
            <a:r>
              <a:rPr lang="zh-CN" altLang="en-US" sz="900" b="0" kern="1200" dirty="0">
                <a:solidFill>
                  <a:schemeClr val="tx1"/>
                </a:solidFill>
                <a:effectLst/>
                <a:latin typeface="+mn-lt"/>
                <a:ea typeface="+mn-ea"/>
                <a:cs typeface="+mn-cs"/>
              </a:rPr>
              <a:t>大中学生对悲伤与愉快面孔区分的特征比较</a:t>
            </a:r>
            <a:r>
              <a:rPr lang="en-US" altLang="zh-CN" sz="900" b="0" kern="1200" dirty="0">
                <a:solidFill>
                  <a:schemeClr val="tx1"/>
                </a:solidFill>
                <a:effectLst/>
                <a:latin typeface="+mn-lt"/>
                <a:ea typeface="+mn-ea"/>
                <a:cs typeface="+mn-cs"/>
              </a:rPr>
              <a:t>[J]  </a:t>
            </a:r>
            <a:r>
              <a:rPr lang="zh-CN" altLang="en-US" sz="900" b="0" kern="1200" dirty="0">
                <a:solidFill>
                  <a:schemeClr val="tx1"/>
                </a:solidFill>
                <a:effectLst/>
                <a:latin typeface="+mn-lt"/>
                <a:ea typeface="+mn-ea"/>
                <a:cs typeface="+mn-cs"/>
              </a:rPr>
              <a:t>心理发展与教育</a:t>
            </a:r>
            <a:r>
              <a:rPr lang="en-US" altLang="zh-CN" sz="900" b="0" kern="1200" dirty="0">
                <a:solidFill>
                  <a:schemeClr val="tx1"/>
                </a:solidFill>
                <a:effectLst/>
                <a:latin typeface="+mn-lt"/>
                <a:ea typeface="+mn-ea"/>
                <a:cs typeface="+mn-cs"/>
              </a:rPr>
              <a:t>, 2007,V23(4): 38-44</a:t>
            </a:r>
            <a:br>
              <a:rPr lang="zh-CN" altLang="en-US" dirty="0"/>
            </a:br>
            <a:endParaRPr lang="en-US" altLang="zh-CN" dirty="0"/>
          </a:p>
          <a:p>
            <a:pPr eaLnBrk="1" hangingPunct="1">
              <a:spcBef>
                <a:spcPct val="0"/>
              </a:spcBef>
            </a:pPr>
            <a:r>
              <a:rPr lang="zh-CN" altLang="en-US" dirty="0"/>
              <a:t> 采用面孔识别研究范式和事件相关电位方法</a:t>
            </a:r>
            <a:r>
              <a:rPr lang="en-US" altLang="zh-CN" dirty="0"/>
              <a:t>, </a:t>
            </a:r>
            <a:r>
              <a:rPr lang="zh-CN" altLang="en-US" dirty="0"/>
              <a:t>研究初中生、高中生和大学生三个年龄段被试情绪面孔加工</a:t>
            </a:r>
          </a:p>
          <a:p>
            <a:pPr eaLnBrk="1" hangingPunct="1">
              <a:spcBef>
                <a:spcPct val="0"/>
              </a:spcBef>
            </a:pPr>
            <a:r>
              <a:rPr lang="zh-CN" altLang="en-US" dirty="0"/>
              <a:t>特征。</a:t>
            </a:r>
            <a:endParaRPr lang="en-US" altLang="zh-CN" dirty="0"/>
          </a:p>
          <a:p>
            <a:pPr eaLnBrk="1" hangingPunct="1">
              <a:spcBef>
                <a:spcPct val="0"/>
              </a:spcBef>
            </a:pPr>
            <a:endParaRPr lang="en-US" altLang="zh-CN" dirty="0"/>
          </a:p>
          <a:p>
            <a:pPr eaLnBrk="1" hangingPunct="1">
              <a:spcBef>
                <a:spcPct val="0"/>
              </a:spcBef>
            </a:pPr>
            <a:r>
              <a:rPr lang="zh-CN" altLang="en-US" dirty="0"/>
              <a:t>从</a:t>
            </a:r>
            <a:r>
              <a:rPr lang="en-US" altLang="zh-CN" dirty="0"/>
              <a:t>12~ 13 </a:t>
            </a:r>
            <a:r>
              <a:rPr lang="zh-CN" altLang="en-US" dirty="0"/>
              <a:t>岁的初中生到 </a:t>
            </a:r>
            <a:r>
              <a:rPr lang="en-US" altLang="zh-CN" dirty="0"/>
              <a:t>22~ 23 </a:t>
            </a:r>
            <a:r>
              <a:rPr lang="zh-CN" altLang="en-US" dirty="0"/>
              <a:t>岁的大学生</a:t>
            </a:r>
            <a:r>
              <a:rPr lang="en-US" altLang="zh-CN" dirty="0"/>
              <a:t>, </a:t>
            </a:r>
            <a:r>
              <a:rPr lang="zh-CN" altLang="en-US" dirty="0"/>
              <a:t>这一时期的个体大脑功能日益发展、认知能力不断提高、情绪控制能力逐步增强。</a:t>
            </a:r>
            <a:endParaRPr lang="en-US" altLang="zh-CN" dirty="0"/>
          </a:p>
          <a:p>
            <a:pPr eaLnBrk="1" hangingPunct="1">
              <a:spcBef>
                <a:spcPct val="0"/>
              </a:spcBef>
            </a:pPr>
            <a:endParaRPr lang="en-US" altLang="zh-CN" dirty="0"/>
          </a:p>
          <a:p>
            <a:pPr eaLnBrk="1" hangingPunct="1">
              <a:spcBef>
                <a:spcPct val="0"/>
              </a:spcBef>
            </a:pPr>
            <a:r>
              <a:rPr lang="zh-CN" altLang="en-US" dirty="0"/>
              <a:t>本研究拟考察以下两方面问题</a:t>
            </a:r>
            <a:r>
              <a:rPr lang="en-US" altLang="zh-CN" dirty="0"/>
              <a:t>: </a:t>
            </a:r>
            <a:r>
              <a:rPr lang="zh-CN" altLang="en-US" dirty="0"/>
              <a:t>一是初中生、高中生和大学生作悲伤和愉快面孔区分是否产生同样的情绪效应</a:t>
            </a:r>
            <a:r>
              <a:rPr lang="en-US" altLang="zh-CN" dirty="0"/>
              <a:t>? </a:t>
            </a:r>
            <a:r>
              <a:rPr lang="zh-CN" altLang="en-US" dirty="0"/>
              <a:t>二是就某一具体效价的面孔如负性面孔加工而言</a:t>
            </a:r>
            <a:r>
              <a:rPr lang="en-US" altLang="zh-CN" dirty="0"/>
              <a:t>, </a:t>
            </a:r>
            <a:r>
              <a:rPr lang="zh-CN" altLang="en-US" dirty="0"/>
              <a:t>上述三个年龄段被试对同样效价面孔的加工是否具有相同的时空模式</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67</a:t>
            </a:fld>
            <a:endParaRPr lang="zh-CN" altLang="en-US"/>
          </a:p>
        </p:txBody>
      </p:sp>
    </p:spTree>
    <p:extLst>
      <p:ext uri="{BB962C8B-B14F-4D97-AF65-F5344CB8AC3E}">
        <p14:creationId xmlns:p14="http://schemas.microsoft.com/office/powerpoint/2010/main" val="33032732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ts val="750"/>
              </a:spcBef>
            </a:pPr>
            <a:endParaRPr lang="en-US" altLang="zh-CN" b="1" dirty="0"/>
          </a:p>
          <a:p>
            <a:pPr eaLnBrk="1" hangingPunct="1">
              <a:lnSpc>
                <a:spcPct val="90000"/>
              </a:lnSpc>
              <a:spcBef>
                <a:spcPts val="750"/>
              </a:spcBef>
            </a:pPr>
            <a:r>
              <a:rPr lang="zh-CN" altLang="en-US" dirty="0"/>
              <a:t>实验程序：首先在屏幕中央呈现一个“</a:t>
            </a:r>
            <a:r>
              <a:rPr lang="en-US" altLang="zh-CN" dirty="0"/>
              <a:t>+</a:t>
            </a:r>
            <a:r>
              <a:rPr lang="zh-CN" altLang="en-US" dirty="0"/>
              <a:t>”字</a:t>
            </a:r>
            <a:r>
              <a:rPr lang="en-US" altLang="zh-CN" dirty="0"/>
              <a:t>, 1000ms </a:t>
            </a:r>
            <a:r>
              <a:rPr lang="zh-CN" altLang="en-US" dirty="0"/>
              <a:t>后是指导语</a:t>
            </a:r>
            <a:r>
              <a:rPr lang="en-US" altLang="zh-CN" dirty="0"/>
              <a:t>, </a:t>
            </a:r>
            <a:r>
              <a:rPr lang="zh-CN" altLang="en-US" dirty="0"/>
              <a:t>指导语的呈现时间为 </a:t>
            </a:r>
            <a:r>
              <a:rPr lang="en-US" altLang="zh-CN" dirty="0"/>
              <a:t>5000 </a:t>
            </a:r>
            <a:r>
              <a:rPr lang="en-US" altLang="zh-CN" dirty="0" err="1"/>
              <a:t>ms</a:t>
            </a:r>
            <a:r>
              <a:rPr lang="en-US" altLang="zh-CN" dirty="0"/>
              <a:t>, </a:t>
            </a:r>
            <a:r>
              <a:rPr lang="zh-CN" altLang="en-US" dirty="0"/>
              <a:t>随后以随机方式呈现图片</a:t>
            </a:r>
            <a:r>
              <a:rPr lang="en-US" altLang="zh-CN" dirty="0"/>
              <a:t>, </a:t>
            </a:r>
            <a:r>
              <a:rPr lang="zh-CN" altLang="en-US" dirty="0"/>
              <a:t>每张图片呈现</a:t>
            </a:r>
            <a:r>
              <a:rPr lang="en-US" altLang="zh-CN" dirty="0"/>
              <a:t>500 </a:t>
            </a:r>
            <a:r>
              <a:rPr lang="en-US" altLang="zh-CN" dirty="0" err="1"/>
              <a:t>ms</a:t>
            </a:r>
            <a:r>
              <a:rPr lang="en-US" altLang="zh-CN" dirty="0"/>
              <a:t>, </a:t>
            </a:r>
            <a:r>
              <a:rPr lang="zh-CN" altLang="en-US" dirty="0"/>
              <a:t>刺激间隔</a:t>
            </a:r>
            <a:r>
              <a:rPr lang="en-US" altLang="zh-CN" dirty="0"/>
              <a:t>( ISI) </a:t>
            </a:r>
            <a:r>
              <a:rPr lang="zh-CN" altLang="en-US" dirty="0"/>
              <a:t>为 </a:t>
            </a:r>
            <a:r>
              <a:rPr lang="en-US" altLang="zh-CN" dirty="0"/>
              <a:t>1200 ± 300 </a:t>
            </a:r>
            <a:r>
              <a:rPr lang="en-US" altLang="zh-CN" dirty="0" err="1"/>
              <a:t>ms</a:t>
            </a:r>
            <a:r>
              <a:rPr lang="zh-CN" altLang="en-US" dirty="0"/>
              <a:t>。</a:t>
            </a:r>
            <a:endParaRPr lang="en-US" altLang="zh-CN" dirty="0"/>
          </a:p>
          <a:p>
            <a:pPr eaLnBrk="1" hangingPunct="1">
              <a:lnSpc>
                <a:spcPct val="90000"/>
              </a:lnSpc>
              <a:spcBef>
                <a:spcPts val="750"/>
              </a:spcBef>
            </a:pPr>
            <a:endParaRPr lang="en-US" altLang="zh-CN" dirty="0"/>
          </a:p>
          <a:p>
            <a:pPr eaLnBrk="1" hangingPunct="1">
              <a:lnSpc>
                <a:spcPct val="90000"/>
              </a:lnSpc>
              <a:spcBef>
                <a:spcPts val="750"/>
              </a:spcBef>
            </a:pPr>
            <a:r>
              <a:rPr lang="zh-CN" altLang="en-US" dirty="0"/>
              <a:t>被试任务：做悲伤  愉快面孔判断</a:t>
            </a:r>
            <a:r>
              <a:rPr lang="en-US" altLang="zh-CN" dirty="0"/>
              <a:t>,</a:t>
            </a:r>
            <a:r>
              <a:rPr lang="zh-CN" altLang="en-US" dirty="0"/>
              <a:t>看到悲伤面孔按左键</a:t>
            </a:r>
            <a:r>
              <a:rPr lang="en-US" altLang="zh-CN" dirty="0"/>
              <a:t>,</a:t>
            </a:r>
            <a:r>
              <a:rPr lang="zh-CN" altLang="en-US" dirty="0"/>
              <a:t>看到愉快面孔按右键</a:t>
            </a:r>
            <a:r>
              <a:rPr lang="en-US" altLang="zh-CN" dirty="0"/>
              <a:t>, </a:t>
            </a:r>
            <a:r>
              <a:rPr lang="zh-CN" altLang="en-US" dirty="0"/>
              <a:t>中性面孔不按键。</a:t>
            </a:r>
            <a:endParaRPr lang="en-US" altLang="zh-CN" dirty="0"/>
          </a:p>
          <a:p>
            <a:pPr eaLnBrk="1" hangingPunct="1">
              <a:lnSpc>
                <a:spcPct val="90000"/>
              </a:lnSpc>
              <a:spcBef>
                <a:spcPts val="750"/>
              </a:spcBef>
            </a:pPr>
            <a:endParaRPr lang="en-US" altLang="zh-CN" dirty="0"/>
          </a:p>
          <a:p>
            <a:pPr eaLnBrk="1" hangingPunct="1">
              <a:lnSpc>
                <a:spcPct val="90000"/>
              </a:lnSpc>
              <a:spcBef>
                <a:spcPts val="750"/>
              </a:spcBef>
            </a:pPr>
            <a:r>
              <a:rPr lang="zh-CN" altLang="en-US" dirty="0"/>
              <a:t>在每个年龄组上对不同类型刺激诱发的脑电波进行叠加</a:t>
            </a:r>
            <a:r>
              <a:rPr lang="en-US" altLang="zh-CN" dirty="0"/>
              <a:t>, </a:t>
            </a:r>
            <a:r>
              <a:rPr lang="zh-CN" altLang="en-US" dirty="0"/>
              <a:t>然后比较三个年龄段被试脑电模式的异同以及由悲伤面孔诱发的 </a:t>
            </a:r>
            <a:r>
              <a:rPr lang="en-US" altLang="zh-CN" dirty="0"/>
              <a:t>ERPs </a:t>
            </a:r>
            <a:r>
              <a:rPr lang="zh-CN" altLang="en-US" dirty="0"/>
              <a:t>模式在三个年龄组间的差异。</a:t>
            </a:r>
            <a:endParaRPr lang="en-US" altLang="zh-CN" dirty="0"/>
          </a:p>
          <a:p>
            <a:pPr eaLnBrk="1" hangingPunct="1"/>
            <a:endParaRPr lang="zh-CN" altLang="en-US" dirty="0"/>
          </a:p>
          <a:p>
            <a:pPr eaLnBrk="1" hangingPunct="1">
              <a:spcBef>
                <a:spcPct val="0"/>
              </a:spcBef>
            </a:pP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68</a:t>
            </a:fld>
            <a:endParaRPr lang="zh-CN" altLang="en-US"/>
          </a:p>
        </p:txBody>
      </p:sp>
    </p:spTree>
    <p:extLst>
      <p:ext uri="{BB962C8B-B14F-4D97-AF65-F5344CB8AC3E}">
        <p14:creationId xmlns:p14="http://schemas.microsoft.com/office/powerpoint/2010/main" val="1575914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从图上可以看到</a:t>
            </a:r>
            <a:r>
              <a:rPr lang="en-US" altLang="zh-CN" dirty="0"/>
              <a:t>, </a:t>
            </a:r>
            <a:r>
              <a:rPr lang="zh-CN" altLang="en-US" dirty="0"/>
              <a:t>三个年龄段被试表情图片诱发的曲线走向基本相似</a:t>
            </a:r>
            <a:r>
              <a:rPr lang="en-US" altLang="zh-CN" dirty="0"/>
              <a:t>,</a:t>
            </a:r>
            <a:r>
              <a:rPr lang="zh-CN" altLang="en-US" dirty="0"/>
              <a:t>类似的成分可被观察到。</a:t>
            </a:r>
            <a:endParaRPr lang="en-US" altLang="zh-CN" dirty="0"/>
          </a:p>
          <a:p>
            <a:r>
              <a:rPr lang="zh-CN" altLang="en-US" dirty="0"/>
              <a:t>在顶枕区</a:t>
            </a:r>
            <a:r>
              <a:rPr lang="en-US" altLang="zh-CN" dirty="0"/>
              <a:t>( </a:t>
            </a:r>
            <a:r>
              <a:rPr lang="zh-CN" altLang="en-US" dirty="0"/>
              <a:t>以 </a:t>
            </a:r>
            <a:r>
              <a:rPr lang="en-US" altLang="zh-CN" dirty="0" err="1"/>
              <a:t>Pz</a:t>
            </a:r>
            <a:r>
              <a:rPr lang="en-US" altLang="zh-CN" dirty="0"/>
              <a:t> </a:t>
            </a:r>
            <a:r>
              <a:rPr lang="zh-CN" altLang="en-US" dirty="0"/>
              <a:t>为代表</a:t>
            </a:r>
            <a:r>
              <a:rPr lang="en-US" altLang="zh-CN" dirty="0"/>
              <a:t>)</a:t>
            </a:r>
            <a:r>
              <a:rPr lang="zh-CN" altLang="en-US" dirty="0"/>
              <a:t>可观察到</a:t>
            </a:r>
            <a:r>
              <a:rPr lang="en-US" altLang="zh-CN" dirty="0"/>
              <a:t>C1</a:t>
            </a:r>
            <a:r>
              <a:rPr lang="zh-CN" altLang="en-US" dirty="0"/>
              <a:t>、</a:t>
            </a:r>
            <a:r>
              <a:rPr lang="en-US" altLang="zh-CN" dirty="0"/>
              <a:t>P1</a:t>
            </a:r>
            <a:r>
              <a:rPr lang="zh-CN" altLang="en-US" dirty="0"/>
              <a:t>、</a:t>
            </a:r>
            <a:r>
              <a:rPr lang="en-US" altLang="zh-CN" dirty="0"/>
              <a:t>N170</a:t>
            </a:r>
            <a:r>
              <a:rPr lang="zh-CN" altLang="en-US" dirty="0"/>
              <a:t>、</a:t>
            </a:r>
            <a:r>
              <a:rPr lang="en-US" altLang="zh-CN" dirty="0"/>
              <a:t>P2 </a:t>
            </a:r>
            <a:r>
              <a:rPr lang="zh-CN" altLang="en-US" dirty="0"/>
              <a:t>和 </a:t>
            </a:r>
            <a:r>
              <a:rPr lang="en-US" altLang="zh-CN" dirty="0"/>
              <a:t>P3( LPC) </a:t>
            </a:r>
            <a:r>
              <a:rPr lang="zh-CN" altLang="en-US" dirty="0"/>
              <a:t>等成分</a:t>
            </a:r>
            <a:r>
              <a:rPr lang="en-US" altLang="zh-CN" dirty="0"/>
              <a:t>; </a:t>
            </a:r>
            <a:r>
              <a:rPr lang="zh-CN" altLang="en-US" dirty="0"/>
              <a:t>在中央区</a:t>
            </a:r>
            <a:r>
              <a:rPr lang="en-US" altLang="zh-CN" dirty="0"/>
              <a:t>( </a:t>
            </a:r>
            <a:r>
              <a:rPr lang="zh-CN" altLang="en-US" dirty="0"/>
              <a:t>以 </a:t>
            </a:r>
            <a:r>
              <a:rPr lang="en-US" altLang="zh-CN" dirty="0" err="1"/>
              <a:t>Cz</a:t>
            </a:r>
            <a:r>
              <a:rPr lang="en-US" altLang="zh-CN" dirty="0"/>
              <a:t> </a:t>
            </a:r>
            <a:r>
              <a:rPr lang="zh-CN" altLang="en-US" dirty="0"/>
              <a:t>为代表</a:t>
            </a:r>
            <a:r>
              <a:rPr lang="en-US" altLang="zh-CN" dirty="0"/>
              <a:t>) </a:t>
            </a:r>
            <a:r>
              <a:rPr lang="zh-CN" altLang="en-US" dirty="0"/>
              <a:t>和额区</a:t>
            </a:r>
            <a:r>
              <a:rPr lang="en-US" altLang="zh-CN" dirty="0"/>
              <a:t>( </a:t>
            </a:r>
            <a:r>
              <a:rPr lang="zh-CN" altLang="en-US" dirty="0"/>
              <a:t>以 </a:t>
            </a:r>
            <a:r>
              <a:rPr lang="en-US" altLang="zh-CN" dirty="0" err="1"/>
              <a:t>Fz</a:t>
            </a:r>
            <a:r>
              <a:rPr lang="en-US" altLang="zh-CN" dirty="0"/>
              <a:t> </a:t>
            </a:r>
            <a:r>
              <a:rPr lang="zh-CN" altLang="en-US" dirty="0"/>
              <a:t>为代表</a:t>
            </a:r>
            <a:r>
              <a:rPr lang="en-US" altLang="zh-CN" dirty="0"/>
              <a:t>) </a:t>
            </a:r>
            <a:r>
              <a:rPr lang="zh-CN" altLang="en-US" dirty="0"/>
              <a:t>可观察到</a:t>
            </a:r>
            <a:r>
              <a:rPr lang="en-US" altLang="zh-CN" dirty="0"/>
              <a:t>N 1</a:t>
            </a:r>
            <a:r>
              <a:rPr lang="zh-CN" altLang="en-US" dirty="0"/>
              <a:t>、</a:t>
            </a:r>
            <a:r>
              <a:rPr lang="en-US" altLang="zh-CN" dirty="0"/>
              <a:t>P170</a:t>
            </a:r>
            <a:r>
              <a:rPr lang="zh-CN" altLang="en-US" dirty="0"/>
              <a:t>、</a:t>
            </a:r>
            <a:r>
              <a:rPr lang="en-US" altLang="zh-CN" dirty="0"/>
              <a:t>N2 </a:t>
            </a:r>
            <a:r>
              <a:rPr lang="zh-CN" altLang="en-US" dirty="0"/>
              <a:t>和 </a:t>
            </a:r>
            <a:r>
              <a:rPr lang="en-US" altLang="zh-CN" dirty="0"/>
              <a:t>P3( LPC) </a:t>
            </a:r>
            <a:r>
              <a:rPr lang="zh-CN" altLang="en-US" dirty="0"/>
              <a:t>等成分。</a:t>
            </a:r>
            <a:endParaRPr lang="en-US" altLang="zh-CN" dirty="0"/>
          </a:p>
          <a:p>
            <a:r>
              <a:rPr lang="zh-CN" altLang="en-US" dirty="0"/>
              <a:t>在枕区大约从刺激呈现后的 </a:t>
            </a:r>
            <a:r>
              <a:rPr lang="en-US" altLang="zh-CN" dirty="0"/>
              <a:t>200 </a:t>
            </a:r>
            <a:r>
              <a:rPr lang="en-US" altLang="zh-CN" dirty="0" err="1"/>
              <a:t>ms</a:t>
            </a:r>
            <a:r>
              <a:rPr lang="zh-CN" altLang="en-US" dirty="0"/>
              <a:t>之后</a:t>
            </a:r>
            <a:r>
              <a:rPr lang="en-US" altLang="zh-CN" dirty="0"/>
              <a:t>, </a:t>
            </a:r>
            <a:r>
              <a:rPr lang="zh-CN" altLang="en-US" dirty="0"/>
              <a:t>两条曲线开始分离</a:t>
            </a:r>
            <a:r>
              <a:rPr lang="en-US" altLang="zh-CN" dirty="0"/>
              <a:t>, 400 </a:t>
            </a:r>
            <a:r>
              <a:rPr lang="en-US" altLang="zh-CN" dirty="0" err="1"/>
              <a:t>ms</a:t>
            </a:r>
            <a:r>
              <a:rPr lang="en-US" altLang="zh-CN" dirty="0"/>
              <a:t> </a:t>
            </a:r>
            <a:r>
              <a:rPr lang="zh-CN" altLang="en-US" dirty="0"/>
              <a:t>左右相交并分离</a:t>
            </a:r>
            <a:r>
              <a:rPr lang="en-US" altLang="zh-CN" dirty="0"/>
              <a:t>,800 </a:t>
            </a:r>
            <a:r>
              <a:rPr lang="en-US" altLang="zh-CN" dirty="0" err="1"/>
              <a:t>ms</a:t>
            </a:r>
            <a:r>
              <a:rPr lang="en-US" altLang="zh-CN" dirty="0"/>
              <a:t> </a:t>
            </a:r>
            <a:r>
              <a:rPr lang="zh-CN" altLang="en-US" dirty="0"/>
              <a:t>左右相交并逐渐重合</a:t>
            </a:r>
            <a:r>
              <a:rPr lang="en-US" altLang="zh-CN" dirty="0"/>
              <a:t>; </a:t>
            </a:r>
            <a:r>
              <a:rPr lang="zh-CN" altLang="en-US" dirty="0"/>
              <a:t>在顶区、中央区和额区</a:t>
            </a:r>
            <a:r>
              <a:rPr lang="en-US" altLang="zh-CN" dirty="0"/>
              <a:t>, </a:t>
            </a:r>
            <a:r>
              <a:rPr lang="zh-CN" altLang="en-US" dirty="0"/>
              <a:t>从刺激呈现后的 </a:t>
            </a:r>
            <a:r>
              <a:rPr lang="en-US" altLang="zh-CN" dirty="0"/>
              <a:t>400 </a:t>
            </a:r>
            <a:r>
              <a:rPr lang="en-US" altLang="zh-CN" dirty="0" err="1"/>
              <a:t>ms</a:t>
            </a:r>
            <a:r>
              <a:rPr lang="en-US" altLang="zh-CN" dirty="0"/>
              <a:t> </a:t>
            </a:r>
            <a:r>
              <a:rPr lang="zh-CN" altLang="en-US" dirty="0"/>
              <a:t>之后</a:t>
            </a:r>
            <a:r>
              <a:rPr lang="en-US" altLang="zh-CN" dirty="0"/>
              <a:t>, </a:t>
            </a:r>
            <a:r>
              <a:rPr lang="zh-CN" altLang="en-US" dirty="0"/>
              <a:t>两条曲线开始分离</a:t>
            </a:r>
            <a:r>
              <a:rPr lang="en-US" altLang="zh-CN" dirty="0"/>
              <a:t>, 800 </a:t>
            </a:r>
            <a:r>
              <a:rPr lang="en-US" altLang="zh-CN" dirty="0" err="1"/>
              <a:t>ms</a:t>
            </a:r>
            <a:r>
              <a:rPr lang="en-US" altLang="zh-CN" dirty="0"/>
              <a:t> </a:t>
            </a:r>
            <a:r>
              <a:rPr lang="zh-CN" altLang="en-US" dirty="0"/>
              <a:t>左右相交并逐渐重合。</a:t>
            </a:r>
          </a:p>
        </p:txBody>
      </p:sp>
      <p:sp>
        <p:nvSpPr>
          <p:cNvPr id="4" name="灯片编号占位符 3"/>
          <p:cNvSpPr>
            <a:spLocks noGrp="1"/>
          </p:cNvSpPr>
          <p:nvPr>
            <p:ph type="sldNum" sz="quarter" idx="10"/>
          </p:nvPr>
        </p:nvSpPr>
        <p:spPr/>
        <p:txBody>
          <a:bodyPr/>
          <a:lstStyle/>
          <a:p>
            <a:fld id="{7F1D5E53-1996-4A18-8378-BCF5C8046DA1}" type="slidenum">
              <a:rPr lang="zh-CN" altLang="en-US" smtClean="0"/>
              <a:t>69</a:t>
            </a:fld>
            <a:endParaRPr lang="zh-CN" altLang="en-US"/>
          </a:p>
        </p:txBody>
      </p:sp>
    </p:spTree>
    <p:extLst>
      <p:ext uri="{BB962C8B-B14F-4D97-AF65-F5344CB8AC3E}">
        <p14:creationId xmlns:p14="http://schemas.microsoft.com/office/powerpoint/2010/main" val="1290861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40" rtl="0" eaLnBrk="1" fontAlgn="auto" latinLnBrk="0" hangingPunct="1">
              <a:lnSpc>
                <a:spcPct val="100000"/>
              </a:lnSpc>
              <a:spcBef>
                <a:spcPts val="0"/>
              </a:spcBef>
              <a:spcAft>
                <a:spcPts val="0"/>
              </a:spcAft>
              <a:buClrTx/>
              <a:buSzTx/>
              <a:buFontTx/>
              <a:buNone/>
              <a:tabLst/>
              <a:defRPr/>
            </a:pPr>
            <a:r>
              <a:rPr lang="en-US" altLang="zh-CN" sz="900" dirty="0">
                <a:latin typeface="微软雅黑" panose="020B0503020204020204" pitchFamily="34" charset="-122"/>
                <a:ea typeface="微软雅黑" panose="020B0503020204020204" pitchFamily="34" charset="-122"/>
              </a:rPr>
              <a:t>δ</a:t>
            </a:r>
          </a:p>
          <a:p>
            <a:pPr eaLnBrk="1" fontAlgn="auto" hangingPunct="1">
              <a:spcBef>
                <a:spcPts val="0"/>
              </a:spcBef>
              <a:spcAft>
                <a:spcPts val="0"/>
              </a:spcAft>
              <a:defRPr/>
            </a:pPr>
            <a:r>
              <a:rPr lang="zh-CN" altLang="en-US" sz="900" dirty="0">
                <a:latin typeface="微软雅黑" panose="020B0503020204020204" pitchFamily="34" charset="-122"/>
                <a:ea typeface="微软雅黑" panose="020B0503020204020204" pitchFamily="34" charset="-122"/>
              </a:rPr>
              <a:t>特点：成人</a:t>
            </a:r>
            <a:r>
              <a:rPr lang="en-US" altLang="zh-CN" dirty="0"/>
              <a:t>Delta</a:t>
            </a:r>
            <a:r>
              <a:rPr lang="zh-CN" altLang="en-US" dirty="0"/>
              <a:t>波在深度（无梦）睡眠时出现，觉醒时出现则不正常，幼儿非睡眠时也可出现，睡眠品质好坏与</a:t>
            </a:r>
            <a:r>
              <a:rPr lang="en-US" altLang="zh-CN" dirty="0"/>
              <a:t>Delta</a:t>
            </a:r>
            <a:r>
              <a:rPr lang="zh-CN" altLang="en-US" dirty="0"/>
              <a:t>波有非常直接的关联</a:t>
            </a:r>
            <a:endParaRPr lang="en-US" altLang="zh-CN" dirty="0"/>
          </a:p>
          <a:p>
            <a:pPr marL="0" marR="0" lvl="0" indent="0" algn="l" defTabSz="685840" rtl="0" eaLnBrk="1" fontAlgn="auto" latinLnBrk="0" hangingPunct="1">
              <a:lnSpc>
                <a:spcPct val="100000"/>
              </a:lnSpc>
              <a:spcBef>
                <a:spcPts val="0"/>
              </a:spcBef>
              <a:spcAft>
                <a:spcPts val="0"/>
              </a:spcAft>
              <a:buClrTx/>
              <a:buSzTx/>
              <a:buFontTx/>
              <a:buNone/>
              <a:tabLst/>
              <a:defRPr/>
            </a:pPr>
            <a:r>
              <a:rPr lang="zh-CN" altLang="en-US" sz="900" dirty="0">
                <a:latin typeface="微软雅黑" panose="020B0503020204020204" pitchFamily="34" charset="-122"/>
                <a:ea typeface="微软雅黑" panose="020B0503020204020204" pitchFamily="34" charset="-122"/>
              </a:rPr>
              <a:t>成人：前额（</a:t>
            </a:r>
            <a:r>
              <a:rPr lang="en-US" altLang="zh-CN" sz="900" dirty="0">
                <a:latin typeface="微软雅黑" panose="020B0503020204020204" pitchFamily="34" charset="-122"/>
                <a:ea typeface="微软雅黑" panose="020B0503020204020204" pitchFamily="34" charset="-122"/>
              </a:rPr>
              <a:t>F</a:t>
            </a:r>
            <a:r>
              <a:rPr lang="zh-CN" altLang="en-US" sz="900" dirty="0">
                <a:latin typeface="微软雅黑" panose="020B0503020204020204" pitchFamily="34" charset="-122"/>
                <a:ea typeface="微软雅黑" panose="020B0503020204020204" pitchFamily="34" charset="-122"/>
              </a:rPr>
              <a:t>）儿童：顶（</a:t>
            </a:r>
            <a:r>
              <a:rPr lang="en-US" altLang="zh-CN" sz="900" dirty="0">
                <a:latin typeface="微软雅黑" panose="020B0503020204020204" pitchFamily="34" charset="-122"/>
                <a:ea typeface="微软雅黑" panose="020B0503020204020204" pitchFamily="34" charset="-122"/>
              </a:rPr>
              <a:t>P</a:t>
            </a:r>
            <a:r>
              <a:rPr lang="zh-CN" altLang="en-US" sz="900" dirty="0">
                <a:latin typeface="微软雅黑" panose="020B0503020204020204" pitchFamily="34" charset="-122"/>
                <a:ea typeface="微软雅黑" panose="020B0503020204020204" pitchFamily="34" charset="-122"/>
              </a:rPr>
              <a:t>）</a:t>
            </a:r>
          </a:p>
          <a:p>
            <a:pPr marL="0" marR="0" lvl="0" indent="0" algn="l" defTabSz="685840" rtl="0" eaLnBrk="1" fontAlgn="auto" latinLnBrk="0" hangingPunct="1">
              <a:lnSpc>
                <a:spcPct val="100000"/>
              </a:lnSpc>
              <a:spcBef>
                <a:spcPts val="0"/>
              </a:spcBef>
              <a:spcAft>
                <a:spcPts val="0"/>
              </a:spcAft>
              <a:buClrTx/>
              <a:buSzTx/>
              <a:buFontTx/>
              <a:buNone/>
              <a:tabLst/>
              <a:defRPr/>
            </a:pPr>
            <a:endParaRPr lang="en-US" altLang="zh-CN" dirty="0"/>
          </a:p>
          <a:p>
            <a:pPr eaLnBrk="1" fontAlgn="auto" hangingPunct="1">
              <a:spcBef>
                <a:spcPts val="0"/>
              </a:spcBef>
              <a:spcAft>
                <a:spcPts val="0"/>
              </a:spcAf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16</a:t>
            </a:fld>
            <a:endParaRPr lang="zh-CN" altLang="en-US"/>
          </a:p>
        </p:txBody>
      </p:sp>
    </p:spTree>
    <p:extLst>
      <p:ext uri="{BB962C8B-B14F-4D97-AF65-F5344CB8AC3E}">
        <p14:creationId xmlns:p14="http://schemas.microsoft.com/office/powerpoint/2010/main" val="39297799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从图中大致可以看出</a:t>
            </a:r>
            <a:r>
              <a:rPr lang="en-US" altLang="zh-CN" dirty="0"/>
              <a:t>, </a:t>
            </a:r>
            <a:r>
              <a:rPr lang="zh-CN" altLang="en-US" dirty="0"/>
              <a:t>尽管三个年龄段被试悲伤面孔判断的 </a:t>
            </a:r>
            <a:r>
              <a:rPr lang="en-US" altLang="zh-CN" dirty="0"/>
              <a:t>ERPs </a:t>
            </a:r>
            <a:r>
              <a:rPr lang="zh-CN" altLang="en-US" dirty="0"/>
              <a:t>波形相似</a:t>
            </a:r>
            <a:r>
              <a:rPr lang="en-US" altLang="zh-CN" dirty="0"/>
              <a:t>, </a:t>
            </a:r>
            <a:r>
              <a:rPr lang="zh-CN" altLang="en-US" dirty="0"/>
              <a:t>但波幅却有着明显的不同。被试年龄段越低</a:t>
            </a:r>
            <a:r>
              <a:rPr lang="en-US" altLang="zh-CN" dirty="0"/>
              <a:t>, </a:t>
            </a:r>
            <a:r>
              <a:rPr lang="zh-CN" altLang="en-US" dirty="0"/>
              <a:t>其 </a:t>
            </a:r>
            <a:r>
              <a:rPr lang="en-US" altLang="zh-CN" dirty="0"/>
              <a:t>ERPs </a:t>
            </a:r>
            <a:r>
              <a:rPr lang="zh-CN" altLang="en-US" dirty="0"/>
              <a:t>负波幅值越大（</a:t>
            </a:r>
            <a:r>
              <a:rPr lang="en-US" altLang="zh-CN" dirty="0"/>
              <a:t>N2</a:t>
            </a:r>
            <a:r>
              <a:rPr lang="zh-CN" altLang="en-US" dirty="0"/>
              <a:t>）</a:t>
            </a:r>
            <a:r>
              <a:rPr lang="en-US" altLang="zh-CN" dirty="0"/>
              <a:t>, </a:t>
            </a:r>
            <a:r>
              <a:rPr lang="zh-CN" altLang="en-US" dirty="0"/>
              <a:t>正波幅值越小（</a:t>
            </a:r>
            <a:r>
              <a:rPr lang="en-US" altLang="zh-CN" dirty="0"/>
              <a:t>P3</a:t>
            </a:r>
            <a:r>
              <a:rPr lang="zh-CN" altLang="en-US" dirty="0"/>
              <a:t>）。</a:t>
            </a:r>
            <a:r>
              <a:rPr lang="en-US" altLang="zh-CN" dirty="0"/>
              <a:t>P1</a:t>
            </a:r>
            <a:r>
              <a:rPr lang="zh-CN" altLang="en-US" dirty="0"/>
              <a:t>、</a:t>
            </a:r>
            <a:r>
              <a:rPr lang="en-US" altLang="zh-CN" dirty="0"/>
              <a:t>N2 </a:t>
            </a:r>
            <a:r>
              <a:rPr lang="zh-CN" altLang="en-US" dirty="0"/>
              <a:t>和 </a:t>
            </a:r>
            <a:r>
              <a:rPr lang="en-US" altLang="zh-CN" dirty="0"/>
              <a:t>P3( </a:t>
            </a:r>
            <a:r>
              <a:rPr lang="zh-CN" altLang="en-US" dirty="0"/>
              <a:t>或 </a:t>
            </a:r>
            <a:r>
              <a:rPr lang="en-US" altLang="zh-CN" dirty="0"/>
              <a:t>LPC) </a:t>
            </a:r>
            <a:r>
              <a:rPr lang="zh-CN" altLang="en-US" dirty="0"/>
              <a:t>成分表现更为明显</a:t>
            </a:r>
            <a:endParaRPr lang="en-US" altLang="zh-CN" dirty="0"/>
          </a:p>
          <a:p>
            <a:endParaRPr lang="en-US" altLang="zh-CN" dirty="0"/>
          </a:p>
          <a:p>
            <a:r>
              <a:rPr lang="zh-CN" altLang="en-US" dirty="0"/>
              <a:t>悲伤面孔加工的年龄效应主要出现在初中生和高中生、初中生和大学生之间</a:t>
            </a:r>
            <a:r>
              <a:rPr lang="en-US" altLang="zh-CN" dirty="0"/>
              <a:t>, </a:t>
            </a:r>
            <a:r>
              <a:rPr lang="zh-CN" altLang="en-US" dirty="0"/>
              <a:t>在高中生和大学生之间</a:t>
            </a:r>
            <a:r>
              <a:rPr lang="en-US" altLang="zh-CN" dirty="0"/>
              <a:t>, </a:t>
            </a:r>
            <a:r>
              <a:rPr lang="zh-CN" altLang="en-US" dirty="0"/>
              <a:t>悲伤面孔加工的波幅没有显著差异</a:t>
            </a:r>
            <a:r>
              <a:rPr lang="en-US" altLang="zh-CN" dirty="0"/>
              <a:t>, </a:t>
            </a:r>
            <a:r>
              <a:rPr lang="zh-CN" altLang="en-US" dirty="0"/>
              <a:t>这一结果提示</a:t>
            </a:r>
            <a:r>
              <a:rPr lang="en-US" altLang="zh-CN" dirty="0"/>
              <a:t>, </a:t>
            </a:r>
            <a:r>
              <a:rPr lang="zh-CN" altLang="en-US" dirty="0"/>
              <a:t>高中生的面孔加工已接近或达到成人水平</a:t>
            </a:r>
            <a:endParaRPr lang="en-US" altLang="zh-CN" dirty="0"/>
          </a:p>
          <a:p>
            <a:endParaRPr lang="en-US" altLang="zh-CN" dirty="0"/>
          </a:p>
          <a:p>
            <a:pPr marL="0" marR="0" lvl="0" indent="0" algn="l" defTabSz="685840" rtl="0" eaLnBrk="1" fontAlgn="auto" latinLnBrk="0" hangingPunct="1">
              <a:lnSpc>
                <a:spcPct val="100000"/>
              </a:lnSpc>
              <a:spcBef>
                <a:spcPts val="0"/>
              </a:spcBef>
              <a:spcAft>
                <a:spcPts val="0"/>
              </a:spcAft>
              <a:buClrTx/>
              <a:buSzTx/>
              <a:buFontTx/>
              <a:buNone/>
              <a:tabLst/>
              <a:defRPr/>
            </a:pPr>
            <a:r>
              <a:rPr lang="zh-CN" altLang="en-US" sz="900" dirty="0">
                <a:latin typeface="微软雅黑" panose="020B0503020204020204" pitchFamily="34" charset="-122"/>
                <a:ea typeface="微软雅黑" panose="020B0503020204020204" pitchFamily="34" charset="-122"/>
              </a:rPr>
              <a:t>三个年龄段的悲伤效应脑区分布大致相同</a:t>
            </a:r>
            <a:r>
              <a:rPr lang="en-US" altLang="zh-CN" sz="900" dirty="0">
                <a:latin typeface="微软雅黑" panose="020B0503020204020204" pitchFamily="34" charset="-122"/>
                <a:ea typeface="微软雅黑" panose="020B0503020204020204" pitchFamily="34" charset="-122"/>
              </a:rPr>
              <a:t>, </a:t>
            </a:r>
            <a:r>
              <a:rPr lang="zh-CN" altLang="en-US" sz="900" dirty="0">
                <a:latin typeface="微软雅黑" panose="020B0503020204020204" pitchFamily="34" charset="-122"/>
                <a:ea typeface="微软雅黑" panose="020B0503020204020204" pitchFamily="34" charset="-122"/>
              </a:rPr>
              <a:t>表明三个年龄段情绪面孔加工有着类似的神经机制。</a:t>
            </a:r>
            <a:endParaRPr lang="en-US" altLang="zh-CN" sz="900" dirty="0">
              <a:latin typeface="微软雅黑" panose="020B0503020204020204" pitchFamily="34" charset="-122"/>
              <a:ea typeface="微软雅黑" panose="020B0503020204020204" pitchFamily="34" charset="-122"/>
            </a:endParaRPr>
          </a:p>
          <a:p>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70</a:t>
            </a:fld>
            <a:endParaRPr lang="zh-CN" altLang="en-US"/>
          </a:p>
        </p:txBody>
      </p:sp>
    </p:spTree>
    <p:extLst>
      <p:ext uri="{BB962C8B-B14F-4D97-AF65-F5344CB8AC3E}">
        <p14:creationId xmlns:p14="http://schemas.microsoft.com/office/powerpoint/2010/main" val="31091158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spcBef>
                <a:spcPct val="0"/>
              </a:spcBef>
              <a:buFontTx/>
              <a:buNone/>
            </a:pPr>
            <a:endParaRPr lang="en-US" altLang="zh-CN" sz="900"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dirty="0"/>
              <a:t>三个不同年龄段</a:t>
            </a:r>
            <a:r>
              <a:rPr lang="en-US" altLang="zh-CN" dirty="0"/>
              <a:t>, </a:t>
            </a:r>
            <a:r>
              <a:rPr lang="zh-CN" altLang="en-US" dirty="0"/>
              <a:t>悲伤面孔引发的 </a:t>
            </a:r>
            <a:r>
              <a:rPr lang="en-US" altLang="zh-CN" dirty="0"/>
              <a:t>ERPs </a:t>
            </a:r>
            <a:r>
              <a:rPr lang="zh-CN" altLang="en-US" dirty="0"/>
              <a:t>波 幅大小随年龄段而变化。年龄段越低的被试</a:t>
            </a:r>
            <a:r>
              <a:rPr lang="en-US" altLang="zh-CN" dirty="0"/>
              <a:t>N2 </a:t>
            </a:r>
            <a:r>
              <a:rPr lang="zh-CN" altLang="en-US" dirty="0"/>
              <a:t>波 幅越大</a:t>
            </a:r>
            <a:r>
              <a:rPr lang="en-US" altLang="zh-CN" dirty="0"/>
              <a:t>, </a:t>
            </a:r>
            <a:r>
              <a:rPr lang="zh-CN" altLang="en-US" dirty="0"/>
              <a:t>年龄段越高的被试 </a:t>
            </a:r>
            <a:r>
              <a:rPr lang="en-US" altLang="zh-CN" dirty="0"/>
              <a:t>P3 </a:t>
            </a:r>
            <a:r>
              <a:rPr lang="zh-CN" altLang="en-US" dirty="0"/>
              <a:t>波幅越大。鉴于 </a:t>
            </a:r>
            <a:r>
              <a:rPr lang="en-US" altLang="zh-CN" dirty="0"/>
              <a:t>N2 </a:t>
            </a:r>
            <a:r>
              <a:rPr lang="zh-CN" altLang="en-US" dirty="0"/>
              <a:t>是对负性情绪控制的认知努力发展差异的重要指 标</a:t>
            </a:r>
            <a:r>
              <a:rPr lang="en-US" altLang="zh-CN" dirty="0"/>
              <a:t>, P3</a:t>
            </a:r>
            <a:r>
              <a:rPr lang="zh-CN" altLang="en-US" dirty="0"/>
              <a:t>可反映大脑高级功能的发育过程</a:t>
            </a:r>
            <a:r>
              <a:rPr lang="en-US" altLang="zh-CN" dirty="0"/>
              <a:t>, </a:t>
            </a:r>
            <a:r>
              <a:rPr lang="zh-CN" altLang="en-US" dirty="0"/>
              <a:t>这一结果 表明随年龄的增长</a:t>
            </a:r>
            <a:r>
              <a:rPr lang="en-US" altLang="zh-CN" dirty="0"/>
              <a:t>, </a:t>
            </a:r>
            <a:r>
              <a:rPr lang="zh-CN" altLang="en-US" dirty="0"/>
              <a:t>青少年的情绪控制能力逐步增 强</a:t>
            </a:r>
            <a:r>
              <a:rPr lang="en-US" altLang="zh-CN" dirty="0"/>
              <a:t>, </a:t>
            </a:r>
            <a:r>
              <a:rPr lang="zh-CN" altLang="en-US" dirty="0"/>
              <a:t>大脑高级功能的发育日趋完善。</a:t>
            </a:r>
            <a:br>
              <a:rPr lang="zh-CN" altLang="en-US" dirty="0"/>
            </a:br>
            <a:br>
              <a:rPr lang="en-US" altLang="zh-CN" dirty="0"/>
            </a:br>
            <a:r>
              <a:rPr lang="zh-CN" altLang="en-US" dirty="0"/>
              <a:t>关于悲伤效应的产生</a:t>
            </a:r>
            <a:r>
              <a:rPr lang="en-US" altLang="zh-CN" dirty="0"/>
              <a:t>, </a:t>
            </a:r>
            <a:r>
              <a:rPr lang="zh-CN" altLang="en-US" dirty="0"/>
              <a:t>可能有以下几个方面原 因</a:t>
            </a:r>
            <a:r>
              <a:rPr lang="en-US" altLang="zh-CN" dirty="0"/>
              <a:t>: </a:t>
            </a:r>
          </a:p>
          <a:p>
            <a:pPr marL="0" marR="0" lvl="0" indent="0" algn="l" defTabSz="685840" rtl="0" eaLnBrk="1" fontAlgn="auto" latinLnBrk="0" hangingPunct="1">
              <a:lnSpc>
                <a:spcPct val="100000"/>
              </a:lnSpc>
              <a:spcBef>
                <a:spcPct val="0"/>
              </a:spcBef>
              <a:spcAft>
                <a:spcPts val="0"/>
              </a:spcAft>
              <a:buClrTx/>
              <a:buSzTx/>
              <a:buFontTx/>
              <a:buNone/>
              <a:tabLst/>
              <a:defRPr/>
            </a:pPr>
            <a:r>
              <a:rPr lang="en-US" altLang="zh-CN" dirty="0"/>
              <a:t>( 1) </a:t>
            </a:r>
            <a:r>
              <a:rPr lang="zh-CN" altLang="en-US" u="sng" dirty="0">
                <a:solidFill>
                  <a:srgbClr val="FF0000"/>
                </a:solidFill>
              </a:rPr>
              <a:t>负性效价的面部表情具有更大的加工优势。</a:t>
            </a:r>
            <a:r>
              <a:rPr lang="zh-CN" altLang="en-US" dirty="0"/>
              <a:t> 从进化的观点来看</a:t>
            </a:r>
            <a:r>
              <a:rPr lang="en-US" altLang="zh-CN" dirty="0"/>
              <a:t>, </a:t>
            </a:r>
            <a:r>
              <a:rPr lang="zh-CN" altLang="en-US" dirty="0"/>
              <a:t>负性情绪对个体的安全具有更 重要的价值</a:t>
            </a:r>
            <a:r>
              <a:rPr lang="en-US" altLang="zh-CN" dirty="0"/>
              <a:t>, </a:t>
            </a:r>
            <a:r>
              <a:rPr lang="zh-CN" altLang="en-US" dirty="0"/>
              <a:t>因而是更重要的情绪刺激</a:t>
            </a:r>
            <a:r>
              <a:rPr lang="en-US" altLang="zh-CN" dirty="0"/>
              <a:t>, </a:t>
            </a:r>
            <a:r>
              <a:rPr lang="zh-CN" altLang="en-US" dirty="0"/>
              <a:t>对负性情 绪作出更快的反应</a:t>
            </a:r>
            <a:r>
              <a:rPr lang="en-US" altLang="zh-CN" dirty="0"/>
              <a:t>, </a:t>
            </a:r>
            <a:r>
              <a:rPr lang="zh-CN" altLang="en-US" dirty="0"/>
              <a:t>有助于个体的生存。就悲伤面 孔刺激而言</a:t>
            </a:r>
            <a:r>
              <a:rPr lang="en-US" altLang="zh-CN" dirty="0"/>
              <a:t>, </a:t>
            </a:r>
            <a:r>
              <a:rPr lang="zh-CN" altLang="en-US" dirty="0"/>
              <a:t>作为一种负性情绪</a:t>
            </a:r>
            <a:r>
              <a:rPr lang="en-US" altLang="zh-CN" dirty="0"/>
              <a:t>, </a:t>
            </a:r>
            <a:r>
              <a:rPr lang="zh-CN" altLang="en-US" dirty="0"/>
              <a:t>它和个体的防御动 机系统相关联</a:t>
            </a:r>
            <a:r>
              <a:rPr lang="en-US" altLang="zh-CN" dirty="0"/>
              <a:t>, </a:t>
            </a:r>
            <a:r>
              <a:rPr lang="zh-CN" altLang="en-US" u="sng" dirty="0"/>
              <a:t>悲伤面孔较之于愉快面孔</a:t>
            </a:r>
            <a:r>
              <a:rPr lang="en-US" altLang="zh-CN" u="sng" dirty="0"/>
              <a:t>, </a:t>
            </a:r>
            <a:r>
              <a:rPr lang="zh-CN" altLang="en-US" u="sng" dirty="0"/>
              <a:t>更容易激 活脑内的动机系统</a:t>
            </a:r>
            <a:r>
              <a:rPr lang="en-US" altLang="zh-CN" u="sng" dirty="0"/>
              <a:t>, </a:t>
            </a:r>
            <a:r>
              <a:rPr lang="zh-CN" altLang="en-US" u="sng" dirty="0"/>
              <a:t>得到更多的注意资源分配</a:t>
            </a:r>
            <a:r>
              <a:rPr lang="en-US" altLang="zh-CN" u="sng" dirty="0"/>
              <a:t>, </a:t>
            </a:r>
            <a:r>
              <a:rPr lang="zh-CN" altLang="en-US" u="sng" dirty="0"/>
              <a:t>从而 使其引发的 </a:t>
            </a:r>
            <a:r>
              <a:rPr lang="en-US" altLang="zh-CN" u="sng" dirty="0"/>
              <a:t>LPC </a:t>
            </a:r>
            <a:r>
              <a:rPr lang="zh-CN" altLang="en-US" u="sng" dirty="0"/>
              <a:t>幅值更高</a:t>
            </a:r>
            <a:r>
              <a:rPr lang="zh-CN" altLang="en-US" dirty="0"/>
              <a:t>。</a:t>
            </a:r>
            <a:endParaRPr lang="en-US" altLang="zh-CN" dirty="0"/>
          </a:p>
          <a:p>
            <a:pPr marL="0" marR="0" lvl="0" indent="0" algn="l" defTabSz="685840" rtl="0" eaLnBrk="1" fontAlgn="auto" latinLnBrk="0" hangingPunct="1">
              <a:lnSpc>
                <a:spcPct val="100000"/>
              </a:lnSpc>
              <a:spcBef>
                <a:spcPct val="0"/>
              </a:spcBef>
              <a:spcAft>
                <a:spcPts val="0"/>
              </a:spcAft>
              <a:buClrTx/>
              <a:buSzTx/>
              <a:buFontTx/>
              <a:buNone/>
              <a:tabLst/>
              <a:defRPr/>
            </a:pPr>
            <a:r>
              <a:rPr lang="en-US" altLang="zh-CN" dirty="0"/>
              <a:t>( 2)</a:t>
            </a:r>
            <a:r>
              <a:rPr lang="en-US" altLang="zh-CN" u="sng" dirty="0"/>
              <a:t> </a:t>
            </a:r>
            <a:r>
              <a:rPr lang="zh-CN" altLang="en-US" u="sng" dirty="0"/>
              <a:t>面部表情的强度</a:t>
            </a:r>
            <a:r>
              <a:rPr lang="zh-CN" altLang="en-US" dirty="0"/>
              <a:t>。 脑功能成像的研究结果表明</a:t>
            </a:r>
            <a:r>
              <a:rPr lang="en-US" altLang="zh-CN" dirty="0"/>
              <a:t>, </a:t>
            </a:r>
            <a:r>
              <a:rPr lang="zh-CN" altLang="en-US" dirty="0"/>
              <a:t>刺激强度的不同会导 致大脑激活程度的不同。</a:t>
            </a:r>
            <a:r>
              <a:rPr lang="zh-CN" altLang="en-US" u="sng" dirty="0"/>
              <a:t>一些 </a:t>
            </a:r>
            <a:r>
              <a:rPr lang="en-US" altLang="zh-CN" u="sng" dirty="0"/>
              <a:t>ERPs </a:t>
            </a:r>
            <a:r>
              <a:rPr lang="zh-CN" altLang="en-US" u="sng" dirty="0"/>
              <a:t>研究者也认 为</a:t>
            </a:r>
            <a:r>
              <a:rPr lang="en-US" altLang="zh-CN" u="sng" dirty="0"/>
              <a:t>, </a:t>
            </a:r>
            <a:r>
              <a:rPr lang="zh-CN" altLang="en-US" u="sng" dirty="0"/>
              <a:t>悲伤面孔比愉快面孔引发更大的</a:t>
            </a:r>
            <a:r>
              <a:rPr lang="en-US" altLang="zh-CN" u="sng" dirty="0"/>
              <a:t>P300</a:t>
            </a:r>
            <a:r>
              <a:rPr lang="zh-CN" altLang="en-US" u="sng" dirty="0"/>
              <a:t>或 </a:t>
            </a:r>
            <a:r>
              <a:rPr lang="en-US" altLang="zh-CN" u="sng" dirty="0"/>
              <a:t>LPC </a:t>
            </a:r>
            <a:r>
              <a:rPr lang="zh-CN" altLang="en-US" u="sng" dirty="0"/>
              <a:t>波 幅</a:t>
            </a:r>
            <a:r>
              <a:rPr lang="en-US" altLang="zh-CN" u="sng" dirty="0"/>
              <a:t>, </a:t>
            </a:r>
            <a:r>
              <a:rPr lang="zh-CN" altLang="en-US" u="sng" dirty="0"/>
              <a:t>主要归诸于悲伤比愉快的刺激强度更高。</a:t>
            </a:r>
            <a:r>
              <a:rPr lang="zh-CN" altLang="en-US" dirty="0"/>
              <a:t> </a:t>
            </a:r>
            <a:r>
              <a:rPr lang="zh-CN" altLang="en-US" u="sng" dirty="0"/>
              <a:t>此外</a:t>
            </a:r>
            <a:r>
              <a:rPr lang="en-US" altLang="zh-CN" u="sng" dirty="0"/>
              <a:t>, </a:t>
            </a:r>
            <a:r>
              <a:rPr lang="zh-CN" altLang="en-US" u="sng" dirty="0"/>
              <a:t>面部表情识别的难度也可能是另一个重要原 因。悲伤面孔引发更大的正波波幅可能是悲伤面孔 的识别有着更大的难度</a:t>
            </a:r>
            <a:r>
              <a:rPr lang="en-US" altLang="zh-CN" u="sng" dirty="0"/>
              <a:t>, </a:t>
            </a:r>
            <a:r>
              <a:rPr lang="zh-CN" altLang="en-US" u="sng" dirty="0"/>
              <a:t>识别难度增加了认知的努 力</a:t>
            </a:r>
            <a:r>
              <a:rPr lang="en-US" altLang="zh-CN" u="sng" dirty="0"/>
              <a:t>, </a:t>
            </a:r>
            <a:r>
              <a:rPr lang="zh-CN" altLang="en-US" u="sng" dirty="0"/>
              <a:t>需要更多的注意资源消耗</a:t>
            </a:r>
            <a:r>
              <a:rPr lang="zh-CN" altLang="en-US" dirty="0"/>
              <a:t>。</a:t>
            </a:r>
            <a:r>
              <a:rPr lang="en-US" altLang="zh-CN" dirty="0" err="1"/>
              <a:t>Laurian</a:t>
            </a:r>
            <a:r>
              <a:rPr lang="en-US" altLang="zh-CN" dirty="0"/>
              <a:t> </a:t>
            </a:r>
            <a:r>
              <a:rPr lang="zh-CN" altLang="en-US" dirty="0"/>
              <a:t>等也认为</a:t>
            </a:r>
            <a:r>
              <a:rPr lang="en-US" altLang="zh-CN" dirty="0"/>
              <a:t>, 550~ 900 </a:t>
            </a:r>
            <a:r>
              <a:rPr lang="en-US" altLang="zh-CN" dirty="0" err="1"/>
              <a:t>ms</a:t>
            </a:r>
            <a:r>
              <a:rPr lang="en-US" altLang="zh-CN" dirty="0"/>
              <a:t> </a:t>
            </a:r>
            <a:r>
              <a:rPr lang="zh-CN" altLang="en-US" dirty="0"/>
              <a:t>的正慢波受认知努力的影响</a:t>
            </a:r>
            <a:endParaRPr lang="en-US" altLang="zh-CN" dirty="0"/>
          </a:p>
          <a:p>
            <a:pPr marL="0" marR="0" lvl="0" indent="0" algn="l" defTabSz="685840" rtl="0" eaLnBrk="1" fontAlgn="auto" latinLnBrk="0" hangingPunct="1">
              <a:lnSpc>
                <a:spcPct val="100000"/>
              </a:lnSpc>
              <a:spcBef>
                <a:spcPct val="0"/>
              </a:spcBef>
              <a:spcAft>
                <a:spcPts val="0"/>
              </a:spcAft>
              <a:buClrTx/>
              <a:buSzTx/>
              <a:buFontTx/>
              <a:buNone/>
              <a:tabLst/>
              <a:defRPr/>
            </a:pPr>
            <a:br>
              <a:rPr lang="en-US" altLang="zh-CN" dirty="0"/>
            </a:br>
            <a:endParaRPr lang="zh-CN" altLang="en-US" dirty="0"/>
          </a:p>
          <a:p>
            <a:pPr latinLnBrk="0">
              <a:spcBef>
                <a:spcPct val="0"/>
              </a:spcBef>
              <a:buFontTx/>
              <a:buNone/>
            </a:pPr>
            <a:endParaRPr lang="zh-CN" altLang="en-US" sz="9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71</a:t>
            </a:fld>
            <a:endParaRPr lang="zh-CN" altLang="en-US"/>
          </a:p>
        </p:txBody>
      </p:sp>
    </p:spTree>
    <p:extLst>
      <p:ext uri="{BB962C8B-B14F-4D97-AF65-F5344CB8AC3E}">
        <p14:creationId xmlns:p14="http://schemas.microsoft.com/office/powerpoint/2010/main" val="9394115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0"/>
              </a:spcBef>
            </a:pPr>
            <a:endParaRPr lang="en-US" altLang="zh-CN"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7F1D5E53-1996-4A18-8378-BCF5C8046DA1}" type="slidenum">
              <a:rPr lang="zh-CN" altLang="en-US" smtClean="0"/>
              <a:t>72</a:t>
            </a:fld>
            <a:endParaRPr lang="zh-CN" altLang="en-US"/>
          </a:p>
        </p:txBody>
      </p:sp>
    </p:spTree>
    <p:extLst>
      <p:ext uri="{BB962C8B-B14F-4D97-AF65-F5344CB8AC3E}">
        <p14:creationId xmlns:p14="http://schemas.microsoft.com/office/powerpoint/2010/main" val="3332769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73</a:t>
            </a:fld>
            <a:endParaRPr lang="zh-CN" altLang="en-US"/>
          </a:p>
        </p:txBody>
      </p:sp>
    </p:spTree>
    <p:extLst>
      <p:ext uri="{BB962C8B-B14F-4D97-AF65-F5344CB8AC3E}">
        <p14:creationId xmlns:p14="http://schemas.microsoft.com/office/powerpoint/2010/main" val="2254349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spcBef>
                <a:spcPct val="0"/>
              </a:spcBef>
              <a:buFontTx/>
              <a:buNone/>
            </a:pPr>
            <a:r>
              <a:rPr lang="el-GR" altLang="zh-CN" sz="900" b="0" i="0" kern="1200" dirty="0">
                <a:solidFill>
                  <a:schemeClr val="tx1"/>
                </a:solidFill>
                <a:effectLst/>
                <a:latin typeface="+mn-lt"/>
                <a:ea typeface="+mn-ea"/>
                <a:cs typeface="+mn-cs"/>
              </a:rPr>
              <a:t>Θ</a:t>
            </a:r>
            <a:endParaRPr lang="en-US" altLang="zh-CN" sz="900" b="0" i="0" kern="1200" dirty="0">
              <a:solidFill>
                <a:schemeClr val="tx1"/>
              </a:solidFill>
              <a:effectLst/>
              <a:latin typeface="+mn-lt"/>
              <a:ea typeface="+mn-ea"/>
              <a:cs typeface="+mn-cs"/>
            </a:endParaRPr>
          </a:p>
          <a:p>
            <a:pPr latinLnBrk="0">
              <a:spcBef>
                <a:spcPct val="0"/>
              </a:spcBef>
              <a:buFontTx/>
              <a:buNone/>
            </a:pPr>
            <a:r>
              <a:rPr lang="zh-CN" altLang="en-US" sz="900" b="0" i="0" u="sng" kern="1200" dirty="0">
                <a:solidFill>
                  <a:schemeClr val="tx1"/>
                </a:solidFill>
                <a:effectLst/>
                <a:latin typeface="+mn-lt"/>
                <a:ea typeface="+mn-ea"/>
                <a:cs typeface="+mn-cs"/>
              </a:rPr>
              <a:t>正常人在深度放松，浅睡眠状态出现</a:t>
            </a:r>
            <a:r>
              <a:rPr lang="zh-CN" altLang="en-US" sz="900" b="0" i="0" kern="1200" dirty="0">
                <a:solidFill>
                  <a:schemeClr val="tx1"/>
                </a:solidFill>
                <a:effectLst/>
                <a:latin typeface="+mn-lt"/>
                <a:ea typeface="+mn-ea"/>
                <a:cs typeface="+mn-cs"/>
              </a:rPr>
              <a:t>。觉醒时出现属于不正常现象，但青年女性有时在觉醒时可看到低振幅的</a:t>
            </a:r>
            <a:r>
              <a:rPr lang="en-US" altLang="zh-CN" sz="900" b="0" i="0" kern="1200" dirty="0">
                <a:solidFill>
                  <a:schemeClr val="tx1"/>
                </a:solidFill>
                <a:effectLst/>
                <a:latin typeface="+mn-lt"/>
                <a:ea typeface="+mn-ea"/>
                <a:cs typeface="+mn-cs"/>
              </a:rPr>
              <a:t>θ</a:t>
            </a:r>
            <a:r>
              <a:rPr lang="zh-CN" altLang="en-US" sz="900" b="0" i="0" kern="1200" dirty="0">
                <a:solidFill>
                  <a:schemeClr val="tx1"/>
                </a:solidFill>
                <a:effectLst/>
                <a:latin typeface="+mn-lt"/>
                <a:ea typeface="+mn-ea"/>
                <a:cs typeface="+mn-cs"/>
              </a:rPr>
              <a:t>波。儿童在觉醒期间，特别是在不快、沮丧状态或从睡眠中觉醒过来时等情况下也可看到</a:t>
            </a:r>
            <a:r>
              <a:rPr lang="en-US" altLang="zh-CN" sz="900" b="0" i="0" kern="1200" dirty="0">
                <a:solidFill>
                  <a:schemeClr val="tx1"/>
                </a:solidFill>
                <a:effectLst/>
                <a:latin typeface="+mn-lt"/>
                <a:ea typeface="+mn-ea"/>
                <a:cs typeface="+mn-cs"/>
              </a:rPr>
              <a:t>θ</a:t>
            </a:r>
            <a:r>
              <a:rPr lang="zh-CN" altLang="en-US" sz="900" b="0" i="0" kern="1200" dirty="0">
                <a:solidFill>
                  <a:schemeClr val="tx1"/>
                </a:solidFill>
                <a:effectLst/>
                <a:latin typeface="+mn-lt"/>
                <a:ea typeface="+mn-ea"/>
                <a:cs typeface="+mn-cs"/>
              </a:rPr>
              <a:t>波。</a:t>
            </a:r>
            <a:r>
              <a:rPr lang="zh-CN" altLang="en-US" sz="900" b="0" i="0" u="sng" kern="1200" dirty="0">
                <a:solidFill>
                  <a:schemeClr val="tx1"/>
                </a:solidFill>
                <a:effectLst/>
                <a:latin typeface="+mn-lt"/>
                <a:ea typeface="+mn-ea"/>
                <a:cs typeface="+mn-cs"/>
              </a:rPr>
              <a:t>这种脑波下容易灵感涌现，创造力高涨</a:t>
            </a:r>
            <a:r>
              <a:rPr lang="zh-CN" altLang="en-US" sz="900" b="0" i="0" kern="1200" dirty="0">
                <a:solidFill>
                  <a:schemeClr val="tx1"/>
                </a:solidFill>
                <a:effectLst/>
                <a:latin typeface="+mn-lt"/>
                <a:ea typeface="+mn-ea"/>
                <a:cs typeface="+mn-cs"/>
              </a:rPr>
              <a:t>。</a:t>
            </a:r>
            <a:endParaRPr lang="en-US" altLang="zh-CN" sz="900" b="0" i="0" kern="1200" dirty="0">
              <a:solidFill>
                <a:schemeClr val="tx1"/>
              </a:solidFill>
              <a:effectLst/>
              <a:latin typeface="+mn-lt"/>
              <a:ea typeface="+mn-ea"/>
              <a:cs typeface="+mn-cs"/>
            </a:endParaRPr>
          </a:p>
          <a:p>
            <a:pPr latinLnBrk="0">
              <a:spcBef>
                <a:spcPct val="0"/>
              </a:spcBef>
              <a:buFontTx/>
              <a:buNone/>
            </a:pPr>
            <a:endParaRPr lang="en-US" altLang="zh-CN" sz="900" dirty="0">
              <a:latin typeface="微软雅黑" panose="020B0503020204020204" pitchFamily="34" charset="-122"/>
              <a:ea typeface="微软雅黑" panose="020B0503020204020204" pitchFamily="34" charset="-122"/>
            </a:endParaRPr>
          </a:p>
          <a:p>
            <a:r>
              <a:rPr lang="en-US" altLang="zh-CN" u="sng" dirty="0"/>
              <a:t>Walter Study</a:t>
            </a:r>
            <a:r>
              <a:rPr lang="zh-CN" altLang="en-US" u="sng" dirty="0"/>
              <a:t>（</a:t>
            </a:r>
            <a:r>
              <a:rPr lang="en-US" altLang="zh-CN" u="sng" dirty="0"/>
              <a:t>1952</a:t>
            </a:r>
            <a:r>
              <a:rPr lang="zh-CN" altLang="en-US" u="sng" dirty="0"/>
              <a:t>）：</a:t>
            </a:r>
            <a:r>
              <a:rPr lang="en-US" altLang="zh-CN" u="sng" dirty="0"/>
              <a:t>theta</a:t>
            </a:r>
            <a:r>
              <a:rPr lang="zh-CN" altLang="en-US" u="sng" dirty="0"/>
              <a:t>波与情绪（积极、消极）及困倦显著相关</a:t>
            </a:r>
            <a:endParaRPr lang="en-US" altLang="zh-CN" u="sng" dirty="0"/>
          </a:p>
          <a:p>
            <a:r>
              <a:rPr lang="en-US" altLang="zh-CN" dirty="0" err="1"/>
              <a:t>Maulsby</a:t>
            </a:r>
            <a:r>
              <a:rPr lang="zh-CN" altLang="en-US" dirty="0"/>
              <a:t>（</a:t>
            </a:r>
            <a:r>
              <a:rPr lang="en-US" altLang="zh-CN" dirty="0"/>
              <a:t>1971</a:t>
            </a:r>
            <a:r>
              <a:rPr lang="zh-CN" altLang="en-US" dirty="0"/>
              <a:t>）：婴儿喂养时，发现了</a:t>
            </a:r>
            <a:r>
              <a:rPr lang="en-US" altLang="zh-CN" dirty="0"/>
              <a:t>100uV</a:t>
            </a:r>
            <a:r>
              <a:rPr lang="zh-CN" altLang="en-US" dirty="0"/>
              <a:t>的</a:t>
            </a:r>
            <a:r>
              <a:rPr lang="en-US" altLang="zh-CN" dirty="0"/>
              <a:t>theta</a:t>
            </a:r>
            <a:r>
              <a:rPr lang="zh-CN" altLang="en-US" dirty="0"/>
              <a:t>波</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17</a:t>
            </a:fld>
            <a:endParaRPr lang="zh-CN" altLang="en-US"/>
          </a:p>
        </p:txBody>
      </p:sp>
    </p:spTree>
    <p:extLst>
      <p:ext uri="{BB962C8B-B14F-4D97-AF65-F5344CB8AC3E}">
        <p14:creationId xmlns:p14="http://schemas.microsoft.com/office/powerpoint/2010/main" val="231855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spcBef>
                <a:spcPct val="0"/>
              </a:spcBef>
              <a:buFontTx/>
              <a:buNone/>
            </a:pPr>
            <a:r>
              <a:rPr lang="zh-CN" altLang="en-US" sz="900" dirty="0">
                <a:latin typeface="微软雅黑" panose="020B0503020204020204" pitchFamily="34" charset="-122"/>
                <a:ea typeface="微软雅黑" panose="020B0503020204020204" pitchFamily="34" charset="-122"/>
              </a:rPr>
              <a:t>放松状态下，闭目养神的时候出现，见于枕区</a:t>
            </a:r>
            <a:endParaRPr lang="en-US" altLang="zh-CN" sz="900"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900" dirty="0">
                <a:latin typeface="微软雅黑" panose="020B0503020204020204" pitchFamily="34" charset="-122"/>
                <a:ea typeface="微软雅黑" panose="020B0503020204020204" pitchFamily="34" charset="-122"/>
              </a:rPr>
              <a:t>人在清醒时、安静闭眼时最为明显。如果没有外加的刺激，其频率是相当恒定的。睁开眼睛（受到光刺激）或其它刺激时，</a:t>
            </a:r>
            <a:r>
              <a:rPr lang="en-US" altLang="zh-CN" sz="900" dirty="0">
                <a:latin typeface="微软雅黑" panose="020B0503020204020204" pitchFamily="34" charset="-122"/>
                <a:ea typeface="微软雅黑" panose="020B0503020204020204" pitchFamily="34" charset="-122"/>
              </a:rPr>
              <a:t>α</a:t>
            </a:r>
            <a:r>
              <a:rPr lang="zh-CN" altLang="en-US" sz="900" dirty="0">
                <a:latin typeface="微软雅黑" panose="020B0503020204020204" pitchFamily="34" charset="-122"/>
                <a:ea typeface="微软雅黑" panose="020B0503020204020204" pitchFamily="34" charset="-122"/>
              </a:rPr>
              <a:t>波即刻消失。</a:t>
            </a:r>
            <a:endParaRPr lang="en-US" altLang="zh-CN" sz="900" dirty="0">
              <a:latin typeface="微软雅黑" panose="020B0503020204020204" pitchFamily="34" charset="-122"/>
              <a:ea typeface="微软雅黑" panose="020B0503020204020204" pitchFamily="34" charset="-122"/>
            </a:endParaRPr>
          </a:p>
          <a:p>
            <a:pPr latinLnBrk="0">
              <a:spcBef>
                <a:spcPct val="0"/>
              </a:spcBef>
              <a:buFontTx/>
              <a:buNone/>
            </a:pPr>
            <a:endParaRPr lang="en-US" altLang="zh-CN" sz="900"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900" dirty="0">
                <a:latin typeface="微软雅黑" panose="020B0503020204020204" pitchFamily="34" charset="-122"/>
                <a:ea typeface="微软雅黑" panose="020B0503020204020204" pitchFamily="34" charset="-122"/>
              </a:rPr>
              <a:t>处在</a:t>
            </a:r>
            <a:r>
              <a:rPr lang="en-US" altLang="zh-CN" sz="900" dirty="0">
                <a:latin typeface="微软雅黑" panose="020B0503020204020204" pitchFamily="34" charset="-122"/>
                <a:ea typeface="微软雅黑" panose="020B0503020204020204" pitchFamily="34" charset="-122"/>
              </a:rPr>
              <a:t>α</a:t>
            </a:r>
            <a:r>
              <a:rPr lang="zh-CN" altLang="en-US" sz="900" dirty="0">
                <a:latin typeface="微软雅黑" panose="020B0503020204020204" pitchFamily="34" charset="-122"/>
                <a:ea typeface="微软雅黑" panose="020B0503020204020204" pitchFamily="34" charset="-122"/>
              </a:rPr>
              <a:t>波下大脑清醒放松，</a:t>
            </a:r>
            <a:r>
              <a:rPr lang="zh-CN" altLang="en-US" sz="900" b="0" i="0" kern="1200" dirty="0">
                <a:solidFill>
                  <a:schemeClr val="tx1"/>
                </a:solidFill>
                <a:effectLst/>
                <a:latin typeface="+mn-lt"/>
                <a:ea typeface="+mn-ea"/>
                <a:cs typeface="+mn-cs"/>
              </a:rPr>
              <a:t>容易集中注意力学习、工作，不容易被外界事物干扰，大脑不易疲劳。</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F1D5E53-1996-4A18-8378-BCF5C8046DA1}" type="slidenum">
              <a:rPr lang="zh-CN" altLang="en-US" smtClean="0"/>
              <a:t>18</a:t>
            </a:fld>
            <a:endParaRPr lang="zh-CN" altLang="en-US"/>
          </a:p>
        </p:txBody>
      </p:sp>
    </p:spTree>
    <p:extLst>
      <p:ext uri="{BB962C8B-B14F-4D97-AF65-F5344CB8AC3E}">
        <p14:creationId xmlns:p14="http://schemas.microsoft.com/office/powerpoint/2010/main" val="301625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sz="900" dirty="0">
                <a:latin typeface="微软雅黑" panose="020B0503020204020204" pitchFamily="34" charset="-122"/>
                <a:ea typeface="微软雅黑" panose="020B0503020204020204" pitchFamily="34" charset="-122"/>
              </a:rPr>
              <a:t>紧张，精力集中的状态下会出现，</a:t>
            </a:r>
            <a:r>
              <a:rPr lang="zh-CN" altLang="en-US" dirty="0"/>
              <a:t>高频低波幅</a:t>
            </a:r>
            <a:endParaRPr lang="en-US" altLang="zh-CN" dirty="0"/>
          </a:p>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sz="900" b="0" i="0" kern="1200" dirty="0">
                <a:solidFill>
                  <a:schemeClr val="tx1"/>
                </a:solidFill>
                <a:effectLst/>
                <a:latin typeface="+mn-lt"/>
                <a:ea typeface="+mn-ea"/>
                <a:cs typeface="+mn-cs"/>
              </a:rPr>
              <a:t>前面说闭目进入安静时出现</a:t>
            </a:r>
            <a:r>
              <a:rPr lang="en-US" altLang="zh-CN" sz="900" b="0" i="0" u="none" strike="noStrike" kern="1200" dirty="0">
                <a:solidFill>
                  <a:schemeClr val="tx1"/>
                </a:solidFill>
                <a:effectLst/>
                <a:latin typeface="+mn-lt"/>
                <a:ea typeface="+mn-ea"/>
                <a:cs typeface="+mn-cs"/>
                <a:hlinkClick r:id="rId3"/>
              </a:rPr>
              <a:t>α</a:t>
            </a:r>
            <a:r>
              <a:rPr lang="zh-CN" altLang="en-US" sz="900" b="0" i="0" u="none" strike="noStrike" kern="1200" dirty="0">
                <a:solidFill>
                  <a:schemeClr val="tx1"/>
                </a:solidFill>
                <a:effectLst/>
                <a:latin typeface="+mn-lt"/>
                <a:ea typeface="+mn-ea"/>
                <a:cs typeface="+mn-cs"/>
                <a:hlinkClick r:id="rId3"/>
              </a:rPr>
              <a:t>波</a:t>
            </a:r>
            <a:r>
              <a:rPr lang="zh-CN" altLang="en-US" sz="900" b="0" i="0" kern="1200" dirty="0">
                <a:solidFill>
                  <a:schemeClr val="tx1"/>
                </a:solidFill>
                <a:effectLst/>
                <a:latin typeface="+mn-lt"/>
                <a:ea typeface="+mn-ea"/>
                <a:cs typeface="+mn-cs"/>
              </a:rPr>
              <a:t>，但进行</a:t>
            </a:r>
            <a:r>
              <a:rPr lang="zh-CN" altLang="en-US" sz="900" b="0" i="0" u="none" strike="noStrike" kern="1200" dirty="0">
                <a:solidFill>
                  <a:schemeClr val="tx1"/>
                </a:solidFill>
                <a:effectLst/>
                <a:latin typeface="+mn-lt"/>
                <a:ea typeface="+mn-ea"/>
                <a:cs typeface="+mn-cs"/>
                <a:hlinkClick r:id="rId4"/>
              </a:rPr>
              <a:t>视觉</a:t>
            </a:r>
            <a:r>
              <a:rPr lang="zh-CN" altLang="en-US" sz="900" b="0" i="0" kern="1200" dirty="0">
                <a:solidFill>
                  <a:schemeClr val="tx1"/>
                </a:solidFill>
                <a:effectLst/>
                <a:latin typeface="+mn-lt"/>
                <a:ea typeface="+mn-ea"/>
                <a:cs typeface="+mn-cs"/>
              </a:rPr>
              <a:t>刺激，计算表明，可变成</a:t>
            </a:r>
            <a:r>
              <a:rPr lang="zh-CN" altLang="en-US" sz="900" b="0" i="0" u="none" strike="noStrike" kern="1200" dirty="0">
                <a:solidFill>
                  <a:schemeClr val="tx1"/>
                </a:solidFill>
                <a:effectLst/>
                <a:latin typeface="+mn-lt"/>
                <a:ea typeface="+mn-ea"/>
                <a:cs typeface="+mn-cs"/>
                <a:hlinkClick r:id="rId5"/>
              </a:rPr>
              <a:t>振幅</a:t>
            </a:r>
            <a:r>
              <a:rPr lang="zh-CN" altLang="en-US" sz="900" b="0" i="0" kern="1200" dirty="0">
                <a:solidFill>
                  <a:schemeClr val="tx1"/>
                </a:solidFill>
                <a:effectLst/>
                <a:latin typeface="+mn-lt"/>
                <a:ea typeface="+mn-ea"/>
                <a:cs typeface="+mn-cs"/>
              </a:rPr>
              <a:t>小的</a:t>
            </a:r>
            <a:r>
              <a:rPr lang="en-US" altLang="zh-CN" sz="900" b="0" i="0" kern="1200" dirty="0">
                <a:solidFill>
                  <a:schemeClr val="tx1"/>
                </a:solidFill>
                <a:effectLst/>
                <a:latin typeface="+mn-lt"/>
                <a:ea typeface="+mn-ea"/>
                <a:cs typeface="+mn-cs"/>
              </a:rPr>
              <a:t>β</a:t>
            </a:r>
            <a:r>
              <a:rPr lang="zh-CN" altLang="en-US" sz="900" b="0" i="0" kern="1200" dirty="0">
                <a:solidFill>
                  <a:schemeClr val="tx1"/>
                </a:solidFill>
                <a:effectLst/>
                <a:latin typeface="+mn-lt"/>
                <a:ea typeface="+mn-ea"/>
                <a:cs typeface="+mn-cs"/>
              </a:rPr>
              <a:t>波。</a:t>
            </a:r>
            <a:endParaRPr lang="en-US" altLang="zh-CN" sz="900" b="0" i="0" kern="1200" dirty="0">
              <a:solidFill>
                <a:schemeClr val="tx1"/>
              </a:solidFill>
              <a:effectLst/>
              <a:latin typeface="+mn-lt"/>
              <a:ea typeface="+mn-ea"/>
              <a:cs typeface="+mn-cs"/>
            </a:endParaRPr>
          </a:p>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dirty="0"/>
              <a:t>以上</a:t>
            </a:r>
            <a:r>
              <a:rPr lang="en-US" altLang="zh-CN" dirty="0"/>
              <a:t>4</a:t>
            </a:r>
            <a:r>
              <a:rPr lang="zh-CN" altLang="en-US" dirty="0"/>
              <a:t>种波为基本脑波，这四种基本脑波构成脑电图。</a:t>
            </a:r>
          </a:p>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dirty="0"/>
              <a:t>每一种脑电波对应不同的大脑意识状态，</a:t>
            </a:r>
            <a:r>
              <a:rPr lang="zh-CN" altLang="en-US" sz="900" b="0" i="0" kern="1200" dirty="0">
                <a:solidFill>
                  <a:schemeClr val="tx1"/>
                </a:solidFill>
                <a:effectLst/>
                <a:latin typeface="+mn-lt"/>
                <a:ea typeface="+mn-ea"/>
                <a:cs typeface="+mn-cs"/>
              </a:rPr>
              <a:t>也可以说在不同意识状态下需要不同的脑电波才能最好地完成大脑的工作。</a:t>
            </a:r>
            <a:endParaRPr lang="en-US" altLang="zh-CN" sz="900" b="0" i="0" kern="1200" dirty="0">
              <a:solidFill>
                <a:schemeClr val="tx1"/>
              </a:solidFill>
              <a:effectLst/>
              <a:latin typeface="+mn-lt"/>
              <a:ea typeface="+mn-ea"/>
              <a:cs typeface="+mn-cs"/>
            </a:endParaRPr>
          </a:p>
          <a:p>
            <a:pPr marL="0" marR="0" lvl="0" indent="0" algn="l" defTabSz="685840" rtl="0" eaLnBrk="1" fontAlgn="auto" latinLnBrk="0" hangingPunct="1">
              <a:lnSpc>
                <a:spcPct val="100000"/>
              </a:lnSpc>
              <a:spcBef>
                <a:spcPct val="0"/>
              </a:spcBef>
              <a:spcAft>
                <a:spcPts val="0"/>
              </a:spcAft>
              <a:buClrTx/>
              <a:buSzTx/>
              <a:buFontTx/>
              <a:buNone/>
              <a:tabLst/>
              <a:defRPr/>
            </a:pPr>
            <a:r>
              <a:rPr lang="zh-CN" altLang="en-US" sz="900" b="0" i="0" kern="1200" dirty="0">
                <a:solidFill>
                  <a:schemeClr val="tx1"/>
                </a:solidFill>
                <a:effectLst/>
                <a:latin typeface="+mn-lt"/>
                <a:ea typeface="+mn-ea"/>
                <a:cs typeface="+mn-cs"/>
              </a:rPr>
              <a:t>如果大脑在某个具体情况下不能出现相应的脑波，我们就有麻烦了。例如，如果在想睡眠时大脑不出现</a:t>
            </a:r>
            <a:r>
              <a:rPr lang="en-US" altLang="zh-CN" sz="900" b="0" i="0" u="none" strike="noStrike" kern="1200" dirty="0">
                <a:solidFill>
                  <a:schemeClr val="tx1"/>
                </a:solidFill>
                <a:effectLst/>
                <a:latin typeface="+mn-lt"/>
                <a:ea typeface="+mn-ea"/>
                <a:cs typeface="+mn-cs"/>
                <a:hlinkClick r:id="rId6"/>
              </a:rPr>
              <a:t>δ</a:t>
            </a:r>
            <a:r>
              <a:rPr lang="zh-CN" altLang="en-US" sz="900" b="0" i="0" u="none" strike="noStrike" kern="1200" dirty="0">
                <a:solidFill>
                  <a:schemeClr val="tx1"/>
                </a:solidFill>
                <a:effectLst/>
                <a:latin typeface="+mn-lt"/>
                <a:ea typeface="+mn-ea"/>
                <a:cs typeface="+mn-cs"/>
                <a:hlinkClick r:id="rId6"/>
              </a:rPr>
              <a:t>波</a:t>
            </a:r>
            <a:r>
              <a:rPr lang="zh-CN" altLang="en-US" sz="900" b="0" i="0" kern="1200" dirty="0">
                <a:solidFill>
                  <a:schemeClr val="tx1"/>
                </a:solidFill>
                <a:effectLst/>
                <a:latin typeface="+mn-lt"/>
                <a:ea typeface="+mn-ea"/>
                <a:cs typeface="+mn-cs"/>
              </a:rPr>
              <a:t>和</a:t>
            </a:r>
            <a:r>
              <a:rPr lang="en-US" altLang="zh-CN" sz="900" b="0" i="0" u="none" strike="noStrike" kern="1200" dirty="0">
                <a:solidFill>
                  <a:schemeClr val="tx1"/>
                </a:solidFill>
                <a:effectLst/>
                <a:latin typeface="+mn-lt"/>
                <a:ea typeface="+mn-ea"/>
                <a:cs typeface="+mn-cs"/>
                <a:hlinkClick r:id="rId7"/>
              </a:rPr>
              <a:t>θ</a:t>
            </a:r>
            <a:r>
              <a:rPr lang="zh-CN" altLang="en-US" sz="900" b="0" i="0" u="none" strike="noStrike" kern="1200" dirty="0">
                <a:solidFill>
                  <a:schemeClr val="tx1"/>
                </a:solidFill>
                <a:effectLst/>
                <a:latin typeface="+mn-lt"/>
                <a:ea typeface="+mn-ea"/>
                <a:cs typeface="+mn-cs"/>
                <a:hlinkClick r:id="rId7"/>
              </a:rPr>
              <a:t>波</a:t>
            </a:r>
            <a:r>
              <a:rPr lang="zh-CN" altLang="en-US" sz="900" b="0" i="0" kern="1200" dirty="0">
                <a:solidFill>
                  <a:schemeClr val="tx1"/>
                </a:solidFill>
                <a:effectLst/>
                <a:latin typeface="+mn-lt"/>
                <a:ea typeface="+mn-ea"/>
                <a:cs typeface="+mn-cs"/>
              </a:rPr>
              <a:t>，那就失眠了。相反情况是，在适当的时候出现适当的脑波的人，就是人们所说的天才。</a:t>
            </a:r>
            <a:endParaRPr lang="en-US" altLang="zh-CN"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19</a:t>
            </a:fld>
            <a:endParaRPr lang="zh-CN" altLang="en-US"/>
          </a:p>
        </p:txBody>
      </p:sp>
    </p:spTree>
    <p:extLst>
      <p:ext uri="{BB962C8B-B14F-4D97-AF65-F5344CB8AC3E}">
        <p14:creationId xmlns:p14="http://schemas.microsoft.com/office/powerpoint/2010/main" val="72709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199" y="842032"/>
            <a:ext cx="6859191" cy="1791253"/>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199" y="2702363"/>
            <a:ext cx="6859191" cy="1242205"/>
          </a:xfrm>
          <a:prstGeom prst="rect">
            <a:avLst/>
          </a:prstGeom>
        </p:spPr>
        <p:txBody>
          <a:bodyPr/>
          <a:lstStyle>
            <a:lvl1pPr marL="0" indent="0" algn="ctr">
              <a:buNone/>
              <a:defRPr sz="1800"/>
            </a:lvl1pPr>
            <a:lvl2pPr marL="342946" indent="0" algn="ctr">
              <a:buNone/>
              <a:defRPr sz="1500"/>
            </a:lvl2pPr>
            <a:lvl3pPr marL="685891" indent="0" algn="ctr">
              <a:buNone/>
              <a:defRPr sz="140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5" name="Footer Placeholder 4"/>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66943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759" y="273929"/>
            <a:ext cx="7888070" cy="994479"/>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759" y="1369642"/>
            <a:ext cx="7888070" cy="326451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5" name="Footer Placeholder 4"/>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634247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4812" y="273928"/>
            <a:ext cx="1972017" cy="4360224"/>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759" y="273928"/>
            <a:ext cx="5801732" cy="436022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5" name="Footer Placeholder 4"/>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467072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176" name="矩形 175"/>
          <p:cNvSpPr/>
          <p:nvPr userDrawn="1"/>
        </p:nvSpPr>
        <p:spPr>
          <a:xfrm>
            <a:off x="0" y="0"/>
            <a:ext cx="9145588" cy="5145088"/>
          </a:xfrm>
          <a:prstGeom prst="rect">
            <a:avLst/>
          </a:prstGeom>
          <a:gradFill flip="none" rotWithShape="1">
            <a:gsLst>
              <a:gs pos="0">
                <a:schemeClr val="bg1">
                  <a:alpha val="0"/>
                </a:schemeClr>
              </a:gs>
              <a:gs pos="67000">
                <a:schemeClr val="bg1">
                  <a:lumMod val="75000"/>
                  <a:alpha val="25000"/>
                </a:schemeClr>
              </a:gs>
              <a:gs pos="100000">
                <a:schemeClr val="bg1">
                  <a:lumMod val="65000"/>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Tree>
    <p:extLst>
      <p:ext uri="{BB962C8B-B14F-4D97-AF65-F5344CB8AC3E}">
        <p14:creationId xmlns:p14="http://schemas.microsoft.com/office/powerpoint/2010/main" val="1344973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矩形 1"/>
          <p:cNvSpPr/>
          <p:nvPr userDrawn="1"/>
        </p:nvSpPr>
        <p:spPr>
          <a:xfrm>
            <a:off x="0" y="0"/>
            <a:ext cx="9145588" cy="5145088"/>
          </a:xfrm>
          <a:prstGeom prst="rect">
            <a:avLst/>
          </a:prstGeom>
          <a:gradFill flip="none" rotWithShape="1">
            <a:gsLst>
              <a:gs pos="0">
                <a:schemeClr val="bg1">
                  <a:alpha val="0"/>
                </a:schemeClr>
              </a:gs>
              <a:gs pos="67000">
                <a:schemeClr val="bg1">
                  <a:lumMod val="75000"/>
                  <a:alpha val="25000"/>
                </a:schemeClr>
              </a:gs>
              <a:gs pos="100000">
                <a:schemeClr val="bg1">
                  <a:lumMod val="65000"/>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 name="矩形 2"/>
          <p:cNvSpPr/>
          <p:nvPr userDrawn="1"/>
        </p:nvSpPr>
        <p:spPr>
          <a:xfrm>
            <a:off x="0" y="0"/>
            <a:ext cx="9144000" cy="5143500"/>
          </a:xfrm>
          <a:prstGeom prst="rect">
            <a:avLst/>
          </a:prstGeom>
          <a:blipFill dpi="0" rotWithShape="1">
            <a:blip r:embed="rId2">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7512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50" name="矩形 49"/>
          <p:cNvSpPr/>
          <p:nvPr userDrawn="1"/>
        </p:nvSpPr>
        <p:spPr>
          <a:xfrm>
            <a:off x="0" y="0"/>
            <a:ext cx="9145588" cy="5145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Tree>
    <p:extLst>
      <p:ext uri="{BB962C8B-B14F-4D97-AF65-F5344CB8AC3E}">
        <p14:creationId xmlns:p14="http://schemas.microsoft.com/office/powerpoint/2010/main" val="132024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759" y="273929"/>
            <a:ext cx="7888070" cy="99447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759" y="1369642"/>
            <a:ext cx="7888070" cy="326451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5" name="Footer Placeholder 4"/>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20250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996" y="1282700"/>
            <a:ext cx="7888070" cy="214021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996" y="3443160"/>
            <a:ext cx="7888070" cy="1125488"/>
          </a:xfrm>
          <a:prstGeom prst="rect">
            <a:avLst/>
          </a:prstGeo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40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5" name="Footer Placeholder 4"/>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04429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759" y="273929"/>
            <a:ext cx="7888070" cy="99447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759" y="1369642"/>
            <a:ext cx="3886875" cy="326451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954" y="1369642"/>
            <a:ext cx="3886875" cy="326451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6" name="Footer Placeholder 5"/>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82110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950" y="273929"/>
            <a:ext cx="7888070" cy="994479"/>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951" y="1261261"/>
            <a:ext cx="3869012" cy="618125"/>
          </a:xfrm>
          <a:prstGeom prst="rect">
            <a:avLst/>
          </a:prstGeo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951" y="1879386"/>
            <a:ext cx="3869012" cy="276429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954" y="1261261"/>
            <a:ext cx="3888066" cy="618125"/>
          </a:xfrm>
          <a:prstGeom prst="rect">
            <a:avLst/>
          </a:prstGeo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954" y="1879386"/>
            <a:ext cx="3888066" cy="276429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8" name="Footer Placeholder 7"/>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55289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759" y="273929"/>
            <a:ext cx="7888070" cy="994479"/>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pPr/>
              <a:t>2018/4/10</a:t>
            </a:fld>
            <a:endParaRPr lang="zh-CN" altLang="en-US"/>
          </a:p>
        </p:txBody>
      </p:sp>
      <p:sp>
        <p:nvSpPr>
          <p:cNvPr id="4" name="Footer Placeholder 3"/>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165641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pPr/>
              <a:t>2018/4/10</a:t>
            </a:fld>
            <a:endParaRPr lang="zh-CN" altLang="en-US"/>
          </a:p>
        </p:txBody>
      </p:sp>
      <p:sp>
        <p:nvSpPr>
          <p:cNvPr id="3" name="Footer Placeholder 2"/>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318855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8066" y="740798"/>
            <a:ext cx="4629954" cy="3656347"/>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951" y="1543526"/>
            <a:ext cx="2949690" cy="2859574"/>
          </a:xfrm>
          <a:prstGeom prst="rect">
            <a:avLst/>
          </a:prstGeom>
        </p:spPr>
        <p:txBody>
          <a:bodyPr/>
          <a:lstStyle>
            <a:lvl1pPr marL="0" indent="0">
              <a:buNone/>
              <a:defRPr sz="1200"/>
            </a:lvl1pPr>
            <a:lvl2pPr marL="342946" indent="0">
              <a:buNone/>
              <a:defRPr sz="1100"/>
            </a:lvl2pPr>
            <a:lvl3pPr marL="685891" indent="0">
              <a:buNone/>
              <a:defRPr sz="900"/>
            </a:lvl3pPr>
            <a:lvl4pPr marL="1028837" indent="0">
              <a:buNone/>
              <a:defRPr sz="800"/>
            </a:lvl4pPr>
            <a:lvl5pPr marL="1371783" indent="0">
              <a:buNone/>
              <a:defRPr sz="800"/>
            </a:lvl5pPr>
            <a:lvl6pPr marL="1714729" indent="0">
              <a:buNone/>
              <a:defRPr sz="800"/>
            </a:lvl6pPr>
            <a:lvl7pPr marL="2057674" indent="0">
              <a:buNone/>
              <a:defRPr sz="800"/>
            </a:lvl7pPr>
            <a:lvl8pPr marL="2400620" indent="0">
              <a:buNone/>
              <a:defRPr sz="800"/>
            </a:lvl8pPr>
            <a:lvl9pPr marL="2743566" indent="0">
              <a:buNone/>
              <a:defRPr sz="800"/>
            </a:lvl9pPr>
          </a:lstStyle>
          <a:p>
            <a:pPr lvl="0"/>
            <a:r>
              <a:rPr lang="zh-CN" altLang="en-US"/>
              <a:t>单击此处编辑母版文本样式</a:t>
            </a:r>
          </a:p>
        </p:txBody>
      </p:sp>
      <p:sp>
        <p:nvSpPr>
          <p:cNvPr id="5" name="Date Placeholder 4"/>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6" name="Footer Placeholder 5"/>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35942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8066" y="740798"/>
            <a:ext cx="4629954" cy="3656347"/>
          </a:xfrm>
          <a:prstGeom prst="rect">
            <a:avLst/>
          </a:prstGeom>
        </p:spPr>
        <p:txBody>
          <a:bodyPr anchor="t"/>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951" y="1543526"/>
            <a:ext cx="2949690" cy="2859574"/>
          </a:xfrm>
          <a:prstGeom prst="rect">
            <a:avLst/>
          </a:prstGeom>
        </p:spPr>
        <p:txBody>
          <a:bodyPr/>
          <a:lstStyle>
            <a:lvl1pPr marL="0" indent="0">
              <a:buNone/>
              <a:defRPr sz="1200"/>
            </a:lvl1pPr>
            <a:lvl2pPr marL="342946" indent="0">
              <a:buNone/>
              <a:defRPr sz="1100"/>
            </a:lvl2pPr>
            <a:lvl3pPr marL="685891" indent="0">
              <a:buNone/>
              <a:defRPr sz="900"/>
            </a:lvl3pPr>
            <a:lvl4pPr marL="1028837" indent="0">
              <a:buNone/>
              <a:defRPr sz="800"/>
            </a:lvl4pPr>
            <a:lvl5pPr marL="1371783" indent="0">
              <a:buNone/>
              <a:defRPr sz="800"/>
            </a:lvl5pPr>
            <a:lvl6pPr marL="1714729" indent="0">
              <a:buNone/>
              <a:defRPr sz="800"/>
            </a:lvl6pPr>
            <a:lvl7pPr marL="2057674" indent="0">
              <a:buNone/>
              <a:defRPr sz="800"/>
            </a:lvl7pPr>
            <a:lvl8pPr marL="2400620" indent="0">
              <a:buNone/>
              <a:defRPr sz="800"/>
            </a:lvl8pPr>
            <a:lvl9pPr marL="2743566" indent="0">
              <a:buNone/>
              <a:defRPr sz="800"/>
            </a:lvl9pPr>
          </a:lstStyle>
          <a:p>
            <a:pPr lvl="0"/>
            <a:r>
              <a:rPr lang="zh-CN" altLang="en-US"/>
              <a:t>单击此处编辑母版文本样式</a:t>
            </a:r>
          </a:p>
        </p:txBody>
      </p:sp>
      <p:sp>
        <p:nvSpPr>
          <p:cNvPr id="5" name="Date Placeholder 4"/>
          <p:cNvSpPr>
            <a:spLocks noGrp="1"/>
          </p:cNvSpPr>
          <p:nvPr>
            <p:ph type="dt" sz="half" idx="10"/>
          </p:nvPr>
        </p:nvSpPr>
        <p:spPr>
          <a:xfrm>
            <a:off x="628759" y="4768735"/>
            <a:ext cx="2057757" cy="273928"/>
          </a:xfrm>
          <a:prstGeom prst="rect">
            <a:avLst/>
          </a:prstGeom>
        </p:spPr>
        <p:txBody>
          <a:bodyPr/>
          <a:lstStyle/>
          <a:p>
            <a:fld id="{4DA96E64-783D-463C-BA44-F5AF67B46485}" type="datetimeFigureOut">
              <a:rPr lang="zh-CN" altLang="en-US" smtClean="0"/>
              <a:t>2018/4/10</a:t>
            </a:fld>
            <a:endParaRPr lang="zh-CN" altLang="en-US"/>
          </a:p>
        </p:txBody>
      </p:sp>
      <p:sp>
        <p:nvSpPr>
          <p:cNvPr id="6" name="Footer Placeholder 5"/>
          <p:cNvSpPr>
            <a:spLocks noGrp="1"/>
          </p:cNvSpPr>
          <p:nvPr>
            <p:ph type="ftr" sz="quarter" idx="11"/>
          </p:nvPr>
        </p:nvSpPr>
        <p:spPr>
          <a:xfrm>
            <a:off x="3029476" y="4768735"/>
            <a:ext cx="3086636" cy="273928"/>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9072" y="4768735"/>
            <a:ext cx="2057757" cy="273928"/>
          </a:xfrm>
          <a:prstGeom prst="rect">
            <a:avLst/>
          </a:prstGeom>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382124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30972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56" r:id="rId12"/>
    <p:sldLayoutId id="2147483750" r:id="rId13"/>
    <p:sldLayoutId id="2147483763" r:id="rId14"/>
  </p:sldLayoutIdLst>
  <p:txStyles>
    <p:titleStyle>
      <a:lvl1pPr algn="l" defTabSz="68589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6.xml"/><Relationship Id="rId7" Type="http://schemas.openxmlformats.org/officeDocument/2006/relationships/diagramColors" Target="../diagrams/colors1.xml"/><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tags" Target="../tags/tag1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2.xml"/><Relationship Id="rId1" Type="http://schemas.openxmlformats.org/officeDocument/2006/relationships/vmlDrawing" Target="../drawings/vmlDrawing1.vml"/><Relationship Id="rId6" Type="http://schemas.openxmlformats.org/officeDocument/2006/relationships/image" Target="../media/image28.png"/><Relationship Id="rId5" Type="http://schemas.openxmlformats.org/officeDocument/2006/relationships/oleObject" Target="../embeddings/oleObject1.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3.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0.xml"/><Relationship Id="rId7" Type="http://schemas.openxmlformats.org/officeDocument/2006/relationships/diagramColors" Target="../diagrams/colors2.xml"/><Relationship Id="rId2" Type="http://schemas.openxmlformats.org/officeDocument/2006/relationships/slideLayout" Target="../slideLayouts/slideLayout13.xml"/><Relationship Id="rId1" Type="http://schemas.openxmlformats.org/officeDocument/2006/relationships/tags" Target="../tags/tag2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35.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36.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slideLayout" Target="../slideLayouts/slideLayout13.xml"/><Relationship Id="rId7" Type="http://schemas.openxmlformats.org/officeDocument/2006/relationships/oleObject" Target="../embeddings/oleObject2.bin"/><Relationship Id="rId2" Type="http://schemas.openxmlformats.org/officeDocument/2006/relationships/tags" Target="../tags/tag32.xml"/><Relationship Id="rId1" Type="http://schemas.openxmlformats.org/officeDocument/2006/relationships/vmlDrawing" Target="../drawings/vmlDrawing2.v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notesSlide" Target="../notesSlides/notesSlide36.xml"/><Relationship Id="rId9" Type="http://schemas.openxmlformats.org/officeDocument/2006/relationships/image" Target="../media/image41.jpeg"/></Relationships>
</file>

<file path=ppt/slides/_rels/slide37.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slideLayout" Target="../slideLayouts/slideLayout13.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image" Target="../media/image43.jpg"/><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44.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6.xml"/><Relationship Id="rId1" Type="http://schemas.openxmlformats.org/officeDocument/2006/relationships/vmlDrawing" Target="../drawings/vmlDrawing3.vml"/><Relationship Id="rId6" Type="http://schemas.openxmlformats.org/officeDocument/2006/relationships/image" Target="../media/image45.png"/><Relationship Id="rId5" Type="http://schemas.openxmlformats.org/officeDocument/2006/relationships/oleObject" Target="../embeddings/oleObject3.bin"/><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7.xml"/><Relationship Id="rId4" Type="http://schemas.openxmlformats.org/officeDocument/2006/relationships/image" Target="../media/image46.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8.xml"/><Relationship Id="rId5" Type="http://schemas.openxmlformats.org/officeDocument/2006/relationships/image" Target="../media/image47.png"/><Relationship Id="rId4" Type="http://schemas.openxmlformats.org/officeDocument/2006/relationships/slide" Target="slide4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53.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54.xml"/><Relationship Id="rId5" Type="http://schemas.openxmlformats.org/officeDocument/2006/relationships/image" Target="../media/image50.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5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6.xml"/><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8.xml"/><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9.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60.xml"/><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61.xml"/><Relationship Id="rId5" Type="http://schemas.openxmlformats.org/officeDocument/2006/relationships/image" Target="../media/image60.png"/><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62.xml"/><Relationship Id="rId5" Type="http://schemas.openxmlformats.org/officeDocument/2006/relationships/image" Target="../media/image62.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6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6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5.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66.xml"/><Relationship Id="rId4" Type="http://schemas.openxmlformats.org/officeDocument/2006/relationships/image" Target="../media/image6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6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6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2374147"/>
            <a:ext cx="9144266" cy="1054775"/>
            <a:chOff x="0" y="2374147"/>
            <a:chExt cx="9144266" cy="1054775"/>
          </a:xfrm>
        </p:grpSpPr>
        <p:grpSp>
          <p:nvGrpSpPr>
            <p:cNvPr id="27" name="组合 26"/>
            <p:cNvGrpSpPr/>
            <p:nvPr/>
          </p:nvGrpSpPr>
          <p:grpSpPr>
            <a:xfrm>
              <a:off x="650347" y="2374147"/>
              <a:ext cx="7843572" cy="364770"/>
              <a:chOff x="865465" y="4845037"/>
              <a:chExt cx="10459305" cy="486210"/>
            </a:xfrm>
            <a:solidFill>
              <a:schemeClr val="accent6"/>
            </a:solidFill>
          </p:grpSpPr>
          <p:sp>
            <p:nvSpPr>
              <p:cNvPr id="28" name="圆角矩形 27"/>
              <p:cNvSpPr/>
              <p:nvPr/>
            </p:nvSpPr>
            <p:spPr>
              <a:xfrm>
                <a:off x="4454114" y="4845037"/>
                <a:ext cx="3100528" cy="486210"/>
              </a:xfrm>
              <a:prstGeom prst="roundRect">
                <a:avLst/>
              </a:prstGeom>
              <a:solidFill>
                <a:srgbClr val="FEB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9" name="直接连接符 28"/>
              <p:cNvCxnSpPr/>
              <p:nvPr/>
            </p:nvCxnSpPr>
            <p:spPr>
              <a:xfrm>
                <a:off x="865465" y="5088142"/>
                <a:ext cx="3588648"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连接符 29"/>
              <p:cNvCxnSpPr/>
              <p:nvPr/>
            </p:nvCxnSpPr>
            <p:spPr>
              <a:xfrm>
                <a:off x="7561014" y="5083947"/>
                <a:ext cx="376375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5" name="直接连接符 44"/>
            <p:cNvCxnSpPr/>
            <p:nvPr/>
          </p:nvCxnSpPr>
          <p:spPr>
            <a:xfrm flipH="1" flipV="1">
              <a:off x="8493919" y="2553385"/>
              <a:ext cx="650347" cy="875537"/>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0" y="2553385"/>
              <a:ext cx="650347" cy="875537"/>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3703" y="4887572"/>
            <a:ext cx="9141885" cy="257516"/>
          </a:xfrm>
          <a:prstGeom prst="rect">
            <a:avLst/>
          </a:prstGeom>
          <a:solidFill>
            <a:srgbClr val="414455"/>
          </a:solidFill>
          <a:ln>
            <a:noFill/>
          </a:ln>
          <a:effectLst>
            <a:glow rad="139700">
              <a:srgbClr val="0070C0">
                <a:alpha val="9000"/>
              </a:srgbClr>
            </a:glo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a:defRPr/>
            </a:pPr>
            <a:endParaRPr lang="zh-CN" altLang="en-US">
              <a:solidFill>
                <a:prstClr val="white"/>
              </a:solidFill>
            </a:endParaRPr>
          </a:p>
        </p:txBody>
      </p:sp>
      <p:sp>
        <p:nvSpPr>
          <p:cNvPr id="35" name="TextBox 38"/>
          <p:cNvSpPr>
            <a:spLocks noChangeArrowheads="1"/>
          </p:cNvSpPr>
          <p:nvPr/>
        </p:nvSpPr>
        <p:spPr bwMode="auto">
          <a:xfrm>
            <a:off x="2584943" y="2440986"/>
            <a:ext cx="3838285" cy="25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6" tIns="34294" rIns="68586" bIns="34294">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buNone/>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北京飞宇星电子科技有限公司</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TextBox 37"/>
          <p:cNvSpPr>
            <a:spLocks noChangeArrowheads="1"/>
          </p:cNvSpPr>
          <p:nvPr/>
        </p:nvSpPr>
        <p:spPr bwMode="auto">
          <a:xfrm>
            <a:off x="1256773" y="3118056"/>
            <a:ext cx="7046645" cy="62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6" tIns="34294" rIns="68586" bIns="34294">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spcBef>
                <a:spcPct val="0"/>
              </a:spcBef>
              <a:buNone/>
            </a:pPr>
            <a:r>
              <a:rPr lang="zh-CN" altLang="en-US" sz="3600" b="1" dirty="0">
                <a:solidFill>
                  <a:srgbClr val="414455"/>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cs typeface="Arial" panose="020B0604020202020204" pitchFamily="34" charset="0"/>
              </a:rPr>
              <a:t>事件相关电位（</a:t>
            </a:r>
            <a:r>
              <a:rPr lang="en-US" altLang="zh-CN" sz="3600" b="1" dirty="0">
                <a:solidFill>
                  <a:srgbClr val="414455"/>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cs typeface="Arial" panose="020B0604020202020204" pitchFamily="34" charset="0"/>
              </a:rPr>
              <a:t>ERPs</a:t>
            </a:r>
            <a:r>
              <a:rPr lang="zh-CN" altLang="en-US" sz="3600" b="1" dirty="0">
                <a:solidFill>
                  <a:srgbClr val="414455"/>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cs typeface="Arial" panose="020B0604020202020204" pitchFamily="34" charset="0"/>
              </a:rPr>
              <a:t>）简介</a:t>
            </a:r>
          </a:p>
        </p:txBody>
      </p:sp>
      <p:sp>
        <p:nvSpPr>
          <p:cNvPr id="40" name="矩形 39"/>
          <p:cNvSpPr/>
          <p:nvPr/>
        </p:nvSpPr>
        <p:spPr>
          <a:xfrm>
            <a:off x="5085174" y="4480662"/>
            <a:ext cx="1677576" cy="253926"/>
          </a:xfrm>
          <a:prstGeom prst="rect">
            <a:avLst/>
          </a:prstGeom>
          <a:noFill/>
        </p:spPr>
        <p:txBody>
          <a:bodyPr wrap="square" lIns="68589" tIns="34295" rIns="68589" bIns="34295" rtlCol="0">
            <a:spAutoFit/>
          </a:bodyPr>
          <a:lstStyle/>
          <a:p>
            <a:r>
              <a:rPr lang="zh-CN" altLang="en-US" sz="1200" dirty="0">
                <a:solidFill>
                  <a:schemeClr val="tx1">
                    <a:lumMod val="75000"/>
                    <a:lumOff val="25000"/>
                  </a:schemeClr>
                </a:solidFill>
                <a:latin typeface="微软雅黑" pitchFamily="34" charset="-122"/>
                <a:ea typeface="微软雅黑" pitchFamily="34" charset="-122"/>
              </a:rPr>
              <a:t> </a:t>
            </a:r>
          </a:p>
        </p:txBody>
      </p:sp>
      <p:grpSp>
        <p:nvGrpSpPr>
          <p:cNvPr id="52" name="组合 51"/>
          <p:cNvGrpSpPr/>
          <p:nvPr/>
        </p:nvGrpSpPr>
        <p:grpSpPr>
          <a:xfrm>
            <a:off x="3703864" y="578831"/>
            <a:ext cx="1539939" cy="1539939"/>
            <a:chOff x="1827622" y="1343919"/>
            <a:chExt cx="2304000" cy="2304000"/>
          </a:xfrm>
        </p:grpSpPr>
        <p:sp>
          <p:nvSpPr>
            <p:cNvPr id="56" name="椭圆 5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3556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5170899" y="5668888"/>
            <a:ext cx="1472879" cy="453981"/>
          </a:xfrm>
          <a:prstGeom prst="rect">
            <a:avLst/>
          </a:prstGeom>
          <a:noFill/>
        </p:spPr>
        <p:txBody>
          <a:bodyPr wrap="square" lIns="68589" tIns="34295" rIns="68589" bIns="34295" rtlCol="0">
            <a:spAutoFit/>
          </a:bodyPr>
          <a:lstStyle/>
          <a:p>
            <a:r>
              <a:rPr lang="zh-CN" altLang="en-US" sz="2500" dirty="0">
                <a:solidFill>
                  <a:schemeClr val="tx1">
                    <a:lumMod val="75000"/>
                    <a:lumOff val="25000"/>
                  </a:schemeClr>
                </a:solidFill>
                <a:latin typeface="微软雅黑" pitchFamily="34" charset="-122"/>
                <a:ea typeface="微软雅黑" pitchFamily="34" charset="-122"/>
              </a:rPr>
              <a:t>字符延长</a:t>
            </a:r>
          </a:p>
        </p:txBody>
      </p:sp>
      <p:pic>
        <p:nvPicPr>
          <p:cNvPr id="22" name="图片 21"/>
          <p:cNvPicPr>
            <a:picLocks noChangeAspect="1"/>
          </p:cNvPicPr>
          <p:nvPr/>
        </p:nvPicPr>
        <p:blipFill rotWithShape="1">
          <a:blip r:embed="rId3">
            <a:extLst>
              <a:ext uri="{BEBA8EAE-BF5A-486C-A8C5-ECC9F3942E4B}">
                <a14:imgProps xmlns:a14="http://schemas.microsoft.com/office/drawing/2010/main">
                  <a14:imgLayer r:embed="rId4">
                    <a14:imgEffect>
                      <a14:backgroundRemoval t="0" b="92391" l="0" r="92105">
                        <a14:foregroundMark x1="38158" y1="27174" x2="38158" y2="27174"/>
                        <a14:foregroundMark x1="30263" y1="57609" x2="30263" y2="57609"/>
                        <a14:foregroundMark x1="20395" y1="59783" x2="20395" y2="59783"/>
                        <a14:foregroundMark x1="44737" y1="57609" x2="44737" y2="57609"/>
                        <a14:foregroundMark x1="54605" y1="55435" x2="54605" y2="55435"/>
                        <a14:foregroundMark x1="63816" y1="57609" x2="63816" y2="57609"/>
                        <a14:foregroundMark x1="85526" y1="50000" x2="85526" y2="50000"/>
                        <a14:foregroundMark x1="35526" y1="43478" x2="35526" y2="43478"/>
                        <a14:foregroundMark x1="32237" y1="50000" x2="32237" y2="50000"/>
                        <a14:foregroundMark x1="50658" y1="19565" x2="50658" y2="19565"/>
                      </a14:backgroundRemoval>
                    </a14:imgEffect>
                  </a14:imgLayer>
                </a14:imgProps>
              </a:ext>
              <a:ext uri="{28A0092B-C50C-407E-A947-70E740481C1C}">
                <a14:useLocalDpi xmlns:a14="http://schemas.microsoft.com/office/drawing/2010/main" val="0"/>
              </a:ext>
            </a:extLst>
          </a:blip>
          <a:srcRect t="10889" r="4939"/>
          <a:stretch/>
        </p:blipFill>
        <p:spPr>
          <a:xfrm>
            <a:off x="3887755" y="1015150"/>
            <a:ext cx="1172155" cy="665058"/>
          </a:xfrm>
          <a:prstGeom prst="rect">
            <a:avLst/>
          </a:prstGeom>
        </p:spPr>
      </p:pic>
    </p:spTree>
    <p:extLst>
      <p:ext uri="{BB962C8B-B14F-4D97-AF65-F5344CB8AC3E}">
        <p14:creationId xmlns:p14="http://schemas.microsoft.com/office/powerpoint/2010/main" val="2075585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7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289135"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EEG</a:t>
            </a:r>
            <a:r>
              <a:rPr lang="zh-CN" altLang="en-US" sz="2200" b="1" dirty="0">
                <a:solidFill>
                  <a:srgbClr val="00B0F0"/>
                </a:solidFill>
                <a:latin typeface="微软雅黑" panose="020B0503020204020204" pitchFamily="34" charset="-122"/>
                <a:ea typeface="微软雅黑" panose="020B0503020204020204" pitchFamily="34" charset="-122"/>
              </a:rPr>
              <a:t>节律</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pic>
        <p:nvPicPr>
          <p:cNvPr id="30" name="图片 29"/>
          <p:cNvPicPr>
            <a:picLocks noChangeAspect="1"/>
          </p:cNvPicPr>
          <p:nvPr/>
        </p:nvPicPr>
        <p:blipFill>
          <a:blip r:embed="rId4"/>
          <a:stretch>
            <a:fillRect/>
          </a:stretch>
        </p:blipFill>
        <p:spPr>
          <a:xfrm>
            <a:off x="1867459" y="1089752"/>
            <a:ext cx="5656747" cy="3717379"/>
          </a:xfrm>
          <a:prstGeom prst="rect">
            <a:avLst/>
          </a:prstGeom>
        </p:spPr>
      </p:pic>
    </p:spTree>
    <p:extLst>
      <p:ext uri="{BB962C8B-B14F-4D97-AF65-F5344CB8AC3E}">
        <p14:creationId xmlns:p14="http://schemas.microsoft.com/office/powerpoint/2010/main" val="35550024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715534"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的定义</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400" y="1089752"/>
            <a:ext cx="6943228" cy="3722661"/>
          </a:xfrm>
          <a:prstGeom prst="rect">
            <a:avLst/>
          </a:prstGeom>
        </p:spPr>
      </p:pic>
    </p:spTree>
    <p:extLst>
      <p:ext uri="{BB962C8B-B14F-4D97-AF65-F5344CB8AC3E}">
        <p14:creationId xmlns:p14="http://schemas.microsoft.com/office/powerpoint/2010/main" val="11879505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432" y="1516110"/>
            <a:ext cx="5312847" cy="2856330"/>
          </a:xfrm>
          <a:prstGeom prst="rect">
            <a:avLst/>
          </a:prstGeom>
        </p:spPr>
      </p:pic>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715534"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的定义</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sp>
        <p:nvSpPr>
          <p:cNvPr id="4" name="矩形 3"/>
          <p:cNvSpPr/>
          <p:nvPr/>
        </p:nvSpPr>
        <p:spPr>
          <a:xfrm>
            <a:off x="685782" y="3220304"/>
            <a:ext cx="3036409" cy="369332"/>
          </a:xfrm>
          <a:prstGeom prst="rect">
            <a:avLst/>
          </a:prstGeom>
        </p:spPr>
        <p:txBody>
          <a:bodyPr wrap="none">
            <a:spAutoFit/>
          </a:bodyPr>
          <a:lstStyle/>
          <a:p>
            <a:pPr latinLnBrk="1">
              <a:defRPr/>
            </a:pPr>
            <a:r>
              <a:rPr lang="zh-CN" altLang="en-US" sz="1800" dirty="0">
                <a:latin typeface="微软雅黑" panose="020B0503020204020204" pitchFamily="34" charset="-122"/>
                <a:ea typeface="微软雅黑" panose="020B0503020204020204" pitchFamily="34" charset="-122"/>
              </a:rPr>
              <a:t>淹没在</a:t>
            </a:r>
            <a:r>
              <a:rPr lang="en-US" altLang="zh-CN" sz="1800" dirty="0">
                <a:latin typeface="微软雅黑" panose="020B0503020204020204" pitchFamily="34" charset="-122"/>
                <a:ea typeface="微软雅黑" panose="020B0503020204020204" pitchFamily="34" charset="-122"/>
              </a:rPr>
              <a:t>EEG (</a:t>
            </a:r>
            <a:r>
              <a:rPr lang="en-US" altLang="zh-CN" sz="1800" dirty="0">
                <a:solidFill>
                  <a:srgbClr val="FF0000"/>
                </a:solidFill>
                <a:latin typeface="微软雅黑" panose="020B0503020204020204" pitchFamily="34" charset="-122"/>
                <a:ea typeface="微软雅黑" panose="020B0503020204020204" pitchFamily="34" charset="-122"/>
              </a:rPr>
              <a:t>10~ 100 </a:t>
            </a:r>
            <a:r>
              <a:rPr lang="en-US" altLang="zh-CN" sz="1800" dirty="0" err="1">
                <a:solidFill>
                  <a:srgbClr val="FF0000"/>
                </a:solidFill>
                <a:latin typeface="微软雅黑" panose="020B0503020204020204" pitchFamily="34" charset="-122"/>
                <a:ea typeface="微软雅黑" panose="020B0503020204020204" pitchFamily="34" charset="-122"/>
              </a:rPr>
              <a:t>uV</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中</a:t>
            </a:r>
            <a:endParaRPr lang="en-US" altLang="zh-CN" sz="1800" dirty="0">
              <a:latin typeface="微软雅黑" panose="020B0503020204020204" pitchFamily="34" charset="-122"/>
              <a:ea typeface="微软雅黑" panose="020B0503020204020204" pitchFamily="34" charset="-122"/>
            </a:endParaRPr>
          </a:p>
        </p:txBody>
      </p:sp>
      <p:sp>
        <p:nvSpPr>
          <p:cNvPr id="25" name="矩形 24"/>
          <p:cNvSpPr/>
          <p:nvPr/>
        </p:nvSpPr>
        <p:spPr>
          <a:xfrm>
            <a:off x="685782" y="2296974"/>
            <a:ext cx="2736850" cy="923330"/>
          </a:xfrm>
          <a:prstGeom prst="rect">
            <a:avLst/>
          </a:prstGeom>
        </p:spPr>
        <p:txBody>
          <a:bodyPr wrap="square">
            <a:spAutoFit/>
          </a:bodyPr>
          <a:lstStyle/>
          <a:p>
            <a:pPr eaLnBrk="1" latinLnBrk="1" hangingPunct="1">
              <a:defRPr/>
            </a:pPr>
            <a:r>
              <a:rPr lang="zh-CN" altLang="en-US" sz="1800" dirty="0">
                <a:latin typeface="微软雅黑" panose="020B0503020204020204" pitchFamily="34" charset="-122"/>
                <a:ea typeface="微软雅黑" panose="020B0503020204020204" pitchFamily="34" charset="-122"/>
              </a:rPr>
              <a:t>幅值：</a:t>
            </a:r>
            <a:r>
              <a:rPr lang="zh-CN" altLang="en-US" sz="1800" dirty="0">
                <a:solidFill>
                  <a:srgbClr val="FF0000"/>
                </a:solidFill>
                <a:latin typeface="微软雅黑" panose="020B0503020204020204" pitchFamily="34" charset="-122"/>
                <a:ea typeface="微软雅黑" panose="020B0503020204020204" pitchFamily="34" charset="-122"/>
              </a:rPr>
              <a:t>约</a:t>
            </a:r>
            <a:r>
              <a:rPr lang="en-US" altLang="zh-CN" sz="1800" dirty="0">
                <a:solidFill>
                  <a:srgbClr val="FF0000"/>
                </a:solidFill>
                <a:latin typeface="微软雅黑" panose="020B0503020204020204" pitchFamily="34" charset="-122"/>
                <a:ea typeface="微软雅黑" panose="020B0503020204020204" pitchFamily="34" charset="-122"/>
              </a:rPr>
              <a:t>2~10uV</a:t>
            </a:r>
          </a:p>
          <a:p>
            <a:pPr eaLnBrk="1" latinLnBrk="1" hangingPunct="1">
              <a:defRPr/>
            </a:pPr>
            <a:endParaRPr lang="en-US" altLang="zh-CN" sz="1800" b="1" dirty="0">
              <a:solidFill>
                <a:srgbClr val="FF0000"/>
              </a:solidFill>
              <a:latin typeface="微软雅黑" panose="020B0503020204020204" pitchFamily="34" charset="-122"/>
              <a:ea typeface="微软雅黑" panose="020B0503020204020204" pitchFamily="34" charset="-122"/>
            </a:endParaRPr>
          </a:p>
          <a:p>
            <a:pPr eaLnBrk="1" latinLnBrk="1" hangingPunct="1">
              <a:defRPr/>
            </a:pPr>
            <a:endParaRPr lang="en-US" altLang="zh-CN" sz="1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76521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322" y="924338"/>
            <a:ext cx="823277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内容占位符 2"/>
          <p:cNvSpPr txBox="1">
            <a:spLocks/>
          </p:cNvSpPr>
          <p:nvPr/>
        </p:nvSpPr>
        <p:spPr>
          <a:xfrm>
            <a:off x="5416684" y="3570700"/>
            <a:ext cx="3321050" cy="84137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defRPr/>
            </a:pPr>
            <a:r>
              <a:rPr lang="en-US" altLang="zh-CN" sz="2000" dirty="0">
                <a:latin typeface="微软雅黑" panose="020B0503020204020204" pitchFamily="34" charset="-122"/>
                <a:ea typeface="微软雅黑" panose="020B0503020204020204" pitchFamily="34" charset="-122"/>
              </a:rPr>
              <a:t>ERP</a:t>
            </a:r>
            <a:r>
              <a:rPr lang="zh-CN" altLang="en-US" sz="2000" dirty="0">
                <a:latin typeface="微软雅黑" panose="020B0503020204020204" pitchFamily="34" charset="-122"/>
                <a:ea typeface="微软雅黑" panose="020B0503020204020204" pitchFamily="34" charset="-122"/>
              </a:rPr>
              <a:t>的两个重要特点：</a:t>
            </a:r>
            <a:endParaRPr lang="en-US" altLang="zh-CN" sz="2000" dirty="0">
              <a:latin typeface="微软雅黑" panose="020B0503020204020204" pitchFamily="34" charset="-122"/>
              <a:ea typeface="微软雅黑" panose="020B0503020204020204" pitchFamily="34" charset="-122"/>
            </a:endParaRPr>
          </a:p>
          <a:p>
            <a:pPr lvl="1">
              <a:lnSpc>
                <a:spcPct val="100000"/>
              </a:lnSpc>
              <a:defRPr/>
            </a:pPr>
            <a:r>
              <a:rPr lang="zh-CN" altLang="en-US" sz="1500" b="1" dirty="0">
                <a:solidFill>
                  <a:srgbClr val="FF0000"/>
                </a:solidFill>
                <a:latin typeface="微软雅黑" panose="020B0503020204020204" pitchFamily="34" charset="-122"/>
                <a:ea typeface="微软雅黑" panose="020B0503020204020204" pitchFamily="34" charset="-122"/>
              </a:rPr>
              <a:t>波形恒定</a:t>
            </a:r>
            <a:endParaRPr lang="en-US" altLang="zh-CN" sz="1500" b="1" dirty="0">
              <a:solidFill>
                <a:srgbClr val="FF0000"/>
              </a:solidFill>
              <a:latin typeface="微软雅黑" panose="020B0503020204020204" pitchFamily="34" charset="-122"/>
              <a:ea typeface="微软雅黑" panose="020B0503020204020204" pitchFamily="34" charset="-122"/>
            </a:endParaRPr>
          </a:p>
          <a:p>
            <a:pPr lvl="1">
              <a:lnSpc>
                <a:spcPct val="100000"/>
              </a:lnSpc>
              <a:defRPr/>
            </a:pPr>
            <a:r>
              <a:rPr lang="zh-CN" altLang="en-US" sz="1500" b="1" dirty="0">
                <a:solidFill>
                  <a:srgbClr val="FF0000"/>
                </a:solidFill>
                <a:latin typeface="微软雅黑" panose="020B0503020204020204" pitchFamily="34" charset="-122"/>
                <a:ea typeface="微软雅黑" panose="020B0503020204020204" pitchFamily="34" charset="-122"/>
              </a:rPr>
              <a:t>潜伏期恒定</a:t>
            </a:r>
            <a:endParaRPr lang="en-US" altLang="zh-CN" sz="1500" b="1" dirty="0">
              <a:solidFill>
                <a:srgbClr val="FF0000"/>
              </a:solidFill>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a:off x="1795597" y="4839113"/>
            <a:ext cx="1866900" cy="19050"/>
          </a:xfrm>
          <a:prstGeom prst="straightConnector1">
            <a:avLst/>
          </a:prstGeom>
          <a:ln>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3662497" y="1048163"/>
            <a:ext cx="0" cy="1608137"/>
          </a:xfrm>
          <a:prstGeom prst="straightConnector1">
            <a:avLst/>
          </a:prstGeom>
          <a:ln>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294072" y="4226338"/>
            <a:ext cx="979487" cy="369887"/>
          </a:xfrm>
          <a:prstGeom prst="rect">
            <a:avLst/>
          </a:prstGeom>
        </p:spPr>
        <p:txBody>
          <a:bodyPr>
            <a:spAutoFit/>
          </a:bodyPr>
          <a:lstStyle/>
          <a:p>
            <a:pPr eaLnBrk="1" latinLnBrk="1" hangingPunct="1">
              <a:defRPr/>
            </a:pPr>
            <a:r>
              <a:rPr lang="zh-CN" altLang="en-US" dirty="0">
                <a:latin typeface="+mn-ea"/>
              </a:rPr>
              <a:t>潜伏期</a:t>
            </a:r>
            <a:endParaRPr lang="zh-CN" altLang="en-US" dirty="0"/>
          </a:p>
        </p:txBody>
      </p:sp>
      <p:cxnSp>
        <p:nvCxnSpPr>
          <p:cNvPr id="21" name="直接连接符 20"/>
          <p:cNvCxnSpPr/>
          <p:nvPr/>
        </p:nvCxnSpPr>
        <p:spPr>
          <a:xfrm>
            <a:off x="3013209" y="1048163"/>
            <a:ext cx="64928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22" name="矩形 21"/>
          <p:cNvSpPr/>
          <p:nvPr/>
        </p:nvSpPr>
        <p:spPr>
          <a:xfrm>
            <a:off x="3662497" y="1298988"/>
            <a:ext cx="682625" cy="368300"/>
          </a:xfrm>
          <a:prstGeom prst="rect">
            <a:avLst/>
          </a:prstGeom>
        </p:spPr>
        <p:txBody>
          <a:bodyPr>
            <a:spAutoFit/>
          </a:bodyPr>
          <a:lstStyle/>
          <a:p>
            <a:pPr eaLnBrk="1" latinLnBrk="1" hangingPunct="1">
              <a:defRPr/>
            </a:pPr>
            <a:r>
              <a:rPr lang="zh-CN" altLang="en-US" dirty="0">
                <a:latin typeface="+mn-ea"/>
              </a:rPr>
              <a:t>峰值</a:t>
            </a:r>
            <a:endParaRPr lang="zh-CN" altLang="en-US" dirty="0"/>
          </a:p>
        </p:txBody>
      </p:sp>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715534"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的特点</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spTree>
    <p:extLst>
      <p:ext uri="{BB962C8B-B14F-4D97-AF65-F5344CB8AC3E}">
        <p14:creationId xmlns:p14="http://schemas.microsoft.com/office/powerpoint/2010/main" val="20349580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715534"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的提取</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3</a:t>
            </a:r>
            <a:endParaRPr lang="zh-CN" altLang="en-US" dirty="0"/>
          </a:p>
        </p:txBody>
      </p:sp>
      <p:grpSp>
        <p:nvGrpSpPr>
          <p:cNvPr id="11" name="Group 7"/>
          <p:cNvGrpSpPr>
            <a:grpSpLocks/>
          </p:cNvGrpSpPr>
          <p:nvPr/>
        </p:nvGrpSpPr>
        <p:grpSpPr bwMode="auto">
          <a:xfrm>
            <a:off x="1563669" y="763556"/>
            <a:ext cx="7037388" cy="890587"/>
            <a:chOff x="526" y="549"/>
            <a:chExt cx="4433" cy="748"/>
          </a:xfrm>
        </p:grpSpPr>
        <p:sp>
          <p:nvSpPr>
            <p:cNvPr id="12" name="Freeform 8"/>
            <p:cNvSpPr/>
            <p:nvPr/>
          </p:nvSpPr>
          <p:spPr bwMode="auto">
            <a:xfrm>
              <a:off x="526" y="549"/>
              <a:ext cx="891" cy="743"/>
            </a:xfrm>
            <a:custGeom>
              <a:avLst/>
              <a:gdLst>
                <a:gd name="T0" fmla="*/ 12 w 891"/>
                <a:gd name="T1" fmla="*/ 301 h 742"/>
                <a:gd name="T2" fmla="*/ 33 w 891"/>
                <a:gd name="T3" fmla="*/ 374 h 742"/>
                <a:gd name="T4" fmla="*/ 54 w 891"/>
                <a:gd name="T5" fmla="*/ 449 h 742"/>
                <a:gd name="T6" fmla="*/ 75 w 891"/>
                <a:gd name="T7" fmla="*/ 523 h 742"/>
                <a:gd name="T8" fmla="*/ 96 w 891"/>
                <a:gd name="T9" fmla="*/ 264 h 742"/>
                <a:gd name="T10" fmla="*/ 117 w 891"/>
                <a:gd name="T11" fmla="*/ 372 h 742"/>
                <a:gd name="T12" fmla="*/ 138 w 891"/>
                <a:gd name="T13" fmla="*/ 351 h 742"/>
                <a:gd name="T14" fmla="*/ 159 w 891"/>
                <a:gd name="T15" fmla="*/ 563 h 742"/>
                <a:gd name="T16" fmla="*/ 180 w 891"/>
                <a:gd name="T17" fmla="*/ 649 h 742"/>
                <a:gd name="T18" fmla="*/ 201 w 891"/>
                <a:gd name="T19" fmla="*/ 631 h 742"/>
                <a:gd name="T20" fmla="*/ 220 w 891"/>
                <a:gd name="T21" fmla="*/ 313 h 742"/>
                <a:gd name="T22" fmla="*/ 241 w 891"/>
                <a:gd name="T23" fmla="*/ 350 h 742"/>
                <a:gd name="T24" fmla="*/ 262 w 891"/>
                <a:gd name="T25" fmla="*/ 208 h 742"/>
                <a:gd name="T26" fmla="*/ 283 w 891"/>
                <a:gd name="T27" fmla="*/ 385 h 742"/>
                <a:gd name="T28" fmla="*/ 304 w 891"/>
                <a:gd name="T29" fmla="*/ 428 h 742"/>
                <a:gd name="T30" fmla="*/ 325 w 891"/>
                <a:gd name="T31" fmla="*/ 584 h 742"/>
                <a:gd name="T32" fmla="*/ 346 w 891"/>
                <a:gd name="T33" fmla="*/ 661 h 742"/>
                <a:gd name="T34" fmla="*/ 367 w 891"/>
                <a:gd name="T35" fmla="*/ 546 h 742"/>
                <a:gd name="T36" fmla="*/ 388 w 891"/>
                <a:gd name="T37" fmla="*/ 185 h 742"/>
                <a:gd name="T38" fmla="*/ 409 w 891"/>
                <a:gd name="T39" fmla="*/ 325 h 742"/>
                <a:gd name="T40" fmla="*/ 429 w 891"/>
                <a:gd name="T41" fmla="*/ 427 h 742"/>
                <a:gd name="T42" fmla="*/ 450 w 891"/>
                <a:gd name="T43" fmla="*/ 297 h 742"/>
                <a:gd name="T44" fmla="*/ 471 w 891"/>
                <a:gd name="T45" fmla="*/ 379 h 742"/>
                <a:gd name="T46" fmla="*/ 492 w 891"/>
                <a:gd name="T47" fmla="*/ 446 h 742"/>
                <a:gd name="T48" fmla="*/ 513 w 891"/>
                <a:gd name="T49" fmla="*/ 514 h 742"/>
                <a:gd name="T50" fmla="*/ 534 w 891"/>
                <a:gd name="T51" fmla="*/ 546 h 742"/>
                <a:gd name="T52" fmla="*/ 555 w 891"/>
                <a:gd name="T53" fmla="*/ 574 h 742"/>
                <a:gd name="T54" fmla="*/ 576 w 891"/>
                <a:gd name="T55" fmla="*/ 516 h 742"/>
                <a:gd name="T56" fmla="*/ 597 w 891"/>
                <a:gd name="T57" fmla="*/ 336 h 742"/>
                <a:gd name="T58" fmla="*/ 618 w 891"/>
                <a:gd name="T59" fmla="*/ 320 h 742"/>
                <a:gd name="T60" fmla="*/ 637 w 891"/>
                <a:gd name="T61" fmla="*/ 495 h 742"/>
                <a:gd name="T62" fmla="*/ 658 w 891"/>
                <a:gd name="T63" fmla="*/ 250 h 742"/>
                <a:gd name="T64" fmla="*/ 679 w 891"/>
                <a:gd name="T65" fmla="*/ 409 h 742"/>
                <a:gd name="T66" fmla="*/ 700 w 891"/>
                <a:gd name="T67" fmla="*/ 449 h 742"/>
                <a:gd name="T68" fmla="*/ 721 w 891"/>
                <a:gd name="T69" fmla="*/ 318 h 742"/>
                <a:gd name="T70" fmla="*/ 742 w 891"/>
                <a:gd name="T71" fmla="*/ 416 h 742"/>
                <a:gd name="T72" fmla="*/ 763 w 891"/>
                <a:gd name="T73" fmla="*/ 584 h 742"/>
                <a:gd name="T74" fmla="*/ 784 w 891"/>
                <a:gd name="T75" fmla="*/ 539 h 742"/>
                <a:gd name="T76" fmla="*/ 805 w 891"/>
                <a:gd name="T77" fmla="*/ 637 h 742"/>
                <a:gd name="T78" fmla="*/ 826 w 891"/>
                <a:gd name="T79" fmla="*/ 567 h 742"/>
                <a:gd name="T80" fmla="*/ 845 w 891"/>
                <a:gd name="T81" fmla="*/ 542 h 742"/>
                <a:gd name="T82" fmla="*/ 866 w 891"/>
                <a:gd name="T83" fmla="*/ 400 h 7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1"/>
                <a:gd name="T127" fmla="*/ 0 h 742"/>
                <a:gd name="T128" fmla="*/ 891 w 891"/>
                <a:gd name="T129" fmla="*/ 742 h 7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1" h="742">
                  <a:moveTo>
                    <a:pt x="0" y="388"/>
                  </a:moveTo>
                  <a:lnTo>
                    <a:pt x="5" y="425"/>
                  </a:lnTo>
                  <a:lnTo>
                    <a:pt x="12" y="301"/>
                  </a:lnTo>
                  <a:lnTo>
                    <a:pt x="19" y="320"/>
                  </a:lnTo>
                  <a:lnTo>
                    <a:pt x="26" y="374"/>
                  </a:lnTo>
                  <a:lnTo>
                    <a:pt x="33" y="374"/>
                  </a:lnTo>
                  <a:lnTo>
                    <a:pt x="40" y="311"/>
                  </a:lnTo>
                  <a:lnTo>
                    <a:pt x="47" y="250"/>
                  </a:lnTo>
                  <a:lnTo>
                    <a:pt x="54" y="449"/>
                  </a:lnTo>
                  <a:lnTo>
                    <a:pt x="61" y="313"/>
                  </a:lnTo>
                  <a:lnTo>
                    <a:pt x="68" y="386"/>
                  </a:lnTo>
                  <a:lnTo>
                    <a:pt x="75" y="523"/>
                  </a:lnTo>
                  <a:lnTo>
                    <a:pt x="82" y="378"/>
                  </a:lnTo>
                  <a:lnTo>
                    <a:pt x="89" y="502"/>
                  </a:lnTo>
                  <a:lnTo>
                    <a:pt x="96" y="264"/>
                  </a:lnTo>
                  <a:lnTo>
                    <a:pt x="103" y="449"/>
                  </a:lnTo>
                  <a:lnTo>
                    <a:pt x="110" y="612"/>
                  </a:lnTo>
                  <a:lnTo>
                    <a:pt x="117" y="372"/>
                  </a:lnTo>
                  <a:lnTo>
                    <a:pt x="124" y="437"/>
                  </a:lnTo>
                  <a:lnTo>
                    <a:pt x="131" y="558"/>
                  </a:lnTo>
                  <a:lnTo>
                    <a:pt x="138" y="351"/>
                  </a:lnTo>
                  <a:lnTo>
                    <a:pt x="145" y="621"/>
                  </a:lnTo>
                  <a:lnTo>
                    <a:pt x="152" y="253"/>
                  </a:lnTo>
                  <a:lnTo>
                    <a:pt x="159" y="563"/>
                  </a:lnTo>
                  <a:lnTo>
                    <a:pt x="166" y="582"/>
                  </a:lnTo>
                  <a:lnTo>
                    <a:pt x="173" y="386"/>
                  </a:lnTo>
                  <a:lnTo>
                    <a:pt x="180" y="649"/>
                  </a:lnTo>
                  <a:lnTo>
                    <a:pt x="187" y="511"/>
                  </a:lnTo>
                  <a:lnTo>
                    <a:pt x="194" y="537"/>
                  </a:lnTo>
                  <a:lnTo>
                    <a:pt x="201" y="631"/>
                  </a:lnTo>
                  <a:lnTo>
                    <a:pt x="208" y="610"/>
                  </a:lnTo>
                  <a:lnTo>
                    <a:pt x="213" y="481"/>
                  </a:lnTo>
                  <a:lnTo>
                    <a:pt x="220" y="313"/>
                  </a:lnTo>
                  <a:lnTo>
                    <a:pt x="227" y="292"/>
                  </a:lnTo>
                  <a:lnTo>
                    <a:pt x="234" y="640"/>
                  </a:lnTo>
                  <a:lnTo>
                    <a:pt x="241" y="350"/>
                  </a:lnTo>
                  <a:lnTo>
                    <a:pt x="248" y="301"/>
                  </a:lnTo>
                  <a:lnTo>
                    <a:pt x="255" y="325"/>
                  </a:lnTo>
                  <a:lnTo>
                    <a:pt x="262" y="208"/>
                  </a:lnTo>
                  <a:lnTo>
                    <a:pt x="269" y="306"/>
                  </a:lnTo>
                  <a:lnTo>
                    <a:pt x="276" y="245"/>
                  </a:lnTo>
                  <a:lnTo>
                    <a:pt x="283" y="385"/>
                  </a:lnTo>
                  <a:lnTo>
                    <a:pt x="290" y="138"/>
                  </a:lnTo>
                  <a:lnTo>
                    <a:pt x="297" y="334"/>
                  </a:lnTo>
                  <a:lnTo>
                    <a:pt x="304" y="428"/>
                  </a:lnTo>
                  <a:lnTo>
                    <a:pt x="311" y="222"/>
                  </a:lnTo>
                  <a:lnTo>
                    <a:pt x="318" y="190"/>
                  </a:lnTo>
                  <a:lnTo>
                    <a:pt x="325" y="584"/>
                  </a:lnTo>
                  <a:lnTo>
                    <a:pt x="332" y="544"/>
                  </a:lnTo>
                  <a:lnTo>
                    <a:pt x="339" y="742"/>
                  </a:lnTo>
                  <a:lnTo>
                    <a:pt x="346" y="661"/>
                  </a:lnTo>
                  <a:lnTo>
                    <a:pt x="353" y="423"/>
                  </a:lnTo>
                  <a:lnTo>
                    <a:pt x="360" y="554"/>
                  </a:lnTo>
                  <a:lnTo>
                    <a:pt x="367" y="546"/>
                  </a:lnTo>
                  <a:lnTo>
                    <a:pt x="374" y="437"/>
                  </a:lnTo>
                  <a:lnTo>
                    <a:pt x="381" y="211"/>
                  </a:lnTo>
                  <a:lnTo>
                    <a:pt x="388" y="185"/>
                  </a:lnTo>
                  <a:lnTo>
                    <a:pt x="395" y="0"/>
                  </a:lnTo>
                  <a:lnTo>
                    <a:pt x="402" y="110"/>
                  </a:lnTo>
                  <a:lnTo>
                    <a:pt x="409" y="325"/>
                  </a:lnTo>
                  <a:lnTo>
                    <a:pt x="416" y="325"/>
                  </a:lnTo>
                  <a:lnTo>
                    <a:pt x="422" y="626"/>
                  </a:lnTo>
                  <a:lnTo>
                    <a:pt x="429" y="427"/>
                  </a:lnTo>
                  <a:lnTo>
                    <a:pt x="436" y="462"/>
                  </a:lnTo>
                  <a:lnTo>
                    <a:pt x="443" y="294"/>
                  </a:lnTo>
                  <a:lnTo>
                    <a:pt x="450" y="297"/>
                  </a:lnTo>
                  <a:lnTo>
                    <a:pt x="457" y="455"/>
                  </a:lnTo>
                  <a:lnTo>
                    <a:pt x="464" y="325"/>
                  </a:lnTo>
                  <a:lnTo>
                    <a:pt x="471" y="379"/>
                  </a:lnTo>
                  <a:lnTo>
                    <a:pt x="478" y="649"/>
                  </a:lnTo>
                  <a:lnTo>
                    <a:pt x="485" y="595"/>
                  </a:lnTo>
                  <a:lnTo>
                    <a:pt x="492" y="446"/>
                  </a:lnTo>
                  <a:lnTo>
                    <a:pt x="499" y="633"/>
                  </a:lnTo>
                  <a:lnTo>
                    <a:pt x="506" y="556"/>
                  </a:lnTo>
                  <a:lnTo>
                    <a:pt x="513" y="514"/>
                  </a:lnTo>
                  <a:lnTo>
                    <a:pt x="520" y="280"/>
                  </a:lnTo>
                  <a:lnTo>
                    <a:pt x="527" y="521"/>
                  </a:lnTo>
                  <a:lnTo>
                    <a:pt x="534" y="546"/>
                  </a:lnTo>
                  <a:lnTo>
                    <a:pt x="541" y="472"/>
                  </a:lnTo>
                  <a:lnTo>
                    <a:pt x="548" y="302"/>
                  </a:lnTo>
                  <a:lnTo>
                    <a:pt x="555" y="574"/>
                  </a:lnTo>
                  <a:lnTo>
                    <a:pt x="562" y="441"/>
                  </a:lnTo>
                  <a:lnTo>
                    <a:pt x="569" y="463"/>
                  </a:lnTo>
                  <a:lnTo>
                    <a:pt x="576" y="516"/>
                  </a:lnTo>
                  <a:lnTo>
                    <a:pt x="583" y="493"/>
                  </a:lnTo>
                  <a:lnTo>
                    <a:pt x="590" y="285"/>
                  </a:lnTo>
                  <a:lnTo>
                    <a:pt x="597" y="336"/>
                  </a:lnTo>
                  <a:lnTo>
                    <a:pt x="604" y="287"/>
                  </a:lnTo>
                  <a:lnTo>
                    <a:pt x="611" y="462"/>
                  </a:lnTo>
                  <a:lnTo>
                    <a:pt x="618" y="320"/>
                  </a:lnTo>
                  <a:lnTo>
                    <a:pt x="625" y="595"/>
                  </a:lnTo>
                  <a:lnTo>
                    <a:pt x="630" y="623"/>
                  </a:lnTo>
                  <a:lnTo>
                    <a:pt x="637" y="495"/>
                  </a:lnTo>
                  <a:lnTo>
                    <a:pt x="644" y="497"/>
                  </a:lnTo>
                  <a:lnTo>
                    <a:pt x="651" y="451"/>
                  </a:lnTo>
                  <a:lnTo>
                    <a:pt x="658" y="250"/>
                  </a:lnTo>
                  <a:lnTo>
                    <a:pt x="665" y="509"/>
                  </a:lnTo>
                  <a:lnTo>
                    <a:pt x="672" y="546"/>
                  </a:lnTo>
                  <a:lnTo>
                    <a:pt x="679" y="409"/>
                  </a:lnTo>
                  <a:lnTo>
                    <a:pt x="686" y="434"/>
                  </a:lnTo>
                  <a:lnTo>
                    <a:pt x="693" y="582"/>
                  </a:lnTo>
                  <a:lnTo>
                    <a:pt x="700" y="449"/>
                  </a:lnTo>
                  <a:lnTo>
                    <a:pt x="707" y="446"/>
                  </a:lnTo>
                  <a:lnTo>
                    <a:pt x="714" y="302"/>
                  </a:lnTo>
                  <a:lnTo>
                    <a:pt x="721" y="318"/>
                  </a:lnTo>
                  <a:lnTo>
                    <a:pt x="728" y="297"/>
                  </a:lnTo>
                  <a:lnTo>
                    <a:pt x="735" y="399"/>
                  </a:lnTo>
                  <a:lnTo>
                    <a:pt x="742" y="416"/>
                  </a:lnTo>
                  <a:lnTo>
                    <a:pt x="749" y="397"/>
                  </a:lnTo>
                  <a:lnTo>
                    <a:pt x="756" y="607"/>
                  </a:lnTo>
                  <a:lnTo>
                    <a:pt x="763" y="584"/>
                  </a:lnTo>
                  <a:lnTo>
                    <a:pt x="770" y="479"/>
                  </a:lnTo>
                  <a:lnTo>
                    <a:pt x="777" y="420"/>
                  </a:lnTo>
                  <a:lnTo>
                    <a:pt x="784" y="539"/>
                  </a:lnTo>
                  <a:lnTo>
                    <a:pt x="791" y="327"/>
                  </a:lnTo>
                  <a:lnTo>
                    <a:pt x="798" y="490"/>
                  </a:lnTo>
                  <a:lnTo>
                    <a:pt x="805" y="637"/>
                  </a:lnTo>
                  <a:lnTo>
                    <a:pt x="812" y="409"/>
                  </a:lnTo>
                  <a:lnTo>
                    <a:pt x="819" y="420"/>
                  </a:lnTo>
                  <a:lnTo>
                    <a:pt x="826" y="567"/>
                  </a:lnTo>
                  <a:lnTo>
                    <a:pt x="833" y="614"/>
                  </a:lnTo>
                  <a:lnTo>
                    <a:pt x="838" y="266"/>
                  </a:lnTo>
                  <a:lnTo>
                    <a:pt x="845" y="542"/>
                  </a:lnTo>
                  <a:lnTo>
                    <a:pt x="852" y="565"/>
                  </a:lnTo>
                  <a:lnTo>
                    <a:pt x="859" y="630"/>
                  </a:lnTo>
                  <a:lnTo>
                    <a:pt x="866" y="400"/>
                  </a:lnTo>
                  <a:lnTo>
                    <a:pt x="873" y="425"/>
                  </a:lnTo>
                  <a:lnTo>
                    <a:pt x="891" y="463"/>
                  </a:lnTo>
                </a:path>
              </a:pathLst>
            </a:custGeom>
            <a:solidFill>
              <a:srgbClr val="FFFFFF"/>
            </a:solidFill>
            <a:ln w="0">
              <a:solidFill>
                <a:schemeClr val="tx1">
                  <a:lumMod val="95000"/>
                  <a:lumOff val="5000"/>
                </a:schemeClr>
              </a:solidFill>
              <a:prstDash val="solid"/>
              <a:round/>
            </a:ln>
          </p:spPr>
          <p:txBody>
            <a:bodyPr/>
            <a:lstStyle/>
            <a:p>
              <a:pPr eaLnBrk="1" latinLnBrk="1" hangingPunct="1">
                <a:defRPr/>
              </a:pPr>
              <a:endParaRPr lang="zh-CN" altLang="en-US"/>
            </a:p>
          </p:txBody>
        </p:sp>
        <p:sp>
          <p:nvSpPr>
            <p:cNvPr id="13" name="Freeform 9"/>
            <p:cNvSpPr/>
            <p:nvPr/>
          </p:nvSpPr>
          <p:spPr bwMode="auto">
            <a:xfrm>
              <a:off x="2302" y="702"/>
              <a:ext cx="880" cy="560"/>
            </a:xfrm>
            <a:custGeom>
              <a:avLst/>
              <a:gdLst>
                <a:gd name="T0" fmla="*/ 12 w 880"/>
                <a:gd name="T1" fmla="*/ 171 h 560"/>
                <a:gd name="T2" fmla="*/ 33 w 880"/>
                <a:gd name="T3" fmla="*/ 485 h 560"/>
                <a:gd name="T4" fmla="*/ 54 w 880"/>
                <a:gd name="T5" fmla="*/ 366 h 560"/>
                <a:gd name="T6" fmla="*/ 75 w 880"/>
                <a:gd name="T7" fmla="*/ 380 h 560"/>
                <a:gd name="T8" fmla="*/ 96 w 880"/>
                <a:gd name="T9" fmla="*/ 140 h 560"/>
                <a:gd name="T10" fmla="*/ 117 w 880"/>
                <a:gd name="T11" fmla="*/ 381 h 560"/>
                <a:gd name="T12" fmla="*/ 138 w 880"/>
                <a:gd name="T13" fmla="*/ 303 h 560"/>
                <a:gd name="T14" fmla="*/ 159 w 880"/>
                <a:gd name="T15" fmla="*/ 208 h 560"/>
                <a:gd name="T16" fmla="*/ 180 w 880"/>
                <a:gd name="T17" fmla="*/ 394 h 560"/>
                <a:gd name="T18" fmla="*/ 201 w 880"/>
                <a:gd name="T19" fmla="*/ 383 h 560"/>
                <a:gd name="T20" fmla="*/ 220 w 880"/>
                <a:gd name="T21" fmla="*/ 164 h 560"/>
                <a:gd name="T22" fmla="*/ 241 w 880"/>
                <a:gd name="T23" fmla="*/ 157 h 560"/>
                <a:gd name="T24" fmla="*/ 262 w 880"/>
                <a:gd name="T25" fmla="*/ 184 h 560"/>
                <a:gd name="T26" fmla="*/ 283 w 880"/>
                <a:gd name="T27" fmla="*/ 17 h 560"/>
                <a:gd name="T28" fmla="*/ 304 w 880"/>
                <a:gd name="T29" fmla="*/ 56 h 560"/>
                <a:gd name="T30" fmla="*/ 325 w 880"/>
                <a:gd name="T31" fmla="*/ 290 h 560"/>
                <a:gd name="T32" fmla="*/ 346 w 880"/>
                <a:gd name="T33" fmla="*/ 520 h 560"/>
                <a:gd name="T34" fmla="*/ 367 w 880"/>
                <a:gd name="T35" fmla="*/ 334 h 560"/>
                <a:gd name="T36" fmla="*/ 388 w 880"/>
                <a:gd name="T37" fmla="*/ 320 h 560"/>
                <a:gd name="T38" fmla="*/ 409 w 880"/>
                <a:gd name="T39" fmla="*/ 17 h 560"/>
                <a:gd name="T40" fmla="*/ 429 w 880"/>
                <a:gd name="T41" fmla="*/ 336 h 560"/>
                <a:gd name="T42" fmla="*/ 450 w 880"/>
                <a:gd name="T43" fmla="*/ 399 h 560"/>
                <a:gd name="T44" fmla="*/ 471 w 880"/>
                <a:gd name="T45" fmla="*/ 462 h 560"/>
                <a:gd name="T46" fmla="*/ 492 w 880"/>
                <a:gd name="T47" fmla="*/ 346 h 560"/>
                <a:gd name="T48" fmla="*/ 513 w 880"/>
                <a:gd name="T49" fmla="*/ 247 h 560"/>
                <a:gd name="T50" fmla="*/ 534 w 880"/>
                <a:gd name="T51" fmla="*/ 369 h 560"/>
                <a:gd name="T52" fmla="*/ 555 w 880"/>
                <a:gd name="T53" fmla="*/ 164 h 560"/>
                <a:gd name="T54" fmla="*/ 576 w 880"/>
                <a:gd name="T55" fmla="*/ 338 h 560"/>
                <a:gd name="T56" fmla="*/ 597 w 880"/>
                <a:gd name="T57" fmla="*/ 143 h 560"/>
                <a:gd name="T58" fmla="*/ 618 w 880"/>
                <a:gd name="T59" fmla="*/ 507 h 560"/>
                <a:gd name="T60" fmla="*/ 637 w 880"/>
                <a:gd name="T61" fmla="*/ 415 h 560"/>
                <a:gd name="T62" fmla="*/ 658 w 880"/>
                <a:gd name="T63" fmla="*/ 495 h 560"/>
                <a:gd name="T64" fmla="*/ 679 w 880"/>
                <a:gd name="T65" fmla="*/ 220 h 560"/>
                <a:gd name="T66" fmla="*/ 700 w 880"/>
                <a:gd name="T67" fmla="*/ 381 h 560"/>
                <a:gd name="T68" fmla="*/ 721 w 880"/>
                <a:gd name="T69" fmla="*/ 243 h 560"/>
                <a:gd name="T70" fmla="*/ 742 w 880"/>
                <a:gd name="T71" fmla="*/ 343 h 560"/>
                <a:gd name="T72" fmla="*/ 763 w 880"/>
                <a:gd name="T73" fmla="*/ 385 h 560"/>
                <a:gd name="T74" fmla="*/ 784 w 880"/>
                <a:gd name="T75" fmla="*/ 254 h 560"/>
                <a:gd name="T76" fmla="*/ 805 w 880"/>
                <a:gd name="T77" fmla="*/ 145 h 560"/>
                <a:gd name="T78" fmla="*/ 826 w 880"/>
                <a:gd name="T79" fmla="*/ 534 h 560"/>
                <a:gd name="T80" fmla="*/ 845 w 880"/>
                <a:gd name="T81" fmla="*/ 462 h 560"/>
                <a:gd name="T82" fmla="*/ 866 w 880"/>
                <a:gd name="T83" fmla="*/ 310 h 5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560"/>
                <a:gd name="T128" fmla="*/ 880 w 880"/>
                <a:gd name="T129" fmla="*/ 560 h 5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560">
                  <a:moveTo>
                    <a:pt x="0" y="196"/>
                  </a:moveTo>
                  <a:lnTo>
                    <a:pt x="5" y="479"/>
                  </a:lnTo>
                  <a:lnTo>
                    <a:pt x="12" y="171"/>
                  </a:lnTo>
                  <a:lnTo>
                    <a:pt x="19" y="324"/>
                  </a:lnTo>
                  <a:lnTo>
                    <a:pt x="26" y="138"/>
                  </a:lnTo>
                  <a:lnTo>
                    <a:pt x="33" y="485"/>
                  </a:lnTo>
                  <a:lnTo>
                    <a:pt x="40" y="514"/>
                  </a:lnTo>
                  <a:lnTo>
                    <a:pt x="47" y="378"/>
                  </a:lnTo>
                  <a:lnTo>
                    <a:pt x="54" y="366"/>
                  </a:lnTo>
                  <a:lnTo>
                    <a:pt x="61" y="369"/>
                  </a:lnTo>
                  <a:lnTo>
                    <a:pt x="68" y="362"/>
                  </a:lnTo>
                  <a:lnTo>
                    <a:pt x="75" y="380"/>
                  </a:lnTo>
                  <a:lnTo>
                    <a:pt x="82" y="161"/>
                  </a:lnTo>
                  <a:lnTo>
                    <a:pt x="89" y="259"/>
                  </a:lnTo>
                  <a:lnTo>
                    <a:pt x="96" y="140"/>
                  </a:lnTo>
                  <a:lnTo>
                    <a:pt x="103" y="467"/>
                  </a:lnTo>
                  <a:lnTo>
                    <a:pt x="110" y="227"/>
                  </a:lnTo>
                  <a:lnTo>
                    <a:pt x="117" y="381"/>
                  </a:lnTo>
                  <a:lnTo>
                    <a:pt x="124" y="348"/>
                  </a:lnTo>
                  <a:lnTo>
                    <a:pt x="131" y="520"/>
                  </a:lnTo>
                  <a:lnTo>
                    <a:pt x="138" y="303"/>
                  </a:lnTo>
                  <a:lnTo>
                    <a:pt x="145" y="381"/>
                  </a:lnTo>
                  <a:lnTo>
                    <a:pt x="152" y="208"/>
                  </a:lnTo>
                  <a:lnTo>
                    <a:pt x="159" y="208"/>
                  </a:lnTo>
                  <a:lnTo>
                    <a:pt x="166" y="378"/>
                  </a:lnTo>
                  <a:lnTo>
                    <a:pt x="173" y="430"/>
                  </a:lnTo>
                  <a:lnTo>
                    <a:pt x="180" y="394"/>
                  </a:lnTo>
                  <a:lnTo>
                    <a:pt x="187" y="136"/>
                  </a:lnTo>
                  <a:lnTo>
                    <a:pt x="194" y="338"/>
                  </a:lnTo>
                  <a:lnTo>
                    <a:pt x="201" y="383"/>
                  </a:lnTo>
                  <a:lnTo>
                    <a:pt x="208" y="220"/>
                  </a:lnTo>
                  <a:lnTo>
                    <a:pt x="213" y="380"/>
                  </a:lnTo>
                  <a:lnTo>
                    <a:pt x="220" y="164"/>
                  </a:lnTo>
                  <a:lnTo>
                    <a:pt x="227" y="458"/>
                  </a:lnTo>
                  <a:lnTo>
                    <a:pt x="234" y="383"/>
                  </a:lnTo>
                  <a:lnTo>
                    <a:pt x="241" y="157"/>
                  </a:lnTo>
                  <a:lnTo>
                    <a:pt x="248" y="322"/>
                  </a:lnTo>
                  <a:lnTo>
                    <a:pt x="255" y="472"/>
                  </a:lnTo>
                  <a:lnTo>
                    <a:pt x="262" y="184"/>
                  </a:lnTo>
                  <a:lnTo>
                    <a:pt x="269" y="458"/>
                  </a:lnTo>
                  <a:lnTo>
                    <a:pt x="276" y="187"/>
                  </a:lnTo>
                  <a:lnTo>
                    <a:pt x="283" y="17"/>
                  </a:lnTo>
                  <a:lnTo>
                    <a:pt x="290" y="224"/>
                  </a:lnTo>
                  <a:lnTo>
                    <a:pt x="297" y="61"/>
                  </a:lnTo>
                  <a:lnTo>
                    <a:pt x="304" y="56"/>
                  </a:lnTo>
                  <a:lnTo>
                    <a:pt x="311" y="0"/>
                  </a:lnTo>
                  <a:lnTo>
                    <a:pt x="318" y="385"/>
                  </a:lnTo>
                  <a:lnTo>
                    <a:pt x="325" y="290"/>
                  </a:lnTo>
                  <a:lnTo>
                    <a:pt x="332" y="210"/>
                  </a:lnTo>
                  <a:lnTo>
                    <a:pt x="339" y="560"/>
                  </a:lnTo>
                  <a:lnTo>
                    <a:pt x="346" y="520"/>
                  </a:lnTo>
                  <a:lnTo>
                    <a:pt x="353" y="404"/>
                  </a:lnTo>
                  <a:lnTo>
                    <a:pt x="360" y="436"/>
                  </a:lnTo>
                  <a:lnTo>
                    <a:pt x="367" y="334"/>
                  </a:lnTo>
                  <a:lnTo>
                    <a:pt x="374" y="161"/>
                  </a:lnTo>
                  <a:lnTo>
                    <a:pt x="381" y="352"/>
                  </a:lnTo>
                  <a:lnTo>
                    <a:pt x="388" y="320"/>
                  </a:lnTo>
                  <a:lnTo>
                    <a:pt x="395" y="119"/>
                  </a:lnTo>
                  <a:lnTo>
                    <a:pt x="402" y="52"/>
                  </a:lnTo>
                  <a:lnTo>
                    <a:pt x="409" y="17"/>
                  </a:lnTo>
                  <a:lnTo>
                    <a:pt x="416" y="273"/>
                  </a:lnTo>
                  <a:lnTo>
                    <a:pt x="422" y="481"/>
                  </a:lnTo>
                  <a:lnTo>
                    <a:pt x="429" y="336"/>
                  </a:lnTo>
                  <a:lnTo>
                    <a:pt x="436" y="145"/>
                  </a:lnTo>
                  <a:lnTo>
                    <a:pt x="443" y="383"/>
                  </a:lnTo>
                  <a:lnTo>
                    <a:pt x="450" y="399"/>
                  </a:lnTo>
                  <a:lnTo>
                    <a:pt x="457" y="217"/>
                  </a:lnTo>
                  <a:lnTo>
                    <a:pt x="464" y="413"/>
                  </a:lnTo>
                  <a:lnTo>
                    <a:pt x="471" y="462"/>
                  </a:lnTo>
                  <a:lnTo>
                    <a:pt x="478" y="250"/>
                  </a:lnTo>
                  <a:lnTo>
                    <a:pt x="485" y="427"/>
                  </a:lnTo>
                  <a:lnTo>
                    <a:pt x="492" y="346"/>
                  </a:lnTo>
                  <a:lnTo>
                    <a:pt x="499" y="187"/>
                  </a:lnTo>
                  <a:lnTo>
                    <a:pt x="506" y="171"/>
                  </a:lnTo>
                  <a:lnTo>
                    <a:pt x="513" y="247"/>
                  </a:lnTo>
                  <a:lnTo>
                    <a:pt x="520" y="224"/>
                  </a:lnTo>
                  <a:lnTo>
                    <a:pt x="527" y="135"/>
                  </a:lnTo>
                  <a:lnTo>
                    <a:pt x="534" y="369"/>
                  </a:lnTo>
                  <a:lnTo>
                    <a:pt x="541" y="481"/>
                  </a:lnTo>
                  <a:lnTo>
                    <a:pt x="548" y="236"/>
                  </a:lnTo>
                  <a:lnTo>
                    <a:pt x="555" y="164"/>
                  </a:lnTo>
                  <a:lnTo>
                    <a:pt x="562" y="464"/>
                  </a:lnTo>
                  <a:lnTo>
                    <a:pt x="569" y="516"/>
                  </a:lnTo>
                  <a:lnTo>
                    <a:pt x="576" y="338"/>
                  </a:lnTo>
                  <a:lnTo>
                    <a:pt x="583" y="495"/>
                  </a:lnTo>
                  <a:lnTo>
                    <a:pt x="590" y="268"/>
                  </a:lnTo>
                  <a:lnTo>
                    <a:pt x="597" y="143"/>
                  </a:lnTo>
                  <a:lnTo>
                    <a:pt x="604" y="346"/>
                  </a:lnTo>
                  <a:lnTo>
                    <a:pt x="611" y="313"/>
                  </a:lnTo>
                  <a:lnTo>
                    <a:pt x="618" y="507"/>
                  </a:lnTo>
                  <a:lnTo>
                    <a:pt x="625" y="332"/>
                  </a:lnTo>
                  <a:lnTo>
                    <a:pt x="630" y="362"/>
                  </a:lnTo>
                  <a:lnTo>
                    <a:pt x="637" y="415"/>
                  </a:lnTo>
                  <a:lnTo>
                    <a:pt x="644" y="415"/>
                  </a:lnTo>
                  <a:lnTo>
                    <a:pt x="651" y="224"/>
                  </a:lnTo>
                  <a:lnTo>
                    <a:pt x="658" y="495"/>
                  </a:lnTo>
                  <a:lnTo>
                    <a:pt x="665" y="502"/>
                  </a:lnTo>
                  <a:lnTo>
                    <a:pt x="672" y="238"/>
                  </a:lnTo>
                  <a:lnTo>
                    <a:pt x="679" y="220"/>
                  </a:lnTo>
                  <a:lnTo>
                    <a:pt x="686" y="264"/>
                  </a:lnTo>
                  <a:lnTo>
                    <a:pt x="693" y="201"/>
                  </a:lnTo>
                  <a:lnTo>
                    <a:pt x="700" y="381"/>
                  </a:lnTo>
                  <a:lnTo>
                    <a:pt x="707" y="409"/>
                  </a:lnTo>
                  <a:lnTo>
                    <a:pt x="714" y="381"/>
                  </a:lnTo>
                  <a:lnTo>
                    <a:pt x="721" y="243"/>
                  </a:lnTo>
                  <a:lnTo>
                    <a:pt x="728" y="465"/>
                  </a:lnTo>
                  <a:lnTo>
                    <a:pt x="735" y="199"/>
                  </a:lnTo>
                  <a:lnTo>
                    <a:pt x="742" y="343"/>
                  </a:lnTo>
                  <a:lnTo>
                    <a:pt x="749" y="238"/>
                  </a:lnTo>
                  <a:lnTo>
                    <a:pt x="756" y="126"/>
                  </a:lnTo>
                  <a:lnTo>
                    <a:pt x="763" y="385"/>
                  </a:lnTo>
                  <a:lnTo>
                    <a:pt x="770" y="234"/>
                  </a:lnTo>
                  <a:lnTo>
                    <a:pt x="777" y="268"/>
                  </a:lnTo>
                  <a:lnTo>
                    <a:pt x="784" y="254"/>
                  </a:lnTo>
                  <a:lnTo>
                    <a:pt x="791" y="532"/>
                  </a:lnTo>
                  <a:lnTo>
                    <a:pt x="798" y="266"/>
                  </a:lnTo>
                  <a:lnTo>
                    <a:pt x="805" y="145"/>
                  </a:lnTo>
                  <a:lnTo>
                    <a:pt x="812" y="282"/>
                  </a:lnTo>
                  <a:lnTo>
                    <a:pt x="819" y="213"/>
                  </a:lnTo>
                  <a:lnTo>
                    <a:pt x="826" y="534"/>
                  </a:lnTo>
                  <a:lnTo>
                    <a:pt x="833" y="206"/>
                  </a:lnTo>
                  <a:lnTo>
                    <a:pt x="838" y="271"/>
                  </a:lnTo>
                  <a:lnTo>
                    <a:pt x="845" y="462"/>
                  </a:lnTo>
                  <a:lnTo>
                    <a:pt x="852" y="317"/>
                  </a:lnTo>
                  <a:lnTo>
                    <a:pt x="859" y="444"/>
                  </a:lnTo>
                  <a:lnTo>
                    <a:pt x="866" y="310"/>
                  </a:lnTo>
                  <a:lnTo>
                    <a:pt x="873" y="511"/>
                  </a:lnTo>
                  <a:lnTo>
                    <a:pt x="880" y="292"/>
                  </a:lnTo>
                </a:path>
              </a:pathLst>
            </a:custGeom>
            <a:solidFill>
              <a:srgbClr val="FFFFFF"/>
            </a:solidFill>
            <a:ln w="0">
              <a:solidFill>
                <a:schemeClr val="tx1">
                  <a:lumMod val="95000"/>
                  <a:lumOff val="5000"/>
                </a:schemeClr>
              </a:solidFill>
              <a:prstDash val="solid"/>
              <a:round/>
            </a:ln>
          </p:spPr>
          <p:txBody>
            <a:bodyPr/>
            <a:lstStyle/>
            <a:p>
              <a:pPr eaLnBrk="1" latinLnBrk="1" hangingPunct="1">
                <a:defRPr/>
              </a:pPr>
              <a:endParaRPr lang="zh-CN" altLang="en-US"/>
            </a:p>
          </p:txBody>
        </p:sp>
        <p:sp>
          <p:nvSpPr>
            <p:cNvPr id="14" name="Freeform 10"/>
            <p:cNvSpPr/>
            <p:nvPr/>
          </p:nvSpPr>
          <p:spPr bwMode="auto">
            <a:xfrm>
              <a:off x="1422" y="668"/>
              <a:ext cx="880" cy="629"/>
            </a:xfrm>
            <a:custGeom>
              <a:avLst/>
              <a:gdLst>
                <a:gd name="T0" fmla="*/ 12 w 880"/>
                <a:gd name="T1" fmla="*/ 441 h 630"/>
                <a:gd name="T2" fmla="*/ 33 w 880"/>
                <a:gd name="T3" fmla="*/ 370 h 630"/>
                <a:gd name="T4" fmla="*/ 54 w 880"/>
                <a:gd name="T5" fmla="*/ 177 h 630"/>
                <a:gd name="T6" fmla="*/ 75 w 880"/>
                <a:gd name="T7" fmla="*/ 198 h 630"/>
                <a:gd name="T8" fmla="*/ 96 w 880"/>
                <a:gd name="T9" fmla="*/ 128 h 630"/>
                <a:gd name="T10" fmla="*/ 117 w 880"/>
                <a:gd name="T11" fmla="*/ 419 h 630"/>
                <a:gd name="T12" fmla="*/ 138 w 880"/>
                <a:gd name="T13" fmla="*/ 504 h 630"/>
                <a:gd name="T14" fmla="*/ 159 w 880"/>
                <a:gd name="T15" fmla="*/ 389 h 630"/>
                <a:gd name="T16" fmla="*/ 180 w 880"/>
                <a:gd name="T17" fmla="*/ 275 h 630"/>
                <a:gd name="T18" fmla="*/ 201 w 880"/>
                <a:gd name="T19" fmla="*/ 497 h 630"/>
                <a:gd name="T20" fmla="*/ 220 w 880"/>
                <a:gd name="T21" fmla="*/ 300 h 630"/>
                <a:gd name="T22" fmla="*/ 241 w 880"/>
                <a:gd name="T23" fmla="*/ 314 h 630"/>
                <a:gd name="T24" fmla="*/ 262 w 880"/>
                <a:gd name="T25" fmla="*/ 83 h 630"/>
                <a:gd name="T26" fmla="*/ 283 w 880"/>
                <a:gd name="T27" fmla="*/ 331 h 630"/>
                <a:gd name="T28" fmla="*/ 304 w 880"/>
                <a:gd name="T29" fmla="*/ 153 h 630"/>
                <a:gd name="T30" fmla="*/ 325 w 880"/>
                <a:gd name="T31" fmla="*/ 210 h 630"/>
                <a:gd name="T32" fmla="*/ 346 w 880"/>
                <a:gd name="T33" fmla="*/ 630 h 630"/>
                <a:gd name="T34" fmla="*/ 367 w 880"/>
                <a:gd name="T35" fmla="*/ 238 h 630"/>
                <a:gd name="T36" fmla="*/ 388 w 880"/>
                <a:gd name="T37" fmla="*/ 279 h 630"/>
                <a:gd name="T38" fmla="*/ 409 w 880"/>
                <a:gd name="T39" fmla="*/ 384 h 630"/>
                <a:gd name="T40" fmla="*/ 429 w 880"/>
                <a:gd name="T41" fmla="*/ 293 h 630"/>
                <a:gd name="T42" fmla="*/ 450 w 880"/>
                <a:gd name="T43" fmla="*/ 331 h 630"/>
                <a:gd name="T44" fmla="*/ 471 w 880"/>
                <a:gd name="T45" fmla="*/ 520 h 630"/>
                <a:gd name="T46" fmla="*/ 492 w 880"/>
                <a:gd name="T47" fmla="*/ 200 h 630"/>
                <a:gd name="T48" fmla="*/ 513 w 880"/>
                <a:gd name="T49" fmla="*/ 492 h 630"/>
                <a:gd name="T50" fmla="*/ 534 w 880"/>
                <a:gd name="T51" fmla="*/ 345 h 630"/>
                <a:gd name="T52" fmla="*/ 555 w 880"/>
                <a:gd name="T53" fmla="*/ 349 h 630"/>
                <a:gd name="T54" fmla="*/ 576 w 880"/>
                <a:gd name="T55" fmla="*/ 307 h 630"/>
                <a:gd name="T56" fmla="*/ 597 w 880"/>
                <a:gd name="T57" fmla="*/ 532 h 630"/>
                <a:gd name="T58" fmla="*/ 618 w 880"/>
                <a:gd name="T59" fmla="*/ 303 h 630"/>
                <a:gd name="T60" fmla="*/ 637 w 880"/>
                <a:gd name="T61" fmla="*/ 329 h 630"/>
                <a:gd name="T62" fmla="*/ 658 w 880"/>
                <a:gd name="T63" fmla="*/ 235 h 630"/>
                <a:gd name="T64" fmla="*/ 679 w 880"/>
                <a:gd name="T65" fmla="*/ 340 h 630"/>
                <a:gd name="T66" fmla="*/ 700 w 880"/>
                <a:gd name="T67" fmla="*/ 277 h 630"/>
                <a:gd name="T68" fmla="*/ 721 w 880"/>
                <a:gd name="T69" fmla="*/ 422 h 630"/>
                <a:gd name="T70" fmla="*/ 742 w 880"/>
                <a:gd name="T71" fmla="*/ 513 h 630"/>
                <a:gd name="T72" fmla="*/ 763 w 880"/>
                <a:gd name="T73" fmla="*/ 172 h 630"/>
                <a:gd name="T74" fmla="*/ 784 w 880"/>
                <a:gd name="T75" fmla="*/ 140 h 630"/>
                <a:gd name="T76" fmla="*/ 805 w 880"/>
                <a:gd name="T77" fmla="*/ 230 h 630"/>
                <a:gd name="T78" fmla="*/ 826 w 880"/>
                <a:gd name="T79" fmla="*/ 399 h 630"/>
                <a:gd name="T80" fmla="*/ 845 w 880"/>
                <a:gd name="T81" fmla="*/ 438 h 630"/>
                <a:gd name="T82" fmla="*/ 866 w 880"/>
                <a:gd name="T83" fmla="*/ 396 h 6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630"/>
                <a:gd name="T128" fmla="*/ 880 w 880"/>
                <a:gd name="T129" fmla="*/ 630 h 6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630">
                  <a:moveTo>
                    <a:pt x="0" y="347"/>
                  </a:moveTo>
                  <a:lnTo>
                    <a:pt x="5" y="249"/>
                  </a:lnTo>
                  <a:lnTo>
                    <a:pt x="12" y="441"/>
                  </a:lnTo>
                  <a:lnTo>
                    <a:pt x="19" y="244"/>
                  </a:lnTo>
                  <a:lnTo>
                    <a:pt x="26" y="184"/>
                  </a:lnTo>
                  <a:lnTo>
                    <a:pt x="33" y="370"/>
                  </a:lnTo>
                  <a:lnTo>
                    <a:pt x="40" y="364"/>
                  </a:lnTo>
                  <a:lnTo>
                    <a:pt x="47" y="147"/>
                  </a:lnTo>
                  <a:lnTo>
                    <a:pt x="54" y="177"/>
                  </a:lnTo>
                  <a:lnTo>
                    <a:pt x="61" y="252"/>
                  </a:lnTo>
                  <a:lnTo>
                    <a:pt x="68" y="413"/>
                  </a:lnTo>
                  <a:lnTo>
                    <a:pt x="75" y="198"/>
                  </a:lnTo>
                  <a:lnTo>
                    <a:pt x="82" y="140"/>
                  </a:lnTo>
                  <a:lnTo>
                    <a:pt x="89" y="415"/>
                  </a:lnTo>
                  <a:lnTo>
                    <a:pt x="96" y="128"/>
                  </a:lnTo>
                  <a:lnTo>
                    <a:pt x="103" y="357"/>
                  </a:lnTo>
                  <a:lnTo>
                    <a:pt x="110" y="538"/>
                  </a:lnTo>
                  <a:lnTo>
                    <a:pt x="117" y="419"/>
                  </a:lnTo>
                  <a:lnTo>
                    <a:pt x="124" y="254"/>
                  </a:lnTo>
                  <a:lnTo>
                    <a:pt x="131" y="336"/>
                  </a:lnTo>
                  <a:lnTo>
                    <a:pt x="138" y="504"/>
                  </a:lnTo>
                  <a:lnTo>
                    <a:pt x="145" y="459"/>
                  </a:lnTo>
                  <a:lnTo>
                    <a:pt x="152" y="137"/>
                  </a:lnTo>
                  <a:lnTo>
                    <a:pt x="159" y="389"/>
                  </a:lnTo>
                  <a:lnTo>
                    <a:pt x="166" y="482"/>
                  </a:lnTo>
                  <a:lnTo>
                    <a:pt x="173" y="534"/>
                  </a:lnTo>
                  <a:lnTo>
                    <a:pt x="180" y="275"/>
                  </a:lnTo>
                  <a:lnTo>
                    <a:pt x="187" y="237"/>
                  </a:lnTo>
                  <a:lnTo>
                    <a:pt x="194" y="529"/>
                  </a:lnTo>
                  <a:lnTo>
                    <a:pt x="201" y="497"/>
                  </a:lnTo>
                  <a:lnTo>
                    <a:pt x="208" y="172"/>
                  </a:lnTo>
                  <a:lnTo>
                    <a:pt x="213" y="224"/>
                  </a:lnTo>
                  <a:lnTo>
                    <a:pt x="220" y="300"/>
                  </a:lnTo>
                  <a:lnTo>
                    <a:pt x="227" y="258"/>
                  </a:lnTo>
                  <a:lnTo>
                    <a:pt x="234" y="142"/>
                  </a:lnTo>
                  <a:lnTo>
                    <a:pt x="241" y="314"/>
                  </a:lnTo>
                  <a:lnTo>
                    <a:pt x="248" y="219"/>
                  </a:lnTo>
                  <a:lnTo>
                    <a:pt x="255" y="263"/>
                  </a:lnTo>
                  <a:lnTo>
                    <a:pt x="262" y="83"/>
                  </a:lnTo>
                  <a:lnTo>
                    <a:pt x="269" y="445"/>
                  </a:lnTo>
                  <a:lnTo>
                    <a:pt x="276" y="35"/>
                  </a:lnTo>
                  <a:lnTo>
                    <a:pt x="283" y="331"/>
                  </a:lnTo>
                  <a:lnTo>
                    <a:pt x="290" y="16"/>
                  </a:lnTo>
                  <a:lnTo>
                    <a:pt x="297" y="93"/>
                  </a:lnTo>
                  <a:lnTo>
                    <a:pt x="304" y="153"/>
                  </a:lnTo>
                  <a:lnTo>
                    <a:pt x="311" y="387"/>
                  </a:lnTo>
                  <a:lnTo>
                    <a:pt x="318" y="284"/>
                  </a:lnTo>
                  <a:lnTo>
                    <a:pt x="325" y="210"/>
                  </a:lnTo>
                  <a:lnTo>
                    <a:pt x="332" y="487"/>
                  </a:lnTo>
                  <a:lnTo>
                    <a:pt x="339" y="385"/>
                  </a:lnTo>
                  <a:lnTo>
                    <a:pt x="346" y="630"/>
                  </a:lnTo>
                  <a:lnTo>
                    <a:pt x="353" y="378"/>
                  </a:lnTo>
                  <a:lnTo>
                    <a:pt x="360" y="308"/>
                  </a:lnTo>
                  <a:lnTo>
                    <a:pt x="367" y="238"/>
                  </a:lnTo>
                  <a:lnTo>
                    <a:pt x="374" y="217"/>
                  </a:lnTo>
                  <a:lnTo>
                    <a:pt x="381" y="0"/>
                  </a:lnTo>
                  <a:lnTo>
                    <a:pt x="388" y="279"/>
                  </a:lnTo>
                  <a:lnTo>
                    <a:pt x="395" y="193"/>
                  </a:lnTo>
                  <a:lnTo>
                    <a:pt x="402" y="6"/>
                  </a:lnTo>
                  <a:lnTo>
                    <a:pt x="409" y="384"/>
                  </a:lnTo>
                  <a:lnTo>
                    <a:pt x="416" y="252"/>
                  </a:lnTo>
                  <a:lnTo>
                    <a:pt x="422" y="461"/>
                  </a:lnTo>
                  <a:lnTo>
                    <a:pt x="429" y="293"/>
                  </a:lnTo>
                  <a:lnTo>
                    <a:pt x="436" y="419"/>
                  </a:lnTo>
                  <a:lnTo>
                    <a:pt x="443" y="503"/>
                  </a:lnTo>
                  <a:lnTo>
                    <a:pt x="450" y="331"/>
                  </a:lnTo>
                  <a:lnTo>
                    <a:pt x="457" y="175"/>
                  </a:lnTo>
                  <a:lnTo>
                    <a:pt x="464" y="286"/>
                  </a:lnTo>
                  <a:lnTo>
                    <a:pt x="471" y="520"/>
                  </a:lnTo>
                  <a:lnTo>
                    <a:pt x="478" y="147"/>
                  </a:lnTo>
                  <a:lnTo>
                    <a:pt x="485" y="469"/>
                  </a:lnTo>
                  <a:lnTo>
                    <a:pt x="492" y="200"/>
                  </a:lnTo>
                  <a:lnTo>
                    <a:pt x="499" y="287"/>
                  </a:lnTo>
                  <a:lnTo>
                    <a:pt x="506" y="191"/>
                  </a:lnTo>
                  <a:lnTo>
                    <a:pt x="513" y="492"/>
                  </a:lnTo>
                  <a:lnTo>
                    <a:pt x="520" y="272"/>
                  </a:lnTo>
                  <a:lnTo>
                    <a:pt x="527" y="492"/>
                  </a:lnTo>
                  <a:lnTo>
                    <a:pt x="534" y="345"/>
                  </a:lnTo>
                  <a:lnTo>
                    <a:pt x="541" y="258"/>
                  </a:lnTo>
                  <a:lnTo>
                    <a:pt x="548" y="485"/>
                  </a:lnTo>
                  <a:lnTo>
                    <a:pt x="555" y="349"/>
                  </a:lnTo>
                  <a:lnTo>
                    <a:pt x="562" y="510"/>
                  </a:lnTo>
                  <a:lnTo>
                    <a:pt x="569" y="300"/>
                  </a:lnTo>
                  <a:lnTo>
                    <a:pt x="576" y="307"/>
                  </a:lnTo>
                  <a:lnTo>
                    <a:pt x="583" y="434"/>
                  </a:lnTo>
                  <a:lnTo>
                    <a:pt x="590" y="441"/>
                  </a:lnTo>
                  <a:lnTo>
                    <a:pt x="597" y="532"/>
                  </a:lnTo>
                  <a:lnTo>
                    <a:pt x="604" y="382"/>
                  </a:lnTo>
                  <a:lnTo>
                    <a:pt x="611" y="228"/>
                  </a:lnTo>
                  <a:lnTo>
                    <a:pt x="618" y="303"/>
                  </a:lnTo>
                  <a:lnTo>
                    <a:pt x="625" y="371"/>
                  </a:lnTo>
                  <a:lnTo>
                    <a:pt x="630" y="459"/>
                  </a:lnTo>
                  <a:lnTo>
                    <a:pt x="637" y="329"/>
                  </a:lnTo>
                  <a:lnTo>
                    <a:pt x="644" y="245"/>
                  </a:lnTo>
                  <a:lnTo>
                    <a:pt x="651" y="182"/>
                  </a:lnTo>
                  <a:lnTo>
                    <a:pt x="658" y="235"/>
                  </a:lnTo>
                  <a:lnTo>
                    <a:pt x="665" y="130"/>
                  </a:lnTo>
                  <a:lnTo>
                    <a:pt x="672" y="182"/>
                  </a:lnTo>
                  <a:lnTo>
                    <a:pt x="679" y="340"/>
                  </a:lnTo>
                  <a:lnTo>
                    <a:pt x="686" y="168"/>
                  </a:lnTo>
                  <a:lnTo>
                    <a:pt x="693" y="531"/>
                  </a:lnTo>
                  <a:lnTo>
                    <a:pt x="700" y="277"/>
                  </a:lnTo>
                  <a:lnTo>
                    <a:pt x="707" y="151"/>
                  </a:lnTo>
                  <a:lnTo>
                    <a:pt x="714" y="522"/>
                  </a:lnTo>
                  <a:lnTo>
                    <a:pt x="721" y="422"/>
                  </a:lnTo>
                  <a:lnTo>
                    <a:pt x="728" y="261"/>
                  </a:lnTo>
                  <a:lnTo>
                    <a:pt x="735" y="298"/>
                  </a:lnTo>
                  <a:lnTo>
                    <a:pt x="742" y="513"/>
                  </a:lnTo>
                  <a:lnTo>
                    <a:pt x="749" y="177"/>
                  </a:lnTo>
                  <a:lnTo>
                    <a:pt x="756" y="338"/>
                  </a:lnTo>
                  <a:lnTo>
                    <a:pt x="763" y="172"/>
                  </a:lnTo>
                  <a:lnTo>
                    <a:pt x="770" y="226"/>
                  </a:lnTo>
                  <a:lnTo>
                    <a:pt x="777" y="270"/>
                  </a:lnTo>
                  <a:lnTo>
                    <a:pt x="784" y="140"/>
                  </a:lnTo>
                  <a:lnTo>
                    <a:pt x="791" y="469"/>
                  </a:lnTo>
                  <a:lnTo>
                    <a:pt x="798" y="483"/>
                  </a:lnTo>
                  <a:lnTo>
                    <a:pt x="805" y="230"/>
                  </a:lnTo>
                  <a:lnTo>
                    <a:pt x="812" y="410"/>
                  </a:lnTo>
                  <a:lnTo>
                    <a:pt x="819" y="349"/>
                  </a:lnTo>
                  <a:lnTo>
                    <a:pt x="826" y="399"/>
                  </a:lnTo>
                  <a:lnTo>
                    <a:pt x="833" y="536"/>
                  </a:lnTo>
                  <a:lnTo>
                    <a:pt x="838" y="403"/>
                  </a:lnTo>
                  <a:lnTo>
                    <a:pt x="845" y="438"/>
                  </a:lnTo>
                  <a:lnTo>
                    <a:pt x="852" y="130"/>
                  </a:lnTo>
                  <a:lnTo>
                    <a:pt x="859" y="167"/>
                  </a:lnTo>
                  <a:lnTo>
                    <a:pt x="866" y="396"/>
                  </a:lnTo>
                  <a:lnTo>
                    <a:pt x="873" y="426"/>
                  </a:lnTo>
                  <a:lnTo>
                    <a:pt x="880" y="501"/>
                  </a:lnTo>
                </a:path>
              </a:pathLst>
            </a:custGeom>
            <a:solidFill>
              <a:srgbClr val="FFFFFF"/>
            </a:solidFill>
            <a:ln w="0">
              <a:solidFill>
                <a:schemeClr val="tx1">
                  <a:lumMod val="95000"/>
                  <a:lumOff val="5000"/>
                </a:schemeClr>
              </a:solidFill>
              <a:prstDash val="solid"/>
              <a:round/>
            </a:ln>
          </p:spPr>
          <p:txBody>
            <a:bodyPr/>
            <a:lstStyle/>
            <a:p>
              <a:pPr eaLnBrk="1" latinLnBrk="1" hangingPunct="1">
                <a:defRPr/>
              </a:pPr>
              <a:endParaRPr lang="zh-CN" altLang="en-US"/>
            </a:p>
          </p:txBody>
        </p:sp>
        <p:sp>
          <p:nvSpPr>
            <p:cNvPr id="15" name="Freeform 11"/>
            <p:cNvSpPr/>
            <p:nvPr/>
          </p:nvSpPr>
          <p:spPr bwMode="auto">
            <a:xfrm>
              <a:off x="4079" y="721"/>
              <a:ext cx="880" cy="523"/>
            </a:xfrm>
            <a:custGeom>
              <a:avLst/>
              <a:gdLst>
                <a:gd name="T0" fmla="*/ 12 w 880"/>
                <a:gd name="T1" fmla="*/ 319 h 522"/>
                <a:gd name="T2" fmla="*/ 33 w 880"/>
                <a:gd name="T3" fmla="*/ 506 h 522"/>
                <a:gd name="T4" fmla="*/ 54 w 880"/>
                <a:gd name="T5" fmla="*/ 438 h 522"/>
                <a:gd name="T6" fmla="*/ 75 w 880"/>
                <a:gd name="T7" fmla="*/ 326 h 522"/>
                <a:gd name="T8" fmla="*/ 96 w 880"/>
                <a:gd name="T9" fmla="*/ 266 h 522"/>
                <a:gd name="T10" fmla="*/ 117 w 880"/>
                <a:gd name="T11" fmla="*/ 410 h 522"/>
                <a:gd name="T12" fmla="*/ 138 w 880"/>
                <a:gd name="T13" fmla="*/ 410 h 522"/>
                <a:gd name="T14" fmla="*/ 159 w 880"/>
                <a:gd name="T15" fmla="*/ 137 h 522"/>
                <a:gd name="T16" fmla="*/ 180 w 880"/>
                <a:gd name="T17" fmla="*/ 114 h 522"/>
                <a:gd name="T18" fmla="*/ 201 w 880"/>
                <a:gd name="T19" fmla="*/ 149 h 522"/>
                <a:gd name="T20" fmla="*/ 220 w 880"/>
                <a:gd name="T21" fmla="*/ 398 h 522"/>
                <a:gd name="T22" fmla="*/ 241 w 880"/>
                <a:gd name="T23" fmla="*/ 207 h 522"/>
                <a:gd name="T24" fmla="*/ 262 w 880"/>
                <a:gd name="T25" fmla="*/ 126 h 522"/>
                <a:gd name="T26" fmla="*/ 283 w 880"/>
                <a:gd name="T27" fmla="*/ 272 h 522"/>
                <a:gd name="T28" fmla="*/ 304 w 880"/>
                <a:gd name="T29" fmla="*/ 84 h 522"/>
                <a:gd name="T30" fmla="*/ 325 w 880"/>
                <a:gd name="T31" fmla="*/ 440 h 522"/>
                <a:gd name="T32" fmla="*/ 346 w 880"/>
                <a:gd name="T33" fmla="*/ 427 h 522"/>
                <a:gd name="T34" fmla="*/ 367 w 880"/>
                <a:gd name="T35" fmla="*/ 333 h 522"/>
                <a:gd name="T36" fmla="*/ 388 w 880"/>
                <a:gd name="T37" fmla="*/ 2 h 522"/>
                <a:gd name="T38" fmla="*/ 409 w 880"/>
                <a:gd name="T39" fmla="*/ 172 h 522"/>
                <a:gd name="T40" fmla="*/ 429 w 880"/>
                <a:gd name="T41" fmla="*/ 389 h 522"/>
                <a:gd name="T42" fmla="*/ 450 w 880"/>
                <a:gd name="T43" fmla="*/ 280 h 522"/>
                <a:gd name="T44" fmla="*/ 471 w 880"/>
                <a:gd name="T45" fmla="*/ 268 h 522"/>
                <a:gd name="T46" fmla="*/ 492 w 880"/>
                <a:gd name="T47" fmla="*/ 517 h 522"/>
                <a:gd name="T48" fmla="*/ 513 w 880"/>
                <a:gd name="T49" fmla="*/ 483 h 522"/>
                <a:gd name="T50" fmla="*/ 534 w 880"/>
                <a:gd name="T51" fmla="*/ 121 h 522"/>
                <a:gd name="T52" fmla="*/ 555 w 880"/>
                <a:gd name="T53" fmla="*/ 469 h 522"/>
                <a:gd name="T54" fmla="*/ 576 w 880"/>
                <a:gd name="T55" fmla="*/ 496 h 522"/>
                <a:gd name="T56" fmla="*/ 597 w 880"/>
                <a:gd name="T57" fmla="*/ 468 h 522"/>
                <a:gd name="T58" fmla="*/ 618 w 880"/>
                <a:gd name="T59" fmla="*/ 324 h 522"/>
                <a:gd name="T60" fmla="*/ 637 w 880"/>
                <a:gd name="T61" fmla="*/ 119 h 522"/>
                <a:gd name="T62" fmla="*/ 658 w 880"/>
                <a:gd name="T63" fmla="*/ 338 h 522"/>
                <a:gd name="T64" fmla="*/ 679 w 880"/>
                <a:gd name="T65" fmla="*/ 455 h 522"/>
                <a:gd name="T66" fmla="*/ 700 w 880"/>
                <a:gd name="T67" fmla="*/ 391 h 522"/>
                <a:gd name="T68" fmla="*/ 721 w 880"/>
                <a:gd name="T69" fmla="*/ 217 h 522"/>
                <a:gd name="T70" fmla="*/ 742 w 880"/>
                <a:gd name="T71" fmla="*/ 354 h 522"/>
                <a:gd name="T72" fmla="*/ 763 w 880"/>
                <a:gd name="T73" fmla="*/ 501 h 522"/>
                <a:gd name="T74" fmla="*/ 784 w 880"/>
                <a:gd name="T75" fmla="*/ 461 h 522"/>
                <a:gd name="T76" fmla="*/ 805 w 880"/>
                <a:gd name="T77" fmla="*/ 343 h 522"/>
                <a:gd name="T78" fmla="*/ 826 w 880"/>
                <a:gd name="T79" fmla="*/ 214 h 522"/>
                <a:gd name="T80" fmla="*/ 845 w 880"/>
                <a:gd name="T81" fmla="*/ 308 h 522"/>
                <a:gd name="T82" fmla="*/ 866 w 880"/>
                <a:gd name="T83" fmla="*/ 506 h 5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522"/>
                <a:gd name="T128" fmla="*/ 880 w 880"/>
                <a:gd name="T129" fmla="*/ 522 h 52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522">
                  <a:moveTo>
                    <a:pt x="0" y="424"/>
                  </a:moveTo>
                  <a:lnTo>
                    <a:pt x="5" y="331"/>
                  </a:lnTo>
                  <a:lnTo>
                    <a:pt x="12" y="319"/>
                  </a:lnTo>
                  <a:lnTo>
                    <a:pt x="19" y="494"/>
                  </a:lnTo>
                  <a:lnTo>
                    <a:pt x="26" y="209"/>
                  </a:lnTo>
                  <a:lnTo>
                    <a:pt x="33" y="506"/>
                  </a:lnTo>
                  <a:lnTo>
                    <a:pt x="40" y="455"/>
                  </a:lnTo>
                  <a:lnTo>
                    <a:pt x="47" y="205"/>
                  </a:lnTo>
                  <a:lnTo>
                    <a:pt x="54" y="438"/>
                  </a:lnTo>
                  <a:lnTo>
                    <a:pt x="61" y="420"/>
                  </a:lnTo>
                  <a:lnTo>
                    <a:pt x="68" y="361"/>
                  </a:lnTo>
                  <a:lnTo>
                    <a:pt x="75" y="326"/>
                  </a:lnTo>
                  <a:lnTo>
                    <a:pt x="82" y="315"/>
                  </a:lnTo>
                  <a:lnTo>
                    <a:pt x="89" y="266"/>
                  </a:lnTo>
                  <a:lnTo>
                    <a:pt x="96" y="266"/>
                  </a:lnTo>
                  <a:lnTo>
                    <a:pt x="103" y="116"/>
                  </a:lnTo>
                  <a:lnTo>
                    <a:pt x="110" y="377"/>
                  </a:lnTo>
                  <a:lnTo>
                    <a:pt x="117" y="410"/>
                  </a:lnTo>
                  <a:lnTo>
                    <a:pt x="124" y="245"/>
                  </a:lnTo>
                  <a:lnTo>
                    <a:pt x="131" y="315"/>
                  </a:lnTo>
                  <a:lnTo>
                    <a:pt x="138" y="410"/>
                  </a:lnTo>
                  <a:lnTo>
                    <a:pt x="145" y="286"/>
                  </a:lnTo>
                  <a:lnTo>
                    <a:pt x="152" y="186"/>
                  </a:lnTo>
                  <a:lnTo>
                    <a:pt x="159" y="137"/>
                  </a:lnTo>
                  <a:lnTo>
                    <a:pt x="166" y="342"/>
                  </a:lnTo>
                  <a:lnTo>
                    <a:pt x="173" y="350"/>
                  </a:lnTo>
                  <a:lnTo>
                    <a:pt x="180" y="114"/>
                  </a:lnTo>
                  <a:lnTo>
                    <a:pt x="187" y="272"/>
                  </a:lnTo>
                  <a:lnTo>
                    <a:pt x="194" y="135"/>
                  </a:lnTo>
                  <a:lnTo>
                    <a:pt x="201" y="149"/>
                  </a:lnTo>
                  <a:lnTo>
                    <a:pt x="208" y="189"/>
                  </a:lnTo>
                  <a:lnTo>
                    <a:pt x="213" y="240"/>
                  </a:lnTo>
                  <a:lnTo>
                    <a:pt x="220" y="398"/>
                  </a:lnTo>
                  <a:lnTo>
                    <a:pt x="227" y="294"/>
                  </a:lnTo>
                  <a:lnTo>
                    <a:pt x="234" y="263"/>
                  </a:lnTo>
                  <a:lnTo>
                    <a:pt x="241" y="207"/>
                  </a:lnTo>
                  <a:lnTo>
                    <a:pt x="248" y="503"/>
                  </a:lnTo>
                  <a:lnTo>
                    <a:pt x="255" y="452"/>
                  </a:lnTo>
                  <a:lnTo>
                    <a:pt x="262" y="126"/>
                  </a:lnTo>
                  <a:lnTo>
                    <a:pt x="269" y="378"/>
                  </a:lnTo>
                  <a:lnTo>
                    <a:pt x="276" y="410"/>
                  </a:lnTo>
                  <a:lnTo>
                    <a:pt x="283" y="272"/>
                  </a:lnTo>
                  <a:lnTo>
                    <a:pt x="290" y="41"/>
                  </a:lnTo>
                  <a:lnTo>
                    <a:pt x="297" y="254"/>
                  </a:lnTo>
                  <a:lnTo>
                    <a:pt x="304" y="84"/>
                  </a:lnTo>
                  <a:lnTo>
                    <a:pt x="311" y="13"/>
                  </a:lnTo>
                  <a:lnTo>
                    <a:pt x="318" y="322"/>
                  </a:lnTo>
                  <a:lnTo>
                    <a:pt x="325" y="440"/>
                  </a:lnTo>
                  <a:lnTo>
                    <a:pt x="332" y="440"/>
                  </a:lnTo>
                  <a:lnTo>
                    <a:pt x="339" y="254"/>
                  </a:lnTo>
                  <a:lnTo>
                    <a:pt x="346" y="427"/>
                  </a:lnTo>
                  <a:lnTo>
                    <a:pt x="353" y="391"/>
                  </a:lnTo>
                  <a:lnTo>
                    <a:pt x="360" y="268"/>
                  </a:lnTo>
                  <a:lnTo>
                    <a:pt x="367" y="333"/>
                  </a:lnTo>
                  <a:lnTo>
                    <a:pt x="374" y="363"/>
                  </a:lnTo>
                  <a:lnTo>
                    <a:pt x="381" y="261"/>
                  </a:lnTo>
                  <a:lnTo>
                    <a:pt x="388" y="2"/>
                  </a:lnTo>
                  <a:lnTo>
                    <a:pt x="395" y="0"/>
                  </a:lnTo>
                  <a:lnTo>
                    <a:pt x="402" y="55"/>
                  </a:lnTo>
                  <a:lnTo>
                    <a:pt x="409" y="172"/>
                  </a:lnTo>
                  <a:lnTo>
                    <a:pt x="416" y="81"/>
                  </a:lnTo>
                  <a:lnTo>
                    <a:pt x="422" y="203"/>
                  </a:lnTo>
                  <a:lnTo>
                    <a:pt x="429" y="389"/>
                  </a:lnTo>
                  <a:lnTo>
                    <a:pt x="436" y="221"/>
                  </a:lnTo>
                  <a:lnTo>
                    <a:pt x="443" y="343"/>
                  </a:lnTo>
                  <a:lnTo>
                    <a:pt x="450" y="280"/>
                  </a:lnTo>
                  <a:lnTo>
                    <a:pt x="457" y="476"/>
                  </a:lnTo>
                  <a:lnTo>
                    <a:pt x="464" y="392"/>
                  </a:lnTo>
                  <a:lnTo>
                    <a:pt x="471" y="268"/>
                  </a:lnTo>
                  <a:lnTo>
                    <a:pt x="478" y="156"/>
                  </a:lnTo>
                  <a:lnTo>
                    <a:pt x="485" y="128"/>
                  </a:lnTo>
                  <a:lnTo>
                    <a:pt x="492" y="517"/>
                  </a:lnTo>
                  <a:lnTo>
                    <a:pt x="499" y="478"/>
                  </a:lnTo>
                  <a:lnTo>
                    <a:pt x="506" y="359"/>
                  </a:lnTo>
                  <a:lnTo>
                    <a:pt x="513" y="483"/>
                  </a:lnTo>
                  <a:lnTo>
                    <a:pt x="520" y="403"/>
                  </a:lnTo>
                  <a:lnTo>
                    <a:pt x="527" y="245"/>
                  </a:lnTo>
                  <a:lnTo>
                    <a:pt x="534" y="121"/>
                  </a:lnTo>
                  <a:lnTo>
                    <a:pt x="541" y="359"/>
                  </a:lnTo>
                  <a:lnTo>
                    <a:pt x="548" y="186"/>
                  </a:lnTo>
                  <a:lnTo>
                    <a:pt x="555" y="469"/>
                  </a:lnTo>
                  <a:lnTo>
                    <a:pt x="562" y="177"/>
                  </a:lnTo>
                  <a:lnTo>
                    <a:pt x="569" y="429"/>
                  </a:lnTo>
                  <a:lnTo>
                    <a:pt x="576" y="496"/>
                  </a:lnTo>
                  <a:lnTo>
                    <a:pt x="583" y="387"/>
                  </a:lnTo>
                  <a:lnTo>
                    <a:pt x="590" y="287"/>
                  </a:lnTo>
                  <a:lnTo>
                    <a:pt x="597" y="468"/>
                  </a:lnTo>
                  <a:lnTo>
                    <a:pt x="604" y="167"/>
                  </a:lnTo>
                  <a:lnTo>
                    <a:pt x="611" y="389"/>
                  </a:lnTo>
                  <a:lnTo>
                    <a:pt x="618" y="324"/>
                  </a:lnTo>
                  <a:lnTo>
                    <a:pt x="625" y="347"/>
                  </a:lnTo>
                  <a:lnTo>
                    <a:pt x="630" y="417"/>
                  </a:lnTo>
                  <a:lnTo>
                    <a:pt x="637" y="119"/>
                  </a:lnTo>
                  <a:lnTo>
                    <a:pt x="644" y="126"/>
                  </a:lnTo>
                  <a:lnTo>
                    <a:pt x="651" y="133"/>
                  </a:lnTo>
                  <a:lnTo>
                    <a:pt x="658" y="338"/>
                  </a:lnTo>
                  <a:lnTo>
                    <a:pt x="665" y="387"/>
                  </a:lnTo>
                  <a:lnTo>
                    <a:pt x="672" y="520"/>
                  </a:lnTo>
                  <a:lnTo>
                    <a:pt x="679" y="455"/>
                  </a:lnTo>
                  <a:lnTo>
                    <a:pt x="686" y="184"/>
                  </a:lnTo>
                  <a:lnTo>
                    <a:pt x="693" y="259"/>
                  </a:lnTo>
                  <a:lnTo>
                    <a:pt x="700" y="391"/>
                  </a:lnTo>
                  <a:lnTo>
                    <a:pt x="707" y="513"/>
                  </a:lnTo>
                  <a:lnTo>
                    <a:pt x="714" y="378"/>
                  </a:lnTo>
                  <a:lnTo>
                    <a:pt x="721" y="217"/>
                  </a:lnTo>
                  <a:lnTo>
                    <a:pt x="728" y="401"/>
                  </a:lnTo>
                  <a:lnTo>
                    <a:pt x="735" y="450"/>
                  </a:lnTo>
                  <a:lnTo>
                    <a:pt x="742" y="354"/>
                  </a:lnTo>
                  <a:lnTo>
                    <a:pt x="749" y="167"/>
                  </a:lnTo>
                  <a:lnTo>
                    <a:pt x="756" y="266"/>
                  </a:lnTo>
                  <a:lnTo>
                    <a:pt x="763" y="501"/>
                  </a:lnTo>
                  <a:lnTo>
                    <a:pt x="770" y="357"/>
                  </a:lnTo>
                  <a:lnTo>
                    <a:pt x="777" y="399"/>
                  </a:lnTo>
                  <a:lnTo>
                    <a:pt x="784" y="461"/>
                  </a:lnTo>
                  <a:lnTo>
                    <a:pt x="791" y="398"/>
                  </a:lnTo>
                  <a:lnTo>
                    <a:pt x="798" y="522"/>
                  </a:lnTo>
                  <a:lnTo>
                    <a:pt x="805" y="343"/>
                  </a:lnTo>
                  <a:lnTo>
                    <a:pt x="812" y="245"/>
                  </a:lnTo>
                  <a:lnTo>
                    <a:pt x="819" y="186"/>
                  </a:lnTo>
                  <a:lnTo>
                    <a:pt x="826" y="214"/>
                  </a:lnTo>
                  <a:lnTo>
                    <a:pt x="833" y="457"/>
                  </a:lnTo>
                  <a:lnTo>
                    <a:pt x="838" y="296"/>
                  </a:lnTo>
                  <a:lnTo>
                    <a:pt x="845" y="308"/>
                  </a:lnTo>
                  <a:lnTo>
                    <a:pt x="852" y="146"/>
                  </a:lnTo>
                  <a:lnTo>
                    <a:pt x="859" y="342"/>
                  </a:lnTo>
                  <a:lnTo>
                    <a:pt x="866" y="506"/>
                  </a:lnTo>
                  <a:lnTo>
                    <a:pt x="873" y="128"/>
                  </a:lnTo>
                  <a:lnTo>
                    <a:pt x="880" y="518"/>
                  </a:lnTo>
                </a:path>
              </a:pathLst>
            </a:custGeom>
            <a:solidFill>
              <a:srgbClr val="FFFFFF"/>
            </a:solidFill>
            <a:ln w="0">
              <a:solidFill>
                <a:schemeClr val="tx1">
                  <a:lumMod val="95000"/>
                  <a:lumOff val="5000"/>
                </a:schemeClr>
              </a:solidFill>
              <a:prstDash val="solid"/>
              <a:round/>
            </a:ln>
          </p:spPr>
          <p:txBody>
            <a:bodyPr/>
            <a:lstStyle/>
            <a:p>
              <a:pPr eaLnBrk="1" latinLnBrk="1" hangingPunct="1">
                <a:defRPr/>
              </a:pPr>
              <a:endParaRPr lang="zh-CN" altLang="en-US"/>
            </a:p>
          </p:txBody>
        </p:sp>
        <p:sp>
          <p:nvSpPr>
            <p:cNvPr id="16" name="Freeform 12"/>
            <p:cNvSpPr/>
            <p:nvPr/>
          </p:nvSpPr>
          <p:spPr bwMode="auto">
            <a:xfrm>
              <a:off x="3184" y="717"/>
              <a:ext cx="897" cy="531"/>
            </a:xfrm>
            <a:custGeom>
              <a:avLst/>
              <a:gdLst>
                <a:gd name="T0" fmla="*/ 20 w 897"/>
                <a:gd name="T1" fmla="*/ 253 h 530"/>
                <a:gd name="T2" fmla="*/ 41 w 897"/>
                <a:gd name="T3" fmla="*/ 327 h 530"/>
                <a:gd name="T4" fmla="*/ 62 w 897"/>
                <a:gd name="T5" fmla="*/ 484 h 530"/>
                <a:gd name="T6" fmla="*/ 83 w 897"/>
                <a:gd name="T7" fmla="*/ 369 h 530"/>
                <a:gd name="T8" fmla="*/ 104 w 897"/>
                <a:gd name="T9" fmla="*/ 145 h 530"/>
                <a:gd name="T10" fmla="*/ 125 w 897"/>
                <a:gd name="T11" fmla="*/ 248 h 530"/>
                <a:gd name="T12" fmla="*/ 146 w 897"/>
                <a:gd name="T13" fmla="*/ 514 h 530"/>
                <a:gd name="T14" fmla="*/ 167 w 897"/>
                <a:gd name="T15" fmla="*/ 425 h 530"/>
                <a:gd name="T16" fmla="*/ 188 w 897"/>
                <a:gd name="T17" fmla="*/ 498 h 530"/>
                <a:gd name="T18" fmla="*/ 209 w 897"/>
                <a:gd name="T19" fmla="*/ 229 h 530"/>
                <a:gd name="T20" fmla="*/ 228 w 897"/>
                <a:gd name="T21" fmla="*/ 290 h 530"/>
                <a:gd name="T22" fmla="*/ 249 w 897"/>
                <a:gd name="T23" fmla="*/ 448 h 530"/>
                <a:gd name="T24" fmla="*/ 270 w 897"/>
                <a:gd name="T25" fmla="*/ 187 h 530"/>
                <a:gd name="T26" fmla="*/ 291 w 897"/>
                <a:gd name="T27" fmla="*/ 241 h 530"/>
                <a:gd name="T28" fmla="*/ 312 w 897"/>
                <a:gd name="T29" fmla="*/ 327 h 530"/>
                <a:gd name="T30" fmla="*/ 333 w 897"/>
                <a:gd name="T31" fmla="*/ 505 h 530"/>
                <a:gd name="T32" fmla="*/ 354 w 897"/>
                <a:gd name="T33" fmla="*/ 414 h 530"/>
                <a:gd name="T34" fmla="*/ 375 w 897"/>
                <a:gd name="T35" fmla="*/ 334 h 530"/>
                <a:gd name="T36" fmla="*/ 396 w 897"/>
                <a:gd name="T37" fmla="*/ 304 h 530"/>
                <a:gd name="T38" fmla="*/ 417 w 897"/>
                <a:gd name="T39" fmla="*/ 290 h 530"/>
                <a:gd name="T40" fmla="*/ 437 w 897"/>
                <a:gd name="T41" fmla="*/ 364 h 530"/>
                <a:gd name="T42" fmla="*/ 458 w 897"/>
                <a:gd name="T43" fmla="*/ 378 h 530"/>
                <a:gd name="T44" fmla="*/ 479 w 897"/>
                <a:gd name="T45" fmla="*/ 210 h 530"/>
                <a:gd name="T46" fmla="*/ 500 w 897"/>
                <a:gd name="T47" fmla="*/ 392 h 530"/>
                <a:gd name="T48" fmla="*/ 521 w 897"/>
                <a:gd name="T49" fmla="*/ 472 h 530"/>
                <a:gd name="T50" fmla="*/ 542 w 897"/>
                <a:gd name="T51" fmla="*/ 150 h 530"/>
                <a:gd name="T52" fmla="*/ 563 w 897"/>
                <a:gd name="T53" fmla="*/ 420 h 530"/>
                <a:gd name="T54" fmla="*/ 584 w 897"/>
                <a:gd name="T55" fmla="*/ 437 h 530"/>
                <a:gd name="T56" fmla="*/ 605 w 897"/>
                <a:gd name="T57" fmla="*/ 246 h 530"/>
                <a:gd name="T58" fmla="*/ 626 w 897"/>
                <a:gd name="T59" fmla="*/ 134 h 530"/>
                <a:gd name="T60" fmla="*/ 645 w 897"/>
                <a:gd name="T61" fmla="*/ 140 h 530"/>
                <a:gd name="T62" fmla="*/ 666 w 897"/>
                <a:gd name="T63" fmla="*/ 325 h 530"/>
                <a:gd name="T64" fmla="*/ 687 w 897"/>
                <a:gd name="T65" fmla="*/ 320 h 530"/>
                <a:gd name="T66" fmla="*/ 708 w 897"/>
                <a:gd name="T67" fmla="*/ 372 h 530"/>
                <a:gd name="T68" fmla="*/ 729 w 897"/>
                <a:gd name="T69" fmla="*/ 197 h 530"/>
                <a:gd name="T70" fmla="*/ 750 w 897"/>
                <a:gd name="T71" fmla="*/ 500 h 530"/>
                <a:gd name="T72" fmla="*/ 771 w 897"/>
                <a:gd name="T73" fmla="*/ 392 h 530"/>
                <a:gd name="T74" fmla="*/ 792 w 897"/>
                <a:gd name="T75" fmla="*/ 374 h 530"/>
                <a:gd name="T76" fmla="*/ 813 w 897"/>
                <a:gd name="T77" fmla="*/ 402 h 530"/>
                <a:gd name="T78" fmla="*/ 834 w 897"/>
                <a:gd name="T79" fmla="*/ 465 h 530"/>
                <a:gd name="T80" fmla="*/ 853 w 897"/>
                <a:gd name="T81" fmla="*/ 220 h 530"/>
                <a:gd name="T82" fmla="*/ 874 w 897"/>
                <a:gd name="T83" fmla="*/ 203 h 5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7"/>
                <a:gd name="T127" fmla="*/ 0 h 530"/>
                <a:gd name="T128" fmla="*/ 897 w 897"/>
                <a:gd name="T129" fmla="*/ 530 h 5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7" h="530">
                  <a:moveTo>
                    <a:pt x="0" y="289"/>
                  </a:moveTo>
                  <a:lnTo>
                    <a:pt x="13" y="152"/>
                  </a:lnTo>
                  <a:lnTo>
                    <a:pt x="20" y="253"/>
                  </a:lnTo>
                  <a:lnTo>
                    <a:pt x="27" y="269"/>
                  </a:lnTo>
                  <a:lnTo>
                    <a:pt x="34" y="124"/>
                  </a:lnTo>
                  <a:lnTo>
                    <a:pt x="41" y="327"/>
                  </a:lnTo>
                  <a:lnTo>
                    <a:pt x="48" y="357"/>
                  </a:lnTo>
                  <a:lnTo>
                    <a:pt x="55" y="192"/>
                  </a:lnTo>
                  <a:lnTo>
                    <a:pt x="62" y="484"/>
                  </a:lnTo>
                  <a:lnTo>
                    <a:pt x="69" y="287"/>
                  </a:lnTo>
                  <a:lnTo>
                    <a:pt x="76" y="442"/>
                  </a:lnTo>
                  <a:lnTo>
                    <a:pt x="83" y="369"/>
                  </a:lnTo>
                  <a:lnTo>
                    <a:pt x="90" y="409"/>
                  </a:lnTo>
                  <a:lnTo>
                    <a:pt x="97" y="273"/>
                  </a:lnTo>
                  <a:lnTo>
                    <a:pt x="104" y="145"/>
                  </a:lnTo>
                  <a:lnTo>
                    <a:pt x="111" y="530"/>
                  </a:lnTo>
                  <a:lnTo>
                    <a:pt x="118" y="197"/>
                  </a:lnTo>
                  <a:lnTo>
                    <a:pt x="125" y="248"/>
                  </a:lnTo>
                  <a:lnTo>
                    <a:pt x="132" y="129"/>
                  </a:lnTo>
                  <a:lnTo>
                    <a:pt x="139" y="504"/>
                  </a:lnTo>
                  <a:lnTo>
                    <a:pt x="146" y="514"/>
                  </a:lnTo>
                  <a:lnTo>
                    <a:pt x="153" y="229"/>
                  </a:lnTo>
                  <a:lnTo>
                    <a:pt x="160" y="196"/>
                  </a:lnTo>
                  <a:lnTo>
                    <a:pt x="167" y="425"/>
                  </a:lnTo>
                  <a:lnTo>
                    <a:pt x="174" y="243"/>
                  </a:lnTo>
                  <a:lnTo>
                    <a:pt x="181" y="411"/>
                  </a:lnTo>
                  <a:lnTo>
                    <a:pt x="188" y="498"/>
                  </a:lnTo>
                  <a:lnTo>
                    <a:pt x="195" y="173"/>
                  </a:lnTo>
                  <a:lnTo>
                    <a:pt x="202" y="502"/>
                  </a:lnTo>
                  <a:lnTo>
                    <a:pt x="209" y="229"/>
                  </a:lnTo>
                  <a:lnTo>
                    <a:pt x="216" y="481"/>
                  </a:lnTo>
                  <a:lnTo>
                    <a:pt x="221" y="350"/>
                  </a:lnTo>
                  <a:lnTo>
                    <a:pt x="228" y="290"/>
                  </a:lnTo>
                  <a:lnTo>
                    <a:pt x="235" y="271"/>
                  </a:lnTo>
                  <a:lnTo>
                    <a:pt x="242" y="315"/>
                  </a:lnTo>
                  <a:lnTo>
                    <a:pt x="249" y="448"/>
                  </a:lnTo>
                  <a:lnTo>
                    <a:pt x="256" y="255"/>
                  </a:lnTo>
                  <a:lnTo>
                    <a:pt x="263" y="409"/>
                  </a:lnTo>
                  <a:lnTo>
                    <a:pt x="270" y="187"/>
                  </a:lnTo>
                  <a:lnTo>
                    <a:pt x="277" y="294"/>
                  </a:lnTo>
                  <a:lnTo>
                    <a:pt x="284" y="273"/>
                  </a:lnTo>
                  <a:lnTo>
                    <a:pt x="291" y="241"/>
                  </a:lnTo>
                  <a:lnTo>
                    <a:pt x="298" y="323"/>
                  </a:lnTo>
                  <a:lnTo>
                    <a:pt x="305" y="0"/>
                  </a:lnTo>
                  <a:lnTo>
                    <a:pt x="312" y="327"/>
                  </a:lnTo>
                  <a:lnTo>
                    <a:pt x="319" y="21"/>
                  </a:lnTo>
                  <a:lnTo>
                    <a:pt x="326" y="206"/>
                  </a:lnTo>
                  <a:lnTo>
                    <a:pt x="333" y="505"/>
                  </a:lnTo>
                  <a:lnTo>
                    <a:pt x="340" y="339"/>
                  </a:lnTo>
                  <a:lnTo>
                    <a:pt x="347" y="355"/>
                  </a:lnTo>
                  <a:lnTo>
                    <a:pt x="354" y="414"/>
                  </a:lnTo>
                  <a:lnTo>
                    <a:pt x="361" y="332"/>
                  </a:lnTo>
                  <a:lnTo>
                    <a:pt x="368" y="376"/>
                  </a:lnTo>
                  <a:lnTo>
                    <a:pt x="375" y="334"/>
                  </a:lnTo>
                  <a:lnTo>
                    <a:pt x="382" y="285"/>
                  </a:lnTo>
                  <a:lnTo>
                    <a:pt x="389" y="143"/>
                  </a:lnTo>
                  <a:lnTo>
                    <a:pt x="396" y="304"/>
                  </a:lnTo>
                  <a:lnTo>
                    <a:pt x="403" y="45"/>
                  </a:lnTo>
                  <a:lnTo>
                    <a:pt x="410" y="250"/>
                  </a:lnTo>
                  <a:lnTo>
                    <a:pt x="417" y="290"/>
                  </a:lnTo>
                  <a:lnTo>
                    <a:pt x="424" y="348"/>
                  </a:lnTo>
                  <a:lnTo>
                    <a:pt x="430" y="196"/>
                  </a:lnTo>
                  <a:lnTo>
                    <a:pt x="437" y="364"/>
                  </a:lnTo>
                  <a:lnTo>
                    <a:pt x="444" y="316"/>
                  </a:lnTo>
                  <a:lnTo>
                    <a:pt x="451" y="154"/>
                  </a:lnTo>
                  <a:lnTo>
                    <a:pt x="458" y="378"/>
                  </a:lnTo>
                  <a:lnTo>
                    <a:pt x="465" y="271"/>
                  </a:lnTo>
                  <a:lnTo>
                    <a:pt x="472" y="462"/>
                  </a:lnTo>
                  <a:lnTo>
                    <a:pt x="479" y="210"/>
                  </a:lnTo>
                  <a:lnTo>
                    <a:pt x="486" y="383"/>
                  </a:lnTo>
                  <a:lnTo>
                    <a:pt x="493" y="213"/>
                  </a:lnTo>
                  <a:lnTo>
                    <a:pt x="500" y="392"/>
                  </a:lnTo>
                  <a:lnTo>
                    <a:pt x="507" y="215"/>
                  </a:lnTo>
                  <a:lnTo>
                    <a:pt x="514" y="472"/>
                  </a:lnTo>
                  <a:lnTo>
                    <a:pt x="521" y="472"/>
                  </a:lnTo>
                  <a:lnTo>
                    <a:pt x="528" y="271"/>
                  </a:lnTo>
                  <a:lnTo>
                    <a:pt x="535" y="495"/>
                  </a:lnTo>
                  <a:lnTo>
                    <a:pt x="542" y="150"/>
                  </a:lnTo>
                  <a:lnTo>
                    <a:pt x="549" y="334"/>
                  </a:lnTo>
                  <a:lnTo>
                    <a:pt x="556" y="465"/>
                  </a:lnTo>
                  <a:lnTo>
                    <a:pt x="563" y="420"/>
                  </a:lnTo>
                  <a:lnTo>
                    <a:pt x="570" y="479"/>
                  </a:lnTo>
                  <a:lnTo>
                    <a:pt x="577" y="523"/>
                  </a:lnTo>
                  <a:lnTo>
                    <a:pt x="584" y="437"/>
                  </a:lnTo>
                  <a:lnTo>
                    <a:pt x="591" y="185"/>
                  </a:lnTo>
                  <a:lnTo>
                    <a:pt x="598" y="234"/>
                  </a:lnTo>
                  <a:lnTo>
                    <a:pt x="605" y="246"/>
                  </a:lnTo>
                  <a:lnTo>
                    <a:pt x="612" y="376"/>
                  </a:lnTo>
                  <a:lnTo>
                    <a:pt x="619" y="336"/>
                  </a:lnTo>
                  <a:lnTo>
                    <a:pt x="626" y="134"/>
                  </a:lnTo>
                  <a:lnTo>
                    <a:pt x="633" y="211"/>
                  </a:lnTo>
                  <a:lnTo>
                    <a:pt x="638" y="364"/>
                  </a:lnTo>
                  <a:lnTo>
                    <a:pt x="645" y="140"/>
                  </a:lnTo>
                  <a:lnTo>
                    <a:pt x="652" y="451"/>
                  </a:lnTo>
                  <a:lnTo>
                    <a:pt x="659" y="315"/>
                  </a:lnTo>
                  <a:lnTo>
                    <a:pt x="666" y="325"/>
                  </a:lnTo>
                  <a:lnTo>
                    <a:pt x="673" y="334"/>
                  </a:lnTo>
                  <a:lnTo>
                    <a:pt x="680" y="378"/>
                  </a:lnTo>
                  <a:lnTo>
                    <a:pt x="687" y="320"/>
                  </a:lnTo>
                  <a:lnTo>
                    <a:pt x="694" y="197"/>
                  </a:lnTo>
                  <a:lnTo>
                    <a:pt x="701" y="448"/>
                  </a:lnTo>
                  <a:lnTo>
                    <a:pt x="708" y="372"/>
                  </a:lnTo>
                  <a:lnTo>
                    <a:pt x="715" y="514"/>
                  </a:lnTo>
                  <a:lnTo>
                    <a:pt x="722" y="407"/>
                  </a:lnTo>
                  <a:lnTo>
                    <a:pt x="729" y="197"/>
                  </a:lnTo>
                  <a:lnTo>
                    <a:pt x="736" y="252"/>
                  </a:lnTo>
                  <a:lnTo>
                    <a:pt x="743" y="169"/>
                  </a:lnTo>
                  <a:lnTo>
                    <a:pt x="750" y="500"/>
                  </a:lnTo>
                  <a:lnTo>
                    <a:pt x="757" y="329"/>
                  </a:lnTo>
                  <a:lnTo>
                    <a:pt x="764" y="357"/>
                  </a:lnTo>
                  <a:lnTo>
                    <a:pt x="771" y="392"/>
                  </a:lnTo>
                  <a:lnTo>
                    <a:pt x="778" y="157"/>
                  </a:lnTo>
                  <a:lnTo>
                    <a:pt x="785" y="467"/>
                  </a:lnTo>
                  <a:lnTo>
                    <a:pt x="792" y="374"/>
                  </a:lnTo>
                  <a:lnTo>
                    <a:pt x="799" y="134"/>
                  </a:lnTo>
                  <a:lnTo>
                    <a:pt x="806" y="505"/>
                  </a:lnTo>
                  <a:lnTo>
                    <a:pt x="813" y="402"/>
                  </a:lnTo>
                  <a:lnTo>
                    <a:pt x="820" y="481"/>
                  </a:lnTo>
                  <a:lnTo>
                    <a:pt x="827" y="486"/>
                  </a:lnTo>
                  <a:lnTo>
                    <a:pt x="834" y="465"/>
                  </a:lnTo>
                  <a:lnTo>
                    <a:pt x="841" y="495"/>
                  </a:lnTo>
                  <a:lnTo>
                    <a:pt x="846" y="315"/>
                  </a:lnTo>
                  <a:lnTo>
                    <a:pt x="853" y="220"/>
                  </a:lnTo>
                  <a:lnTo>
                    <a:pt x="860" y="362"/>
                  </a:lnTo>
                  <a:lnTo>
                    <a:pt x="867" y="189"/>
                  </a:lnTo>
                  <a:lnTo>
                    <a:pt x="874" y="203"/>
                  </a:lnTo>
                  <a:lnTo>
                    <a:pt x="881" y="530"/>
                  </a:lnTo>
                  <a:lnTo>
                    <a:pt x="897" y="406"/>
                  </a:lnTo>
                </a:path>
              </a:pathLst>
            </a:custGeom>
            <a:solidFill>
              <a:srgbClr val="FFFFFF"/>
            </a:solidFill>
            <a:ln w="0">
              <a:solidFill>
                <a:schemeClr val="tx1">
                  <a:lumMod val="95000"/>
                  <a:lumOff val="5000"/>
                </a:schemeClr>
              </a:solidFill>
              <a:prstDash val="solid"/>
              <a:round/>
            </a:ln>
          </p:spPr>
          <p:txBody>
            <a:bodyPr/>
            <a:lstStyle/>
            <a:p>
              <a:pPr eaLnBrk="1" latinLnBrk="1" hangingPunct="1">
                <a:defRPr/>
              </a:pPr>
              <a:endParaRPr lang="zh-CN" altLang="en-US"/>
            </a:p>
          </p:txBody>
        </p:sp>
      </p:grpSp>
      <p:sp>
        <p:nvSpPr>
          <p:cNvPr id="17" name="Freeform 14"/>
          <p:cNvSpPr/>
          <p:nvPr/>
        </p:nvSpPr>
        <p:spPr bwMode="auto">
          <a:xfrm>
            <a:off x="1565257" y="766731"/>
            <a:ext cx="1414462" cy="882650"/>
          </a:xfrm>
          <a:custGeom>
            <a:avLst/>
            <a:gdLst>
              <a:gd name="T0" fmla="*/ 2147483647 w 891"/>
              <a:gd name="T1" fmla="*/ 2147483647 h 742"/>
              <a:gd name="T2" fmla="*/ 2147483647 w 891"/>
              <a:gd name="T3" fmla="*/ 2147483647 h 742"/>
              <a:gd name="T4" fmla="*/ 2147483647 w 891"/>
              <a:gd name="T5" fmla="*/ 2147483647 h 742"/>
              <a:gd name="T6" fmla="*/ 2147483647 w 891"/>
              <a:gd name="T7" fmla="*/ 2147483647 h 742"/>
              <a:gd name="T8" fmla="*/ 2147483647 w 891"/>
              <a:gd name="T9" fmla="*/ 2147483647 h 742"/>
              <a:gd name="T10" fmla="*/ 2147483647 w 891"/>
              <a:gd name="T11" fmla="*/ 2147483647 h 742"/>
              <a:gd name="T12" fmla="*/ 2147483647 w 891"/>
              <a:gd name="T13" fmla="*/ 2147483647 h 742"/>
              <a:gd name="T14" fmla="*/ 2147483647 w 891"/>
              <a:gd name="T15" fmla="*/ 2147483647 h 742"/>
              <a:gd name="T16" fmla="*/ 2147483647 w 891"/>
              <a:gd name="T17" fmla="*/ 2147483647 h 742"/>
              <a:gd name="T18" fmla="*/ 2147483647 w 891"/>
              <a:gd name="T19" fmla="*/ 2147483647 h 742"/>
              <a:gd name="T20" fmla="*/ 2147483647 w 891"/>
              <a:gd name="T21" fmla="*/ 2147483647 h 742"/>
              <a:gd name="T22" fmla="*/ 2147483647 w 891"/>
              <a:gd name="T23" fmla="*/ 2147483647 h 742"/>
              <a:gd name="T24" fmla="*/ 2147483647 w 891"/>
              <a:gd name="T25" fmla="*/ 2147483647 h 742"/>
              <a:gd name="T26" fmla="*/ 2147483647 w 891"/>
              <a:gd name="T27" fmla="*/ 2147483647 h 742"/>
              <a:gd name="T28" fmla="*/ 2147483647 w 891"/>
              <a:gd name="T29" fmla="*/ 2147483647 h 742"/>
              <a:gd name="T30" fmla="*/ 2147483647 w 891"/>
              <a:gd name="T31" fmla="*/ 2147483647 h 742"/>
              <a:gd name="T32" fmla="*/ 2147483647 w 891"/>
              <a:gd name="T33" fmla="*/ 2147483647 h 742"/>
              <a:gd name="T34" fmla="*/ 2147483647 w 891"/>
              <a:gd name="T35" fmla="*/ 2147483647 h 742"/>
              <a:gd name="T36" fmla="*/ 2147483647 w 891"/>
              <a:gd name="T37" fmla="*/ 2147483647 h 742"/>
              <a:gd name="T38" fmla="*/ 2147483647 w 891"/>
              <a:gd name="T39" fmla="*/ 2147483647 h 742"/>
              <a:gd name="T40" fmla="*/ 2147483647 w 891"/>
              <a:gd name="T41" fmla="*/ 2147483647 h 742"/>
              <a:gd name="T42" fmla="*/ 2147483647 w 891"/>
              <a:gd name="T43" fmla="*/ 2147483647 h 742"/>
              <a:gd name="T44" fmla="*/ 2147483647 w 891"/>
              <a:gd name="T45" fmla="*/ 2147483647 h 742"/>
              <a:gd name="T46" fmla="*/ 2147483647 w 891"/>
              <a:gd name="T47" fmla="*/ 2147483647 h 742"/>
              <a:gd name="T48" fmla="*/ 2147483647 w 891"/>
              <a:gd name="T49" fmla="*/ 2147483647 h 742"/>
              <a:gd name="T50" fmla="*/ 2147483647 w 891"/>
              <a:gd name="T51" fmla="*/ 2147483647 h 742"/>
              <a:gd name="T52" fmla="*/ 2147483647 w 891"/>
              <a:gd name="T53" fmla="*/ 2147483647 h 742"/>
              <a:gd name="T54" fmla="*/ 2147483647 w 891"/>
              <a:gd name="T55" fmla="*/ 2147483647 h 742"/>
              <a:gd name="T56" fmla="*/ 2147483647 w 891"/>
              <a:gd name="T57" fmla="*/ 2147483647 h 742"/>
              <a:gd name="T58" fmla="*/ 2147483647 w 891"/>
              <a:gd name="T59" fmla="*/ 2147483647 h 742"/>
              <a:gd name="T60" fmla="*/ 2147483647 w 891"/>
              <a:gd name="T61" fmla="*/ 2147483647 h 742"/>
              <a:gd name="T62" fmla="*/ 2147483647 w 891"/>
              <a:gd name="T63" fmla="*/ 2147483647 h 742"/>
              <a:gd name="T64" fmla="*/ 2147483647 w 891"/>
              <a:gd name="T65" fmla="*/ 2147483647 h 742"/>
              <a:gd name="T66" fmla="*/ 2147483647 w 891"/>
              <a:gd name="T67" fmla="*/ 2147483647 h 742"/>
              <a:gd name="T68" fmla="*/ 2147483647 w 891"/>
              <a:gd name="T69" fmla="*/ 2147483647 h 742"/>
              <a:gd name="T70" fmla="*/ 2147483647 w 891"/>
              <a:gd name="T71" fmla="*/ 2147483647 h 742"/>
              <a:gd name="T72" fmla="*/ 2147483647 w 891"/>
              <a:gd name="T73" fmla="*/ 2147483647 h 742"/>
              <a:gd name="T74" fmla="*/ 2147483647 w 891"/>
              <a:gd name="T75" fmla="*/ 2147483647 h 742"/>
              <a:gd name="T76" fmla="*/ 2147483647 w 891"/>
              <a:gd name="T77" fmla="*/ 2147483647 h 742"/>
              <a:gd name="T78" fmla="*/ 2147483647 w 891"/>
              <a:gd name="T79" fmla="*/ 2147483647 h 742"/>
              <a:gd name="T80" fmla="*/ 2147483647 w 891"/>
              <a:gd name="T81" fmla="*/ 2147483647 h 742"/>
              <a:gd name="T82" fmla="*/ 2147483647 w 891"/>
              <a:gd name="T83" fmla="*/ 2147483647 h 7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1"/>
              <a:gd name="T127" fmla="*/ 0 h 742"/>
              <a:gd name="T128" fmla="*/ 891 w 891"/>
              <a:gd name="T129" fmla="*/ 742 h 7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1" h="742">
                <a:moveTo>
                  <a:pt x="0" y="388"/>
                </a:moveTo>
                <a:lnTo>
                  <a:pt x="5" y="425"/>
                </a:lnTo>
                <a:lnTo>
                  <a:pt x="12" y="301"/>
                </a:lnTo>
                <a:lnTo>
                  <a:pt x="19" y="320"/>
                </a:lnTo>
                <a:lnTo>
                  <a:pt x="26" y="374"/>
                </a:lnTo>
                <a:lnTo>
                  <a:pt x="33" y="374"/>
                </a:lnTo>
                <a:lnTo>
                  <a:pt x="40" y="311"/>
                </a:lnTo>
                <a:lnTo>
                  <a:pt x="47" y="250"/>
                </a:lnTo>
                <a:lnTo>
                  <a:pt x="54" y="449"/>
                </a:lnTo>
                <a:lnTo>
                  <a:pt x="61" y="313"/>
                </a:lnTo>
                <a:lnTo>
                  <a:pt x="68" y="386"/>
                </a:lnTo>
                <a:lnTo>
                  <a:pt x="75" y="523"/>
                </a:lnTo>
                <a:lnTo>
                  <a:pt x="82" y="378"/>
                </a:lnTo>
                <a:lnTo>
                  <a:pt x="89" y="502"/>
                </a:lnTo>
                <a:lnTo>
                  <a:pt x="96" y="264"/>
                </a:lnTo>
                <a:lnTo>
                  <a:pt x="103" y="449"/>
                </a:lnTo>
                <a:lnTo>
                  <a:pt x="110" y="612"/>
                </a:lnTo>
                <a:lnTo>
                  <a:pt x="117" y="372"/>
                </a:lnTo>
                <a:lnTo>
                  <a:pt x="124" y="437"/>
                </a:lnTo>
                <a:lnTo>
                  <a:pt x="131" y="558"/>
                </a:lnTo>
                <a:lnTo>
                  <a:pt x="138" y="351"/>
                </a:lnTo>
                <a:lnTo>
                  <a:pt x="145" y="621"/>
                </a:lnTo>
                <a:lnTo>
                  <a:pt x="152" y="253"/>
                </a:lnTo>
                <a:lnTo>
                  <a:pt x="159" y="563"/>
                </a:lnTo>
                <a:lnTo>
                  <a:pt x="166" y="582"/>
                </a:lnTo>
                <a:lnTo>
                  <a:pt x="173" y="386"/>
                </a:lnTo>
                <a:lnTo>
                  <a:pt x="180" y="649"/>
                </a:lnTo>
                <a:lnTo>
                  <a:pt x="187" y="511"/>
                </a:lnTo>
                <a:lnTo>
                  <a:pt x="194" y="537"/>
                </a:lnTo>
                <a:lnTo>
                  <a:pt x="201" y="631"/>
                </a:lnTo>
                <a:lnTo>
                  <a:pt x="208" y="610"/>
                </a:lnTo>
                <a:lnTo>
                  <a:pt x="213" y="481"/>
                </a:lnTo>
                <a:lnTo>
                  <a:pt x="220" y="313"/>
                </a:lnTo>
                <a:lnTo>
                  <a:pt x="227" y="292"/>
                </a:lnTo>
                <a:lnTo>
                  <a:pt x="234" y="640"/>
                </a:lnTo>
                <a:lnTo>
                  <a:pt x="241" y="350"/>
                </a:lnTo>
                <a:lnTo>
                  <a:pt x="248" y="301"/>
                </a:lnTo>
                <a:lnTo>
                  <a:pt x="255" y="325"/>
                </a:lnTo>
                <a:lnTo>
                  <a:pt x="262" y="208"/>
                </a:lnTo>
                <a:lnTo>
                  <a:pt x="269" y="306"/>
                </a:lnTo>
                <a:lnTo>
                  <a:pt x="276" y="245"/>
                </a:lnTo>
                <a:lnTo>
                  <a:pt x="283" y="385"/>
                </a:lnTo>
                <a:lnTo>
                  <a:pt x="290" y="138"/>
                </a:lnTo>
                <a:lnTo>
                  <a:pt x="297" y="334"/>
                </a:lnTo>
                <a:lnTo>
                  <a:pt x="304" y="428"/>
                </a:lnTo>
                <a:lnTo>
                  <a:pt x="311" y="222"/>
                </a:lnTo>
                <a:lnTo>
                  <a:pt x="318" y="190"/>
                </a:lnTo>
                <a:lnTo>
                  <a:pt x="325" y="584"/>
                </a:lnTo>
                <a:lnTo>
                  <a:pt x="332" y="544"/>
                </a:lnTo>
                <a:lnTo>
                  <a:pt x="339" y="742"/>
                </a:lnTo>
                <a:lnTo>
                  <a:pt x="346" y="661"/>
                </a:lnTo>
                <a:lnTo>
                  <a:pt x="353" y="423"/>
                </a:lnTo>
                <a:lnTo>
                  <a:pt x="360" y="554"/>
                </a:lnTo>
                <a:lnTo>
                  <a:pt x="367" y="546"/>
                </a:lnTo>
                <a:lnTo>
                  <a:pt x="374" y="437"/>
                </a:lnTo>
                <a:lnTo>
                  <a:pt x="381" y="211"/>
                </a:lnTo>
                <a:lnTo>
                  <a:pt x="388" y="185"/>
                </a:lnTo>
                <a:lnTo>
                  <a:pt x="395" y="0"/>
                </a:lnTo>
                <a:lnTo>
                  <a:pt x="402" y="110"/>
                </a:lnTo>
                <a:lnTo>
                  <a:pt x="409" y="325"/>
                </a:lnTo>
                <a:lnTo>
                  <a:pt x="416" y="325"/>
                </a:lnTo>
                <a:lnTo>
                  <a:pt x="422" y="626"/>
                </a:lnTo>
                <a:lnTo>
                  <a:pt x="429" y="427"/>
                </a:lnTo>
                <a:lnTo>
                  <a:pt x="436" y="462"/>
                </a:lnTo>
                <a:lnTo>
                  <a:pt x="443" y="294"/>
                </a:lnTo>
                <a:lnTo>
                  <a:pt x="450" y="297"/>
                </a:lnTo>
                <a:lnTo>
                  <a:pt x="457" y="455"/>
                </a:lnTo>
                <a:lnTo>
                  <a:pt x="464" y="325"/>
                </a:lnTo>
                <a:lnTo>
                  <a:pt x="471" y="379"/>
                </a:lnTo>
                <a:lnTo>
                  <a:pt x="478" y="649"/>
                </a:lnTo>
                <a:lnTo>
                  <a:pt x="485" y="595"/>
                </a:lnTo>
                <a:lnTo>
                  <a:pt x="492" y="446"/>
                </a:lnTo>
                <a:lnTo>
                  <a:pt x="499" y="633"/>
                </a:lnTo>
                <a:lnTo>
                  <a:pt x="506" y="556"/>
                </a:lnTo>
                <a:lnTo>
                  <a:pt x="513" y="514"/>
                </a:lnTo>
                <a:lnTo>
                  <a:pt x="520" y="280"/>
                </a:lnTo>
                <a:lnTo>
                  <a:pt x="527" y="521"/>
                </a:lnTo>
                <a:lnTo>
                  <a:pt x="534" y="546"/>
                </a:lnTo>
                <a:lnTo>
                  <a:pt x="541" y="472"/>
                </a:lnTo>
                <a:lnTo>
                  <a:pt x="548" y="302"/>
                </a:lnTo>
                <a:lnTo>
                  <a:pt x="555" y="574"/>
                </a:lnTo>
                <a:lnTo>
                  <a:pt x="562" y="441"/>
                </a:lnTo>
                <a:lnTo>
                  <a:pt x="569" y="463"/>
                </a:lnTo>
                <a:lnTo>
                  <a:pt x="576" y="516"/>
                </a:lnTo>
                <a:lnTo>
                  <a:pt x="583" y="493"/>
                </a:lnTo>
                <a:lnTo>
                  <a:pt x="590" y="285"/>
                </a:lnTo>
                <a:lnTo>
                  <a:pt x="597" y="336"/>
                </a:lnTo>
                <a:lnTo>
                  <a:pt x="604" y="287"/>
                </a:lnTo>
                <a:lnTo>
                  <a:pt x="611" y="462"/>
                </a:lnTo>
                <a:lnTo>
                  <a:pt x="618" y="320"/>
                </a:lnTo>
                <a:lnTo>
                  <a:pt x="625" y="595"/>
                </a:lnTo>
                <a:lnTo>
                  <a:pt x="630" y="623"/>
                </a:lnTo>
                <a:lnTo>
                  <a:pt x="637" y="495"/>
                </a:lnTo>
                <a:lnTo>
                  <a:pt x="644" y="497"/>
                </a:lnTo>
                <a:lnTo>
                  <a:pt x="651" y="451"/>
                </a:lnTo>
                <a:lnTo>
                  <a:pt x="658" y="250"/>
                </a:lnTo>
                <a:lnTo>
                  <a:pt x="665" y="509"/>
                </a:lnTo>
                <a:lnTo>
                  <a:pt x="672" y="546"/>
                </a:lnTo>
                <a:lnTo>
                  <a:pt x="679" y="409"/>
                </a:lnTo>
                <a:lnTo>
                  <a:pt x="686" y="434"/>
                </a:lnTo>
                <a:lnTo>
                  <a:pt x="693" y="582"/>
                </a:lnTo>
                <a:lnTo>
                  <a:pt x="700" y="449"/>
                </a:lnTo>
                <a:lnTo>
                  <a:pt x="707" y="446"/>
                </a:lnTo>
                <a:lnTo>
                  <a:pt x="714" y="302"/>
                </a:lnTo>
                <a:lnTo>
                  <a:pt x="721" y="318"/>
                </a:lnTo>
                <a:lnTo>
                  <a:pt x="728" y="297"/>
                </a:lnTo>
                <a:lnTo>
                  <a:pt x="735" y="399"/>
                </a:lnTo>
                <a:lnTo>
                  <a:pt x="742" y="416"/>
                </a:lnTo>
                <a:lnTo>
                  <a:pt x="749" y="397"/>
                </a:lnTo>
                <a:lnTo>
                  <a:pt x="756" y="607"/>
                </a:lnTo>
                <a:lnTo>
                  <a:pt x="763" y="584"/>
                </a:lnTo>
                <a:lnTo>
                  <a:pt x="770" y="479"/>
                </a:lnTo>
                <a:lnTo>
                  <a:pt x="777" y="420"/>
                </a:lnTo>
                <a:lnTo>
                  <a:pt x="784" y="539"/>
                </a:lnTo>
                <a:lnTo>
                  <a:pt x="791" y="327"/>
                </a:lnTo>
                <a:lnTo>
                  <a:pt x="798" y="490"/>
                </a:lnTo>
                <a:lnTo>
                  <a:pt x="805" y="637"/>
                </a:lnTo>
                <a:lnTo>
                  <a:pt x="812" y="409"/>
                </a:lnTo>
                <a:lnTo>
                  <a:pt x="819" y="420"/>
                </a:lnTo>
                <a:lnTo>
                  <a:pt x="826" y="567"/>
                </a:lnTo>
                <a:lnTo>
                  <a:pt x="833" y="614"/>
                </a:lnTo>
                <a:lnTo>
                  <a:pt x="838" y="266"/>
                </a:lnTo>
                <a:lnTo>
                  <a:pt x="845" y="542"/>
                </a:lnTo>
                <a:lnTo>
                  <a:pt x="852" y="565"/>
                </a:lnTo>
                <a:lnTo>
                  <a:pt x="859" y="630"/>
                </a:lnTo>
                <a:lnTo>
                  <a:pt x="866" y="400"/>
                </a:lnTo>
                <a:lnTo>
                  <a:pt x="873" y="425"/>
                </a:lnTo>
                <a:lnTo>
                  <a:pt x="891" y="463"/>
                </a:lnTo>
              </a:path>
            </a:pathLst>
          </a:cu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lstStyle/>
          <a:p>
            <a:pPr eaLnBrk="1" latinLnBrk="1" hangingPunct="1">
              <a:defRPr/>
            </a:pPr>
            <a:endParaRPr lang="zh-CN" altLang="en-US"/>
          </a:p>
        </p:txBody>
      </p:sp>
      <p:sp>
        <p:nvSpPr>
          <p:cNvPr id="18" name="Freeform 15"/>
          <p:cNvSpPr/>
          <p:nvPr/>
        </p:nvSpPr>
        <p:spPr bwMode="auto">
          <a:xfrm>
            <a:off x="4384657" y="947706"/>
            <a:ext cx="1397000" cy="666750"/>
          </a:xfrm>
          <a:custGeom>
            <a:avLst/>
            <a:gdLst>
              <a:gd name="T0" fmla="*/ 2147483647 w 880"/>
              <a:gd name="T1" fmla="*/ 2147483647 h 560"/>
              <a:gd name="T2" fmla="*/ 2147483647 w 880"/>
              <a:gd name="T3" fmla="*/ 2147483647 h 560"/>
              <a:gd name="T4" fmla="*/ 2147483647 w 880"/>
              <a:gd name="T5" fmla="*/ 2147483647 h 560"/>
              <a:gd name="T6" fmla="*/ 2147483647 w 880"/>
              <a:gd name="T7" fmla="*/ 2147483647 h 560"/>
              <a:gd name="T8" fmla="*/ 2147483647 w 880"/>
              <a:gd name="T9" fmla="*/ 2147483647 h 560"/>
              <a:gd name="T10" fmla="*/ 2147483647 w 880"/>
              <a:gd name="T11" fmla="*/ 2147483647 h 560"/>
              <a:gd name="T12" fmla="*/ 2147483647 w 880"/>
              <a:gd name="T13" fmla="*/ 2147483647 h 560"/>
              <a:gd name="T14" fmla="*/ 2147483647 w 880"/>
              <a:gd name="T15" fmla="*/ 2147483647 h 560"/>
              <a:gd name="T16" fmla="*/ 2147483647 w 880"/>
              <a:gd name="T17" fmla="*/ 2147483647 h 560"/>
              <a:gd name="T18" fmla="*/ 2147483647 w 880"/>
              <a:gd name="T19" fmla="*/ 2147483647 h 560"/>
              <a:gd name="T20" fmla="*/ 2147483647 w 880"/>
              <a:gd name="T21" fmla="*/ 2147483647 h 560"/>
              <a:gd name="T22" fmla="*/ 2147483647 w 880"/>
              <a:gd name="T23" fmla="*/ 2147483647 h 560"/>
              <a:gd name="T24" fmla="*/ 2147483647 w 880"/>
              <a:gd name="T25" fmla="*/ 2147483647 h 560"/>
              <a:gd name="T26" fmla="*/ 2147483647 w 880"/>
              <a:gd name="T27" fmla="*/ 2147483647 h 560"/>
              <a:gd name="T28" fmla="*/ 2147483647 w 880"/>
              <a:gd name="T29" fmla="*/ 2147483647 h 560"/>
              <a:gd name="T30" fmla="*/ 2147483647 w 880"/>
              <a:gd name="T31" fmla="*/ 2147483647 h 560"/>
              <a:gd name="T32" fmla="*/ 2147483647 w 880"/>
              <a:gd name="T33" fmla="*/ 2147483647 h 560"/>
              <a:gd name="T34" fmla="*/ 2147483647 w 880"/>
              <a:gd name="T35" fmla="*/ 2147483647 h 560"/>
              <a:gd name="T36" fmla="*/ 2147483647 w 880"/>
              <a:gd name="T37" fmla="*/ 2147483647 h 560"/>
              <a:gd name="T38" fmla="*/ 2147483647 w 880"/>
              <a:gd name="T39" fmla="*/ 2147483647 h 560"/>
              <a:gd name="T40" fmla="*/ 2147483647 w 880"/>
              <a:gd name="T41" fmla="*/ 2147483647 h 560"/>
              <a:gd name="T42" fmla="*/ 2147483647 w 880"/>
              <a:gd name="T43" fmla="*/ 2147483647 h 560"/>
              <a:gd name="T44" fmla="*/ 2147483647 w 880"/>
              <a:gd name="T45" fmla="*/ 2147483647 h 560"/>
              <a:gd name="T46" fmla="*/ 2147483647 w 880"/>
              <a:gd name="T47" fmla="*/ 2147483647 h 560"/>
              <a:gd name="T48" fmla="*/ 2147483647 w 880"/>
              <a:gd name="T49" fmla="*/ 2147483647 h 560"/>
              <a:gd name="T50" fmla="*/ 2147483647 w 880"/>
              <a:gd name="T51" fmla="*/ 2147483647 h 560"/>
              <a:gd name="T52" fmla="*/ 2147483647 w 880"/>
              <a:gd name="T53" fmla="*/ 2147483647 h 560"/>
              <a:gd name="T54" fmla="*/ 2147483647 w 880"/>
              <a:gd name="T55" fmla="*/ 2147483647 h 560"/>
              <a:gd name="T56" fmla="*/ 2147483647 w 880"/>
              <a:gd name="T57" fmla="*/ 2147483647 h 560"/>
              <a:gd name="T58" fmla="*/ 2147483647 w 880"/>
              <a:gd name="T59" fmla="*/ 2147483647 h 560"/>
              <a:gd name="T60" fmla="*/ 2147483647 w 880"/>
              <a:gd name="T61" fmla="*/ 2147483647 h 560"/>
              <a:gd name="T62" fmla="*/ 2147483647 w 880"/>
              <a:gd name="T63" fmla="*/ 2147483647 h 560"/>
              <a:gd name="T64" fmla="*/ 2147483647 w 880"/>
              <a:gd name="T65" fmla="*/ 2147483647 h 560"/>
              <a:gd name="T66" fmla="*/ 2147483647 w 880"/>
              <a:gd name="T67" fmla="*/ 2147483647 h 560"/>
              <a:gd name="T68" fmla="*/ 2147483647 w 880"/>
              <a:gd name="T69" fmla="*/ 2147483647 h 560"/>
              <a:gd name="T70" fmla="*/ 2147483647 w 880"/>
              <a:gd name="T71" fmla="*/ 2147483647 h 560"/>
              <a:gd name="T72" fmla="*/ 2147483647 w 880"/>
              <a:gd name="T73" fmla="*/ 2147483647 h 560"/>
              <a:gd name="T74" fmla="*/ 2147483647 w 880"/>
              <a:gd name="T75" fmla="*/ 2147483647 h 560"/>
              <a:gd name="T76" fmla="*/ 2147483647 w 880"/>
              <a:gd name="T77" fmla="*/ 2147483647 h 560"/>
              <a:gd name="T78" fmla="*/ 2147483647 w 880"/>
              <a:gd name="T79" fmla="*/ 2147483647 h 560"/>
              <a:gd name="T80" fmla="*/ 2147483647 w 880"/>
              <a:gd name="T81" fmla="*/ 2147483647 h 560"/>
              <a:gd name="T82" fmla="*/ 2147483647 w 880"/>
              <a:gd name="T83" fmla="*/ 2147483647 h 5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560"/>
              <a:gd name="T128" fmla="*/ 880 w 880"/>
              <a:gd name="T129" fmla="*/ 560 h 5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560">
                <a:moveTo>
                  <a:pt x="0" y="196"/>
                </a:moveTo>
                <a:lnTo>
                  <a:pt x="5" y="479"/>
                </a:lnTo>
                <a:lnTo>
                  <a:pt x="12" y="171"/>
                </a:lnTo>
                <a:lnTo>
                  <a:pt x="19" y="324"/>
                </a:lnTo>
                <a:lnTo>
                  <a:pt x="26" y="138"/>
                </a:lnTo>
                <a:lnTo>
                  <a:pt x="33" y="485"/>
                </a:lnTo>
                <a:lnTo>
                  <a:pt x="40" y="514"/>
                </a:lnTo>
                <a:lnTo>
                  <a:pt x="47" y="378"/>
                </a:lnTo>
                <a:lnTo>
                  <a:pt x="54" y="366"/>
                </a:lnTo>
                <a:lnTo>
                  <a:pt x="61" y="369"/>
                </a:lnTo>
                <a:lnTo>
                  <a:pt x="68" y="362"/>
                </a:lnTo>
                <a:lnTo>
                  <a:pt x="75" y="380"/>
                </a:lnTo>
                <a:lnTo>
                  <a:pt x="82" y="161"/>
                </a:lnTo>
                <a:lnTo>
                  <a:pt x="89" y="259"/>
                </a:lnTo>
                <a:lnTo>
                  <a:pt x="96" y="140"/>
                </a:lnTo>
                <a:lnTo>
                  <a:pt x="103" y="467"/>
                </a:lnTo>
                <a:lnTo>
                  <a:pt x="110" y="227"/>
                </a:lnTo>
                <a:lnTo>
                  <a:pt x="117" y="381"/>
                </a:lnTo>
                <a:lnTo>
                  <a:pt x="124" y="348"/>
                </a:lnTo>
                <a:lnTo>
                  <a:pt x="131" y="520"/>
                </a:lnTo>
                <a:lnTo>
                  <a:pt x="138" y="303"/>
                </a:lnTo>
                <a:lnTo>
                  <a:pt x="145" y="381"/>
                </a:lnTo>
                <a:lnTo>
                  <a:pt x="152" y="208"/>
                </a:lnTo>
                <a:lnTo>
                  <a:pt x="159" y="208"/>
                </a:lnTo>
                <a:lnTo>
                  <a:pt x="166" y="378"/>
                </a:lnTo>
                <a:lnTo>
                  <a:pt x="173" y="430"/>
                </a:lnTo>
                <a:lnTo>
                  <a:pt x="180" y="394"/>
                </a:lnTo>
                <a:lnTo>
                  <a:pt x="187" y="136"/>
                </a:lnTo>
                <a:lnTo>
                  <a:pt x="194" y="338"/>
                </a:lnTo>
                <a:lnTo>
                  <a:pt x="201" y="383"/>
                </a:lnTo>
                <a:lnTo>
                  <a:pt x="208" y="220"/>
                </a:lnTo>
                <a:lnTo>
                  <a:pt x="213" y="380"/>
                </a:lnTo>
                <a:lnTo>
                  <a:pt x="220" y="164"/>
                </a:lnTo>
                <a:lnTo>
                  <a:pt x="227" y="458"/>
                </a:lnTo>
                <a:lnTo>
                  <a:pt x="234" y="383"/>
                </a:lnTo>
                <a:lnTo>
                  <a:pt x="241" y="157"/>
                </a:lnTo>
                <a:lnTo>
                  <a:pt x="248" y="322"/>
                </a:lnTo>
                <a:lnTo>
                  <a:pt x="255" y="472"/>
                </a:lnTo>
                <a:lnTo>
                  <a:pt x="262" y="184"/>
                </a:lnTo>
                <a:lnTo>
                  <a:pt x="269" y="458"/>
                </a:lnTo>
                <a:lnTo>
                  <a:pt x="276" y="187"/>
                </a:lnTo>
                <a:lnTo>
                  <a:pt x="283" y="17"/>
                </a:lnTo>
                <a:lnTo>
                  <a:pt x="290" y="224"/>
                </a:lnTo>
                <a:lnTo>
                  <a:pt x="297" y="61"/>
                </a:lnTo>
                <a:lnTo>
                  <a:pt x="304" y="56"/>
                </a:lnTo>
                <a:lnTo>
                  <a:pt x="311" y="0"/>
                </a:lnTo>
                <a:lnTo>
                  <a:pt x="318" y="385"/>
                </a:lnTo>
                <a:lnTo>
                  <a:pt x="325" y="290"/>
                </a:lnTo>
                <a:lnTo>
                  <a:pt x="332" y="210"/>
                </a:lnTo>
                <a:lnTo>
                  <a:pt x="339" y="560"/>
                </a:lnTo>
                <a:lnTo>
                  <a:pt x="346" y="520"/>
                </a:lnTo>
                <a:lnTo>
                  <a:pt x="353" y="404"/>
                </a:lnTo>
                <a:lnTo>
                  <a:pt x="360" y="436"/>
                </a:lnTo>
                <a:lnTo>
                  <a:pt x="367" y="334"/>
                </a:lnTo>
                <a:lnTo>
                  <a:pt x="374" y="161"/>
                </a:lnTo>
                <a:lnTo>
                  <a:pt x="381" y="352"/>
                </a:lnTo>
                <a:lnTo>
                  <a:pt x="388" y="320"/>
                </a:lnTo>
                <a:lnTo>
                  <a:pt x="395" y="119"/>
                </a:lnTo>
                <a:lnTo>
                  <a:pt x="402" y="52"/>
                </a:lnTo>
                <a:lnTo>
                  <a:pt x="409" y="17"/>
                </a:lnTo>
                <a:lnTo>
                  <a:pt x="416" y="273"/>
                </a:lnTo>
                <a:lnTo>
                  <a:pt x="422" y="481"/>
                </a:lnTo>
                <a:lnTo>
                  <a:pt x="429" y="336"/>
                </a:lnTo>
                <a:lnTo>
                  <a:pt x="436" y="145"/>
                </a:lnTo>
                <a:lnTo>
                  <a:pt x="443" y="383"/>
                </a:lnTo>
                <a:lnTo>
                  <a:pt x="450" y="399"/>
                </a:lnTo>
                <a:lnTo>
                  <a:pt x="457" y="217"/>
                </a:lnTo>
                <a:lnTo>
                  <a:pt x="464" y="413"/>
                </a:lnTo>
                <a:lnTo>
                  <a:pt x="471" y="462"/>
                </a:lnTo>
                <a:lnTo>
                  <a:pt x="478" y="250"/>
                </a:lnTo>
                <a:lnTo>
                  <a:pt x="485" y="427"/>
                </a:lnTo>
                <a:lnTo>
                  <a:pt x="492" y="346"/>
                </a:lnTo>
                <a:lnTo>
                  <a:pt x="499" y="187"/>
                </a:lnTo>
                <a:lnTo>
                  <a:pt x="506" y="171"/>
                </a:lnTo>
                <a:lnTo>
                  <a:pt x="513" y="247"/>
                </a:lnTo>
                <a:lnTo>
                  <a:pt x="520" y="224"/>
                </a:lnTo>
                <a:lnTo>
                  <a:pt x="527" y="135"/>
                </a:lnTo>
                <a:lnTo>
                  <a:pt x="534" y="369"/>
                </a:lnTo>
                <a:lnTo>
                  <a:pt x="541" y="481"/>
                </a:lnTo>
                <a:lnTo>
                  <a:pt x="548" y="236"/>
                </a:lnTo>
                <a:lnTo>
                  <a:pt x="555" y="164"/>
                </a:lnTo>
                <a:lnTo>
                  <a:pt x="562" y="464"/>
                </a:lnTo>
                <a:lnTo>
                  <a:pt x="569" y="516"/>
                </a:lnTo>
                <a:lnTo>
                  <a:pt x="576" y="338"/>
                </a:lnTo>
                <a:lnTo>
                  <a:pt x="583" y="495"/>
                </a:lnTo>
                <a:lnTo>
                  <a:pt x="590" y="268"/>
                </a:lnTo>
                <a:lnTo>
                  <a:pt x="597" y="143"/>
                </a:lnTo>
                <a:lnTo>
                  <a:pt x="604" y="346"/>
                </a:lnTo>
                <a:lnTo>
                  <a:pt x="611" y="313"/>
                </a:lnTo>
                <a:lnTo>
                  <a:pt x="618" y="507"/>
                </a:lnTo>
                <a:lnTo>
                  <a:pt x="625" y="332"/>
                </a:lnTo>
                <a:lnTo>
                  <a:pt x="630" y="362"/>
                </a:lnTo>
                <a:lnTo>
                  <a:pt x="637" y="415"/>
                </a:lnTo>
                <a:lnTo>
                  <a:pt x="644" y="415"/>
                </a:lnTo>
                <a:lnTo>
                  <a:pt x="651" y="224"/>
                </a:lnTo>
                <a:lnTo>
                  <a:pt x="658" y="495"/>
                </a:lnTo>
                <a:lnTo>
                  <a:pt x="665" y="502"/>
                </a:lnTo>
                <a:lnTo>
                  <a:pt x="672" y="238"/>
                </a:lnTo>
                <a:lnTo>
                  <a:pt x="679" y="220"/>
                </a:lnTo>
                <a:lnTo>
                  <a:pt x="686" y="264"/>
                </a:lnTo>
                <a:lnTo>
                  <a:pt x="693" y="201"/>
                </a:lnTo>
                <a:lnTo>
                  <a:pt x="700" y="381"/>
                </a:lnTo>
                <a:lnTo>
                  <a:pt x="707" y="409"/>
                </a:lnTo>
                <a:lnTo>
                  <a:pt x="714" y="381"/>
                </a:lnTo>
                <a:lnTo>
                  <a:pt x="721" y="243"/>
                </a:lnTo>
                <a:lnTo>
                  <a:pt x="728" y="465"/>
                </a:lnTo>
                <a:lnTo>
                  <a:pt x="735" y="199"/>
                </a:lnTo>
                <a:lnTo>
                  <a:pt x="742" y="343"/>
                </a:lnTo>
                <a:lnTo>
                  <a:pt x="749" y="238"/>
                </a:lnTo>
                <a:lnTo>
                  <a:pt x="756" y="126"/>
                </a:lnTo>
                <a:lnTo>
                  <a:pt x="763" y="385"/>
                </a:lnTo>
                <a:lnTo>
                  <a:pt x="770" y="234"/>
                </a:lnTo>
                <a:lnTo>
                  <a:pt x="777" y="268"/>
                </a:lnTo>
                <a:lnTo>
                  <a:pt x="784" y="254"/>
                </a:lnTo>
                <a:lnTo>
                  <a:pt x="791" y="532"/>
                </a:lnTo>
                <a:lnTo>
                  <a:pt x="798" y="266"/>
                </a:lnTo>
                <a:lnTo>
                  <a:pt x="805" y="145"/>
                </a:lnTo>
                <a:lnTo>
                  <a:pt x="812" y="282"/>
                </a:lnTo>
                <a:lnTo>
                  <a:pt x="819" y="213"/>
                </a:lnTo>
                <a:lnTo>
                  <a:pt x="826" y="534"/>
                </a:lnTo>
                <a:lnTo>
                  <a:pt x="833" y="206"/>
                </a:lnTo>
                <a:lnTo>
                  <a:pt x="838" y="271"/>
                </a:lnTo>
                <a:lnTo>
                  <a:pt x="845" y="462"/>
                </a:lnTo>
                <a:lnTo>
                  <a:pt x="852" y="317"/>
                </a:lnTo>
                <a:lnTo>
                  <a:pt x="859" y="444"/>
                </a:lnTo>
                <a:lnTo>
                  <a:pt x="866" y="310"/>
                </a:lnTo>
                <a:lnTo>
                  <a:pt x="873" y="511"/>
                </a:lnTo>
                <a:lnTo>
                  <a:pt x="880" y="292"/>
                </a:lnTo>
              </a:path>
            </a:pathLst>
          </a:cu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lstStyle/>
          <a:p>
            <a:pPr eaLnBrk="1" latinLnBrk="1" hangingPunct="1">
              <a:defRPr/>
            </a:pPr>
            <a:endParaRPr lang="zh-CN" altLang="en-US"/>
          </a:p>
        </p:txBody>
      </p:sp>
      <p:sp>
        <p:nvSpPr>
          <p:cNvPr id="19" name="Freeform 16"/>
          <p:cNvSpPr/>
          <p:nvPr/>
        </p:nvSpPr>
        <p:spPr bwMode="auto">
          <a:xfrm>
            <a:off x="2987657" y="906431"/>
            <a:ext cx="1397000" cy="750887"/>
          </a:xfrm>
          <a:custGeom>
            <a:avLst/>
            <a:gdLst>
              <a:gd name="T0" fmla="*/ 2147483647 w 880"/>
              <a:gd name="T1" fmla="*/ 2147483647 h 630"/>
              <a:gd name="T2" fmla="*/ 2147483647 w 880"/>
              <a:gd name="T3" fmla="*/ 2147483647 h 630"/>
              <a:gd name="T4" fmla="*/ 2147483647 w 880"/>
              <a:gd name="T5" fmla="*/ 2147483647 h 630"/>
              <a:gd name="T6" fmla="*/ 2147483647 w 880"/>
              <a:gd name="T7" fmla="*/ 2147483647 h 630"/>
              <a:gd name="T8" fmla="*/ 2147483647 w 880"/>
              <a:gd name="T9" fmla="*/ 2147483647 h 630"/>
              <a:gd name="T10" fmla="*/ 2147483647 w 880"/>
              <a:gd name="T11" fmla="*/ 2147483647 h 630"/>
              <a:gd name="T12" fmla="*/ 2147483647 w 880"/>
              <a:gd name="T13" fmla="*/ 2147483647 h 630"/>
              <a:gd name="T14" fmla="*/ 2147483647 w 880"/>
              <a:gd name="T15" fmla="*/ 2147483647 h 630"/>
              <a:gd name="T16" fmla="*/ 2147483647 w 880"/>
              <a:gd name="T17" fmla="*/ 2147483647 h 630"/>
              <a:gd name="T18" fmla="*/ 2147483647 w 880"/>
              <a:gd name="T19" fmla="*/ 2147483647 h 630"/>
              <a:gd name="T20" fmla="*/ 2147483647 w 880"/>
              <a:gd name="T21" fmla="*/ 2147483647 h 630"/>
              <a:gd name="T22" fmla="*/ 2147483647 w 880"/>
              <a:gd name="T23" fmla="*/ 2147483647 h 630"/>
              <a:gd name="T24" fmla="*/ 2147483647 w 880"/>
              <a:gd name="T25" fmla="*/ 2147483647 h 630"/>
              <a:gd name="T26" fmla="*/ 2147483647 w 880"/>
              <a:gd name="T27" fmla="*/ 2147483647 h 630"/>
              <a:gd name="T28" fmla="*/ 2147483647 w 880"/>
              <a:gd name="T29" fmla="*/ 2147483647 h 630"/>
              <a:gd name="T30" fmla="*/ 2147483647 w 880"/>
              <a:gd name="T31" fmla="*/ 2147483647 h 630"/>
              <a:gd name="T32" fmla="*/ 2147483647 w 880"/>
              <a:gd name="T33" fmla="*/ 2147483647 h 630"/>
              <a:gd name="T34" fmla="*/ 2147483647 w 880"/>
              <a:gd name="T35" fmla="*/ 2147483647 h 630"/>
              <a:gd name="T36" fmla="*/ 2147483647 w 880"/>
              <a:gd name="T37" fmla="*/ 2147483647 h 630"/>
              <a:gd name="T38" fmla="*/ 2147483647 w 880"/>
              <a:gd name="T39" fmla="*/ 2147483647 h 630"/>
              <a:gd name="T40" fmla="*/ 2147483647 w 880"/>
              <a:gd name="T41" fmla="*/ 2147483647 h 630"/>
              <a:gd name="T42" fmla="*/ 2147483647 w 880"/>
              <a:gd name="T43" fmla="*/ 2147483647 h 630"/>
              <a:gd name="T44" fmla="*/ 2147483647 w 880"/>
              <a:gd name="T45" fmla="*/ 2147483647 h 630"/>
              <a:gd name="T46" fmla="*/ 2147483647 w 880"/>
              <a:gd name="T47" fmla="*/ 2147483647 h 630"/>
              <a:gd name="T48" fmla="*/ 2147483647 w 880"/>
              <a:gd name="T49" fmla="*/ 2147483647 h 630"/>
              <a:gd name="T50" fmla="*/ 2147483647 w 880"/>
              <a:gd name="T51" fmla="*/ 2147483647 h 630"/>
              <a:gd name="T52" fmla="*/ 2147483647 w 880"/>
              <a:gd name="T53" fmla="*/ 2147483647 h 630"/>
              <a:gd name="T54" fmla="*/ 2147483647 w 880"/>
              <a:gd name="T55" fmla="*/ 2147483647 h 630"/>
              <a:gd name="T56" fmla="*/ 2147483647 w 880"/>
              <a:gd name="T57" fmla="*/ 2147483647 h 630"/>
              <a:gd name="T58" fmla="*/ 2147483647 w 880"/>
              <a:gd name="T59" fmla="*/ 2147483647 h 630"/>
              <a:gd name="T60" fmla="*/ 2147483647 w 880"/>
              <a:gd name="T61" fmla="*/ 2147483647 h 630"/>
              <a:gd name="T62" fmla="*/ 2147483647 w 880"/>
              <a:gd name="T63" fmla="*/ 2147483647 h 630"/>
              <a:gd name="T64" fmla="*/ 2147483647 w 880"/>
              <a:gd name="T65" fmla="*/ 2147483647 h 630"/>
              <a:gd name="T66" fmla="*/ 2147483647 w 880"/>
              <a:gd name="T67" fmla="*/ 2147483647 h 630"/>
              <a:gd name="T68" fmla="*/ 2147483647 w 880"/>
              <a:gd name="T69" fmla="*/ 2147483647 h 630"/>
              <a:gd name="T70" fmla="*/ 2147483647 w 880"/>
              <a:gd name="T71" fmla="*/ 2147483647 h 630"/>
              <a:gd name="T72" fmla="*/ 2147483647 w 880"/>
              <a:gd name="T73" fmla="*/ 2147483647 h 630"/>
              <a:gd name="T74" fmla="*/ 2147483647 w 880"/>
              <a:gd name="T75" fmla="*/ 2147483647 h 630"/>
              <a:gd name="T76" fmla="*/ 2147483647 w 880"/>
              <a:gd name="T77" fmla="*/ 2147483647 h 630"/>
              <a:gd name="T78" fmla="*/ 2147483647 w 880"/>
              <a:gd name="T79" fmla="*/ 2147483647 h 630"/>
              <a:gd name="T80" fmla="*/ 2147483647 w 880"/>
              <a:gd name="T81" fmla="*/ 2147483647 h 630"/>
              <a:gd name="T82" fmla="*/ 2147483647 w 880"/>
              <a:gd name="T83" fmla="*/ 2147483647 h 6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630"/>
              <a:gd name="T128" fmla="*/ 880 w 880"/>
              <a:gd name="T129" fmla="*/ 630 h 6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630">
                <a:moveTo>
                  <a:pt x="0" y="347"/>
                </a:moveTo>
                <a:lnTo>
                  <a:pt x="5" y="249"/>
                </a:lnTo>
                <a:lnTo>
                  <a:pt x="12" y="441"/>
                </a:lnTo>
                <a:lnTo>
                  <a:pt x="19" y="244"/>
                </a:lnTo>
                <a:lnTo>
                  <a:pt x="26" y="184"/>
                </a:lnTo>
                <a:lnTo>
                  <a:pt x="33" y="370"/>
                </a:lnTo>
                <a:lnTo>
                  <a:pt x="40" y="364"/>
                </a:lnTo>
                <a:lnTo>
                  <a:pt x="47" y="147"/>
                </a:lnTo>
                <a:lnTo>
                  <a:pt x="54" y="177"/>
                </a:lnTo>
                <a:lnTo>
                  <a:pt x="61" y="252"/>
                </a:lnTo>
                <a:lnTo>
                  <a:pt x="68" y="413"/>
                </a:lnTo>
                <a:lnTo>
                  <a:pt x="75" y="198"/>
                </a:lnTo>
                <a:lnTo>
                  <a:pt x="82" y="140"/>
                </a:lnTo>
                <a:lnTo>
                  <a:pt x="89" y="415"/>
                </a:lnTo>
                <a:lnTo>
                  <a:pt x="96" y="128"/>
                </a:lnTo>
                <a:lnTo>
                  <a:pt x="103" y="357"/>
                </a:lnTo>
                <a:lnTo>
                  <a:pt x="110" y="538"/>
                </a:lnTo>
                <a:lnTo>
                  <a:pt x="117" y="419"/>
                </a:lnTo>
                <a:lnTo>
                  <a:pt x="124" y="254"/>
                </a:lnTo>
                <a:lnTo>
                  <a:pt x="131" y="336"/>
                </a:lnTo>
                <a:lnTo>
                  <a:pt x="138" y="504"/>
                </a:lnTo>
                <a:lnTo>
                  <a:pt x="145" y="459"/>
                </a:lnTo>
                <a:lnTo>
                  <a:pt x="152" y="137"/>
                </a:lnTo>
                <a:lnTo>
                  <a:pt x="159" y="389"/>
                </a:lnTo>
                <a:lnTo>
                  <a:pt x="166" y="482"/>
                </a:lnTo>
                <a:lnTo>
                  <a:pt x="173" y="534"/>
                </a:lnTo>
                <a:lnTo>
                  <a:pt x="180" y="275"/>
                </a:lnTo>
                <a:lnTo>
                  <a:pt x="187" y="237"/>
                </a:lnTo>
                <a:lnTo>
                  <a:pt x="194" y="529"/>
                </a:lnTo>
                <a:lnTo>
                  <a:pt x="201" y="497"/>
                </a:lnTo>
                <a:lnTo>
                  <a:pt x="208" y="172"/>
                </a:lnTo>
                <a:lnTo>
                  <a:pt x="213" y="224"/>
                </a:lnTo>
                <a:lnTo>
                  <a:pt x="220" y="300"/>
                </a:lnTo>
                <a:lnTo>
                  <a:pt x="227" y="258"/>
                </a:lnTo>
                <a:lnTo>
                  <a:pt x="234" y="142"/>
                </a:lnTo>
                <a:lnTo>
                  <a:pt x="241" y="314"/>
                </a:lnTo>
                <a:lnTo>
                  <a:pt x="248" y="219"/>
                </a:lnTo>
                <a:lnTo>
                  <a:pt x="255" y="263"/>
                </a:lnTo>
                <a:lnTo>
                  <a:pt x="262" y="83"/>
                </a:lnTo>
                <a:lnTo>
                  <a:pt x="269" y="445"/>
                </a:lnTo>
                <a:lnTo>
                  <a:pt x="276" y="35"/>
                </a:lnTo>
                <a:lnTo>
                  <a:pt x="283" y="331"/>
                </a:lnTo>
                <a:lnTo>
                  <a:pt x="290" y="16"/>
                </a:lnTo>
                <a:lnTo>
                  <a:pt x="297" y="93"/>
                </a:lnTo>
                <a:lnTo>
                  <a:pt x="304" y="153"/>
                </a:lnTo>
                <a:lnTo>
                  <a:pt x="311" y="387"/>
                </a:lnTo>
                <a:lnTo>
                  <a:pt x="318" y="284"/>
                </a:lnTo>
                <a:lnTo>
                  <a:pt x="325" y="210"/>
                </a:lnTo>
                <a:lnTo>
                  <a:pt x="332" y="487"/>
                </a:lnTo>
                <a:lnTo>
                  <a:pt x="339" y="385"/>
                </a:lnTo>
                <a:lnTo>
                  <a:pt x="346" y="630"/>
                </a:lnTo>
                <a:lnTo>
                  <a:pt x="353" y="378"/>
                </a:lnTo>
                <a:lnTo>
                  <a:pt x="360" y="308"/>
                </a:lnTo>
                <a:lnTo>
                  <a:pt x="367" y="238"/>
                </a:lnTo>
                <a:lnTo>
                  <a:pt x="374" y="217"/>
                </a:lnTo>
                <a:lnTo>
                  <a:pt x="381" y="0"/>
                </a:lnTo>
                <a:lnTo>
                  <a:pt x="388" y="279"/>
                </a:lnTo>
                <a:lnTo>
                  <a:pt x="395" y="193"/>
                </a:lnTo>
                <a:lnTo>
                  <a:pt x="402" y="6"/>
                </a:lnTo>
                <a:lnTo>
                  <a:pt x="409" y="384"/>
                </a:lnTo>
                <a:lnTo>
                  <a:pt x="416" y="252"/>
                </a:lnTo>
                <a:lnTo>
                  <a:pt x="422" y="461"/>
                </a:lnTo>
                <a:lnTo>
                  <a:pt x="429" y="293"/>
                </a:lnTo>
                <a:lnTo>
                  <a:pt x="436" y="419"/>
                </a:lnTo>
                <a:lnTo>
                  <a:pt x="443" y="503"/>
                </a:lnTo>
                <a:lnTo>
                  <a:pt x="450" y="331"/>
                </a:lnTo>
                <a:lnTo>
                  <a:pt x="457" y="175"/>
                </a:lnTo>
                <a:lnTo>
                  <a:pt x="464" y="286"/>
                </a:lnTo>
                <a:lnTo>
                  <a:pt x="471" y="520"/>
                </a:lnTo>
                <a:lnTo>
                  <a:pt x="478" y="147"/>
                </a:lnTo>
                <a:lnTo>
                  <a:pt x="485" y="469"/>
                </a:lnTo>
                <a:lnTo>
                  <a:pt x="492" y="200"/>
                </a:lnTo>
                <a:lnTo>
                  <a:pt x="499" y="287"/>
                </a:lnTo>
                <a:lnTo>
                  <a:pt x="506" y="191"/>
                </a:lnTo>
                <a:lnTo>
                  <a:pt x="513" y="492"/>
                </a:lnTo>
                <a:lnTo>
                  <a:pt x="520" y="272"/>
                </a:lnTo>
                <a:lnTo>
                  <a:pt x="527" y="492"/>
                </a:lnTo>
                <a:lnTo>
                  <a:pt x="534" y="345"/>
                </a:lnTo>
                <a:lnTo>
                  <a:pt x="541" y="258"/>
                </a:lnTo>
                <a:lnTo>
                  <a:pt x="548" y="485"/>
                </a:lnTo>
                <a:lnTo>
                  <a:pt x="555" y="349"/>
                </a:lnTo>
                <a:lnTo>
                  <a:pt x="562" y="510"/>
                </a:lnTo>
                <a:lnTo>
                  <a:pt x="569" y="300"/>
                </a:lnTo>
                <a:lnTo>
                  <a:pt x="576" y="307"/>
                </a:lnTo>
                <a:lnTo>
                  <a:pt x="583" y="434"/>
                </a:lnTo>
                <a:lnTo>
                  <a:pt x="590" y="441"/>
                </a:lnTo>
                <a:lnTo>
                  <a:pt x="597" y="532"/>
                </a:lnTo>
                <a:lnTo>
                  <a:pt x="604" y="382"/>
                </a:lnTo>
                <a:lnTo>
                  <a:pt x="611" y="228"/>
                </a:lnTo>
                <a:lnTo>
                  <a:pt x="618" y="303"/>
                </a:lnTo>
                <a:lnTo>
                  <a:pt x="625" y="371"/>
                </a:lnTo>
                <a:lnTo>
                  <a:pt x="630" y="459"/>
                </a:lnTo>
                <a:lnTo>
                  <a:pt x="637" y="329"/>
                </a:lnTo>
                <a:lnTo>
                  <a:pt x="644" y="245"/>
                </a:lnTo>
                <a:lnTo>
                  <a:pt x="651" y="182"/>
                </a:lnTo>
                <a:lnTo>
                  <a:pt x="658" y="235"/>
                </a:lnTo>
                <a:lnTo>
                  <a:pt x="665" y="130"/>
                </a:lnTo>
                <a:lnTo>
                  <a:pt x="672" y="182"/>
                </a:lnTo>
                <a:lnTo>
                  <a:pt x="679" y="340"/>
                </a:lnTo>
                <a:lnTo>
                  <a:pt x="686" y="168"/>
                </a:lnTo>
                <a:lnTo>
                  <a:pt x="693" y="531"/>
                </a:lnTo>
                <a:lnTo>
                  <a:pt x="700" y="277"/>
                </a:lnTo>
                <a:lnTo>
                  <a:pt x="707" y="151"/>
                </a:lnTo>
                <a:lnTo>
                  <a:pt x="714" y="522"/>
                </a:lnTo>
                <a:lnTo>
                  <a:pt x="721" y="422"/>
                </a:lnTo>
                <a:lnTo>
                  <a:pt x="728" y="261"/>
                </a:lnTo>
                <a:lnTo>
                  <a:pt x="735" y="298"/>
                </a:lnTo>
                <a:lnTo>
                  <a:pt x="742" y="513"/>
                </a:lnTo>
                <a:lnTo>
                  <a:pt x="749" y="177"/>
                </a:lnTo>
                <a:lnTo>
                  <a:pt x="756" y="338"/>
                </a:lnTo>
                <a:lnTo>
                  <a:pt x="763" y="172"/>
                </a:lnTo>
                <a:lnTo>
                  <a:pt x="770" y="226"/>
                </a:lnTo>
                <a:lnTo>
                  <a:pt x="777" y="270"/>
                </a:lnTo>
                <a:lnTo>
                  <a:pt x="784" y="140"/>
                </a:lnTo>
                <a:lnTo>
                  <a:pt x="791" y="469"/>
                </a:lnTo>
                <a:lnTo>
                  <a:pt x="798" y="483"/>
                </a:lnTo>
                <a:lnTo>
                  <a:pt x="805" y="230"/>
                </a:lnTo>
                <a:lnTo>
                  <a:pt x="812" y="410"/>
                </a:lnTo>
                <a:lnTo>
                  <a:pt x="819" y="349"/>
                </a:lnTo>
                <a:lnTo>
                  <a:pt x="826" y="399"/>
                </a:lnTo>
                <a:lnTo>
                  <a:pt x="833" y="536"/>
                </a:lnTo>
                <a:lnTo>
                  <a:pt x="838" y="403"/>
                </a:lnTo>
                <a:lnTo>
                  <a:pt x="845" y="438"/>
                </a:lnTo>
                <a:lnTo>
                  <a:pt x="852" y="130"/>
                </a:lnTo>
                <a:lnTo>
                  <a:pt x="859" y="167"/>
                </a:lnTo>
                <a:lnTo>
                  <a:pt x="866" y="396"/>
                </a:lnTo>
                <a:lnTo>
                  <a:pt x="873" y="426"/>
                </a:lnTo>
                <a:lnTo>
                  <a:pt x="880" y="501"/>
                </a:lnTo>
              </a:path>
            </a:pathLst>
          </a:cu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lstStyle/>
          <a:p>
            <a:pPr eaLnBrk="1" latinLnBrk="1" hangingPunct="1">
              <a:defRPr/>
            </a:pPr>
            <a:endParaRPr lang="zh-CN" altLang="en-US"/>
          </a:p>
        </p:txBody>
      </p:sp>
      <p:sp>
        <p:nvSpPr>
          <p:cNvPr id="20" name="Freeform 17"/>
          <p:cNvSpPr/>
          <p:nvPr/>
        </p:nvSpPr>
        <p:spPr bwMode="auto">
          <a:xfrm>
            <a:off x="7205644" y="971518"/>
            <a:ext cx="1397000" cy="620713"/>
          </a:xfrm>
          <a:custGeom>
            <a:avLst/>
            <a:gdLst>
              <a:gd name="T0" fmla="*/ 2147483647 w 880"/>
              <a:gd name="T1" fmla="*/ 2147483647 h 522"/>
              <a:gd name="T2" fmla="*/ 2147483647 w 880"/>
              <a:gd name="T3" fmla="*/ 2147483647 h 522"/>
              <a:gd name="T4" fmla="*/ 2147483647 w 880"/>
              <a:gd name="T5" fmla="*/ 2147483647 h 522"/>
              <a:gd name="T6" fmla="*/ 2147483647 w 880"/>
              <a:gd name="T7" fmla="*/ 2147483647 h 522"/>
              <a:gd name="T8" fmla="*/ 2147483647 w 880"/>
              <a:gd name="T9" fmla="*/ 2147483647 h 522"/>
              <a:gd name="T10" fmla="*/ 2147483647 w 880"/>
              <a:gd name="T11" fmla="*/ 2147483647 h 522"/>
              <a:gd name="T12" fmla="*/ 2147483647 w 880"/>
              <a:gd name="T13" fmla="*/ 2147483647 h 522"/>
              <a:gd name="T14" fmla="*/ 2147483647 w 880"/>
              <a:gd name="T15" fmla="*/ 2147483647 h 522"/>
              <a:gd name="T16" fmla="*/ 2147483647 w 880"/>
              <a:gd name="T17" fmla="*/ 2147483647 h 522"/>
              <a:gd name="T18" fmla="*/ 2147483647 w 880"/>
              <a:gd name="T19" fmla="*/ 2147483647 h 522"/>
              <a:gd name="T20" fmla="*/ 2147483647 w 880"/>
              <a:gd name="T21" fmla="*/ 2147483647 h 522"/>
              <a:gd name="T22" fmla="*/ 2147483647 w 880"/>
              <a:gd name="T23" fmla="*/ 2147483647 h 522"/>
              <a:gd name="T24" fmla="*/ 2147483647 w 880"/>
              <a:gd name="T25" fmla="*/ 2147483647 h 522"/>
              <a:gd name="T26" fmla="*/ 2147483647 w 880"/>
              <a:gd name="T27" fmla="*/ 2147483647 h 522"/>
              <a:gd name="T28" fmla="*/ 2147483647 w 880"/>
              <a:gd name="T29" fmla="*/ 2147483647 h 522"/>
              <a:gd name="T30" fmla="*/ 2147483647 w 880"/>
              <a:gd name="T31" fmla="*/ 2147483647 h 522"/>
              <a:gd name="T32" fmla="*/ 2147483647 w 880"/>
              <a:gd name="T33" fmla="*/ 2147483647 h 522"/>
              <a:gd name="T34" fmla="*/ 2147483647 w 880"/>
              <a:gd name="T35" fmla="*/ 2147483647 h 522"/>
              <a:gd name="T36" fmla="*/ 2147483647 w 880"/>
              <a:gd name="T37" fmla="*/ 2147483647 h 522"/>
              <a:gd name="T38" fmla="*/ 2147483647 w 880"/>
              <a:gd name="T39" fmla="*/ 2147483647 h 522"/>
              <a:gd name="T40" fmla="*/ 2147483647 w 880"/>
              <a:gd name="T41" fmla="*/ 2147483647 h 522"/>
              <a:gd name="T42" fmla="*/ 2147483647 w 880"/>
              <a:gd name="T43" fmla="*/ 2147483647 h 522"/>
              <a:gd name="T44" fmla="*/ 2147483647 w 880"/>
              <a:gd name="T45" fmla="*/ 2147483647 h 522"/>
              <a:gd name="T46" fmla="*/ 2147483647 w 880"/>
              <a:gd name="T47" fmla="*/ 2147483647 h 522"/>
              <a:gd name="T48" fmla="*/ 2147483647 w 880"/>
              <a:gd name="T49" fmla="*/ 2147483647 h 522"/>
              <a:gd name="T50" fmla="*/ 2147483647 w 880"/>
              <a:gd name="T51" fmla="*/ 2147483647 h 522"/>
              <a:gd name="T52" fmla="*/ 2147483647 w 880"/>
              <a:gd name="T53" fmla="*/ 2147483647 h 522"/>
              <a:gd name="T54" fmla="*/ 2147483647 w 880"/>
              <a:gd name="T55" fmla="*/ 2147483647 h 522"/>
              <a:gd name="T56" fmla="*/ 2147483647 w 880"/>
              <a:gd name="T57" fmla="*/ 2147483647 h 522"/>
              <a:gd name="T58" fmla="*/ 2147483647 w 880"/>
              <a:gd name="T59" fmla="*/ 2147483647 h 522"/>
              <a:gd name="T60" fmla="*/ 2147483647 w 880"/>
              <a:gd name="T61" fmla="*/ 2147483647 h 522"/>
              <a:gd name="T62" fmla="*/ 2147483647 w 880"/>
              <a:gd name="T63" fmla="*/ 2147483647 h 522"/>
              <a:gd name="T64" fmla="*/ 2147483647 w 880"/>
              <a:gd name="T65" fmla="*/ 2147483647 h 522"/>
              <a:gd name="T66" fmla="*/ 2147483647 w 880"/>
              <a:gd name="T67" fmla="*/ 2147483647 h 522"/>
              <a:gd name="T68" fmla="*/ 2147483647 w 880"/>
              <a:gd name="T69" fmla="*/ 2147483647 h 522"/>
              <a:gd name="T70" fmla="*/ 2147483647 w 880"/>
              <a:gd name="T71" fmla="*/ 2147483647 h 522"/>
              <a:gd name="T72" fmla="*/ 2147483647 w 880"/>
              <a:gd name="T73" fmla="*/ 2147483647 h 522"/>
              <a:gd name="T74" fmla="*/ 2147483647 w 880"/>
              <a:gd name="T75" fmla="*/ 2147483647 h 522"/>
              <a:gd name="T76" fmla="*/ 2147483647 w 880"/>
              <a:gd name="T77" fmla="*/ 2147483647 h 522"/>
              <a:gd name="T78" fmla="*/ 2147483647 w 880"/>
              <a:gd name="T79" fmla="*/ 2147483647 h 522"/>
              <a:gd name="T80" fmla="*/ 2147483647 w 880"/>
              <a:gd name="T81" fmla="*/ 2147483647 h 522"/>
              <a:gd name="T82" fmla="*/ 2147483647 w 880"/>
              <a:gd name="T83" fmla="*/ 2147483647 h 5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522"/>
              <a:gd name="T128" fmla="*/ 880 w 880"/>
              <a:gd name="T129" fmla="*/ 522 h 52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522">
                <a:moveTo>
                  <a:pt x="0" y="424"/>
                </a:moveTo>
                <a:lnTo>
                  <a:pt x="5" y="331"/>
                </a:lnTo>
                <a:lnTo>
                  <a:pt x="12" y="319"/>
                </a:lnTo>
                <a:lnTo>
                  <a:pt x="19" y="494"/>
                </a:lnTo>
                <a:lnTo>
                  <a:pt x="26" y="209"/>
                </a:lnTo>
                <a:lnTo>
                  <a:pt x="33" y="506"/>
                </a:lnTo>
                <a:lnTo>
                  <a:pt x="40" y="455"/>
                </a:lnTo>
                <a:lnTo>
                  <a:pt x="47" y="205"/>
                </a:lnTo>
                <a:lnTo>
                  <a:pt x="54" y="438"/>
                </a:lnTo>
                <a:lnTo>
                  <a:pt x="61" y="420"/>
                </a:lnTo>
                <a:lnTo>
                  <a:pt x="68" y="361"/>
                </a:lnTo>
                <a:lnTo>
                  <a:pt x="75" y="326"/>
                </a:lnTo>
                <a:lnTo>
                  <a:pt x="82" y="315"/>
                </a:lnTo>
                <a:lnTo>
                  <a:pt x="89" y="266"/>
                </a:lnTo>
                <a:lnTo>
                  <a:pt x="96" y="266"/>
                </a:lnTo>
                <a:lnTo>
                  <a:pt x="103" y="116"/>
                </a:lnTo>
                <a:lnTo>
                  <a:pt x="110" y="377"/>
                </a:lnTo>
                <a:lnTo>
                  <a:pt x="117" y="410"/>
                </a:lnTo>
                <a:lnTo>
                  <a:pt x="124" y="245"/>
                </a:lnTo>
                <a:lnTo>
                  <a:pt x="131" y="315"/>
                </a:lnTo>
                <a:lnTo>
                  <a:pt x="138" y="410"/>
                </a:lnTo>
                <a:lnTo>
                  <a:pt x="145" y="286"/>
                </a:lnTo>
                <a:lnTo>
                  <a:pt x="152" y="186"/>
                </a:lnTo>
                <a:lnTo>
                  <a:pt x="159" y="137"/>
                </a:lnTo>
                <a:lnTo>
                  <a:pt x="166" y="342"/>
                </a:lnTo>
                <a:lnTo>
                  <a:pt x="173" y="350"/>
                </a:lnTo>
                <a:lnTo>
                  <a:pt x="180" y="114"/>
                </a:lnTo>
                <a:lnTo>
                  <a:pt x="187" y="272"/>
                </a:lnTo>
                <a:lnTo>
                  <a:pt x="194" y="135"/>
                </a:lnTo>
                <a:lnTo>
                  <a:pt x="201" y="149"/>
                </a:lnTo>
                <a:lnTo>
                  <a:pt x="208" y="189"/>
                </a:lnTo>
                <a:lnTo>
                  <a:pt x="213" y="240"/>
                </a:lnTo>
                <a:lnTo>
                  <a:pt x="220" y="398"/>
                </a:lnTo>
                <a:lnTo>
                  <a:pt x="227" y="294"/>
                </a:lnTo>
                <a:lnTo>
                  <a:pt x="234" y="263"/>
                </a:lnTo>
                <a:lnTo>
                  <a:pt x="241" y="207"/>
                </a:lnTo>
                <a:lnTo>
                  <a:pt x="248" y="503"/>
                </a:lnTo>
                <a:lnTo>
                  <a:pt x="255" y="452"/>
                </a:lnTo>
                <a:lnTo>
                  <a:pt x="262" y="126"/>
                </a:lnTo>
                <a:lnTo>
                  <a:pt x="269" y="378"/>
                </a:lnTo>
                <a:lnTo>
                  <a:pt x="276" y="410"/>
                </a:lnTo>
                <a:lnTo>
                  <a:pt x="283" y="272"/>
                </a:lnTo>
                <a:lnTo>
                  <a:pt x="290" y="41"/>
                </a:lnTo>
                <a:lnTo>
                  <a:pt x="297" y="254"/>
                </a:lnTo>
                <a:lnTo>
                  <a:pt x="304" y="84"/>
                </a:lnTo>
                <a:lnTo>
                  <a:pt x="311" y="13"/>
                </a:lnTo>
                <a:lnTo>
                  <a:pt x="318" y="322"/>
                </a:lnTo>
                <a:lnTo>
                  <a:pt x="325" y="440"/>
                </a:lnTo>
                <a:lnTo>
                  <a:pt x="332" y="440"/>
                </a:lnTo>
                <a:lnTo>
                  <a:pt x="339" y="254"/>
                </a:lnTo>
                <a:lnTo>
                  <a:pt x="346" y="427"/>
                </a:lnTo>
                <a:lnTo>
                  <a:pt x="353" y="391"/>
                </a:lnTo>
                <a:lnTo>
                  <a:pt x="360" y="268"/>
                </a:lnTo>
                <a:lnTo>
                  <a:pt x="367" y="333"/>
                </a:lnTo>
                <a:lnTo>
                  <a:pt x="374" y="363"/>
                </a:lnTo>
                <a:lnTo>
                  <a:pt x="381" y="261"/>
                </a:lnTo>
                <a:lnTo>
                  <a:pt x="388" y="2"/>
                </a:lnTo>
                <a:lnTo>
                  <a:pt x="395" y="0"/>
                </a:lnTo>
                <a:lnTo>
                  <a:pt x="402" y="55"/>
                </a:lnTo>
                <a:lnTo>
                  <a:pt x="409" y="172"/>
                </a:lnTo>
                <a:lnTo>
                  <a:pt x="416" y="81"/>
                </a:lnTo>
                <a:lnTo>
                  <a:pt x="422" y="203"/>
                </a:lnTo>
                <a:lnTo>
                  <a:pt x="429" y="389"/>
                </a:lnTo>
                <a:lnTo>
                  <a:pt x="436" y="221"/>
                </a:lnTo>
                <a:lnTo>
                  <a:pt x="443" y="343"/>
                </a:lnTo>
                <a:lnTo>
                  <a:pt x="450" y="280"/>
                </a:lnTo>
                <a:lnTo>
                  <a:pt x="457" y="476"/>
                </a:lnTo>
                <a:lnTo>
                  <a:pt x="464" y="392"/>
                </a:lnTo>
                <a:lnTo>
                  <a:pt x="471" y="268"/>
                </a:lnTo>
                <a:lnTo>
                  <a:pt x="478" y="156"/>
                </a:lnTo>
                <a:lnTo>
                  <a:pt x="485" y="128"/>
                </a:lnTo>
                <a:lnTo>
                  <a:pt x="492" y="517"/>
                </a:lnTo>
                <a:lnTo>
                  <a:pt x="499" y="478"/>
                </a:lnTo>
                <a:lnTo>
                  <a:pt x="506" y="359"/>
                </a:lnTo>
                <a:lnTo>
                  <a:pt x="513" y="483"/>
                </a:lnTo>
                <a:lnTo>
                  <a:pt x="520" y="403"/>
                </a:lnTo>
                <a:lnTo>
                  <a:pt x="527" y="245"/>
                </a:lnTo>
                <a:lnTo>
                  <a:pt x="534" y="121"/>
                </a:lnTo>
                <a:lnTo>
                  <a:pt x="541" y="359"/>
                </a:lnTo>
                <a:lnTo>
                  <a:pt x="548" y="186"/>
                </a:lnTo>
                <a:lnTo>
                  <a:pt x="555" y="469"/>
                </a:lnTo>
                <a:lnTo>
                  <a:pt x="562" y="177"/>
                </a:lnTo>
                <a:lnTo>
                  <a:pt x="569" y="429"/>
                </a:lnTo>
                <a:lnTo>
                  <a:pt x="576" y="496"/>
                </a:lnTo>
                <a:lnTo>
                  <a:pt x="583" y="387"/>
                </a:lnTo>
                <a:lnTo>
                  <a:pt x="590" y="287"/>
                </a:lnTo>
                <a:lnTo>
                  <a:pt x="597" y="468"/>
                </a:lnTo>
                <a:lnTo>
                  <a:pt x="604" y="167"/>
                </a:lnTo>
                <a:lnTo>
                  <a:pt x="611" y="389"/>
                </a:lnTo>
                <a:lnTo>
                  <a:pt x="618" y="324"/>
                </a:lnTo>
                <a:lnTo>
                  <a:pt x="625" y="347"/>
                </a:lnTo>
                <a:lnTo>
                  <a:pt x="630" y="417"/>
                </a:lnTo>
                <a:lnTo>
                  <a:pt x="637" y="119"/>
                </a:lnTo>
                <a:lnTo>
                  <a:pt x="644" y="126"/>
                </a:lnTo>
                <a:lnTo>
                  <a:pt x="651" y="133"/>
                </a:lnTo>
                <a:lnTo>
                  <a:pt x="658" y="338"/>
                </a:lnTo>
                <a:lnTo>
                  <a:pt x="665" y="387"/>
                </a:lnTo>
                <a:lnTo>
                  <a:pt x="672" y="520"/>
                </a:lnTo>
                <a:lnTo>
                  <a:pt x="679" y="455"/>
                </a:lnTo>
                <a:lnTo>
                  <a:pt x="686" y="184"/>
                </a:lnTo>
                <a:lnTo>
                  <a:pt x="693" y="259"/>
                </a:lnTo>
                <a:lnTo>
                  <a:pt x="700" y="391"/>
                </a:lnTo>
                <a:lnTo>
                  <a:pt x="707" y="513"/>
                </a:lnTo>
                <a:lnTo>
                  <a:pt x="714" y="378"/>
                </a:lnTo>
                <a:lnTo>
                  <a:pt x="721" y="217"/>
                </a:lnTo>
                <a:lnTo>
                  <a:pt x="728" y="401"/>
                </a:lnTo>
                <a:lnTo>
                  <a:pt x="735" y="450"/>
                </a:lnTo>
                <a:lnTo>
                  <a:pt x="742" y="354"/>
                </a:lnTo>
                <a:lnTo>
                  <a:pt x="749" y="167"/>
                </a:lnTo>
                <a:lnTo>
                  <a:pt x="756" y="266"/>
                </a:lnTo>
                <a:lnTo>
                  <a:pt x="763" y="501"/>
                </a:lnTo>
                <a:lnTo>
                  <a:pt x="770" y="357"/>
                </a:lnTo>
                <a:lnTo>
                  <a:pt x="777" y="399"/>
                </a:lnTo>
                <a:lnTo>
                  <a:pt x="784" y="461"/>
                </a:lnTo>
                <a:lnTo>
                  <a:pt x="791" y="398"/>
                </a:lnTo>
                <a:lnTo>
                  <a:pt x="798" y="522"/>
                </a:lnTo>
                <a:lnTo>
                  <a:pt x="805" y="343"/>
                </a:lnTo>
                <a:lnTo>
                  <a:pt x="812" y="245"/>
                </a:lnTo>
                <a:lnTo>
                  <a:pt x="819" y="186"/>
                </a:lnTo>
                <a:lnTo>
                  <a:pt x="826" y="214"/>
                </a:lnTo>
                <a:lnTo>
                  <a:pt x="833" y="457"/>
                </a:lnTo>
                <a:lnTo>
                  <a:pt x="838" y="296"/>
                </a:lnTo>
                <a:lnTo>
                  <a:pt x="845" y="308"/>
                </a:lnTo>
                <a:lnTo>
                  <a:pt x="852" y="146"/>
                </a:lnTo>
                <a:lnTo>
                  <a:pt x="859" y="342"/>
                </a:lnTo>
                <a:lnTo>
                  <a:pt x="866" y="506"/>
                </a:lnTo>
                <a:lnTo>
                  <a:pt x="873" y="128"/>
                </a:lnTo>
                <a:lnTo>
                  <a:pt x="880" y="518"/>
                </a:lnTo>
              </a:path>
            </a:pathLst>
          </a:cu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lstStyle/>
          <a:p>
            <a:pPr eaLnBrk="1" latinLnBrk="1" hangingPunct="1">
              <a:defRPr/>
            </a:pPr>
            <a:endParaRPr lang="zh-CN" altLang="en-US"/>
          </a:p>
        </p:txBody>
      </p:sp>
      <p:sp>
        <p:nvSpPr>
          <p:cNvPr id="21" name="Freeform 18"/>
          <p:cNvSpPr/>
          <p:nvPr/>
        </p:nvSpPr>
        <p:spPr bwMode="auto">
          <a:xfrm>
            <a:off x="5784832" y="966756"/>
            <a:ext cx="1423987" cy="630237"/>
          </a:xfrm>
          <a:custGeom>
            <a:avLst/>
            <a:gdLst>
              <a:gd name="T0" fmla="*/ 2147483647 w 897"/>
              <a:gd name="T1" fmla="*/ 2147483647 h 530"/>
              <a:gd name="T2" fmla="*/ 2147483647 w 897"/>
              <a:gd name="T3" fmla="*/ 2147483647 h 530"/>
              <a:gd name="T4" fmla="*/ 2147483647 w 897"/>
              <a:gd name="T5" fmla="*/ 2147483647 h 530"/>
              <a:gd name="T6" fmla="*/ 2147483647 w 897"/>
              <a:gd name="T7" fmla="*/ 2147483647 h 530"/>
              <a:gd name="T8" fmla="*/ 2147483647 w 897"/>
              <a:gd name="T9" fmla="*/ 2147483647 h 530"/>
              <a:gd name="T10" fmla="*/ 2147483647 w 897"/>
              <a:gd name="T11" fmla="*/ 2147483647 h 530"/>
              <a:gd name="T12" fmla="*/ 2147483647 w 897"/>
              <a:gd name="T13" fmla="*/ 2147483647 h 530"/>
              <a:gd name="T14" fmla="*/ 2147483647 w 897"/>
              <a:gd name="T15" fmla="*/ 2147483647 h 530"/>
              <a:gd name="T16" fmla="*/ 2147483647 w 897"/>
              <a:gd name="T17" fmla="*/ 2147483647 h 530"/>
              <a:gd name="T18" fmla="*/ 2147483647 w 897"/>
              <a:gd name="T19" fmla="*/ 2147483647 h 530"/>
              <a:gd name="T20" fmla="*/ 2147483647 w 897"/>
              <a:gd name="T21" fmla="*/ 2147483647 h 530"/>
              <a:gd name="T22" fmla="*/ 2147483647 w 897"/>
              <a:gd name="T23" fmla="*/ 2147483647 h 530"/>
              <a:gd name="T24" fmla="*/ 2147483647 w 897"/>
              <a:gd name="T25" fmla="*/ 2147483647 h 530"/>
              <a:gd name="T26" fmla="*/ 2147483647 w 897"/>
              <a:gd name="T27" fmla="*/ 2147483647 h 530"/>
              <a:gd name="T28" fmla="*/ 2147483647 w 897"/>
              <a:gd name="T29" fmla="*/ 2147483647 h 530"/>
              <a:gd name="T30" fmla="*/ 2147483647 w 897"/>
              <a:gd name="T31" fmla="*/ 2147483647 h 530"/>
              <a:gd name="T32" fmla="*/ 2147483647 w 897"/>
              <a:gd name="T33" fmla="*/ 2147483647 h 530"/>
              <a:gd name="T34" fmla="*/ 2147483647 w 897"/>
              <a:gd name="T35" fmla="*/ 2147483647 h 530"/>
              <a:gd name="T36" fmla="*/ 2147483647 w 897"/>
              <a:gd name="T37" fmla="*/ 2147483647 h 530"/>
              <a:gd name="T38" fmla="*/ 2147483647 w 897"/>
              <a:gd name="T39" fmla="*/ 2147483647 h 530"/>
              <a:gd name="T40" fmla="*/ 2147483647 w 897"/>
              <a:gd name="T41" fmla="*/ 2147483647 h 530"/>
              <a:gd name="T42" fmla="*/ 2147483647 w 897"/>
              <a:gd name="T43" fmla="*/ 2147483647 h 530"/>
              <a:gd name="T44" fmla="*/ 2147483647 w 897"/>
              <a:gd name="T45" fmla="*/ 2147483647 h 530"/>
              <a:gd name="T46" fmla="*/ 2147483647 w 897"/>
              <a:gd name="T47" fmla="*/ 2147483647 h 530"/>
              <a:gd name="T48" fmla="*/ 2147483647 w 897"/>
              <a:gd name="T49" fmla="*/ 2147483647 h 530"/>
              <a:gd name="T50" fmla="*/ 2147483647 w 897"/>
              <a:gd name="T51" fmla="*/ 2147483647 h 530"/>
              <a:gd name="T52" fmla="*/ 2147483647 w 897"/>
              <a:gd name="T53" fmla="*/ 2147483647 h 530"/>
              <a:gd name="T54" fmla="*/ 2147483647 w 897"/>
              <a:gd name="T55" fmla="*/ 2147483647 h 530"/>
              <a:gd name="T56" fmla="*/ 2147483647 w 897"/>
              <a:gd name="T57" fmla="*/ 2147483647 h 530"/>
              <a:gd name="T58" fmla="*/ 2147483647 w 897"/>
              <a:gd name="T59" fmla="*/ 2147483647 h 530"/>
              <a:gd name="T60" fmla="*/ 2147483647 w 897"/>
              <a:gd name="T61" fmla="*/ 2147483647 h 530"/>
              <a:gd name="T62" fmla="*/ 2147483647 w 897"/>
              <a:gd name="T63" fmla="*/ 2147483647 h 530"/>
              <a:gd name="T64" fmla="*/ 2147483647 w 897"/>
              <a:gd name="T65" fmla="*/ 2147483647 h 530"/>
              <a:gd name="T66" fmla="*/ 2147483647 w 897"/>
              <a:gd name="T67" fmla="*/ 2147483647 h 530"/>
              <a:gd name="T68" fmla="*/ 2147483647 w 897"/>
              <a:gd name="T69" fmla="*/ 2147483647 h 530"/>
              <a:gd name="T70" fmla="*/ 2147483647 w 897"/>
              <a:gd name="T71" fmla="*/ 2147483647 h 530"/>
              <a:gd name="T72" fmla="*/ 2147483647 w 897"/>
              <a:gd name="T73" fmla="*/ 2147483647 h 530"/>
              <a:gd name="T74" fmla="*/ 2147483647 w 897"/>
              <a:gd name="T75" fmla="*/ 2147483647 h 530"/>
              <a:gd name="T76" fmla="*/ 2147483647 w 897"/>
              <a:gd name="T77" fmla="*/ 2147483647 h 530"/>
              <a:gd name="T78" fmla="*/ 2147483647 w 897"/>
              <a:gd name="T79" fmla="*/ 2147483647 h 530"/>
              <a:gd name="T80" fmla="*/ 2147483647 w 897"/>
              <a:gd name="T81" fmla="*/ 2147483647 h 530"/>
              <a:gd name="T82" fmla="*/ 2147483647 w 897"/>
              <a:gd name="T83" fmla="*/ 2147483647 h 5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7"/>
              <a:gd name="T127" fmla="*/ 0 h 530"/>
              <a:gd name="T128" fmla="*/ 897 w 897"/>
              <a:gd name="T129" fmla="*/ 530 h 5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7" h="530">
                <a:moveTo>
                  <a:pt x="0" y="289"/>
                </a:moveTo>
                <a:lnTo>
                  <a:pt x="13" y="152"/>
                </a:lnTo>
                <a:lnTo>
                  <a:pt x="20" y="253"/>
                </a:lnTo>
                <a:lnTo>
                  <a:pt x="27" y="269"/>
                </a:lnTo>
                <a:lnTo>
                  <a:pt x="34" y="124"/>
                </a:lnTo>
                <a:lnTo>
                  <a:pt x="41" y="327"/>
                </a:lnTo>
                <a:lnTo>
                  <a:pt x="48" y="357"/>
                </a:lnTo>
                <a:lnTo>
                  <a:pt x="55" y="192"/>
                </a:lnTo>
                <a:lnTo>
                  <a:pt x="62" y="484"/>
                </a:lnTo>
                <a:lnTo>
                  <a:pt x="69" y="287"/>
                </a:lnTo>
                <a:lnTo>
                  <a:pt x="76" y="442"/>
                </a:lnTo>
                <a:lnTo>
                  <a:pt x="83" y="369"/>
                </a:lnTo>
                <a:lnTo>
                  <a:pt x="90" y="409"/>
                </a:lnTo>
                <a:lnTo>
                  <a:pt x="97" y="273"/>
                </a:lnTo>
                <a:lnTo>
                  <a:pt x="104" y="145"/>
                </a:lnTo>
                <a:lnTo>
                  <a:pt x="111" y="530"/>
                </a:lnTo>
                <a:lnTo>
                  <a:pt x="118" y="197"/>
                </a:lnTo>
                <a:lnTo>
                  <a:pt x="125" y="248"/>
                </a:lnTo>
                <a:lnTo>
                  <a:pt x="132" y="129"/>
                </a:lnTo>
                <a:lnTo>
                  <a:pt x="139" y="504"/>
                </a:lnTo>
                <a:lnTo>
                  <a:pt x="146" y="514"/>
                </a:lnTo>
                <a:lnTo>
                  <a:pt x="153" y="229"/>
                </a:lnTo>
                <a:lnTo>
                  <a:pt x="160" y="196"/>
                </a:lnTo>
                <a:lnTo>
                  <a:pt x="167" y="425"/>
                </a:lnTo>
                <a:lnTo>
                  <a:pt x="174" y="243"/>
                </a:lnTo>
                <a:lnTo>
                  <a:pt x="181" y="411"/>
                </a:lnTo>
                <a:lnTo>
                  <a:pt x="188" y="498"/>
                </a:lnTo>
                <a:lnTo>
                  <a:pt x="195" y="173"/>
                </a:lnTo>
                <a:lnTo>
                  <a:pt x="202" y="502"/>
                </a:lnTo>
                <a:lnTo>
                  <a:pt x="209" y="229"/>
                </a:lnTo>
                <a:lnTo>
                  <a:pt x="216" y="481"/>
                </a:lnTo>
                <a:lnTo>
                  <a:pt x="221" y="350"/>
                </a:lnTo>
                <a:lnTo>
                  <a:pt x="228" y="290"/>
                </a:lnTo>
                <a:lnTo>
                  <a:pt x="235" y="271"/>
                </a:lnTo>
                <a:lnTo>
                  <a:pt x="242" y="315"/>
                </a:lnTo>
                <a:lnTo>
                  <a:pt x="249" y="448"/>
                </a:lnTo>
                <a:lnTo>
                  <a:pt x="256" y="255"/>
                </a:lnTo>
                <a:lnTo>
                  <a:pt x="263" y="409"/>
                </a:lnTo>
                <a:lnTo>
                  <a:pt x="270" y="187"/>
                </a:lnTo>
                <a:lnTo>
                  <a:pt x="277" y="294"/>
                </a:lnTo>
                <a:lnTo>
                  <a:pt x="284" y="273"/>
                </a:lnTo>
                <a:lnTo>
                  <a:pt x="291" y="241"/>
                </a:lnTo>
                <a:lnTo>
                  <a:pt x="298" y="323"/>
                </a:lnTo>
                <a:lnTo>
                  <a:pt x="305" y="0"/>
                </a:lnTo>
                <a:lnTo>
                  <a:pt x="312" y="327"/>
                </a:lnTo>
                <a:lnTo>
                  <a:pt x="319" y="21"/>
                </a:lnTo>
                <a:lnTo>
                  <a:pt x="326" y="206"/>
                </a:lnTo>
                <a:lnTo>
                  <a:pt x="333" y="505"/>
                </a:lnTo>
                <a:lnTo>
                  <a:pt x="340" y="339"/>
                </a:lnTo>
                <a:lnTo>
                  <a:pt x="347" y="355"/>
                </a:lnTo>
                <a:lnTo>
                  <a:pt x="354" y="414"/>
                </a:lnTo>
                <a:lnTo>
                  <a:pt x="361" y="332"/>
                </a:lnTo>
                <a:lnTo>
                  <a:pt x="368" y="376"/>
                </a:lnTo>
                <a:lnTo>
                  <a:pt x="375" y="334"/>
                </a:lnTo>
                <a:lnTo>
                  <a:pt x="382" y="285"/>
                </a:lnTo>
                <a:lnTo>
                  <a:pt x="389" y="143"/>
                </a:lnTo>
                <a:lnTo>
                  <a:pt x="396" y="304"/>
                </a:lnTo>
                <a:lnTo>
                  <a:pt x="403" y="45"/>
                </a:lnTo>
                <a:lnTo>
                  <a:pt x="410" y="250"/>
                </a:lnTo>
                <a:lnTo>
                  <a:pt x="417" y="290"/>
                </a:lnTo>
                <a:lnTo>
                  <a:pt x="424" y="348"/>
                </a:lnTo>
                <a:lnTo>
                  <a:pt x="430" y="196"/>
                </a:lnTo>
                <a:lnTo>
                  <a:pt x="437" y="364"/>
                </a:lnTo>
                <a:lnTo>
                  <a:pt x="444" y="316"/>
                </a:lnTo>
                <a:lnTo>
                  <a:pt x="451" y="154"/>
                </a:lnTo>
                <a:lnTo>
                  <a:pt x="458" y="378"/>
                </a:lnTo>
                <a:lnTo>
                  <a:pt x="465" y="271"/>
                </a:lnTo>
                <a:lnTo>
                  <a:pt x="472" y="462"/>
                </a:lnTo>
                <a:lnTo>
                  <a:pt x="479" y="210"/>
                </a:lnTo>
                <a:lnTo>
                  <a:pt x="486" y="383"/>
                </a:lnTo>
                <a:lnTo>
                  <a:pt x="493" y="213"/>
                </a:lnTo>
                <a:lnTo>
                  <a:pt x="500" y="392"/>
                </a:lnTo>
                <a:lnTo>
                  <a:pt x="507" y="215"/>
                </a:lnTo>
                <a:lnTo>
                  <a:pt x="514" y="472"/>
                </a:lnTo>
                <a:lnTo>
                  <a:pt x="521" y="472"/>
                </a:lnTo>
                <a:lnTo>
                  <a:pt x="528" y="271"/>
                </a:lnTo>
                <a:lnTo>
                  <a:pt x="535" y="495"/>
                </a:lnTo>
                <a:lnTo>
                  <a:pt x="542" y="150"/>
                </a:lnTo>
                <a:lnTo>
                  <a:pt x="549" y="334"/>
                </a:lnTo>
                <a:lnTo>
                  <a:pt x="556" y="465"/>
                </a:lnTo>
                <a:lnTo>
                  <a:pt x="563" y="420"/>
                </a:lnTo>
                <a:lnTo>
                  <a:pt x="570" y="479"/>
                </a:lnTo>
                <a:lnTo>
                  <a:pt x="577" y="523"/>
                </a:lnTo>
                <a:lnTo>
                  <a:pt x="584" y="437"/>
                </a:lnTo>
                <a:lnTo>
                  <a:pt x="591" y="185"/>
                </a:lnTo>
                <a:lnTo>
                  <a:pt x="598" y="234"/>
                </a:lnTo>
                <a:lnTo>
                  <a:pt x="605" y="246"/>
                </a:lnTo>
                <a:lnTo>
                  <a:pt x="612" y="376"/>
                </a:lnTo>
                <a:lnTo>
                  <a:pt x="619" y="336"/>
                </a:lnTo>
                <a:lnTo>
                  <a:pt x="626" y="134"/>
                </a:lnTo>
                <a:lnTo>
                  <a:pt x="633" y="211"/>
                </a:lnTo>
                <a:lnTo>
                  <a:pt x="638" y="364"/>
                </a:lnTo>
                <a:lnTo>
                  <a:pt x="645" y="140"/>
                </a:lnTo>
                <a:lnTo>
                  <a:pt x="652" y="451"/>
                </a:lnTo>
                <a:lnTo>
                  <a:pt x="659" y="315"/>
                </a:lnTo>
                <a:lnTo>
                  <a:pt x="666" y="325"/>
                </a:lnTo>
                <a:lnTo>
                  <a:pt x="673" y="334"/>
                </a:lnTo>
                <a:lnTo>
                  <a:pt x="680" y="378"/>
                </a:lnTo>
                <a:lnTo>
                  <a:pt x="687" y="320"/>
                </a:lnTo>
                <a:lnTo>
                  <a:pt x="694" y="197"/>
                </a:lnTo>
                <a:lnTo>
                  <a:pt x="701" y="448"/>
                </a:lnTo>
                <a:lnTo>
                  <a:pt x="708" y="372"/>
                </a:lnTo>
                <a:lnTo>
                  <a:pt x="715" y="514"/>
                </a:lnTo>
                <a:lnTo>
                  <a:pt x="722" y="407"/>
                </a:lnTo>
                <a:lnTo>
                  <a:pt x="729" y="197"/>
                </a:lnTo>
                <a:lnTo>
                  <a:pt x="736" y="252"/>
                </a:lnTo>
                <a:lnTo>
                  <a:pt x="743" y="169"/>
                </a:lnTo>
                <a:lnTo>
                  <a:pt x="750" y="500"/>
                </a:lnTo>
                <a:lnTo>
                  <a:pt x="757" y="329"/>
                </a:lnTo>
                <a:lnTo>
                  <a:pt x="764" y="357"/>
                </a:lnTo>
                <a:lnTo>
                  <a:pt x="771" y="392"/>
                </a:lnTo>
                <a:lnTo>
                  <a:pt x="778" y="157"/>
                </a:lnTo>
                <a:lnTo>
                  <a:pt x="785" y="467"/>
                </a:lnTo>
                <a:lnTo>
                  <a:pt x="792" y="374"/>
                </a:lnTo>
                <a:lnTo>
                  <a:pt x="799" y="134"/>
                </a:lnTo>
                <a:lnTo>
                  <a:pt x="806" y="505"/>
                </a:lnTo>
                <a:lnTo>
                  <a:pt x="813" y="402"/>
                </a:lnTo>
                <a:lnTo>
                  <a:pt x="820" y="481"/>
                </a:lnTo>
                <a:lnTo>
                  <a:pt x="827" y="486"/>
                </a:lnTo>
                <a:lnTo>
                  <a:pt x="834" y="465"/>
                </a:lnTo>
                <a:lnTo>
                  <a:pt x="841" y="495"/>
                </a:lnTo>
                <a:lnTo>
                  <a:pt x="846" y="315"/>
                </a:lnTo>
                <a:lnTo>
                  <a:pt x="853" y="220"/>
                </a:lnTo>
                <a:lnTo>
                  <a:pt x="860" y="362"/>
                </a:lnTo>
                <a:lnTo>
                  <a:pt x="867" y="189"/>
                </a:lnTo>
                <a:lnTo>
                  <a:pt x="874" y="203"/>
                </a:lnTo>
                <a:lnTo>
                  <a:pt x="881" y="530"/>
                </a:lnTo>
                <a:lnTo>
                  <a:pt x="897" y="406"/>
                </a:lnTo>
              </a:path>
            </a:pathLst>
          </a:cu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lstStyle/>
          <a:p>
            <a:pPr eaLnBrk="1" latinLnBrk="1" hangingPunct="1">
              <a:defRPr/>
            </a:pPr>
            <a:endParaRPr lang="zh-CN" altLang="en-US"/>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25" name="Line 21"/>
          <p:cNvSpPr>
            <a:spLocks noChangeShapeType="1"/>
          </p:cNvSpPr>
          <p:nvPr/>
        </p:nvSpPr>
        <p:spPr bwMode="auto">
          <a:xfrm flipV="1">
            <a:off x="1795444" y="1766856"/>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0" name="Line 25"/>
          <p:cNvSpPr>
            <a:spLocks noChangeShapeType="1"/>
          </p:cNvSpPr>
          <p:nvPr/>
        </p:nvSpPr>
        <p:spPr bwMode="auto">
          <a:xfrm flipV="1">
            <a:off x="3243244" y="1766856"/>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2" name="Line 29"/>
          <p:cNvSpPr>
            <a:spLocks noChangeShapeType="1"/>
          </p:cNvSpPr>
          <p:nvPr/>
        </p:nvSpPr>
        <p:spPr bwMode="auto">
          <a:xfrm flipV="1">
            <a:off x="4681519" y="1766856"/>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4" name="Line 33"/>
          <p:cNvSpPr>
            <a:spLocks noChangeShapeType="1"/>
          </p:cNvSpPr>
          <p:nvPr/>
        </p:nvSpPr>
        <p:spPr bwMode="auto">
          <a:xfrm flipV="1">
            <a:off x="6119794" y="1766856"/>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6" name="Line 37"/>
          <p:cNvSpPr>
            <a:spLocks noChangeShapeType="1"/>
          </p:cNvSpPr>
          <p:nvPr/>
        </p:nvSpPr>
        <p:spPr bwMode="auto">
          <a:xfrm flipV="1">
            <a:off x="7510444" y="1766856"/>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7" name="Group 39"/>
          <p:cNvGrpSpPr>
            <a:grpSpLocks/>
          </p:cNvGrpSpPr>
          <p:nvPr/>
        </p:nvGrpSpPr>
        <p:grpSpPr bwMode="auto">
          <a:xfrm>
            <a:off x="3670282" y="2362168"/>
            <a:ext cx="4800600" cy="2439988"/>
            <a:chOff x="2256" y="1968"/>
            <a:chExt cx="3024" cy="2049"/>
          </a:xfrm>
        </p:grpSpPr>
        <p:sp>
          <p:nvSpPr>
            <p:cNvPr id="38" name="Line 40"/>
            <p:cNvSpPr>
              <a:spLocks noChangeShapeType="1"/>
            </p:cNvSpPr>
            <p:nvPr/>
          </p:nvSpPr>
          <p:spPr bwMode="auto">
            <a:xfrm>
              <a:off x="2469" y="1997"/>
              <a:ext cx="27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1"/>
            <p:cNvSpPr>
              <a:spLocks noChangeShapeType="1"/>
            </p:cNvSpPr>
            <p:nvPr/>
          </p:nvSpPr>
          <p:spPr bwMode="auto">
            <a:xfrm flipV="1">
              <a:off x="5193" y="1997"/>
              <a:ext cx="1" cy="1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2"/>
            <p:cNvSpPr>
              <a:spLocks noChangeShapeType="1"/>
            </p:cNvSpPr>
            <p:nvPr/>
          </p:nvSpPr>
          <p:spPr bwMode="auto">
            <a:xfrm flipV="1">
              <a:off x="2325" y="1997"/>
              <a:ext cx="0" cy="1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3"/>
            <p:cNvSpPr>
              <a:spLocks noChangeShapeType="1"/>
            </p:cNvSpPr>
            <p:nvPr/>
          </p:nvSpPr>
          <p:spPr bwMode="auto">
            <a:xfrm flipV="1">
              <a:off x="2325" y="1997"/>
              <a:ext cx="0" cy="1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4"/>
            <p:cNvSpPr>
              <a:spLocks noChangeShapeType="1"/>
            </p:cNvSpPr>
            <p:nvPr/>
          </p:nvSpPr>
          <p:spPr bwMode="auto">
            <a:xfrm flipV="1">
              <a:off x="2325" y="3675"/>
              <a:ext cx="0" cy="2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5"/>
            <p:cNvSpPr>
              <a:spLocks noChangeShapeType="1"/>
            </p:cNvSpPr>
            <p:nvPr/>
          </p:nvSpPr>
          <p:spPr bwMode="auto">
            <a:xfrm>
              <a:off x="2325" y="19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Rectangle 46"/>
            <p:cNvSpPr>
              <a:spLocks noChangeArrowheads="1"/>
            </p:cNvSpPr>
            <p:nvPr/>
          </p:nvSpPr>
          <p:spPr bwMode="auto">
            <a:xfrm>
              <a:off x="2405" y="3887"/>
              <a:ext cx="16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-100</a:t>
              </a:r>
              <a:endParaRPr kumimoji="1" lang="en-US" altLang="zh-CN" sz="2400">
                <a:latin typeface="Times New Roman" panose="02020603050405020304" pitchFamily="18" charset="0"/>
              </a:endParaRPr>
            </a:p>
          </p:txBody>
        </p:sp>
        <p:sp>
          <p:nvSpPr>
            <p:cNvPr id="45" name="Line 47"/>
            <p:cNvSpPr>
              <a:spLocks noChangeShapeType="1"/>
            </p:cNvSpPr>
            <p:nvPr/>
          </p:nvSpPr>
          <p:spPr bwMode="auto">
            <a:xfrm flipV="1">
              <a:off x="2922" y="3675"/>
              <a:ext cx="1" cy="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8"/>
            <p:cNvSpPr>
              <a:spLocks noChangeShapeType="1"/>
            </p:cNvSpPr>
            <p:nvPr/>
          </p:nvSpPr>
          <p:spPr bwMode="auto">
            <a:xfrm>
              <a:off x="2922" y="1997"/>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Rectangle 49"/>
            <p:cNvSpPr>
              <a:spLocks noChangeArrowheads="1"/>
            </p:cNvSpPr>
            <p:nvPr/>
          </p:nvSpPr>
          <p:spPr bwMode="auto">
            <a:xfrm>
              <a:off x="2907" y="3887"/>
              <a:ext cx="4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0</a:t>
              </a:r>
              <a:endParaRPr kumimoji="1" lang="en-US" altLang="zh-CN" sz="2400">
                <a:latin typeface="Times New Roman" panose="02020603050405020304" pitchFamily="18" charset="0"/>
              </a:endParaRPr>
            </a:p>
          </p:txBody>
        </p:sp>
        <p:sp>
          <p:nvSpPr>
            <p:cNvPr id="48" name="Line 50"/>
            <p:cNvSpPr>
              <a:spLocks noChangeShapeType="1"/>
            </p:cNvSpPr>
            <p:nvPr/>
          </p:nvSpPr>
          <p:spPr bwMode="auto">
            <a:xfrm flipV="1">
              <a:off x="3375" y="3675"/>
              <a:ext cx="1" cy="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51"/>
            <p:cNvSpPr>
              <a:spLocks noChangeShapeType="1"/>
            </p:cNvSpPr>
            <p:nvPr/>
          </p:nvSpPr>
          <p:spPr bwMode="auto">
            <a:xfrm>
              <a:off x="3375" y="1997"/>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Rectangle 52"/>
            <p:cNvSpPr>
              <a:spLocks noChangeArrowheads="1"/>
            </p:cNvSpPr>
            <p:nvPr/>
          </p:nvSpPr>
          <p:spPr bwMode="auto">
            <a:xfrm>
              <a:off x="3330" y="3887"/>
              <a:ext cx="1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100</a:t>
              </a:r>
              <a:endParaRPr kumimoji="1" lang="en-US" altLang="zh-CN" sz="2400">
                <a:latin typeface="Times New Roman" panose="02020603050405020304" pitchFamily="18" charset="0"/>
              </a:endParaRPr>
            </a:p>
          </p:txBody>
        </p:sp>
        <p:sp>
          <p:nvSpPr>
            <p:cNvPr id="51" name="Line 53"/>
            <p:cNvSpPr>
              <a:spLocks noChangeShapeType="1"/>
            </p:cNvSpPr>
            <p:nvPr/>
          </p:nvSpPr>
          <p:spPr bwMode="auto">
            <a:xfrm flipV="1">
              <a:off x="3828" y="3675"/>
              <a:ext cx="1" cy="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4"/>
            <p:cNvSpPr>
              <a:spLocks noChangeShapeType="1"/>
            </p:cNvSpPr>
            <p:nvPr/>
          </p:nvSpPr>
          <p:spPr bwMode="auto">
            <a:xfrm>
              <a:off x="3828" y="1997"/>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55"/>
            <p:cNvSpPr>
              <a:spLocks noChangeArrowheads="1"/>
            </p:cNvSpPr>
            <p:nvPr/>
          </p:nvSpPr>
          <p:spPr bwMode="auto">
            <a:xfrm>
              <a:off x="3783" y="3887"/>
              <a:ext cx="1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200</a:t>
              </a:r>
              <a:endParaRPr kumimoji="1" lang="en-US" altLang="zh-CN" sz="2400">
                <a:latin typeface="Times New Roman" panose="02020603050405020304" pitchFamily="18" charset="0"/>
              </a:endParaRPr>
            </a:p>
          </p:txBody>
        </p:sp>
        <p:sp>
          <p:nvSpPr>
            <p:cNvPr id="54" name="Line 56"/>
            <p:cNvSpPr>
              <a:spLocks noChangeShapeType="1"/>
            </p:cNvSpPr>
            <p:nvPr/>
          </p:nvSpPr>
          <p:spPr bwMode="auto">
            <a:xfrm flipV="1">
              <a:off x="4282" y="3675"/>
              <a:ext cx="0" cy="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57"/>
            <p:cNvSpPr>
              <a:spLocks noChangeShapeType="1"/>
            </p:cNvSpPr>
            <p:nvPr/>
          </p:nvSpPr>
          <p:spPr bwMode="auto">
            <a:xfrm>
              <a:off x="4282" y="19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Rectangle 58"/>
            <p:cNvSpPr>
              <a:spLocks noChangeArrowheads="1"/>
            </p:cNvSpPr>
            <p:nvPr/>
          </p:nvSpPr>
          <p:spPr bwMode="auto">
            <a:xfrm>
              <a:off x="4236" y="3887"/>
              <a:ext cx="1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300</a:t>
              </a:r>
              <a:endParaRPr kumimoji="1" lang="en-US" altLang="zh-CN" sz="2400">
                <a:latin typeface="Times New Roman" panose="02020603050405020304" pitchFamily="18" charset="0"/>
              </a:endParaRPr>
            </a:p>
          </p:txBody>
        </p:sp>
        <p:sp>
          <p:nvSpPr>
            <p:cNvPr id="57" name="Line 59"/>
            <p:cNvSpPr>
              <a:spLocks noChangeShapeType="1"/>
            </p:cNvSpPr>
            <p:nvPr/>
          </p:nvSpPr>
          <p:spPr bwMode="auto">
            <a:xfrm flipV="1">
              <a:off x="4735" y="3675"/>
              <a:ext cx="1" cy="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60"/>
            <p:cNvSpPr>
              <a:spLocks noChangeShapeType="1"/>
            </p:cNvSpPr>
            <p:nvPr/>
          </p:nvSpPr>
          <p:spPr bwMode="auto">
            <a:xfrm>
              <a:off x="4735" y="1997"/>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Rectangle 61"/>
            <p:cNvSpPr>
              <a:spLocks noChangeArrowheads="1"/>
            </p:cNvSpPr>
            <p:nvPr/>
          </p:nvSpPr>
          <p:spPr bwMode="auto">
            <a:xfrm>
              <a:off x="4689" y="3888"/>
              <a:ext cx="1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400</a:t>
              </a:r>
              <a:endParaRPr kumimoji="1" lang="en-US" altLang="zh-CN" sz="2400">
                <a:latin typeface="Times New Roman" panose="02020603050405020304" pitchFamily="18" charset="0"/>
              </a:endParaRPr>
            </a:p>
          </p:txBody>
        </p:sp>
        <p:sp>
          <p:nvSpPr>
            <p:cNvPr id="60" name="Line 62"/>
            <p:cNvSpPr>
              <a:spLocks noChangeShapeType="1"/>
            </p:cNvSpPr>
            <p:nvPr/>
          </p:nvSpPr>
          <p:spPr bwMode="auto">
            <a:xfrm flipV="1">
              <a:off x="5193" y="3675"/>
              <a:ext cx="1" cy="2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63"/>
            <p:cNvSpPr>
              <a:spLocks noChangeShapeType="1"/>
            </p:cNvSpPr>
            <p:nvPr/>
          </p:nvSpPr>
          <p:spPr bwMode="auto">
            <a:xfrm>
              <a:off x="5193" y="1997"/>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Rectangle 64"/>
            <p:cNvSpPr>
              <a:spLocks noChangeArrowheads="1"/>
            </p:cNvSpPr>
            <p:nvPr/>
          </p:nvSpPr>
          <p:spPr bwMode="auto">
            <a:xfrm>
              <a:off x="5147" y="3887"/>
              <a:ext cx="13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500</a:t>
              </a:r>
              <a:endParaRPr kumimoji="1" lang="en-US" altLang="zh-CN" sz="2400">
                <a:latin typeface="Times New Roman" panose="02020603050405020304" pitchFamily="18" charset="0"/>
              </a:endParaRPr>
            </a:p>
          </p:txBody>
        </p:sp>
        <p:sp>
          <p:nvSpPr>
            <p:cNvPr id="63" name="Line 65"/>
            <p:cNvSpPr>
              <a:spLocks noChangeShapeType="1"/>
            </p:cNvSpPr>
            <p:nvPr/>
          </p:nvSpPr>
          <p:spPr bwMode="auto">
            <a:xfrm>
              <a:off x="2325" y="3697"/>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6"/>
            <p:cNvSpPr>
              <a:spLocks noChangeShapeType="1"/>
            </p:cNvSpPr>
            <p:nvPr/>
          </p:nvSpPr>
          <p:spPr bwMode="auto">
            <a:xfrm flipH="1">
              <a:off x="5165" y="3697"/>
              <a:ext cx="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67"/>
            <p:cNvSpPr>
              <a:spLocks noChangeArrowheads="1"/>
            </p:cNvSpPr>
            <p:nvPr/>
          </p:nvSpPr>
          <p:spPr bwMode="auto">
            <a:xfrm>
              <a:off x="2256" y="3668"/>
              <a:ext cx="7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-3</a:t>
              </a:r>
              <a:endParaRPr kumimoji="1" lang="en-US" altLang="zh-CN" sz="2400">
                <a:latin typeface="Times New Roman" panose="02020603050405020304" pitchFamily="18" charset="0"/>
              </a:endParaRPr>
            </a:p>
          </p:txBody>
        </p:sp>
        <p:sp>
          <p:nvSpPr>
            <p:cNvPr id="66" name="Line 68"/>
            <p:cNvSpPr>
              <a:spLocks noChangeShapeType="1"/>
            </p:cNvSpPr>
            <p:nvPr/>
          </p:nvSpPr>
          <p:spPr bwMode="auto">
            <a:xfrm>
              <a:off x="2325" y="3451"/>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69"/>
            <p:cNvSpPr>
              <a:spLocks noChangeShapeType="1"/>
            </p:cNvSpPr>
            <p:nvPr/>
          </p:nvSpPr>
          <p:spPr bwMode="auto">
            <a:xfrm flipH="1">
              <a:off x="5165" y="3451"/>
              <a:ext cx="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Rectangle 70"/>
            <p:cNvSpPr>
              <a:spLocks noChangeArrowheads="1"/>
            </p:cNvSpPr>
            <p:nvPr/>
          </p:nvSpPr>
          <p:spPr bwMode="auto">
            <a:xfrm>
              <a:off x="2256" y="3422"/>
              <a:ext cx="7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-2</a:t>
              </a:r>
              <a:endParaRPr kumimoji="1" lang="en-US" altLang="zh-CN" sz="2400">
                <a:latin typeface="Times New Roman" panose="02020603050405020304" pitchFamily="18" charset="0"/>
              </a:endParaRPr>
            </a:p>
          </p:txBody>
        </p:sp>
        <p:sp>
          <p:nvSpPr>
            <p:cNvPr id="69" name="Line 71"/>
            <p:cNvSpPr>
              <a:spLocks noChangeShapeType="1"/>
            </p:cNvSpPr>
            <p:nvPr/>
          </p:nvSpPr>
          <p:spPr bwMode="auto">
            <a:xfrm>
              <a:off x="2325" y="3209"/>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72"/>
            <p:cNvSpPr>
              <a:spLocks noChangeShapeType="1"/>
            </p:cNvSpPr>
            <p:nvPr/>
          </p:nvSpPr>
          <p:spPr bwMode="auto">
            <a:xfrm flipH="1">
              <a:off x="5165" y="3209"/>
              <a:ext cx="2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Rectangle 73"/>
            <p:cNvSpPr>
              <a:spLocks noChangeArrowheads="1"/>
            </p:cNvSpPr>
            <p:nvPr/>
          </p:nvSpPr>
          <p:spPr bwMode="auto">
            <a:xfrm>
              <a:off x="2256" y="3181"/>
              <a:ext cx="7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-1</a:t>
              </a:r>
              <a:endParaRPr kumimoji="1" lang="en-US" altLang="zh-CN" sz="2400">
                <a:latin typeface="Times New Roman" panose="02020603050405020304" pitchFamily="18" charset="0"/>
              </a:endParaRPr>
            </a:p>
          </p:txBody>
        </p:sp>
        <p:sp>
          <p:nvSpPr>
            <p:cNvPr id="72" name="Line 74"/>
            <p:cNvSpPr>
              <a:spLocks noChangeShapeType="1"/>
            </p:cNvSpPr>
            <p:nvPr/>
          </p:nvSpPr>
          <p:spPr bwMode="auto">
            <a:xfrm>
              <a:off x="2325" y="2966"/>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75"/>
            <p:cNvSpPr>
              <a:spLocks noChangeShapeType="1"/>
            </p:cNvSpPr>
            <p:nvPr/>
          </p:nvSpPr>
          <p:spPr bwMode="auto">
            <a:xfrm flipH="1">
              <a:off x="5165" y="2966"/>
              <a:ext cx="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Rectangle 76"/>
            <p:cNvSpPr>
              <a:spLocks noChangeArrowheads="1"/>
            </p:cNvSpPr>
            <p:nvPr/>
          </p:nvSpPr>
          <p:spPr bwMode="auto">
            <a:xfrm>
              <a:off x="2274" y="2938"/>
              <a:ext cx="4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0</a:t>
              </a:r>
              <a:endParaRPr kumimoji="1" lang="en-US" altLang="zh-CN" sz="2400">
                <a:latin typeface="Times New Roman" panose="02020603050405020304" pitchFamily="18" charset="0"/>
              </a:endParaRPr>
            </a:p>
          </p:txBody>
        </p:sp>
        <p:sp>
          <p:nvSpPr>
            <p:cNvPr id="75" name="Line 77"/>
            <p:cNvSpPr>
              <a:spLocks noChangeShapeType="1"/>
            </p:cNvSpPr>
            <p:nvPr/>
          </p:nvSpPr>
          <p:spPr bwMode="auto">
            <a:xfrm>
              <a:off x="2325" y="2724"/>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8"/>
            <p:cNvSpPr>
              <a:spLocks noChangeShapeType="1"/>
            </p:cNvSpPr>
            <p:nvPr/>
          </p:nvSpPr>
          <p:spPr bwMode="auto">
            <a:xfrm flipH="1">
              <a:off x="5165" y="2724"/>
              <a:ext cx="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79"/>
            <p:cNvSpPr>
              <a:spLocks noChangeArrowheads="1"/>
            </p:cNvSpPr>
            <p:nvPr/>
          </p:nvSpPr>
          <p:spPr bwMode="auto">
            <a:xfrm>
              <a:off x="2274" y="2695"/>
              <a:ext cx="4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1</a:t>
              </a:r>
              <a:endParaRPr kumimoji="1" lang="en-US" altLang="zh-CN" sz="2400">
                <a:latin typeface="Times New Roman" panose="02020603050405020304" pitchFamily="18" charset="0"/>
              </a:endParaRPr>
            </a:p>
          </p:txBody>
        </p:sp>
        <p:sp>
          <p:nvSpPr>
            <p:cNvPr id="78" name="Line 80"/>
            <p:cNvSpPr>
              <a:spLocks noChangeShapeType="1"/>
            </p:cNvSpPr>
            <p:nvPr/>
          </p:nvSpPr>
          <p:spPr bwMode="auto">
            <a:xfrm>
              <a:off x="2325" y="2482"/>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81"/>
            <p:cNvSpPr>
              <a:spLocks noChangeShapeType="1"/>
            </p:cNvSpPr>
            <p:nvPr/>
          </p:nvSpPr>
          <p:spPr bwMode="auto">
            <a:xfrm flipH="1">
              <a:off x="5165" y="2482"/>
              <a:ext cx="2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Rectangle 82"/>
            <p:cNvSpPr>
              <a:spLocks noChangeArrowheads="1"/>
            </p:cNvSpPr>
            <p:nvPr/>
          </p:nvSpPr>
          <p:spPr bwMode="auto">
            <a:xfrm>
              <a:off x="2274" y="2452"/>
              <a:ext cx="4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2</a:t>
              </a:r>
              <a:endParaRPr kumimoji="1" lang="en-US" altLang="zh-CN" sz="2400">
                <a:latin typeface="Times New Roman" panose="02020603050405020304" pitchFamily="18" charset="0"/>
              </a:endParaRPr>
            </a:p>
          </p:txBody>
        </p:sp>
        <p:sp>
          <p:nvSpPr>
            <p:cNvPr id="81" name="Line 83"/>
            <p:cNvSpPr>
              <a:spLocks noChangeShapeType="1"/>
            </p:cNvSpPr>
            <p:nvPr/>
          </p:nvSpPr>
          <p:spPr bwMode="auto">
            <a:xfrm>
              <a:off x="2325" y="2239"/>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4"/>
            <p:cNvSpPr>
              <a:spLocks noChangeShapeType="1"/>
            </p:cNvSpPr>
            <p:nvPr/>
          </p:nvSpPr>
          <p:spPr bwMode="auto">
            <a:xfrm flipH="1">
              <a:off x="5165" y="2239"/>
              <a:ext cx="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Rectangle 85"/>
            <p:cNvSpPr>
              <a:spLocks noChangeArrowheads="1"/>
            </p:cNvSpPr>
            <p:nvPr/>
          </p:nvSpPr>
          <p:spPr bwMode="auto">
            <a:xfrm>
              <a:off x="2274" y="2211"/>
              <a:ext cx="4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3</a:t>
              </a:r>
              <a:endParaRPr kumimoji="1" lang="en-US" altLang="zh-CN" sz="2400">
                <a:latin typeface="Times New Roman" panose="02020603050405020304" pitchFamily="18" charset="0"/>
              </a:endParaRPr>
            </a:p>
          </p:txBody>
        </p:sp>
        <p:sp>
          <p:nvSpPr>
            <p:cNvPr id="84" name="Line 86"/>
            <p:cNvSpPr>
              <a:spLocks noChangeShapeType="1"/>
            </p:cNvSpPr>
            <p:nvPr/>
          </p:nvSpPr>
          <p:spPr bwMode="auto">
            <a:xfrm>
              <a:off x="2325" y="1997"/>
              <a:ext cx="2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87"/>
            <p:cNvSpPr>
              <a:spLocks noChangeShapeType="1"/>
            </p:cNvSpPr>
            <p:nvPr/>
          </p:nvSpPr>
          <p:spPr bwMode="auto">
            <a:xfrm flipH="1">
              <a:off x="5165" y="1997"/>
              <a:ext cx="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Rectangle 88"/>
            <p:cNvSpPr>
              <a:spLocks noChangeArrowheads="1"/>
            </p:cNvSpPr>
            <p:nvPr/>
          </p:nvSpPr>
          <p:spPr bwMode="auto">
            <a:xfrm>
              <a:off x="2274" y="1968"/>
              <a:ext cx="4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000">
                  <a:latin typeface="Helvetica" panose="020B0604020202020204" pitchFamily="34" charset="0"/>
                </a:rPr>
                <a:t>4</a:t>
              </a:r>
              <a:endParaRPr kumimoji="1" lang="en-US" altLang="zh-CN" sz="2400">
                <a:latin typeface="Times New Roman" panose="02020603050405020304" pitchFamily="18" charset="0"/>
              </a:endParaRPr>
            </a:p>
          </p:txBody>
        </p:sp>
        <p:sp>
          <p:nvSpPr>
            <p:cNvPr id="87" name="Line 89"/>
            <p:cNvSpPr>
              <a:spLocks noChangeShapeType="1"/>
            </p:cNvSpPr>
            <p:nvPr/>
          </p:nvSpPr>
          <p:spPr bwMode="auto">
            <a:xfrm>
              <a:off x="2469" y="1997"/>
              <a:ext cx="27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90"/>
            <p:cNvSpPr>
              <a:spLocks noChangeShapeType="1"/>
            </p:cNvSpPr>
            <p:nvPr/>
          </p:nvSpPr>
          <p:spPr bwMode="auto">
            <a:xfrm flipV="1">
              <a:off x="5193" y="1997"/>
              <a:ext cx="1" cy="1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91"/>
            <p:cNvSpPr>
              <a:spLocks noChangeShapeType="1"/>
            </p:cNvSpPr>
            <p:nvPr/>
          </p:nvSpPr>
          <p:spPr bwMode="auto">
            <a:xfrm flipV="1">
              <a:off x="2325" y="1997"/>
              <a:ext cx="0" cy="1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Freeform 92"/>
            <p:cNvSpPr>
              <a:spLocks/>
            </p:cNvSpPr>
            <p:nvPr/>
          </p:nvSpPr>
          <p:spPr bwMode="auto">
            <a:xfrm>
              <a:off x="2352" y="2152"/>
              <a:ext cx="2420" cy="1364"/>
            </a:xfrm>
            <a:custGeom>
              <a:avLst/>
              <a:gdLst>
                <a:gd name="T0" fmla="*/ 81 w 2420"/>
                <a:gd name="T1" fmla="*/ 869 h 1364"/>
                <a:gd name="T2" fmla="*/ 167 w 2420"/>
                <a:gd name="T3" fmla="*/ 872 h 1364"/>
                <a:gd name="T4" fmla="*/ 222 w 2420"/>
                <a:gd name="T5" fmla="*/ 850 h 1364"/>
                <a:gd name="T6" fmla="*/ 277 w 2420"/>
                <a:gd name="T7" fmla="*/ 836 h 1364"/>
                <a:gd name="T8" fmla="*/ 332 w 2420"/>
                <a:gd name="T9" fmla="*/ 789 h 1364"/>
                <a:gd name="T10" fmla="*/ 387 w 2420"/>
                <a:gd name="T11" fmla="*/ 847 h 1364"/>
                <a:gd name="T12" fmla="*/ 442 w 2420"/>
                <a:gd name="T13" fmla="*/ 832 h 1364"/>
                <a:gd name="T14" fmla="*/ 497 w 2420"/>
                <a:gd name="T15" fmla="*/ 810 h 1364"/>
                <a:gd name="T16" fmla="*/ 552 w 2420"/>
                <a:gd name="T17" fmla="*/ 850 h 1364"/>
                <a:gd name="T18" fmla="*/ 607 w 2420"/>
                <a:gd name="T19" fmla="*/ 745 h 1364"/>
                <a:gd name="T20" fmla="*/ 662 w 2420"/>
                <a:gd name="T21" fmla="*/ 879 h 1364"/>
                <a:gd name="T22" fmla="*/ 712 w 2420"/>
                <a:gd name="T23" fmla="*/ 800 h 1364"/>
                <a:gd name="T24" fmla="*/ 767 w 2420"/>
                <a:gd name="T25" fmla="*/ 792 h 1364"/>
                <a:gd name="T26" fmla="*/ 822 w 2420"/>
                <a:gd name="T27" fmla="*/ 640 h 1364"/>
                <a:gd name="T28" fmla="*/ 877 w 2420"/>
                <a:gd name="T29" fmla="*/ 344 h 1364"/>
                <a:gd name="T30" fmla="*/ 932 w 2420"/>
                <a:gd name="T31" fmla="*/ 474 h 1364"/>
                <a:gd name="T32" fmla="*/ 987 w 2420"/>
                <a:gd name="T33" fmla="*/ 1085 h 1364"/>
                <a:gd name="T34" fmla="*/ 1042 w 2420"/>
                <a:gd name="T35" fmla="*/ 1205 h 1364"/>
                <a:gd name="T36" fmla="*/ 1097 w 2420"/>
                <a:gd name="T37" fmla="*/ 630 h 1364"/>
                <a:gd name="T38" fmla="*/ 1152 w 2420"/>
                <a:gd name="T39" fmla="*/ 0 h 1364"/>
                <a:gd name="T40" fmla="*/ 1207 w 2420"/>
                <a:gd name="T41" fmla="*/ 601 h 1364"/>
                <a:gd name="T42" fmla="*/ 1257 w 2420"/>
                <a:gd name="T43" fmla="*/ 814 h 1364"/>
                <a:gd name="T44" fmla="*/ 1312 w 2420"/>
                <a:gd name="T45" fmla="*/ 800 h 1364"/>
                <a:gd name="T46" fmla="*/ 1367 w 2420"/>
                <a:gd name="T47" fmla="*/ 803 h 1364"/>
                <a:gd name="T48" fmla="*/ 1422 w 2420"/>
                <a:gd name="T49" fmla="*/ 774 h 1364"/>
                <a:gd name="T50" fmla="*/ 1477 w 2420"/>
                <a:gd name="T51" fmla="*/ 756 h 1364"/>
                <a:gd name="T52" fmla="*/ 1532 w 2420"/>
                <a:gd name="T53" fmla="*/ 836 h 1364"/>
                <a:gd name="T54" fmla="*/ 1587 w 2420"/>
                <a:gd name="T55" fmla="*/ 803 h 1364"/>
                <a:gd name="T56" fmla="*/ 1642 w 2420"/>
                <a:gd name="T57" fmla="*/ 825 h 1364"/>
                <a:gd name="T58" fmla="*/ 1697 w 2420"/>
                <a:gd name="T59" fmla="*/ 763 h 1364"/>
                <a:gd name="T60" fmla="*/ 1752 w 2420"/>
                <a:gd name="T61" fmla="*/ 832 h 1364"/>
                <a:gd name="T62" fmla="*/ 1802 w 2420"/>
                <a:gd name="T63" fmla="*/ 781 h 1364"/>
                <a:gd name="T64" fmla="*/ 1857 w 2420"/>
                <a:gd name="T65" fmla="*/ 807 h 1364"/>
                <a:gd name="T66" fmla="*/ 1912 w 2420"/>
                <a:gd name="T67" fmla="*/ 843 h 1364"/>
                <a:gd name="T68" fmla="*/ 1967 w 2420"/>
                <a:gd name="T69" fmla="*/ 818 h 1364"/>
                <a:gd name="T70" fmla="*/ 2022 w 2420"/>
                <a:gd name="T71" fmla="*/ 829 h 1364"/>
                <a:gd name="T72" fmla="*/ 2077 w 2420"/>
                <a:gd name="T73" fmla="*/ 839 h 1364"/>
                <a:gd name="T74" fmla="*/ 2132 w 2420"/>
                <a:gd name="T75" fmla="*/ 814 h 1364"/>
                <a:gd name="T76" fmla="*/ 2186 w 2420"/>
                <a:gd name="T77" fmla="*/ 865 h 1364"/>
                <a:gd name="T78" fmla="*/ 2241 w 2420"/>
                <a:gd name="T79" fmla="*/ 807 h 1364"/>
                <a:gd name="T80" fmla="*/ 2296 w 2420"/>
                <a:gd name="T81" fmla="*/ 818 h 1364"/>
                <a:gd name="T82" fmla="*/ 2347 w 2420"/>
                <a:gd name="T83" fmla="*/ 832 h 1364"/>
                <a:gd name="T84" fmla="*/ 2402 w 2420"/>
                <a:gd name="T85" fmla="*/ 810 h 136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20"/>
                <a:gd name="T130" fmla="*/ 0 h 1364"/>
                <a:gd name="T131" fmla="*/ 2420 w 2420"/>
                <a:gd name="T132" fmla="*/ 1364 h 136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20" h="1364">
                  <a:moveTo>
                    <a:pt x="0" y="821"/>
                  </a:moveTo>
                  <a:lnTo>
                    <a:pt x="39" y="806"/>
                  </a:lnTo>
                  <a:lnTo>
                    <a:pt x="81" y="869"/>
                  </a:lnTo>
                  <a:lnTo>
                    <a:pt x="131" y="792"/>
                  </a:lnTo>
                  <a:lnTo>
                    <a:pt x="149" y="821"/>
                  </a:lnTo>
                  <a:lnTo>
                    <a:pt x="167" y="872"/>
                  </a:lnTo>
                  <a:lnTo>
                    <a:pt x="186" y="810"/>
                  </a:lnTo>
                  <a:lnTo>
                    <a:pt x="204" y="825"/>
                  </a:lnTo>
                  <a:lnTo>
                    <a:pt x="222" y="850"/>
                  </a:lnTo>
                  <a:lnTo>
                    <a:pt x="241" y="785"/>
                  </a:lnTo>
                  <a:lnTo>
                    <a:pt x="259" y="821"/>
                  </a:lnTo>
                  <a:lnTo>
                    <a:pt x="277" y="836"/>
                  </a:lnTo>
                  <a:lnTo>
                    <a:pt x="296" y="796"/>
                  </a:lnTo>
                  <a:lnTo>
                    <a:pt x="314" y="872"/>
                  </a:lnTo>
                  <a:lnTo>
                    <a:pt x="332" y="789"/>
                  </a:lnTo>
                  <a:lnTo>
                    <a:pt x="351" y="832"/>
                  </a:lnTo>
                  <a:lnTo>
                    <a:pt x="369" y="796"/>
                  </a:lnTo>
                  <a:lnTo>
                    <a:pt x="387" y="847"/>
                  </a:lnTo>
                  <a:lnTo>
                    <a:pt x="405" y="781"/>
                  </a:lnTo>
                  <a:lnTo>
                    <a:pt x="424" y="814"/>
                  </a:lnTo>
                  <a:lnTo>
                    <a:pt x="442" y="832"/>
                  </a:lnTo>
                  <a:lnTo>
                    <a:pt x="460" y="821"/>
                  </a:lnTo>
                  <a:lnTo>
                    <a:pt x="479" y="800"/>
                  </a:lnTo>
                  <a:lnTo>
                    <a:pt x="497" y="810"/>
                  </a:lnTo>
                  <a:lnTo>
                    <a:pt x="515" y="774"/>
                  </a:lnTo>
                  <a:lnTo>
                    <a:pt x="534" y="803"/>
                  </a:lnTo>
                  <a:lnTo>
                    <a:pt x="552" y="850"/>
                  </a:lnTo>
                  <a:lnTo>
                    <a:pt x="570" y="850"/>
                  </a:lnTo>
                  <a:lnTo>
                    <a:pt x="589" y="886"/>
                  </a:lnTo>
                  <a:lnTo>
                    <a:pt x="607" y="745"/>
                  </a:lnTo>
                  <a:lnTo>
                    <a:pt x="625" y="800"/>
                  </a:lnTo>
                  <a:lnTo>
                    <a:pt x="644" y="803"/>
                  </a:lnTo>
                  <a:lnTo>
                    <a:pt x="662" y="879"/>
                  </a:lnTo>
                  <a:lnTo>
                    <a:pt x="676" y="821"/>
                  </a:lnTo>
                  <a:lnTo>
                    <a:pt x="694" y="767"/>
                  </a:lnTo>
                  <a:lnTo>
                    <a:pt x="712" y="800"/>
                  </a:lnTo>
                  <a:lnTo>
                    <a:pt x="731" y="789"/>
                  </a:lnTo>
                  <a:lnTo>
                    <a:pt x="749" y="832"/>
                  </a:lnTo>
                  <a:lnTo>
                    <a:pt x="767" y="792"/>
                  </a:lnTo>
                  <a:lnTo>
                    <a:pt x="785" y="792"/>
                  </a:lnTo>
                  <a:lnTo>
                    <a:pt x="804" y="655"/>
                  </a:lnTo>
                  <a:lnTo>
                    <a:pt x="822" y="640"/>
                  </a:lnTo>
                  <a:lnTo>
                    <a:pt x="840" y="550"/>
                  </a:lnTo>
                  <a:lnTo>
                    <a:pt x="859" y="412"/>
                  </a:lnTo>
                  <a:lnTo>
                    <a:pt x="877" y="344"/>
                  </a:lnTo>
                  <a:lnTo>
                    <a:pt x="895" y="315"/>
                  </a:lnTo>
                  <a:lnTo>
                    <a:pt x="914" y="242"/>
                  </a:lnTo>
                  <a:lnTo>
                    <a:pt x="932" y="474"/>
                  </a:lnTo>
                  <a:lnTo>
                    <a:pt x="950" y="695"/>
                  </a:lnTo>
                  <a:lnTo>
                    <a:pt x="969" y="774"/>
                  </a:lnTo>
                  <a:lnTo>
                    <a:pt x="987" y="1085"/>
                  </a:lnTo>
                  <a:lnTo>
                    <a:pt x="1005" y="1212"/>
                  </a:lnTo>
                  <a:lnTo>
                    <a:pt x="1024" y="1364"/>
                  </a:lnTo>
                  <a:lnTo>
                    <a:pt x="1042" y="1205"/>
                  </a:lnTo>
                  <a:lnTo>
                    <a:pt x="1060" y="1082"/>
                  </a:lnTo>
                  <a:lnTo>
                    <a:pt x="1078" y="861"/>
                  </a:lnTo>
                  <a:lnTo>
                    <a:pt x="1097" y="630"/>
                  </a:lnTo>
                  <a:lnTo>
                    <a:pt x="1115" y="434"/>
                  </a:lnTo>
                  <a:lnTo>
                    <a:pt x="1133" y="257"/>
                  </a:lnTo>
                  <a:lnTo>
                    <a:pt x="1152" y="0"/>
                  </a:lnTo>
                  <a:lnTo>
                    <a:pt x="1170" y="232"/>
                  </a:lnTo>
                  <a:lnTo>
                    <a:pt x="1188" y="394"/>
                  </a:lnTo>
                  <a:lnTo>
                    <a:pt x="1207" y="601"/>
                  </a:lnTo>
                  <a:lnTo>
                    <a:pt x="1220" y="839"/>
                  </a:lnTo>
                  <a:lnTo>
                    <a:pt x="1239" y="785"/>
                  </a:lnTo>
                  <a:lnTo>
                    <a:pt x="1257" y="814"/>
                  </a:lnTo>
                  <a:lnTo>
                    <a:pt x="1275" y="789"/>
                  </a:lnTo>
                  <a:lnTo>
                    <a:pt x="1294" y="825"/>
                  </a:lnTo>
                  <a:lnTo>
                    <a:pt x="1312" y="800"/>
                  </a:lnTo>
                  <a:lnTo>
                    <a:pt x="1330" y="814"/>
                  </a:lnTo>
                  <a:lnTo>
                    <a:pt x="1349" y="760"/>
                  </a:lnTo>
                  <a:lnTo>
                    <a:pt x="1367" y="803"/>
                  </a:lnTo>
                  <a:lnTo>
                    <a:pt x="1385" y="810"/>
                  </a:lnTo>
                  <a:lnTo>
                    <a:pt x="1404" y="818"/>
                  </a:lnTo>
                  <a:lnTo>
                    <a:pt x="1422" y="774"/>
                  </a:lnTo>
                  <a:lnTo>
                    <a:pt x="1440" y="839"/>
                  </a:lnTo>
                  <a:lnTo>
                    <a:pt x="1459" y="763"/>
                  </a:lnTo>
                  <a:lnTo>
                    <a:pt x="1477" y="756"/>
                  </a:lnTo>
                  <a:lnTo>
                    <a:pt x="1495" y="829"/>
                  </a:lnTo>
                  <a:lnTo>
                    <a:pt x="1513" y="818"/>
                  </a:lnTo>
                  <a:lnTo>
                    <a:pt x="1532" y="836"/>
                  </a:lnTo>
                  <a:lnTo>
                    <a:pt x="1550" y="814"/>
                  </a:lnTo>
                  <a:lnTo>
                    <a:pt x="1568" y="760"/>
                  </a:lnTo>
                  <a:lnTo>
                    <a:pt x="1587" y="803"/>
                  </a:lnTo>
                  <a:lnTo>
                    <a:pt x="1605" y="807"/>
                  </a:lnTo>
                  <a:lnTo>
                    <a:pt x="1623" y="760"/>
                  </a:lnTo>
                  <a:lnTo>
                    <a:pt x="1642" y="825"/>
                  </a:lnTo>
                  <a:lnTo>
                    <a:pt x="1660" y="836"/>
                  </a:lnTo>
                  <a:lnTo>
                    <a:pt x="1678" y="778"/>
                  </a:lnTo>
                  <a:lnTo>
                    <a:pt x="1697" y="763"/>
                  </a:lnTo>
                  <a:lnTo>
                    <a:pt x="1715" y="800"/>
                  </a:lnTo>
                  <a:lnTo>
                    <a:pt x="1733" y="763"/>
                  </a:lnTo>
                  <a:lnTo>
                    <a:pt x="1752" y="832"/>
                  </a:lnTo>
                  <a:lnTo>
                    <a:pt x="1765" y="800"/>
                  </a:lnTo>
                  <a:lnTo>
                    <a:pt x="1784" y="839"/>
                  </a:lnTo>
                  <a:lnTo>
                    <a:pt x="1802" y="781"/>
                  </a:lnTo>
                  <a:lnTo>
                    <a:pt x="1820" y="829"/>
                  </a:lnTo>
                  <a:lnTo>
                    <a:pt x="1839" y="767"/>
                  </a:lnTo>
                  <a:lnTo>
                    <a:pt x="1857" y="807"/>
                  </a:lnTo>
                  <a:lnTo>
                    <a:pt x="1875" y="850"/>
                  </a:lnTo>
                  <a:lnTo>
                    <a:pt x="1893" y="814"/>
                  </a:lnTo>
                  <a:lnTo>
                    <a:pt x="1912" y="843"/>
                  </a:lnTo>
                  <a:lnTo>
                    <a:pt x="1930" y="800"/>
                  </a:lnTo>
                  <a:lnTo>
                    <a:pt x="1948" y="850"/>
                  </a:lnTo>
                  <a:lnTo>
                    <a:pt x="1967" y="818"/>
                  </a:lnTo>
                  <a:lnTo>
                    <a:pt x="1985" y="836"/>
                  </a:lnTo>
                  <a:lnTo>
                    <a:pt x="2003" y="778"/>
                  </a:lnTo>
                  <a:lnTo>
                    <a:pt x="2022" y="829"/>
                  </a:lnTo>
                  <a:lnTo>
                    <a:pt x="2040" y="814"/>
                  </a:lnTo>
                  <a:lnTo>
                    <a:pt x="2058" y="850"/>
                  </a:lnTo>
                  <a:lnTo>
                    <a:pt x="2077" y="839"/>
                  </a:lnTo>
                  <a:lnTo>
                    <a:pt x="2095" y="843"/>
                  </a:lnTo>
                  <a:lnTo>
                    <a:pt x="2113" y="807"/>
                  </a:lnTo>
                  <a:lnTo>
                    <a:pt x="2132" y="814"/>
                  </a:lnTo>
                  <a:lnTo>
                    <a:pt x="2150" y="857"/>
                  </a:lnTo>
                  <a:lnTo>
                    <a:pt x="2168" y="749"/>
                  </a:lnTo>
                  <a:lnTo>
                    <a:pt x="2186" y="865"/>
                  </a:lnTo>
                  <a:lnTo>
                    <a:pt x="2205" y="872"/>
                  </a:lnTo>
                  <a:lnTo>
                    <a:pt x="2223" y="814"/>
                  </a:lnTo>
                  <a:lnTo>
                    <a:pt x="2241" y="807"/>
                  </a:lnTo>
                  <a:lnTo>
                    <a:pt x="2260" y="843"/>
                  </a:lnTo>
                  <a:lnTo>
                    <a:pt x="2278" y="800"/>
                  </a:lnTo>
                  <a:lnTo>
                    <a:pt x="2296" y="818"/>
                  </a:lnTo>
                  <a:lnTo>
                    <a:pt x="2310" y="843"/>
                  </a:lnTo>
                  <a:lnTo>
                    <a:pt x="2328" y="810"/>
                  </a:lnTo>
                  <a:lnTo>
                    <a:pt x="2347" y="832"/>
                  </a:lnTo>
                  <a:lnTo>
                    <a:pt x="2365" y="825"/>
                  </a:lnTo>
                  <a:lnTo>
                    <a:pt x="2383" y="796"/>
                  </a:lnTo>
                  <a:lnTo>
                    <a:pt x="2402" y="810"/>
                  </a:lnTo>
                  <a:lnTo>
                    <a:pt x="2420" y="814"/>
                  </a:lnTo>
                </a:path>
              </a:pathLst>
            </a:custGeom>
            <a:noFill/>
            <a:ln w="38100" cmpd="sng">
              <a:solidFill>
                <a:srgbClr val="3C2824"/>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Freeform 93"/>
            <p:cNvSpPr>
              <a:spLocks/>
            </p:cNvSpPr>
            <p:nvPr/>
          </p:nvSpPr>
          <p:spPr bwMode="auto">
            <a:xfrm>
              <a:off x="4772" y="2921"/>
              <a:ext cx="201" cy="123"/>
            </a:xfrm>
            <a:custGeom>
              <a:avLst/>
              <a:gdLst>
                <a:gd name="T0" fmla="*/ 0 w 201"/>
                <a:gd name="T1" fmla="*/ 50 h 123"/>
                <a:gd name="T2" fmla="*/ 18 w 201"/>
                <a:gd name="T3" fmla="*/ 69 h 123"/>
                <a:gd name="T4" fmla="*/ 37 w 201"/>
                <a:gd name="T5" fmla="*/ 0 h 123"/>
                <a:gd name="T6" fmla="*/ 55 w 201"/>
                <a:gd name="T7" fmla="*/ 54 h 123"/>
                <a:gd name="T8" fmla="*/ 73 w 201"/>
                <a:gd name="T9" fmla="*/ 25 h 123"/>
                <a:gd name="T10" fmla="*/ 92 w 201"/>
                <a:gd name="T11" fmla="*/ 123 h 123"/>
                <a:gd name="T12" fmla="*/ 110 w 201"/>
                <a:gd name="T13" fmla="*/ 98 h 123"/>
                <a:gd name="T14" fmla="*/ 128 w 201"/>
                <a:gd name="T15" fmla="*/ 29 h 123"/>
                <a:gd name="T16" fmla="*/ 146 w 201"/>
                <a:gd name="T17" fmla="*/ 43 h 123"/>
                <a:gd name="T18" fmla="*/ 165 w 201"/>
                <a:gd name="T19" fmla="*/ 50 h 123"/>
                <a:gd name="T20" fmla="*/ 183 w 201"/>
                <a:gd name="T21" fmla="*/ 29 h 123"/>
                <a:gd name="T22" fmla="*/ 201 w 201"/>
                <a:gd name="T23" fmla="*/ 69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123"/>
                <a:gd name="T38" fmla="*/ 201 w 201"/>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123">
                  <a:moveTo>
                    <a:pt x="0" y="50"/>
                  </a:moveTo>
                  <a:lnTo>
                    <a:pt x="18" y="69"/>
                  </a:lnTo>
                  <a:lnTo>
                    <a:pt x="37" y="0"/>
                  </a:lnTo>
                  <a:lnTo>
                    <a:pt x="55" y="54"/>
                  </a:lnTo>
                  <a:lnTo>
                    <a:pt x="73" y="25"/>
                  </a:lnTo>
                  <a:lnTo>
                    <a:pt x="92" y="123"/>
                  </a:lnTo>
                  <a:lnTo>
                    <a:pt x="110" y="98"/>
                  </a:lnTo>
                  <a:lnTo>
                    <a:pt x="128" y="29"/>
                  </a:lnTo>
                  <a:lnTo>
                    <a:pt x="146" y="43"/>
                  </a:lnTo>
                  <a:lnTo>
                    <a:pt x="165" y="50"/>
                  </a:lnTo>
                  <a:lnTo>
                    <a:pt x="183" y="29"/>
                  </a:lnTo>
                  <a:lnTo>
                    <a:pt x="201" y="69"/>
                  </a:lnTo>
                </a:path>
              </a:pathLst>
            </a:custGeom>
            <a:noFill/>
            <a:ln w="38100" cap="flat" cmpd="sng">
              <a:solidFill>
                <a:srgbClr val="3C282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2" name="Group 94"/>
          <p:cNvGrpSpPr>
            <a:grpSpLocks/>
          </p:cNvGrpSpPr>
          <p:nvPr/>
        </p:nvGrpSpPr>
        <p:grpSpPr bwMode="auto">
          <a:xfrm>
            <a:off x="2557444" y="2338356"/>
            <a:ext cx="5486400" cy="2228850"/>
            <a:chOff x="1536" y="1968"/>
            <a:chExt cx="3456" cy="1872"/>
          </a:xfrm>
        </p:grpSpPr>
        <p:sp>
          <p:nvSpPr>
            <p:cNvPr id="93" name="Line 95"/>
            <p:cNvSpPr>
              <a:spLocks noChangeShapeType="1"/>
            </p:cNvSpPr>
            <p:nvPr/>
          </p:nvSpPr>
          <p:spPr bwMode="auto">
            <a:xfrm>
              <a:off x="2880" y="1968"/>
              <a:ext cx="0" cy="18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4" name="Group 96"/>
            <p:cNvGrpSpPr>
              <a:grpSpLocks/>
            </p:cNvGrpSpPr>
            <p:nvPr/>
          </p:nvGrpSpPr>
          <p:grpSpPr bwMode="auto">
            <a:xfrm>
              <a:off x="1536" y="1968"/>
              <a:ext cx="3456" cy="1824"/>
              <a:chOff x="1536" y="1968"/>
              <a:chExt cx="3456" cy="1824"/>
            </a:xfrm>
          </p:grpSpPr>
          <p:grpSp>
            <p:nvGrpSpPr>
              <p:cNvPr id="95" name="Group 97"/>
              <p:cNvGrpSpPr>
                <a:grpSpLocks/>
              </p:cNvGrpSpPr>
              <p:nvPr/>
            </p:nvGrpSpPr>
            <p:grpSpPr bwMode="auto">
              <a:xfrm>
                <a:off x="2352" y="1968"/>
                <a:ext cx="2640" cy="1824"/>
                <a:chOff x="2352" y="1968"/>
                <a:chExt cx="2640" cy="1824"/>
              </a:xfrm>
            </p:grpSpPr>
            <p:sp>
              <p:nvSpPr>
                <p:cNvPr id="98" name="Line 98"/>
                <p:cNvSpPr>
                  <a:spLocks noChangeShapeType="1"/>
                </p:cNvSpPr>
                <p:nvPr/>
              </p:nvSpPr>
              <p:spPr bwMode="auto">
                <a:xfrm>
                  <a:off x="2352" y="2976"/>
                  <a:ext cx="26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9" name="Group 99"/>
                <p:cNvGrpSpPr>
                  <a:grpSpLocks/>
                </p:cNvGrpSpPr>
                <p:nvPr/>
              </p:nvGrpSpPr>
              <p:grpSpPr bwMode="auto">
                <a:xfrm>
                  <a:off x="2352" y="1968"/>
                  <a:ext cx="2640" cy="1824"/>
                  <a:chOff x="2352" y="1968"/>
                  <a:chExt cx="2640" cy="1824"/>
                </a:xfrm>
              </p:grpSpPr>
              <p:sp>
                <p:nvSpPr>
                  <p:cNvPr id="100" name="Rectangle 100"/>
                  <p:cNvSpPr>
                    <a:spLocks noChangeArrowheads="1"/>
                  </p:cNvSpPr>
                  <p:nvPr/>
                </p:nvSpPr>
                <p:spPr bwMode="auto">
                  <a:xfrm>
                    <a:off x="2352" y="1968"/>
                    <a:ext cx="2640" cy="1824"/>
                  </a:xfrm>
                  <a:prstGeom prst="rect">
                    <a:avLst/>
                  </a:prstGeom>
                  <a:solidFill>
                    <a:srgbClr val="C0C0C0">
                      <a:alpha val="2784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400">
                      <a:solidFill>
                        <a:schemeClr val="bg2"/>
                      </a:solidFill>
                      <a:latin typeface="Times New Roman" panose="02020603050405020304" pitchFamily="18" charset="0"/>
                    </a:endParaRPr>
                  </a:p>
                </p:txBody>
              </p:sp>
              <p:grpSp>
                <p:nvGrpSpPr>
                  <p:cNvPr id="101" name="Group 101"/>
                  <p:cNvGrpSpPr>
                    <a:grpSpLocks/>
                  </p:cNvGrpSpPr>
                  <p:nvPr/>
                </p:nvGrpSpPr>
                <p:grpSpPr bwMode="auto">
                  <a:xfrm>
                    <a:off x="2352" y="1968"/>
                    <a:ext cx="2640" cy="1683"/>
                    <a:chOff x="912" y="2061"/>
                    <a:chExt cx="2640" cy="1683"/>
                  </a:xfrm>
                </p:grpSpPr>
                <p:sp>
                  <p:nvSpPr>
                    <p:cNvPr id="102" name="Freeform 102"/>
                    <p:cNvSpPr>
                      <a:spLocks/>
                    </p:cNvSpPr>
                    <p:nvPr/>
                  </p:nvSpPr>
                  <p:spPr bwMode="auto">
                    <a:xfrm>
                      <a:off x="912" y="2061"/>
                      <a:ext cx="2622" cy="1683"/>
                    </a:xfrm>
                    <a:custGeom>
                      <a:avLst/>
                      <a:gdLst>
                        <a:gd name="T0" fmla="*/ 2147483646 w 891"/>
                        <a:gd name="T1" fmla="*/ 2147483646 h 742"/>
                        <a:gd name="T2" fmla="*/ 2147483646 w 891"/>
                        <a:gd name="T3" fmla="*/ 2147483646 h 742"/>
                        <a:gd name="T4" fmla="*/ 2147483646 w 891"/>
                        <a:gd name="T5" fmla="*/ 2147483646 h 742"/>
                        <a:gd name="T6" fmla="*/ 2147483646 w 891"/>
                        <a:gd name="T7" fmla="*/ 2147483646 h 742"/>
                        <a:gd name="T8" fmla="*/ 2147483646 w 891"/>
                        <a:gd name="T9" fmla="*/ 2147483646 h 742"/>
                        <a:gd name="T10" fmla="*/ 2147483646 w 891"/>
                        <a:gd name="T11" fmla="*/ 2147483646 h 742"/>
                        <a:gd name="T12" fmla="*/ 2147483646 w 891"/>
                        <a:gd name="T13" fmla="*/ 2147483646 h 742"/>
                        <a:gd name="T14" fmla="*/ 2147483646 w 891"/>
                        <a:gd name="T15" fmla="*/ 2147483646 h 742"/>
                        <a:gd name="T16" fmla="*/ 2147483646 w 891"/>
                        <a:gd name="T17" fmla="*/ 2147483646 h 742"/>
                        <a:gd name="T18" fmla="*/ 2147483646 w 891"/>
                        <a:gd name="T19" fmla="*/ 2147483646 h 742"/>
                        <a:gd name="T20" fmla="*/ 2147483646 w 891"/>
                        <a:gd name="T21" fmla="*/ 2147483646 h 742"/>
                        <a:gd name="T22" fmla="*/ 2147483646 w 891"/>
                        <a:gd name="T23" fmla="*/ 2147483646 h 742"/>
                        <a:gd name="T24" fmla="*/ 2147483646 w 891"/>
                        <a:gd name="T25" fmla="*/ 2147483646 h 742"/>
                        <a:gd name="T26" fmla="*/ 2147483646 w 891"/>
                        <a:gd name="T27" fmla="*/ 2147483646 h 742"/>
                        <a:gd name="T28" fmla="*/ 2147483646 w 891"/>
                        <a:gd name="T29" fmla="*/ 2147483646 h 742"/>
                        <a:gd name="T30" fmla="*/ 2147483646 w 891"/>
                        <a:gd name="T31" fmla="*/ 2147483646 h 742"/>
                        <a:gd name="T32" fmla="*/ 2147483646 w 891"/>
                        <a:gd name="T33" fmla="*/ 2147483646 h 742"/>
                        <a:gd name="T34" fmla="*/ 2147483646 w 891"/>
                        <a:gd name="T35" fmla="*/ 2147483646 h 742"/>
                        <a:gd name="T36" fmla="*/ 2147483646 w 891"/>
                        <a:gd name="T37" fmla="*/ 2147483646 h 742"/>
                        <a:gd name="T38" fmla="*/ 2147483646 w 891"/>
                        <a:gd name="T39" fmla="*/ 2147483646 h 742"/>
                        <a:gd name="T40" fmla="*/ 2147483646 w 891"/>
                        <a:gd name="T41" fmla="*/ 2147483646 h 742"/>
                        <a:gd name="T42" fmla="*/ 2147483646 w 891"/>
                        <a:gd name="T43" fmla="*/ 2147483646 h 742"/>
                        <a:gd name="T44" fmla="*/ 2147483646 w 891"/>
                        <a:gd name="T45" fmla="*/ 2147483646 h 742"/>
                        <a:gd name="T46" fmla="*/ 2147483646 w 891"/>
                        <a:gd name="T47" fmla="*/ 2147483646 h 742"/>
                        <a:gd name="T48" fmla="*/ 2147483646 w 891"/>
                        <a:gd name="T49" fmla="*/ 2147483646 h 742"/>
                        <a:gd name="T50" fmla="*/ 2147483646 w 891"/>
                        <a:gd name="T51" fmla="*/ 2147483646 h 742"/>
                        <a:gd name="T52" fmla="*/ 2147483646 w 891"/>
                        <a:gd name="T53" fmla="*/ 2147483646 h 742"/>
                        <a:gd name="T54" fmla="*/ 2147483646 w 891"/>
                        <a:gd name="T55" fmla="*/ 2147483646 h 742"/>
                        <a:gd name="T56" fmla="*/ 2147483646 w 891"/>
                        <a:gd name="T57" fmla="*/ 2147483646 h 742"/>
                        <a:gd name="T58" fmla="*/ 2147483646 w 891"/>
                        <a:gd name="T59" fmla="*/ 2147483646 h 742"/>
                        <a:gd name="T60" fmla="*/ 2147483646 w 891"/>
                        <a:gd name="T61" fmla="*/ 2147483646 h 742"/>
                        <a:gd name="T62" fmla="*/ 2147483646 w 891"/>
                        <a:gd name="T63" fmla="*/ 2147483646 h 742"/>
                        <a:gd name="T64" fmla="*/ 2147483646 w 891"/>
                        <a:gd name="T65" fmla="*/ 2147483646 h 742"/>
                        <a:gd name="T66" fmla="*/ 2147483646 w 891"/>
                        <a:gd name="T67" fmla="*/ 2147483646 h 742"/>
                        <a:gd name="T68" fmla="*/ 2147483646 w 891"/>
                        <a:gd name="T69" fmla="*/ 2147483646 h 742"/>
                        <a:gd name="T70" fmla="*/ 2147483646 w 891"/>
                        <a:gd name="T71" fmla="*/ 2147483646 h 742"/>
                        <a:gd name="T72" fmla="*/ 2147483646 w 891"/>
                        <a:gd name="T73" fmla="*/ 2147483646 h 742"/>
                        <a:gd name="T74" fmla="*/ 2147483646 w 891"/>
                        <a:gd name="T75" fmla="*/ 2147483646 h 742"/>
                        <a:gd name="T76" fmla="*/ 2147483646 w 891"/>
                        <a:gd name="T77" fmla="*/ 2147483646 h 742"/>
                        <a:gd name="T78" fmla="*/ 2147483646 w 891"/>
                        <a:gd name="T79" fmla="*/ 2147483646 h 742"/>
                        <a:gd name="T80" fmla="*/ 2147483646 w 891"/>
                        <a:gd name="T81" fmla="*/ 2147483646 h 742"/>
                        <a:gd name="T82" fmla="*/ 2147483646 w 891"/>
                        <a:gd name="T83" fmla="*/ 2147483646 h 7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1"/>
                        <a:gd name="T127" fmla="*/ 0 h 742"/>
                        <a:gd name="T128" fmla="*/ 891 w 891"/>
                        <a:gd name="T129" fmla="*/ 742 h 7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1" h="742">
                          <a:moveTo>
                            <a:pt x="0" y="388"/>
                          </a:moveTo>
                          <a:lnTo>
                            <a:pt x="5" y="425"/>
                          </a:lnTo>
                          <a:lnTo>
                            <a:pt x="12" y="301"/>
                          </a:lnTo>
                          <a:lnTo>
                            <a:pt x="19" y="320"/>
                          </a:lnTo>
                          <a:lnTo>
                            <a:pt x="26" y="374"/>
                          </a:lnTo>
                          <a:lnTo>
                            <a:pt x="33" y="374"/>
                          </a:lnTo>
                          <a:lnTo>
                            <a:pt x="40" y="311"/>
                          </a:lnTo>
                          <a:lnTo>
                            <a:pt x="47" y="250"/>
                          </a:lnTo>
                          <a:lnTo>
                            <a:pt x="54" y="449"/>
                          </a:lnTo>
                          <a:lnTo>
                            <a:pt x="61" y="313"/>
                          </a:lnTo>
                          <a:lnTo>
                            <a:pt x="68" y="386"/>
                          </a:lnTo>
                          <a:lnTo>
                            <a:pt x="75" y="523"/>
                          </a:lnTo>
                          <a:lnTo>
                            <a:pt x="82" y="378"/>
                          </a:lnTo>
                          <a:lnTo>
                            <a:pt x="89" y="502"/>
                          </a:lnTo>
                          <a:lnTo>
                            <a:pt x="96" y="264"/>
                          </a:lnTo>
                          <a:lnTo>
                            <a:pt x="103" y="449"/>
                          </a:lnTo>
                          <a:lnTo>
                            <a:pt x="110" y="612"/>
                          </a:lnTo>
                          <a:lnTo>
                            <a:pt x="117" y="372"/>
                          </a:lnTo>
                          <a:lnTo>
                            <a:pt x="124" y="437"/>
                          </a:lnTo>
                          <a:lnTo>
                            <a:pt x="131" y="558"/>
                          </a:lnTo>
                          <a:lnTo>
                            <a:pt x="138" y="351"/>
                          </a:lnTo>
                          <a:lnTo>
                            <a:pt x="145" y="621"/>
                          </a:lnTo>
                          <a:lnTo>
                            <a:pt x="152" y="253"/>
                          </a:lnTo>
                          <a:lnTo>
                            <a:pt x="159" y="563"/>
                          </a:lnTo>
                          <a:lnTo>
                            <a:pt x="166" y="582"/>
                          </a:lnTo>
                          <a:lnTo>
                            <a:pt x="173" y="386"/>
                          </a:lnTo>
                          <a:lnTo>
                            <a:pt x="180" y="649"/>
                          </a:lnTo>
                          <a:lnTo>
                            <a:pt x="187" y="511"/>
                          </a:lnTo>
                          <a:lnTo>
                            <a:pt x="194" y="537"/>
                          </a:lnTo>
                          <a:lnTo>
                            <a:pt x="201" y="631"/>
                          </a:lnTo>
                          <a:lnTo>
                            <a:pt x="208" y="610"/>
                          </a:lnTo>
                          <a:lnTo>
                            <a:pt x="213" y="481"/>
                          </a:lnTo>
                          <a:lnTo>
                            <a:pt x="220" y="313"/>
                          </a:lnTo>
                          <a:lnTo>
                            <a:pt x="227" y="292"/>
                          </a:lnTo>
                          <a:lnTo>
                            <a:pt x="234" y="640"/>
                          </a:lnTo>
                          <a:lnTo>
                            <a:pt x="241" y="350"/>
                          </a:lnTo>
                          <a:lnTo>
                            <a:pt x="248" y="301"/>
                          </a:lnTo>
                          <a:lnTo>
                            <a:pt x="255" y="325"/>
                          </a:lnTo>
                          <a:lnTo>
                            <a:pt x="262" y="208"/>
                          </a:lnTo>
                          <a:lnTo>
                            <a:pt x="269" y="306"/>
                          </a:lnTo>
                          <a:lnTo>
                            <a:pt x="276" y="245"/>
                          </a:lnTo>
                          <a:lnTo>
                            <a:pt x="283" y="385"/>
                          </a:lnTo>
                          <a:lnTo>
                            <a:pt x="290" y="138"/>
                          </a:lnTo>
                          <a:lnTo>
                            <a:pt x="297" y="334"/>
                          </a:lnTo>
                          <a:lnTo>
                            <a:pt x="304" y="428"/>
                          </a:lnTo>
                          <a:lnTo>
                            <a:pt x="311" y="222"/>
                          </a:lnTo>
                          <a:lnTo>
                            <a:pt x="318" y="190"/>
                          </a:lnTo>
                          <a:lnTo>
                            <a:pt x="325" y="584"/>
                          </a:lnTo>
                          <a:lnTo>
                            <a:pt x="332" y="544"/>
                          </a:lnTo>
                          <a:lnTo>
                            <a:pt x="339" y="742"/>
                          </a:lnTo>
                          <a:lnTo>
                            <a:pt x="346" y="661"/>
                          </a:lnTo>
                          <a:lnTo>
                            <a:pt x="353" y="423"/>
                          </a:lnTo>
                          <a:lnTo>
                            <a:pt x="360" y="554"/>
                          </a:lnTo>
                          <a:lnTo>
                            <a:pt x="367" y="546"/>
                          </a:lnTo>
                          <a:lnTo>
                            <a:pt x="374" y="437"/>
                          </a:lnTo>
                          <a:lnTo>
                            <a:pt x="381" y="211"/>
                          </a:lnTo>
                          <a:lnTo>
                            <a:pt x="388" y="185"/>
                          </a:lnTo>
                          <a:lnTo>
                            <a:pt x="395" y="0"/>
                          </a:lnTo>
                          <a:lnTo>
                            <a:pt x="402" y="110"/>
                          </a:lnTo>
                          <a:lnTo>
                            <a:pt x="409" y="325"/>
                          </a:lnTo>
                          <a:lnTo>
                            <a:pt x="416" y="325"/>
                          </a:lnTo>
                          <a:lnTo>
                            <a:pt x="422" y="626"/>
                          </a:lnTo>
                          <a:lnTo>
                            <a:pt x="429" y="427"/>
                          </a:lnTo>
                          <a:lnTo>
                            <a:pt x="436" y="462"/>
                          </a:lnTo>
                          <a:lnTo>
                            <a:pt x="443" y="294"/>
                          </a:lnTo>
                          <a:lnTo>
                            <a:pt x="450" y="297"/>
                          </a:lnTo>
                          <a:lnTo>
                            <a:pt x="457" y="455"/>
                          </a:lnTo>
                          <a:lnTo>
                            <a:pt x="464" y="325"/>
                          </a:lnTo>
                          <a:lnTo>
                            <a:pt x="471" y="379"/>
                          </a:lnTo>
                          <a:lnTo>
                            <a:pt x="478" y="649"/>
                          </a:lnTo>
                          <a:lnTo>
                            <a:pt x="485" y="595"/>
                          </a:lnTo>
                          <a:lnTo>
                            <a:pt x="492" y="446"/>
                          </a:lnTo>
                          <a:lnTo>
                            <a:pt x="499" y="633"/>
                          </a:lnTo>
                          <a:lnTo>
                            <a:pt x="506" y="556"/>
                          </a:lnTo>
                          <a:lnTo>
                            <a:pt x="513" y="514"/>
                          </a:lnTo>
                          <a:lnTo>
                            <a:pt x="520" y="280"/>
                          </a:lnTo>
                          <a:lnTo>
                            <a:pt x="527" y="521"/>
                          </a:lnTo>
                          <a:lnTo>
                            <a:pt x="534" y="546"/>
                          </a:lnTo>
                          <a:lnTo>
                            <a:pt x="541" y="472"/>
                          </a:lnTo>
                          <a:lnTo>
                            <a:pt x="548" y="302"/>
                          </a:lnTo>
                          <a:lnTo>
                            <a:pt x="555" y="574"/>
                          </a:lnTo>
                          <a:lnTo>
                            <a:pt x="562" y="441"/>
                          </a:lnTo>
                          <a:lnTo>
                            <a:pt x="569" y="463"/>
                          </a:lnTo>
                          <a:lnTo>
                            <a:pt x="576" y="516"/>
                          </a:lnTo>
                          <a:lnTo>
                            <a:pt x="583" y="493"/>
                          </a:lnTo>
                          <a:lnTo>
                            <a:pt x="590" y="285"/>
                          </a:lnTo>
                          <a:lnTo>
                            <a:pt x="597" y="336"/>
                          </a:lnTo>
                          <a:lnTo>
                            <a:pt x="604" y="287"/>
                          </a:lnTo>
                          <a:lnTo>
                            <a:pt x="611" y="462"/>
                          </a:lnTo>
                          <a:lnTo>
                            <a:pt x="618" y="320"/>
                          </a:lnTo>
                          <a:lnTo>
                            <a:pt x="625" y="595"/>
                          </a:lnTo>
                          <a:lnTo>
                            <a:pt x="630" y="623"/>
                          </a:lnTo>
                          <a:lnTo>
                            <a:pt x="637" y="495"/>
                          </a:lnTo>
                          <a:lnTo>
                            <a:pt x="644" y="497"/>
                          </a:lnTo>
                          <a:lnTo>
                            <a:pt x="651" y="451"/>
                          </a:lnTo>
                          <a:lnTo>
                            <a:pt x="658" y="250"/>
                          </a:lnTo>
                          <a:lnTo>
                            <a:pt x="665" y="509"/>
                          </a:lnTo>
                          <a:lnTo>
                            <a:pt x="672" y="546"/>
                          </a:lnTo>
                          <a:lnTo>
                            <a:pt x="679" y="409"/>
                          </a:lnTo>
                          <a:lnTo>
                            <a:pt x="686" y="434"/>
                          </a:lnTo>
                          <a:lnTo>
                            <a:pt x="693" y="582"/>
                          </a:lnTo>
                          <a:lnTo>
                            <a:pt x="700" y="449"/>
                          </a:lnTo>
                          <a:lnTo>
                            <a:pt x="707" y="446"/>
                          </a:lnTo>
                          <a:lnTo>
                            <a:pt x="714" y="302"/>
                          </a:lnTo>
                          <a:lnTo>
                            <a:pt x="721" y="318"/>
                          </a:lnTo>
                          <a:lnTo>
                            <a:pt x="728" y="297"/>
                          </a:lnTo>
                          <a:lnTo>
                            <a:pt x="735" y="399"/>
                          </a:lnTo>
                          <a:lnTo>
                            <a:pt x="742" y="416"/>
                          </a:lnTo>
                          <a:lnTo>
                            <a:pt x="749" y="397"/>
                          </a:lnTo>
                          <a:lnTo>
                            <a:pt x="756" y="607"/>
                          </a:lnTo>
                          <a:lnTo>
                            <a:pt x="763" y="584"/>
                          </a:lnTo>
                          <a:lnTo>
                            <a:pt x="770" y="479"/>
                          </a:lnTo>
                          <a:lnTo>
                            <a:pt x="777" y="420"/>
                          </a:lnTo>
                          <a:lnTo>
                            <a:pt x="784" y="539"/>
                          </a:lnTo>
                          <a:lnTo>
                            <a:pt x="791" y="327"/>
                          </a:lnTo>
                          <a:lnTo>
                            <a:pt x="798" y="490"/>
                          </a:lnTo>
                          <a:lnTo>
                            <a:pt x="805" y="637"/>
                          </a:lnTo>
                          <a:lnTo>
                            <a:pt x="812" y="409"/>
                          </a:lnTo>
                          <a:lnTo>
                            <a:pt x="819" y="420"/>
                          </a:lnTo>
                          <a:lnTo>
                            <a:pt x="826" y="567"/>
                          </a:lnTo>
                          <a:lnTo>
                            <a:pt x="833" y="614"/>
                          </a:lnTo>
                          <a:lnTo>
                            <a:pt x="838" y="266"/>
                          </a:lnTo>
                          <a:lnTo>
                            <a:pt x="845" y="542"/>
                          </a:lnTo>
                          <a:lnTo>
                            <a:pt x="852" y="565"/>
                          </a:lnTo>
                          <a:lnTo>
                            <a:pt x="859" y="630"/>
                          </a:lnTo>
                          <a:lnTo>
                            <a:pt x="866" y="400"/>
                          </a:lnTo>
                          <a:lnTo>
                            <a:pt x="873" y="425"/>
                          </a:lnTo>
                          <a:lnTo>
                            <a:pt x="891" y="463"/>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 name="Freeform 103"/>
                    <p:cNvSpPr>
                      <a:spLocks/>
                    </p:cNvSpPr>
                    <p:nvPr/>
                  </p:nvSpPr>
                  <p:spPr bwMode="auto">
                    <a:xfrm>
                      <a:off x="912" y="2410"/>
                      <a:ext cx="2590" cy="1270"/>
                    </a:xfrm>
                    <a:custGeom>
                      <a:avLst/>
                      <a:gdLst>
                        <a:gd name="T0" fmla="*/ 2147483646 w 880"/>
                        <a:gd name="T1" fmla="*/ 2147483646 h 560"/>
                        <a:gd name="T2" fmla="*/ 2147483646 w 880"/>
                        <a:gd name="T3" fmla="*/ 2147483646 h 560"/>
                        <a:gd name="T4" fmla="*/ 2147483646 w 880"/>
                        <a:gd name="T5" fmla="*/ 2147483646 h 560"/>
                        <a:gd name="T6" fmla="*/ 2147483646 w 880"/>
                        <a:gd name="T7" fmla="*/ 2147483646 h 560"/>
                        <a:gd name="T8" fmla="*/ 2147483646 w 880"/>
                        <a:gd name="T9" fmla="*/ 2147483646 h 560"/>
                        <a:gd name="T10" fmla="*/ 2147483646 w 880"/>
                        <a:gd name="T11" fmla="*/ 2147483646 h 560"/>
                        <a:gd name="T12" fmla="*/ 2147483646 w 880"/>
                        <a:gd name="T13" fmla="*/ 2147483646 h 560"/>
                        <a:gd name="T14" fmla="*/ 2147483646 w 880"/>
                        <a:gd name="T15" fmla="*/ 2147483646 h 560"/>
                        <a:gd name="T16" fmla="*/ 2147483646 w 880"/>
                        <a:gd name="T17" fmla="*/ 2147483646 h 560"/>
                        <a:gd name="T18" fmla="*/ 2147483646 w 880"/>
                        <a:gd name="T19" fmla="*/ 2147483646 h 560"/>
                        <a:gd name="T20" fmla="*/ 2147483646 w 880"/>
                        <a:gd name="T21" fmla="*/ 2147483646 h 560"/>
                        <a:gd name="T22" fmla="*/ 2147483646 w 880"/>
                        <a:gd name="T23" fmla="*/ 2147483646 h 560"/>
                        <a:gd name="T24" fmla="*/ 2147483646 w 880"/>
                        <a:gd name="T25" fmla="*/ 2147483646 h 560"/>
                        <a:gd name="T26" fmla="*/ 2147483646 w 880"/>
                        <a:gd name="T27" fmla="*/ 2147483646 h 560"/>
                        <a:gd name="T28" fmla="*/ 2147483646 w 880"/>
                        <a:gd name="T29" fmla="*/ 2147483646 h 560"/>
                        <a:gd name="T30" fmla="*/ 2147483646 w 880"/>
                        <a:gd name="T31" fmla="*/ 2147483646 h 560"/>
                        <a:gd name="T32" fmla="*/ 2147483646 w 880"/>
                        <a:gd name="T33" fmla="*/ 2147483646 h 560"/>
                        <a:gd name="T34" fmla="*/ 2147483646 w 880"/>
                        <a:gd name="T35" fmla="*/ 2147483646 h 560"/>
                        <a:gd name="T36" fmla="*/ 2147483646 w 880"/>
                        <a:gd name="T37" fmla="*/ 2147483646 h 560"/>
                        <a:gd name="T38" fmla="*/ 2147483646 w 880"/>
                        <a:gd name="T39" fmla="*/ 2147483646 h 560"/>
                        <a:gd name="T40" fmla="*/ 2147483646 w 880"/>
                        <a:gd name="T41" fmla="*/ 2147483646 h 560"/>
                        <a:gd name="T42" fmla="*/ 2147483646 w 880"/>
                        <a:gd name="T43" fmla="*/ 2147483646 h 560"/>
                        <a:gd name="T44" fmla="*/ 2147483646 w 880"/>
                        <a:gd name="T45" fmla="*/ 2147483646 h 560"/>
                        <a:gd name="T46" fmla="*/ 2147483646 w 880"/>
                        <a:gd name="T47" fmla="*/ 2147483646 h 560"/>
                        <a:gd name="T48" fmla="*/ 2147483646 w 880"/>
                        <a:gd name="T49" fmla="*/ 2147483646 h 560"/>
                        <a:gd name="T50" fmla="*/ 2147483646 w 880"/>
                        <a:gd name="T51" fmla="*/ 2147483646 h 560"/>
                        <a:gd name="T52" fmla="*/ 2147483646 w 880"/>
                        <a:gd name="T53" fmla="*/ 2147483646 h 560"/>
                        <a:gd name="T54" fmla="*/ 2147483646 w 880"/>
                        <a:gd name="T55" fmla="*/ 2147483646 h 560"/>
                        <a:gd name="T56" fmla="*/ 2147483646 w 880"/>
                        <a:gd name="T57" fmla="*/ 2147483646 h 560"/>
                        <a:gd name="T58" fmla="*/ 2147483646 w 880"/>
                        <a:gd name="T59" fmla="*/ 2147483646 h 560"/>
                        <a:gd name="T60" fmla="*/ 2147483646 w 880"/>
                        <a:gd name="T61" fmla="*/ 2147483646 h 560"/>
                        <a:gd name="T62" fmla="*/ 2147483646 w 880"/>
                        <a:gd name="T63" fmla="*/ 2147483646 h 560"/>
                        <a:gd name="T64" fmla="*/ 2147483646 w 880"/>
                        <a:gd name="T65" fmla="*/ 2147483646 h 560"/>
                        <a:gd name="T66" fmla="*/ 2147483646 w 880"/>
                        <a:gd name="T67" fmla="*/ 2147483646 h 560"/>
                        <a:gd name="T68" fmla="*/ 2147483646 w 880"/>
                        <a:gd name="T69" fmla="*/ 2147483646 h 560"/>
                        <a:gd name="T70" fmla="*/ 2147483646 w 880"/>
                        <a:gd name="T71" fmla="*/ 2147483646 h 560"/>
                        <a:gd name="T72" fmla="*/ 2147483646 w 880"/>
                        <a:gd name="T73" fmla="*/ 2147483646 h 560"/>
                        <a:gd name="T74" fmla="*/ 2147483646 w 880"/>
                        <a:gd name="T75" fmla="*/ 2147483646 h 560"/>
                        <a:gd name="T76" fmla="*/ 2147483646 w 880"/>
                        <a:gd name="T77" fmla="*/ 2147483646 h 560"/>
                        <a:gd name="T78" fmla="*/ 2147483646 w 880"/>
                        <a:gd name="T79" fmla="*/ 2147483646 h 560"/>
                        <a:gd name="T80" fmla="*/ 2147483646 w 880"/>
                        <a:gd name="T81" fmla="*/ 2147483646 h 560"/>
                        <a:gd name="T82" fmla="*/ 2147483646 w 880"/>
                        <a:gd name="T83" fmla="*/ 2147483646 h 5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560"/>
                        <a:gd name="T128" fmla="*/ 880 w 880"/>
                        <a:gd name="T129" fmla="*/ 560 h 5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560">
                          <a:moveTo>
                            <a:pt x="0" y="196"/>
                          </a:moveTo>
                          <a:lnTo>
                            <a:pt x="5" y="479"/>
                          </a:lnTo>
                          <a:lnTo>
                            <a:pt x="12" y="171"/>
                          </a:lnTo>
                          <a:lnTo>
                            <a:pt x="19" y="324"/>
                          </a:lnTo>
                          <a:lnTo>
                            <a:pt x="26" y="138"/>
                          </a:lnTo>
                          <a:lnTo>
                            <a:pt x="33" y="485"/>
                          </a:lnTo>
                          <a:lnTo>
                            <a:pt x="40" y="514"/>
                          </a:lnTo>
                          <a:lnTo>
                            <a:pt x="47" y="378"/>
                          </a:lnTo>
                          <a:lnTo>
                            <a:pt x="54" y="366"/>
                          </a:lnTo>
                          <a:lnTo>
                            <a:pt x="61" y="369"/>
                          </a:lnTo>
                          <a:lnTo>
                            <a:pt x="68" y="362"/>
                          </a:lnTo>
                          <a:lnTo>
                            <a:pt x="75" y="380"/>
                          </a:lnTo>
                          <a:lnTo>
                            <a:pt x="82" y="161"/>
                          </a:lnTo>
                          <a:lnTo>
                            <a:pt x="89" y="259"/>
                          </a:lnTo>
                          <a:lnTo>
                            <a:pt x="96" y="140"/>
                          </a:lnTo>
                          <a:lnTo>
                            <a:pt x="103" y="467"/>
                          </a:lnTo>
                          <a:lnTo>
                            <a:pt x="110" y="227"/>
                          </a:lnTo>
                          <a:lnTo>
                            <a:pt x="117" y="381"/>
                          </a:lnTo>
                          <a:lnTo>
                            <a:pt x="124" y="348"/>
                          </a:lnTo>
                          <a:lnTo>
                            <a:pt x="131" y="520"/>
                          </a:lnTo>
                          <a:lnTo>
                            <a:pt x="138" y="303"/>
                          </a:lnTo>
                          <a:lnTo>
                            <a:pt x="145" y="381"/>
                          </a:lnTo>
                          <a:lnTo>
                            <a:pt x="152" y="208"/>
                          </a:lnTo>
                          <a:lnTo>
                            <a:pt x="159" y="208"/>
                          </a:lnTo>
                          <a:lnTo>
                            <a:pt x="166" y="378"/>
                          </a:lnTo>
                          <a:lnTo>
                            <a:pt x="173" y="430"/>
                          </a:lnTo>
                          <a:lnTo>
                            <a:pt x="180" y="394"/>
                          </a:lnTo>
                          <a:lnTo>
                            <a:pt x="187" y="136"/>
                          </a:lnTo>
                          <a:lnTo>
                            <a:pt x="194" y="338"/>
                          </a:lnTo>
                          <a:lnTo>
                            <a:pt x="201" y="383"/>
                          </a:lnTo>
                          <a:lnTo>
                            <a:pt x="208" y="220"/>
                          </a:lnTo>
                          <a:lnTo>
                            <a:pt x="213" y="380"/>
                          </a:lnTo>
                          <a:lnTo>
                            <a:pt x="220" y="164"/>
                          </a:lnTo>
                          <a:lnTo>
                            <a:pt x="227" y="458"/>
                          </a:lnTo>
                          <a:lnTo>
                            <a:pt x="234" y="383"/>
                          </a:lnTo>
                          <a:lnTo>
                            <a:pt x="241" y="157"/>
                          </a:lnTo>
                          <a:lnTo>
                            <a:pt x="248" y="322"/>
                          </a:lnTo>
                          <a:lnTo>
                            <a:pt x="255" y="472"/>
                          </a:lnTo>
                          <a:lnTo>
                            <a:pt x="262" y="184"/>
                          </a:lnTo>
                          <a:lnTo>
                            <a:pt x="269" y="458"/>
                          </a:lnTo>
                          <a:lnTo>
                            <a:pt x="276" y="187"/>
                          </a:lnTo>
                          <a:lnTo>
                            <a:pt x="283" y="17"/>
                          </a:lnTo>
                          <a:lnTo>
                            <a:pt x="290" y="224"/>
                          </a:lnTo>
                          <a:lnTo>
                            <a:pt x="297" y="61"/>
                          </a:lnTo>
                          <a:lnTo>
                            <a:pt x="304" y="56"/>
                          </a:lnTo>
                          <a:lnTo>
                            <a:pt x="311" y="0"/>
                          </a:lnTo>
                          <a:lnTo>
                            <a:pt x="318" y="385"/>
                          </a:lnTo>
                          <a:lnTo>
                            <a:pt x="325" y="290"/>
                          </a:lnTo>
                          <a:lnTo>
                            <a:pt x="332" y="210"/>
                          </a:lnTo>
                          <a:lnTo>
                            <a:pt x="339" y="560"/>
                          </a:lnTo>
                          <a:lnTo>
                            <a:pt x="346" y="520"/>
                          </a:lnTo>
                          <a:lnTo>
                            <a:pt x="353" y="404"/>
                          </a:lnTo>
                          <a:lnTo>
                            <a:pt x="360" y="436"/>
                          </a:lnTo>
                          <a:lnTo>
                            <a:pt x="367" y="334"/>
                          </a:lnTo>
                          <a:lnTo>
                            <a:pt x="374" y="161"/>
                          </a:lnTo>
                          <a:lnTo>
                            <a:pt x="381" y="352"/>
                          </a:lnTo>
                          <a:lnTo>
                            <a:pt x="388" y="320"/>
                          </a:lnTo>
                          <a:lnTo>
                            <a:pt x="395" y="119"/>
                          </a:lnTo>
                          <a:lnTo>
                            <a:pt x="402" y="52"/>
                          </a:lnTo>
                          <a:lnTo>
                            <a:pt x="409" y="17"/>
                          </a:lnTo>
                          <a:lnTo>
                            <a:pt x="416" y="273"/>
                          </a:lnTo>
                          <a:lnTo>
                            <a:pt x="422" y="481"/>
                          </a:lnTo>
                          <a:lnTo>
                            <a:pt x="429" y="336"/>
                          </a:lnTo>
                          <a:lnTo>
                            <a:pt x="436" y="145"/>
                          </a:lnTo>
                          <a:lnTo>
                            <a:pt x="443" y="383"/>
                          </a:lnTo>
                          <a:lnTo>
                            <a:pt x="450" y="399"/>
                          </a:lnTo>
                          <a:lnTo>
                            <a:pt x="457" y="217"/>
                          </a:lnTo>
                          <a:lnTo>
                            <a:pt x="464" y="413"/>
                          </a:lnTo>
                          <a:lnTo>
                            <a:pt x="471" y="462"/>
                          </a:lnTo>
                          <a:lnTo>
                            <a:pt x="478" y="250"/>
                          </a:lnTo>
                          <a:lnTo>
                            <a:pt x="485" y="427"/>
                          </a:lnTo>
                          <a:lnTo>
                            <a:pt x="492" y="346"/>
                          </a:lnTo>
                          <a:lnTo>
                            <a:pt x="499" y="187"/>
                          </a:lnTo>
                          <a:lnTo>
                            <a:pt x="506" y="171"/>
                          </a:lnTo>
                          <a:lnTo>
                            <a:pt x="513" y="247"/>
                          </a:lnTo>
                          <a:lnTo>
                            <a:pt x="520" y="224"/>
                          </a:lnTo>
                          <a:lnTo>
                            <a:pt x="527" y="135"/>
                          </a:lnTo>
                          <a:lnTo>
                            <a:pt x="534" y="369"/>
                          </a:lnTo>
                          <a:lnTo>
                            <a:pt x="541" y="481"/>
                          </a:lnTo>
                          <a:lnTo>
                            <a:pt x="548" y="236"/>
                          </a:lnTo>
                          <a:lnTo>
                            <a:pt x="555" y="164"/>
                          </a:lnTo>
                          <a:lnTo>
                            <a:pt x="562" y="464"/>
                          </a:lnTo>
                          <a:lnTo>
                            <a:pt x="569" y="516"/>
                          </a:lnTo>
                          <a:lnTo>
                            <a:pt x="576" y="338"/>
                          </a:lnTo>
                          <a:lnTo>
                            <a:pt x="583" y="495"/>
                          </a:lnTo>
                          <a:lnTo>
                            <a:pt x="590" y="268"/>
                          </a:lnTo>
                          <a:lnTo>
                            <a:pt x="597" y="143"/>
                          </a:lnTo>
                          <a:lnTo>
                            <a:pt x="604" y="346"/>
                          </a:lnTo>
                          <a:lnTo>
                            <a:pt x="611" y="313"/>
                          </a:lnTo>
                          <a:lnTo>
                            <a:pt x="618" y="507"/>
                          </a:lnTo>
                          <a:lnTo>
                            <a:pt x="625" y="332"/>
                          </a:lnTo>
                          <a:lnTo>
                            <a:pt x="630" y="362"/>
                          </a:lnTo>
                          <a:lnTo>
                            <a:pt x="637" y="415"/>
                          </a:lnTo>
                          <a:lnTo>
                            <a:pt x="644" y="415"/>
                          </a:lnTo>
                          <a:lnTo>
                            <a:pt x="651" y="224"/>
                          </a:lnTo>
                          <a:lnTo>
                            <a:pt x="658" y="495"/>
                          </a:lnTo>
                          <a:lnTo>
                            <a:pt x="665" y="502"/>
                          </a:lnTo>
                          <a:lnTo>
                            <a:pt x="672" y="238"/>
                          </a:lnTo>
                          <a:lnTo>
                            <a:pt x="679" y="220"/>
                          </a:lnTo>
                          <a:lnTo>
                            <a:pt x="686" y="264"/>
                          </a:lnTo>
                          <a:lnTo>
                            <a:pt x="693" y="201"/>
                          </a:lnTo>
                          <a:lnTo>
                            <a:pt x="700" y="381"/>
                          </a:lnTo>
                          <a:lnTo>
                            <a:pt x="707" y="409"/>
                          </a:lnTo>
                          <a:lnTo>
                            <a:pt x="714" y="381"/>
                          </a:lnTo>
                          <a:lnTo>
                            <a:pt x="721" y="243"/>
                          </a:lnTo>
                          <a:lnTo>
                            <a:pt x="728" y="465"/>
                          </a:lnTo>
                          <a:lnTo>
                            <a:pt x="735" y="199"/>
                          </a:lnTo>
                          <a:lnTo>
                            <a:pt x="742" y="343"/>
                          </a:lnTo>
                          <a:lnTo>
                            <a:pt x="749" y="238"/>
                          </a:lnTo>
                          <a:lnTo>
                            <a:pt x="756" y="126"/>
                          </a:lnTo>
                          <a:lnTo>
                            <a:pt x="763" y="385"/>
                          </a:lnTo>
                          <a:lnTo>
                            <a:pt x="770" y="234"/>
                          </a:lnTo>
                          <a:lnTo>
                            <a:pt x="777" y="268"/>
                          </a:lnTo>
                          <a:lnTo>
                            <a:pt x="784" y="254"/>
                          </a:lnTo>
                          <a:lnTo>
                            <a:pt x="791" y="532"/>
                          </a:lnTo>
                          <a:lnTo>
                            <a:pt x="798" y="266"/>
                          </a:lnTo>
                          <a:lnTo>
                            <a:pt x="805" y="145"/>
                          </a:lnTo>
                          <a:lnTo>
                            <a:pt x="812" y="282"/>
                          </a:lnTo>
                          <a:lnTo>
                            <a:pt x="819" y="213"/>
                          </a:lnTo>
                          <a:lnTo>
                            <a:pt x="826" y="534"/>
                          </a:lnTo>
                          <a:lnTo>
                            <a:pt x="833" y="206"/>
                          </a:lnTo>
                          <a:lnTo>
                            <a:pt x="838" y="271"/>
                          </a:lnTo>
                          <a:lnTo>
                            <a:pt x="845" y="462"/>
                          </a:lnTo>
                          <a:lnTo>
                            <a:pt x="852" y="317"/>
                          </a:lnTo>
                          <a:lnTo>
                            <a:pt x="859" y="444"/>
                          </a:lnTo>
                          <a:lnTo>
                            <a:pt x="866" y="310"/>
                          </a:lnTo>
                          <a:lnTo>
                            <a:pt x="873" y="511"/>
                          </a:lnTo>
                          <a:lnTo>
                            <a:pt x="880" y="292"/>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Freeform 104"/>
                    <p:cNvSpPr>
                      <a:spLocks/>
                    </p:cNvSpPr>
                    <p:nvPr/>
                  </p:nvSpPr>
                  <p:spPr bwMode="auto">
                    <a:xfrm>
                      <a:off x="912" y="2273"/>
                      <a:ext cx="2590" cy="1429"/>
                    </a:xfrm>
                    <a:custGeom>
                      <a:avLst/>
                      <a:gdLst>
                        <a:gd name="T0" fmla="*/ 2147483646 w 880"/>
                        <a:gd name="T1" fmla="*/ 2147483646 h 630"/>
                        <a:gd name="T2" fmla="*/ 2147483646 w 880"/>
                        <a:gd name="T3" fmla="*/ 2147483646 h 630"/>
                        <a:gd name="T4" fmla="*/ 2147483646 w 880"/>
                        <a:gd name="T5" fmla="*/ 2147483646 h 630"/>
                        <a:gd name="T6" fmla="*/ 2147483646 w 880"/>
                        <a:gd name="T7" fmla="*/ 2147483646 h 630"/>
                        <a:gd name="T8" fmla="*/ 2147483646 w 880"/>
                        <a:gd name="T9" fmla="*/ 2147483646 h 630"/>
                        <a:gd name="T10" fmla="*/ 2147483646 w 880"/>
                        <a:gd name="T11" fmla="*/ 2147483646 h 630"/>
                        <a:gd name="T12" fmla="*/ 2147483646 w 880"/>
                        <a:gd name="T13" fmla="*/ 2147483646 h 630"/>
                        <a:gd name="T14" fmla="*/ 2147483646 w 880"/>
                        <a:gd name="T15" fmla="*/ 2147483646 h 630"/>
                        <a:gd name="T16" fmla="*/ 2147483646 w 880"/>
                        <a:gd name="T17" fmla="*/ 2147483646 h 630"/>
                        <a:gd name="T18" fmla="*/ 2147483646 w 880"/>
                        <a:gd name="T19" fmla="*/ 2147483646 h 630"/>
                        <a:gd name="T20" fmla="*/ 2147483646 w 880"/>
                        <a:gd name="T21" fmla="*/ 2147483646 h 630"/>
                        <a:gd name="T22" fmla="*/ 2147483646 w 880"/>
                        <a:gd name="T23" fmla="*/ 2147483646 h 630"/>
                        <a:gd name="T24" fmla="*/ 2147483646 w 880"/>
                        <a:gd name="T25" fmla="*/ 2147483646 h 630"/>
                        <a:gd name="T26" fmla="*/ 2147483646 w 880"/>
                        <a:gd name="T27" fmla="*/ 2147483646 h 630"/>
                        <a:gd name="T28" fmla="*/ 2147483646 w 880"/>
                        <a:gd name="T29" fmla="*/ 2147483646 h 630"/>
                        <a:gd name="T30" fmla="*/ 2147483646 w 880"/>
                        <a:gd name="T31" fmla="*/ 2147483646 h 630"/>
                        <a:gd name="T32" fmla="*/ 2147483646 w 880"/>
                        <a:gd name="T33" fmla="*/ 2147483646 h 630"/>
                        <a:gd name="T34" fmla="*/ 2147483646 w 880"/>
                        <a:gd name="T35" fmla="*/ 2147483646 h 630"/>
                        <a:gd name="T36" fmla="*/ 2147483646 w 880"/>
                        <a:gd name="T37" fmla="*/ 2147483646 h 630"/>
                        <a:gd name="T38" fmla="*/ 2147483646 w 880"/>
                        <a:gd name="T39" fmla="*/ 2147483646 h 630"/>
                        <a:gd name="T40" fmla="*/ 2147483646 w 880"/>
                        <a:gd name="T41" fmla="*/ 2147483646 h 630"/>
                        <a:gd name="T42" fmla="*/ 2147483646 w 880"/>
                        <a:gd name="T43" fmla="*/ 2147483646 h 630"/>
                        <a:gd name="T44" fmla="*/ 2147483646 w 880"/>
                        <a:gd name="T45" fmla="*/ 2147483646 h 630"/>
                        <a:gd name="T46" fmla="*/ 2147483646 w 880"/>
                        <a:gd name="T47" fmla="*/ 2147483646 h 630"/>
                        <a:gd name="T48" fmla="*/ 2147483646 w 880"/>
                        <a:gd name="T49" fmla="*/ 2147483646 h 630"/>
                        <a:gd name="T50" fmla="*/ 2147483646 w 880"/>
                        <a:gd name="T51" fmla="*/ 2147483646 h 630"/>
                        <a:gd name="T52" fmla="*/ 2147483646 w 880"/>
                        <a:gd name="T53" fmla="*/ 2147483646 h 630"/>
                        <a:gd name="T54" fmla="*/ 2147483646 w 880"/>
                        <a:gd name="T55" fmla="*/ 2147483646 h 630"/>
                        <a:gd name="T56" fmla="*/ 2147483646 w 880"/>
                        <a:gd name="T57" fmla="*/ 2147483646 h 630"/>
                        <a:gd name="T58" fmla="*/ 2147483646 w 880"/>
                        <a:gd name="T59" fmla="*/ 2147483646 h 630"/>
                        <a:gd name="T60" fmla="*/ 2147483646 w 880"/>
                        <a:gd name="T61" fmla="*/ 2147483646 h 630"/>
                        <a:gd name="T62" fmla="*/ 2147483646 w 880"/>
                        <a:gd name="T63" fmla="*/ 2147483646 h 630"/>
                        <a:gd name="T64" fmla="*/ 2147483646 w 880"/>
                        <a:gd name="T65" fmla="*/ 2147483646 h 630"/>
                        <a:gd name="T66" fmla="*/ 2147483646 w 880"/>
                        <a:gd name="T67" fmla="*/ 2147483646 h 630"/>
                        <a:gd name="T68" fmla="*/ 2147483646 w 880"/>
                        <a:gd name="T69" fmla="*/ 2147483646 h 630"/>
                        <a:gd name="T70" fmla="*/ 2147483646 w 880"/>
                        <a:gd name="T71" fmla="*/ 2147483646 h 630"/>
                        <a:gd name="T72" fmla="*/ 2147483646 w 880"/>
                        <a:gd name="T73" fmla="*/ 2147483646 h 630"/>
                        <a:gd name="T74" fmla="*/ 2147483646 w 880"/>
                        <a:gd name="T75" fmla="*/ 2147483646 h 630"/>
                        <a:gd name="T76" fmla="*/ 2147483646 w 880"/>
                        <a:gd name="T77" fmla="*/ 2147483646 h 630"/>
                        <a:gd name="T78" fmla="*/ 2147483646 w 880"/>
                        <a:gd name="T79" fmla="*/ 2147483646 h 630"/>
                        <a:gd name="T80" fmla="*/ 2147483646 w 880"/>
                        <a:gd name="T81" fmla="*/ 2147483646 h 630"/>
                        <a:gd name="T82" fmla="*/ 2147483646 w 880"/>
                        <a:gd name="T83" fmla="*/ 2147483646 h 6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630"/>
                        <a:gd name="T128" fmla="*/ 880 w 880"/>
                        <a:gd name="T129" fmla="*/ 630 h 6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630">
                          <a:moveTo>
                            <a:pt x="0" y="347"/>
                          </a:moveTo>
                          <a:lnTo>
                            <a:pt x="5" y="249"/>
                          </a:lnTo>
                          <a:lnTo>
                            <a:pt x="12" y="441"/>
                          </a:lnTo>
                          <a:lnTo>
                            <a:pt x="19" y="244"/>
                          </a:lnTo>
                          <a:lnTo>
                            <a:pt x="26" y="184"/>
                          </a:lnTo>
                          <a:lnTo>
                            <a:pt x="33" y="370"/>
                          </a:lnTo>
                          <a:lnTo>
                            <a:pt x="40" y="364"/>
                          </a:lnTo>
                          <a:lnTo>
                            <a:pt x="47" y="147"/>
                          </a:lnTo>
                          <a:lnTo>
                            <a:pt x="54" y="177"/>
                          </a:lnTo>
                          <a:lnTo>
                            <a:pt x="61" y="252"/>
                          </a:lnTo>
                          <a:lnTo>
                            <a:pt x="68" y="413"/>
                          </a:lnTo>
                          <a:lnTo>
                            <a:pt x="75" y="198"/>
                          </a:lnTo>
                          <a:lnTo>
                            <a:pt x="82" y="140"/>
                          </a:lnTo>
                          <a:lnTo>
                            <a:pt x="89" y="415"/>
                          </a:lnTo>
                          <a:lnTo>
                            <a:pt x="96" y="128"/>
                          </a:lnTo>
                          <a:lnTo>
                            <a:pt x="103" y="357"/>
                          </a:lnTo>
                          <a:lnTo>
                            <a:pt x="110" y="538"/>
                          </a:lnTo>
                          <a:lnTo>
                            <a:pt x="117" y="419"/>
                          </a:lnTo>
                          <a:lnTo>
                            <a:pt x="124" y="254"/>
                          </a:lnTo>
                          <a:lnTo>
                            <a:pt x="131" y="336"/>
                          </a:lnTo>
                          <a:lnTo>
                            <a:pt x="138" y="504"/>
                          </a:lnTo>
                          <a:lnTo>
                            <a:pt x="145" y="459"/>
                          </a:lnTo>
                          <a:lnTo>
                            <a:pt x="152" y="137"/>
                          </a:lnTo>
                          <a:lnTo>
                            <a:pt x="159" y="389"/>
                          </a:lnTo>
                          <a:lnTo>
                            <a:pt x="166" y="482"/>
                          </a:lnTo>
                          <a:lnTo>
                            <a:pt x="173" y="534"/>
                          </a:lnTo>
                          <a:lnTo>
                            <a:pt x="180" y="275"/>
                          </a:lnTo>
                          <a:lnTo>
                            <a:pt x="187" y="237"/>
                          </a:lnTo>
                          <a:lnTo>
                            <a:pt x="194" y="529"/>
                          </a:lnTo>
                          <a:lnTo>
                            <a:pt x="201" y="497"/>
                          </a:lnTo>
                          <a:lnTo>
                            <a:pt x="208" y="172"/>
                          </a:lnTo>
                          <a:lnTo>
                            <a:pt x="213" y="224"/>
                          </a:lnTo>
                          <a:lnTo>
                            <a:pt x="220" y="300"/>
                          </a:lnTo>
                          <a:lnTo>
                            <a:pt x="227" y="258"/>
                          </a:lnTo>
                          <a:lnTo>
                            <a:pt x="234" y="142"/>
                          </a:lnTo>
                          <a:lnTo>
                            <a:pt x="241" y="314"/>
                          </a:lnTo>
                          <a:lnTo>
                            <a:pt x="248" y="219"/>
                          </a:lnTo>
                          <a:lnTo>
                            <a:pt x="255" y="263"/>
                          </a:lnTo>
                          <a:lnTo>
                            <a:pt x="262" y="83"/>
                          </a:lnTo>
                          <a:lnTo>
                            <a:pt x="269" y="445"/>
                          </a:lnTo>
                          <a:lnTo>
                            <a:pt x="276" y="35"/>
                          </a:lnTo>
                          <a:lnTo>
                            <a:pt x="283" y="331"/>
                          </a:lnTo>
                          <a:lnTo>
                            <a:pt x="290" y="16"/>
                          </a:lnTo>
                          <a:lnTo>
                            <a:pt x="297" y="93"/>
                          </a:lnTo>
                          <a:lnTo>
                            <a:pt x="304" y="153"/>
                          </a:lnTo>
                          <a:lnTo>
                            <a:pt x="311" y="387"/>
                          </a:lnTo>
                          <a:lnTo>
                            <a:pt x="318" y="284"/>
                          </a:lnTo>
                          <a:lnTo>
                            <a:pt x="325" y="210"/>
                          </a:lnTo>
                          <a:lnTo>
                            <a:pt x="332" y="487"/>
                          </a:lnTo>
                          <a:lnTo>
                            <a:pt x="339" y="385"/>
                          </a:lnTo>
                          <a:lnTo>
                            <a:pt x="346" y="630"/>
                          </a:lnTo>
                          <a:lnTo>
                            <a:pt x="353" y="378"/>
                          </a:lnTo>
                          <a:lnTo>
                            <a:pt x="360" y="308"/>
                          </a:lnTo>
                          <a:lnTo>
                            <a:pt x="367" y="238"/>
                          </a:lnTo>
                          <a:lnTo>
                            <a:pt x="374" y="217"/>
                          </a:lnTo>
                          <a:lnTo>
                            <a:pt x="381" y="0"/>
                          </a:lnTo>
                          <a:lnTo>
                            <a:pt x="388" y="279"/>
                          </a:lnTo>
                          <a:lnTo>
                            <a:pt x="395" y="193"/>
                          </a:lnTo>
                          <a:lnTo>
                            <a:pt x="402" y="6"/>
                          </a:lnTo>
                          <a:lnTo>
                            <a:pt x="409" y="384"/>
                          </a:lnTo>
                          <a:lnTo>
                            <a:pt x="416" y="252"/>
                          </a:lnTo>
                          <a:lnTo>
                            <a:pt x="422" y="461"/>
                          </a:lnTo>
                          <a:lnTo>
                            <a:pt x="429" y="293"/>
                          </a:lnTo>
                          <a:lnTo>
                            <a:pt x="436" y="419"/>
                          </a:lnTo>
                          <a:lnTo>
                            <a:pt x="443" y="503"/>
                          </a:lnTo>
                          <a:lnTo>
                            <a:pt x="450" y="331"/>
                          </a:lnTo>
                          <a:lnTo>
                            <a:pt x="457" y="175"/>
                          </a:lnTo>
                          <a:lnTo>
                            <a:pt x="464" y="286"/>
                          </a:lnTo>
                          <a:lnTo>
                            <a:pt x="471" y="520"/>
                          </a:lnTo>
                          <a:lnTo>
                            <a:pt x="478" y="147"/>
                          </a:lnTo>
                          <a:lnTo>
                            <a:pt x="485" y="469"/>
                          </a:lnTo>
                          <a:lnTo>
                            <a:pt x="492" y="200"/>
                          </a:lnTo>
                          <a:lnTo>
                            <a:pt x="499" y="287"/>
                          </a:lnTo>
                          <a:lnTo>
                            <a:pt x="506" y="191"/>
                          </a:lnTo>
                          <a:lnTo>
                            <a:pt x="513" y="492"/>
                          </a:lnTo>
                          <a:lnTo>
                            <a:pt x="520" y="272"/>
                          </a:lnTo>
                          <a:lnTo>
                            <a:pt x="527" y="492"/>
                          </a:lnTo>
                          <a:lnTo>
                            <a:pt x="534" y="345"/>
                          </a:lnTo>
                          <a:lnTo>
                            <a:pt x="541" y="258"/>
                          </a:lnTo>
                          <a:lnTo>
                            <a:pt x="548" y="485"/>
                          </a:lnTo>
                          <a:lnTo>
                            <a:pt x="555" y="349"/>
                          </a:lnTo>
                          <a:lnTo>
                            <a:pt x="562" y="510"/>
                          </a:lnTo>
                          <a:lnTo>
                            <a:pt x="569" y="300"/>
                          </a:lnTo>
                          <a:lnTo>
                            <a:pt x="576" y="307"/>
                          </a:lnTo>
                          <a:lnTo>
                            <a:pt x="583" y="434"/>
                          </a:lnTo>
                          <a:lnTo>
                            <a:pt x="590" y="441"/>
                          </a:lnTo>
                          <a:lnTo>
                            <a:pt x="597" y="532"/>
                          </a:lnTo>
                          <a:lnTo>
                            <a:pt x="604" y="382"/>
                          </a:lnTo>
                          <a:lnTo>
                            <a:pt x="611" y="228"/>
                          </a:lnTo>
                          <a:lnTo>
                            <a:pt x="618" y="303"/>
                          </a:lnTo>
                          <a:lnTo>
                            <a:pt x="625" y="371"/>
                          </a:lnTo>
                          <a:lnTo>
                            <a:pt x="630" y="459"/>
                          </a:lnTo>
                          <a:lnTo>
                            <a:pt x="637" y="329"/>
                          </a:lnTo>
                          <a:lnTo>
                            <a:pt x="644" y="245"/>
                          </a:lnTo>
                          <a:lnTo>
                            <a:pt x="651" y="182"/>
                          </a:lnTo>
                          <a:lnTo>
                            <a:pt x="658" y="235"/>
                          </a:lnTo>
                          <a:lnTo>
                            <a:pt x="665" y="130"/>
                          </a:lnTo>
                          <a:lnTo>
                            <a:pt x="672" y="182"/>
                          </a:lnTo>
                          <a:lnTo>
                            <a:pt x="679" y="340"/>
                          </a:lnTo>
                          <a:lnTo>
                            <a:pt x="686" y="168"/>
                          </a:lnTo>
                          <a:lnTo>
                            <a:pt x="693" y="531"/>
                          </a:lnTo>
                          <a:lnTo>
                            <a:pt x="700" y="277"/>
                          </a:lnTo>
                          <a:lnTo>
                            <a:pt x="707" y="151"/>
                          </a:lnTo>
                          <a:lnTo>
                            <a:pt x="714" y="522"/>
                          </a:lnTo>
                          <a:lnTo>
                            <a:pt x="721" y="422"/>
                          </a:lnTo>
                          <a:lnTo>
                            <a:pt x="728" y="261"/>
                          </a:lnTo>
                          <a:lnTo>
                            <a:pt x="735" y="298"/>
                          </a:lnTo>
                          <a:lnTo>
                            <a:pt x="742" y="513"/>
                          </a:lnTo>
                          <a:lnTo>
                            <a:pt x="749" y="177"/>
                          </a:lnTo>
                          <a:lnTo>
                            <a:pt x="756" y="338"/>
                          </a:lnTo>
                          <a:lnTo>
                            <a:pt x="763" y="172"/>
                          </a:lnTo>
                          <a:lnTo>
                            <a:pt x="770" y="226"/>
                          </a:lnTo>
                          <a:lnTo>
                            <a:pt x="777" y="270"/>
                          </a:lnTo>
                          <a:lnTo>
                            <a:pt x="784" y="140"/>
                          </a:lnTo>
                          <a:lnTo>
                            <a:pt x="791" y="469"/>
                          </a:lnTo>
                          <a:lnTo>
                            <a:pt x="798" y="483"/>
                          </a:lnTo>
                          <a:lnTo>
                            <a:pt x="805" y="230"/>
                          </a:lnTo>
                          <a:lnTo>
                            <a:pt x="812" y="410"/>
                          </a:lnTo>
                          <a:lnTo>
                            <a:pt x="819" y="349"/>
                          </a:lnTo>
                          <a:lnTo>
                            <a:pt x="826" y="399"/>
                          </a:lnTo>
                          <a:lnTo>
                            <a:pt x="833" y="536"/>
                          </a:lnTo>
                          <a:lnTo>
                            <a:pt x="838" y="403"/>
                          </a:lnTo>
                          <a:lnTo>
                            <a:pt x="845" y="438"/>
                          </a:lnTo>
                          <a:lnTo>
                            <a:pt x="852" y="130"/>
                          </a:lnTo>
                          <a:lnTo>
                            <a:pt x="859" y="167"/>
                          </a:lnTo>
                          <a:lnTo>
                            <a:pt x="866" y="396"/>
                          </a:lnTo>
                          <a:lnTo>
                            <a:pt x="873" y="426"/>
                          </a:lnTo>
                          <a:lnTo>
                            <a:pt x="880" y="501"/>
                          </a:lnTo>
                        </a:path>
                      </a:pathLst>
                    </a:custGeom>
                    <a:noFill/>
                    <a:ln w="0">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Freeform 105"/>
                    <p:cNvSpPr>
                      <a:spLocks/>
                    </p:cNvSpPr>
                    <p:nvPr/>
                  </p:nvSpPr>
                  <p:spPr bwMode="auto">
                    <a:xfrm>
                      <a:off x="912" y="2458"/>
                      <a:ext cx="2590" cy="1184"/>
                    </a:xfrm>
                    <a:custGeom>
                      <a:avLst/>
                      <a:gdLst>
                        <a:gd name="T0" fmla="*/ 2147483646 w 880"/>
                        <a:gd name="T1" fmla="*/ 2147483646 h 522"/>
                        <a:gd name="T2" fmla="*/ 2147483646 w 880"/>
                        <a:gd name="T3" fmla="*/ 2147483646 h 522"/>
                        <a:gd name="T4" fmla="*/ 2147483646 w 880"/>
                        <a:gd name="T5" fmla="*/ 2147483646 h 522"/>
                        <a:gd name="T6" fmla="*/ 2147483646 w 880"/>
                        <a:gd name="T7" fmla="*/ 2147483646 h 522"/>
                        <a:gd name="T8" fmla="*/ 2147483646 w 880"/>
                        <a:gd name="T9" fmla="*/ 2147483646 h 522"/>
                        <a:gd name="T10" fmla="*/ 2147483646 w 880"/>
                        <a:gd name="T11" fmla="*/ 2147483646 h 522"/>
                        <a:gd name="T12" fmla="*/ 2147483646 w 880"/>
                        <a:gd name="T13" fmla="*/ 2147483646 h 522"/>
                        <a:gd name="T14" fmla="*/ 2147483646 w 880"/>
                        <a:gd name="T15" fmla="*/ 2147483646 h 522"/>
                        <a:gd name="T16" fmla="*/ 2147483646 w 880"/>
                        <a:gd name="T17" fmla="*/ 2147483646 h 522"/>
                        <a:gd name="T18" fmla="*/ 2147483646 w 880"/>
                        <a:gd name="T19" fmla="*/ 2147483646 h 522"/>
                        <a:gd name="T20" fmla="*/ 2147483646 w 880"/>
                        <a:gd name="T21" fmla="*/ 2147483646 h 522"/>
                        <a:gd name="T22" fmla="*/ 2147483646 w 880"/>
                        <a:gd name="T23" fmla="*/ 2147483646 h 522"/>
                        <a:gd name="T24" fmla="*/ 2147483646 w 880"/>
                        <a:gd name="T25" fmla="*/ 2147483646 h 522"/>
                        <a:gd name="T26" fmla="*/ 2147483646 w 880"/>
                        <a:gd name="T27" fmla="*/ 2147483646 h 522"/>
                        <a:gd name="T28" fmla="*/ 2147483646 w 880"/>
                        <a:gd name="T29" fmla="*/ 2147483646 h 522"/>
                        <a:gd name="T30" fmla="*/ 2147483646 w 880"/>
                        <a:gd name="T31" fmla="*/ 2147483646 h 522"/>
                        <a:gd name="T32" fmla="*/ 2147483646 w 880"/>
                        <a:gd name="T33" fmla="*/ 2147483646 h 522"/>
                        <a:gd name="T34" fmla="*/ 2147483646 w 880"/>
                        <a:gd name="T35" fmla="*/ 2147483646 h 522"/>
                        <a:gd name="T36" fmla="*/ 2147483646 w 880"/>
                        <a:gd name="T37" fmla="*/ 2147483646 h 522"/>
                        <a:gd name="T38" fmla="*/ 2147483646 w 880"/>
                        <a:gd name="T39" fmla="*/ 2147483646 h 522"/>
                        <a:gd name="T40" fmla="*/ 2147483646 w 880"/>
                        <a:gd name="T41" fmla="*/ 2147483646 h 522"/>
                        <a:gd name="T42" fmla="*/ 2147483646 w 880"/>
                        <a:gd name="T43" fmla="*/ 2147483646 h 522"/>
                        <a:gd name="T44" fmla="*/ 2147483646 w 880"/>
                        <a:gd name="T45" fmla="*/ 2147483646 h 522"/>
                        <a:gd name="T46" fmla="*/ 2147483646 w 880"/>
                        <a:gd name="T47" fmla="*/ 2147483646 h 522"/>
                        <a:gd name="T48" fmla="*/ 2147483646 w 880"/>
                        <a:gd name="T49" fmla="*/ 2147483646 h 522"/>
                        <a:gd name="T50" fmla="*/ 2147483646 w 880"/>
                        <a:gd name="T51" fmla="*/ 2147483646 h 522"/>
                        <a:gd name="T52" fmla="*/ 2147483646 w 880"/>
                        <a:gd name="T53" fmla="*/ 2147483646 h 522"/>
                        <a:gd name="T54" fmla="*/ 2147483646 w 880"/>
                        <a:gd name="T55" fmla="*/ 2147483646 h 522"/>
                        <a:gd name="T56" fmla="*/ 2147483646 w 880"/>
                        <a:gd name="T57" fmla="*/ 2147483646 h 522"/>
                        <a:gd name="T58" fmla="*/ 2147483646 w 880"/>
                        <a:gd name="T59" fmla="*/ 2147483646 h 522"/>
                        <a:gd name="T60" fmla="*/ 2147483646 w 880"/>
                        <a:gd name="T61" fmla="*/ 2147483646 h 522"/>
                        <a:gd name="T62" fmla="*/ 2147483646 w 880"/>
                        <a:gd name="T63" fmla="*/ 2147483646 h 522"/>
                        <a:gd name="T64" fmla="*/ 2147483646 w 880"/>
                        <a:gd name="T65" fmla="*/ 2147483646 h 522"/>
                        <a:gd name="T66" fmla="*/ 2147483646 w 880"/>
                        <a:gd name="T67" fmla="*/ 2147483646 h 522"/>
                        <a:gd name="T68" fmla="*/ 2147483646 w 880"/>
                        <a:gd name="T69" fmla="*/ 2147483646 h 522"/>
                        <a:gd name="T70" fmla="*/ 2147483646 w 880"/>
                        <a:gd name="T71" fmla="*/ 2147483646 h 522"/>
                        <a:gd name="T72" fmla="*/ 2147483646 w 880"/>
                        <a:gd name="T73" fmla="*/ 2147483646 h 522"/>
                        <a:gd name="T74" fmla="*/ 2147483646 w 880"/>
                        <a:gd name="T75" fmla="*/ 2147483646 h 522"/>
                        <a:gd name="T76" fmla="*/ 2147483646 w 880"/>
                        <a:gd name="T77" fmla="*/ 2147483646 h 522"/>
                        <a:gd name="T78" fmla="*/ 2147483646 w 880"/>
                        <a:gd name="T79" fmla="*/ 2147483646 h 522"/>
                        <a:gd name="T80" fmla="*/ 2147483646 w 880"/>
                        <a:gd name="T81" fmla="*/ 2147483646 h 522"/>
                        <a:gd name="T82" fmla="*/ 2147483646 w 880"/>
                        <a:gd name="T83" fmla="*/ 2147483646 h 5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80"/>
                        <a:gd name="T127" fmla="*/ 0 h 522"/>
                        <a:gd name="T128" fmla="*/ 880 w 880"/>
                        <a:gd name="T129" fmla="*/ 522 h 52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80" h="522">
                          <a:moveTo>
                            <a:pt x="0" y="424"/>
                          </a:moveTo>
                          <a:lnTo>
                            <a:pt x="5" y="331"/>
                          </a:lnTo>
                          <a:lnTo>
                            <a:pt x="12" y="319"/>
                          </a:lnTo>
                          <a:lnTo>
                            <a:pt x="19" y="494"/>
                          </a:lnTo>
                          <a:lnTo>
                            <a:pt x="26" y="209"/>
                          </a:lnTo>
                          <a:lnTo>
                            <a:pt x="33" y="506"/>
                          </a:lnTo>
                          <a:lnTo>
                            <a:pt x="40" y="455"/>
                          </a:lnTo>
                          <a:lnTo>
                            <a:pt x="47" y="205"/>
                          </a:lnTo>
                          <a:lnTo>
                            <a:pt x="54" y="438"/>
                          </a:lnTo>
                          <a:lnTo>
                            <a:pt x="61" y="420"/>
                          </a:lnTo>
                          <a:lnTo>
                            <a:pt x="68" y="361"/>
                          </a:lnTo>
                          <a:lnTo>
                            <a:pt x="75" y="326"/>
                          </a:lnTo>
                          <a:lnTo>
                            <a:pt x="82" y="315"/>
                          </a:lnTo>
                          <a:lnTo>
                            <a:pt x="89" y="266"/>
                          </a:lnTo>
                          <a:lnTo>
                            <a:pt x="96" y="266"/>
                          </a:lnTo>
                          <a:lnTo>
                            <a:pt x="103" y="116"/>
                          </a:lnTo>
                          <a:lnTo>
                            <a:pt x="110" y="377"/>
                          </a:lnTo>
                          <a:lnTo>
                            <a:pt x="117" y="410"/>
                          </a:lnTo>
                          <a:lnTo>
                            <a:pt x="124" y="245"/>
                          </a:lnTo>
                          <a:lnTo>
                            <a:pt x="131" y="315"/>
                          </a:lnTo>
                          <a:lnTo>
                            <a:pt x="138" y="410"/>
                          </a:lnTo>
                          <a:lnTo>
                            <a:pt x="145" y="286"/>
                          </a:lnTo>
                          <a:lnTo>
                            <a:pt x="152" y="186"/>
                          </a:lnTo>
                          <a:lnTo>
                            <a:pt x="159" y="137"/>
                          </a:lnTo>
                          <a:lnTo>
                            <a:pt x="166" y="342"/>
                          </a:lnTo>
                          <a:lnTo>
                            <a:pt x="173" y="350"/>
                          </a:lnTo>
                          <a:lnTo>
                            <a:pt x="180" y="114"/>
                          </a:lnTo>
                          <a:lnTo>
                            <a:pt x="187" y="272"/>
                          </a:lnTo>
                          <a:lnTo>
                            <a:pt x="194" y="135"/>
                          </a:lnTo>
                          <a:lnTo>
                            <a:pt x="201" y="149"/>
                          </a:lnTo>
                          <a:lnTo>
                            <a:pt x="208" y="189"/>
                          </a:lnTo>
                          <a:lnTo>
                            <a:pt x="213" y="240"/>
                          </a:lnTo>
                          <a:lnTo>
                            <a:pt x="220" y="398"/>
                          </a:lnTo>
                          <a:lnTo>
                            <a:pt x="227" y="294"/>
                          </a:lnTo>
                          <a:lnTo>
                            <a:pt x="234" y="263"/>
                          </a:lnTo>
                          <a:lnTo>
                            <a:pt x="241" y="207"/>
                          </a:lnTo>
                          <a:lnTo>
                            <a:pt x="248" y="503"/>
                          </a:lnTo>
                          <a:lnTo>
                            <a:pt x="255" y="452"/>
                          </a:lnTo>
                          <a:lnTo>
                            <a:pt x="262" y="126"/>
                          </a:lnTo>
                          <a:lnTo>
                            <a:pt x="269" y="378"/>
                          </a:lnTo>
                          <a:lnTo>
                            <a:pt x="276" y="410"/>
                          </a:lnTo>
                          <a:lnTo>
                            <a:pt x="283" y="272"/>
                          </a:lnTo>
                          <a:lnTo>
                            <a:pt x="290" y="41"/>
                          </a:lnTo>
                          <a:lnTo>
                            <a:pt x="297" y="254"/>
                          </a:lnTo>
                          <a:lnTo>
                            <a:pt x="304" y="84"/>
                          </a:lnTo>
                          <a:lnTo>
                            <a:pt x="311" y="13"/>
                          </a:lnTo>
                          <a:lnTo>
                            <a:pt x="318" y="322"/>
                          </a:lnTo>
                          <a:lnTo>
                            <a:pt x="325" y="440"/>
                          </a:lnTo>
                          <a:lnTo>
                            <a:pt x="332" y="440"/>
                          </a:lnTo>
                          <a:lnTo>
                            <a:pt x="339" y="254"/>
                          </a:lnTo>
                          <a:lnTo>
                            <a:pt x="346" y="427"/>
                          </a:lnTo>
                          <a:lnTo>
                            <a:pt x="353" y="391"/>
                          </a:lnTo>
                          <a:lnTo>
                            <a:pt x="360" y="268"/>
                          </a:lnTo>
                          <a:lnTo>
                            <a:pt x="367" y="333"/>
                          </a:lnTo>
                          <a:lnTo>
                            <a:pt x="374" y="363"/>
                          </a:lnTo>
                          <a:lnTo>
                            <a:pt x="381" y="261"/>
                          </a:lnTo>
                          <a:lnTo>
                            <a:pt x="388" y="2"/>
                          </a:lnTo>
                          <a:lnTo>
                            <a:pt x="395" y="0"/>
                          </a:lnTo>
                          <a:lnTo>
                            <a:pt x="402" y="55"/>
                          </a:lnTo>
                          <a:lnTo>
                            <a:pt x="409" y="172"/>
                          </a:lnTo>
                          <a:lnTo>
                            <a:pt x="416" y="81"/>
                          </a:lnTo>
                          <a:lnTo>
                            <a:pt x="422" y="203"/>
                          </a:lnTo>
                          <a:lnTo>
                            <a:pt x="429" y="389"/>
                          </a:lnTo>
                          <a:lnTo>
                            <a:pt x="436" y="221"/>
                          </a:lnTo>
                          <a:lnTo>
                            <a:pt x="443" y="343"/>
                          </a:lnTo>
                          <a:lnTo>
                            <a:pt x="450" y="280"/>
                          </a:lnTo>
                          <a:lnTo>
                            <a:pt x="457" y="476"/>
                          </a:lnTo>
                          <a:lnTo>
                            <a:pt x="464" y="392"/>
                          </a:lnTo>
                          <a:lnTo>
                            <a:pt x="471" y="268"/>
                          </a:lnTo>
                          <a:lnTo>
                            <a:pt x="478" y="156"/>
                          </a:lnTo>
                          <a:lnTo>
                            <a:pt x="485" y="128"/>
                          </a:lnTo>
                          <a:lnTo>
                            <a:pt x="492" y="517"/>
                          </a:lnTo>
                          <a:lnTo>
                            <a:pt x="499" y="478"/>
                          </a:lnTo>
                          <a:lnTo>
                            <a:pt x="506" y="359"/>
                          </a:lnTo>
                          <a:lnTo>
                            <a:pt x="513" y="483"/>
                          </a:lnTo>
                          <a:lnTo>
                            <a:pt x="520" y="403"/>
                          </a:lnTo>
                          <a:lnTo>
                            <a:pt x="527" y="245"/>
                          </a:lnTo>
                          <a:lnTo>
                            <a:pt x="534" y="121"/>
                          </a:lnTo>
                          <a:lnTo>
                            <a:pt x="541" y="359"/>
                          </a:lnTo>
                          <a:lnTo>
                            <a:pt x="548" y="186"/>
                          </a:lnTo>
                          <a:lnTo>
                            <a:pt x="555" y="469"/>
                          </a:lnTo>
                          <a:lnTo>
                            <a:pt x="562" y="177"/>
                          </a:lnTo>
                          <a:lnTo>
                            <a:pt x="569" y="429"/>
                          </a:lnTo>
                          <a:lnTo>
                            <a:pt x="576" y="496"/>
                          </a:lnTo>
                          <a:lnTo>
                            <a:pt x="583" y="387"/>
                          </a:lnTo>
                          <a:lnTo>
                            <a:pt x="590" y="287"/>
                          </a:lnTo>
                          <a:lnTo>
                            <a:pt x="597" y="468"/>
                          </a:lnTo>
                          <a:lnTo>
                            <a:pt x="604" y="167"/>
                          </a:lnTo>
                          <a:lnTo>
                            <a:pt x="611" y="389"/>
                          </a:lnTo>
                          <a:lnTo>
                            <a:pt x="618" y="324"/>
                          </a:lnTo>
                          <a:lnTo>
                            <a:pt x="625" y="347"/>
                          </a:lnTo>
                          <a:lnTo>
                            <a:pt x="630" y="417"/>
                          </a:lnTo>
                          <a:lnTo>
                            <a:pt x="637" y="119"/>
                          </a:lnTo>
                          <a:lnTo>
                            <a:pt x="644" y="126"/>
                          </a:lnTo>
                          <a:lnTo>
                            <a:pt x="651" y="133"/>
                          </a:lnTo>
                          <a:lnTo>
                            <a:pt x="658" y="338"/>
                          </a:lnTo>
                          <a:lnTo>
                            <a:pt x="665" y="387"/>
                          </a:lnTo>
                          <a:lnTo>
                            <a:pt x="672" y="520"/>
                          </a:lnTo>
                          <a:lnTo>
                            <a:pt x="679" y="455"/>
                          </a:lnTo>
                          <a:lnTo>
                            <a:pt x="686" y="184"/>
                          </a:lnTo>
                          <a:lnTo>
                            <a:pt x="693" y="259"/>
                          </a:lnTo>
                          <a:lnTo>
                            <a:pt x="700" y="391"/>
                          </a:lnTo>
                          <a:lnTo>
                            <a:pt x="707" y="513"/>
                          </a:lnTo>
                          <a:lnTo>
                            <a:pt x="714" y="378"/>
                          </a:lnTo>
                          <a:lnTo>
                            <a:pt x="721" y="217"/>
                          </a:lnTo>
                          <a:lnTo>
                            <a:pt x="728" y="401"/>
                          </a:lnTo>
                          <a:lnTo>
                            <a:pt x="735" y="450"/>
                          </a:lnTo>
                          <a:lnTo>
                            <a:pt x="742" y="354"/>
                          </a:lnTo>
                          <a:lnTo>
                            <a:pt x="749" y="167"/>
                          </a:lnTo>
                          <a:lnTo>
                            <a:pt x="756" y="266"/>
                          </a:lnTo>
                          <a:lnTo>
                            <a:pt x="763" y="501"/>
                          </a:lnTo>
                          <a:lnTo>
                            <a:pt x="770" y="357"/>
                          </a:lnTo>
                          <a:lnTo>
                            <a:pt x="777" y="399"/>
                          </a:lnTo>
                          <a:lnTo>
                            <a:pt x="784" y="461"/>
                          </a:lnTo>
                          <a:lnTo>
                            <a:pt x="791" y="398"/>
                          </a:lnTo>
                          <a:lnTo>
                            <a:pt x="798" y="522"/>
                          </a:lnTo>
                          <a:lnTo>
                            <a:pt x="805" y="343"/>
                          </a:lnTo>
                          <a:lnTo>
                            <a:pt x="812" y="245"/>
                          </a:lnTo>
                          <a:lnTo>
                            <a:pt x="819" y="186"/>
                          </a:lnTo>
                          <a:lnTo>
                            <a:pt x="826" y="214"/>
                          </a:lnTo>
                          <a:lnTo>
                            <a:pt x="833" y="457"/>
                          </a:lnTo>
                          <a:lnTo>
                            <a:pt x="838" y="296"/>
                          </a:lnTo>
                          <a:lnTo>
                            <a:pt x="845" y="308"/>
                          </a:lnTo>
                          <a:lnTo>
                            <a:pt x="852" y="146"/>
                          </a:lnTo>
                          <a:lnTo>
                            <a:pt x="859" y="342"/>
                          </a:lnTo>
                          <a:lnTo>
                            <a:pt x="866" y="506"/>
                          </a:lnTo>
                          <a:lnTo>
                            <a:pt x="873" y="128"/>
                          </a:lnTo>
                          <a:lnTo>
                            <a:pt x="880" y="518"/>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 name="Freeform 106"/>
                    <p:cNvSpPr>
                      <a:spLocks/>
                    </p:cNvSpPr>
                    <p:nvPr/>
                  </p:nvSpPr>
                  <p:spPr bwMode="auto">
                    <a:xfrm>
                      <a:off x="912" y="2448"/>
                      <a:ext cx="2640" cy="1202"/>
                    </a:xfrm>
                    <a:custGeom>
                      <a:avLst/>
                      <a:gdLst>
                        <a:gd name="T0" fmla="*/ 2147483646 w 897"/>
                        <a:gd name="T1" fmla="*/ 2147483646 h 530"/>
                        <a:gd name="T2" fmla="*/ 2147483646 w 897"/>
                        <a:gd name="T3" fmla="*/ 2147483646 h 530"/>
                        <a:gd name="T4" fmla="*/ 2147483646 w 897"/>
                        <a:gd name="T5" fmla="*/ 2147483646 h 530"/>
                        <a:gd name="T6" fmla="*/ 2147483646 w 897"/>
                        <a:gd name="T7" fmla="*/ 2147483646 h 530"/>
                        <a:gd name="T8" fmla="*/ 2147483646 w 897"/>
                        <a:gd name="T9" fmla="*/ 2147483646 h 530"/>
                        <a:gd name="T10" fmla="*/ 2147483646 w 897"/>
                        <a:gd name="T11" fmla="*/ 2147483646 h 530"/>
                        <a:gd name="T12" fmla="*/ 2147483646 w 897"/>
                        <a:gd name="T13" fmla="*/ 2147483646 h 530"/>
                        <a:gd name="T14" fmla="*/ 2147483646 w 897"/>
                        <a:gd name="T15" fmla="*/ 2147483646 h 530"/>
                        <a:gd name="T16" fmla="*/ 2147483646 w 897"/>
                        <a:gd name="T17" fmla="*/ 2147483646 h 530"/>
                        <a:gd name="T18" fmla="*/ 2147483646 w 897"/>
                        <a:gd name="T19" fmla="*/ 2147483646 h 530"/>
                        <a:gd name="T20" fmla="*/ 2147483646 w 897"/>
                        <a:gd name="T21" fmla="*/ 2147483646 h 530"/>
                        <a:gd name="T22" fmla="*/ 2147483646 w 897"/>
                        <a:gd name="T23" fmla="*/ 2147483646 h 530"/>
                        <a:gd name="T24" fmla="*/ 2147483646 w 897"/>
                        <a:gd name="T25" fmla="*/ 2147483646 h 530"/>
                        <a:gd name="T26" fmla="*/ 2147483646 w 897"/>
                        <a:gd name="T27" fmla="*/ 2147483646 h 530"/>
                        <a:gd name="T28" fmla="*/ 2147483646 w 897"/>
                        <a:gd name="T29" fmla="*/ 2147483646 h 530"/>
                        <a:gd name="T30" fmla="*/ 2147483646 w 897"/>
                        <a:gd name="T31" fmla="*/ 2147483646 h 530"/>
                        <a:gd name="T32" fmla="*/ 2147483646 w 897"/>
                        <a:gd name="T33" fmla="*/ 2147483646 h 530"/>
                        <a:gd name="T34" fmla="*/ 2147483646 w 897"/>
                        <a:gd name="T35" fmla="*/ 2147483646 h 530"/>
                        <a:gd name="T36" fmla="*/ 2147483646 w 897"/>
                        <a:gd name="T37" fmla="*/ 2147483646 h 530"/>
                        <a:gd name="T38" fmla="*/ 2147483646 w 897"/>
                        <a:gd name="T39" fmla="*/ 2147483646 h 530"/>
                        <a:gd name="T40" fmla="*/ 2147483646 w 897"/>
                        <a:gd name="T41" fmla="*/ 2147483646 h 530"/>
                        <a:gd name="T42" fmla="*/ 2147483646 w 897"/>
                        <a:gd name="T43" fmla="*/ 2147483646 h 530"/>
                        <a:gd name="T44" fmla="*/ 2147483646 w 897"/>
                        <a:gd name="T45" fmla="*/ 2147483646 h 530"/>
                        <a:gd name="T46" fmla="*/ 2147483646 w 897"/>
                        <a:gd name="T47" fmla="*/ 2147483646 h 530"/>
                        <a:gd name="T48" fmla="*/ 2147483646 w 897"/>
                        <a:gd name="T49" fmla="*/ 2147483646 h 530"/>
                        <a:gd name="T50" fmla="*/ 2147483646 w 897"/>
                        <a:gd name="T51" fmla="*/ 2147483646 h 530"/>
                        <a:gd name="T52" fmla="*/ 2147483646 w 897"/>
                        <a:gd name="T53" fmla="*/ 2147483646 h 530"/>
                        <a:gd name="T54" fmla="*/ 2147483646 w 897"/>
                        <a:gd name="T55" fmla="*/ 2147483646 h 530"/>
                        <a:gd name="T56" fmla="*/ 2147483646 w 897"/>
                        <a:gd name="T57" fmla="*/ 2147483646 h 530"/>
                        <a:gd name="T58" fmla="*/ 2147483646 w 897"/>
                        <a:gd name="T59" fmla="*/ 2147483646 h 530"/>
                        <a:gd name="T60" fmla="*/ 2147483646 w 897"/>
                        <a:gd name="T61" fmla="*/ 2147483646 h 530"/>
                        <a:gd name="T62" fmla="*/ 2147483646 w 897"/>
                        <a:gd name="T63" fmla="*/ 2147483646 h 530"/>
                        <a:gd name="T64" fmla="*/ 2147483646 w 897"/>
                        <a:gd name="T65" fmla="*/ 2147483646 h 530"/>
                        <a:gd name="T66" fmla="*/ 2147483646 w 897"/>
                        <a:gd name="T67" fmla="*/ 2147483646 h 530"/>
                        <a:gd name="T68" fmla="*/ 2147483646 w 897"/>
                        <a:gd name="T69" fmla="*/ 2147483646 h 530"/>
                        <a:gd name="T70" fmla="*/ 2147483646 w 897"/>
                        <a:gd name="T71" fmla="*/ 2147483646 h 530"/>
                        <a:gd name="T72" fmla="*/ 2147483646 w 897"/>
                        <a:gd name="T73" fmla="*/ 2147483646 h 530"/>
                        <a:gd name="T74" fmla="*/ 2147483646 w 897"/>
                        <a:gd name="T75" fmla="*/ 2147483646 h 530"/>
                        <a:gd name="T76" fmla="*/ 2147483646 w 897"/>
                        <a:gd name="T77" fmla="*/ 2147483646 h 530"/>
                        <a:gd name="T78" fmla="*/ 2147483646 w 897"/>
                        <a:gd name="T79" fmla="*/ 2147483646 h 530"/>
                        <a:gd name="T80" fmla="*/ 2147483646 w 897"/>
                        <a:gd name="T81" fmla="*/ 2147483646 h 530"/>
                        <a:gd name="T82" fmla="*/ 2147483646 w 897"/>
                        <a:gd name="T83" fmla="*/ 2147483646 h 5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7"/>
                        <a:gd name="T127" fmla="*/ 0 h 530"/>
                        <a:gd name="T128" fmla="*/ 897 w 897"/>
                        <a:gd name="T129" fmla="*/ 530 h 5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7" h="530">
                          <a:moveTo>
                            <a:pt x="0" y="289"/>
                          </a:moveTo>
                          <a:lnTo>
                            <a:pt x="13" y="152"/>
                          </a:lnTo>
                          <a:lnTo>
                            <a:pt x="20" y="253"/>
                          </a:lnTo>
                          <a:lnTo>
                            <a:pt x="27" y="269"/>
                          </a:lnTo>
                          <a:lnTo>
                            <a:pt x="34" y="124"/>
                          </a:lnTo>
                          <a:lnTo>
                            <a:pt x="41" y="327"/>
                          </a:lnTo>
                          <a:lnTo>
                            <a:pt x="48" y="357"/>
                          </a:lnTo>
                          <a:lnTo>
                            <a:pt x="55" y="192"/>
                          </a:lnTo>
                          <a:lnTo>
                            <a:pt x="62" y="484"/>
                          </a:lnTo>
                          <a:lnTo>
                            <a:pt x="69" y="287"/>
                          </a:lnTo>
                          <a:lnTo>
                            <a:pt x="76" y="442"/>
                          </a:lnTo>
                          <a:lnTo>
                            <a:pt x="83" y="369"/>
                          </a:lnTo>
                          <a:lnTo>
                            <a:pt x="90" y="409"/>
                          </a:lnTo>
                          <a:lnTo>
                            <a:pt x="97" y="273"/>
                          </a:lnTo>
                          <a:lnTo>
                            <a:pt x="104" y="145"/>
                          </a:lnTo>
                          <a:lnTo>
                            <a:pt x="111" y="530"/>
                          </a:lnTo>
                          <a:lnTo>
                            <a:pt x="118" y="197"/>
                          </a:lnTo>
                          <a:lnTo>
                            <a:pt x="125" y="248"/>
                          </a:lnTo>
                          <a:lnTo>
                            <a:pt x="132" y="129"/>
                          </a:lnTo>
                          <a:lnTo>
                            <a:pt x="139" y="504"/>
                          </a:lnTo>
                          <a:lnTo>
                            <a:pt x="146" y="514"/>
                          </a:lnTo>
                          <a:lnTo>
                            <a:pt x="153" y="229"/>
                          </a:lnTo>
                          <a:lnTo>
                            <a:pt x="160" y="196"/>
                          </a:lnTo>
                          <a:lnTo>
                            <a:pt x="167" y="425"/>
                          </a:lnTo>
                          <a:lnTo>
                            <a:pt x="174" y="243"/>
                          </a:lnTo>
                          <a:lnTo>
                            <a:pt x="181" y="411"/>
                          </a:lnTo>
                          <a:lnTo>
                            <a:pt x="188" y="498"/>
                          </a:lnTo>
                          <a:lnTo>
                            <a:pt x="195" y="173"/>
                          </a:lnTo>
                          <a:lnTo>
                            <a:pt x="202" y="502"/>
                          </a:lnTo>
                          <a:lnTo>
                            <a:pt x="209" y="229"/>
                          </a:lnTo>
                          <a:lnTo>
                            <a:pt x="216" y="481"/>
                          </a:lnTo>
                          <a:lnTo>
                            <a:pt x="221" y="350"/>
                          </a:lnTo>
                          <a:lnTo>
                            <a:pt x="228" y="290"/>
                          </a:lnTo>
                          <a:lnTo>
                            <a:pt x="235" y="271"/>
                          </a:lnTo>
                          <a:lnTo>
                            <a:pt x="242" y="315"/>
                          </a:lnTo>
                          <a:lnTo>
                            <a:pt x="249" y="448"/>
                          </a:lnTo>
                          <a:lnTo>
                            <a:pt x="256" y="255"/>
                          </a:lnTo>
                          <a:lnTo>
                            <a:pt x="263" y="409"/>
                          </a:lnTo>
                          <a:lnTo>
                            <a:pt x="270" y="187"/>
                          </a:lnTo>
                          <a:lnTo>
                            <a:pt x="277" y="294"/>
                          </a:lnTo>
                          <a:lnTo>
                            <a:pt x="284" y="273"/>
                          </a:lnTo>
                          <a:lnTo>
                            <a:pt x="291" y="241"/>
                          </a:lnTo>
                          <a:lnTo>
                            <a:pt x="298" y="323"/>
                          </a:lnTo>
                          <a:lnTo>
                            <a:pt x="305" y="0"/>
                          </a:lnTo>
                          <a:lnTo>
                            <a:pt x="312" y="327"/>
                          </a:lnTo>
                          <a:lnTo>
                            <a:pt x="319" y="21"/>
                          </a:lnTo>
                          <a:lnTo>
                            <a:pt x="326" y="206"/>
                          </a:lnTo>
                          <a:lnTo>
                            <a:pt x="333" y="505"/>
                          </a:lnTo>
                          <a:lnTo>
                            <a:pt x="340" y="339"/>
                          </a:lnTo>
                          <a:lnTo>
                            <a:pt x="347" y="355"/>
                          </a:lnTo>
                          <a:lnTo>
                            <a:pt x="354" y="414"/>
                          </a:lnTo>
                          <a:lnTo>
                            <a:pt x="361" y="332"/>
                          </a:lnTo>
                          <a:lnTo>
                            <a:pt x="368" y="376"/>
                          </a:lnTo>
                          <a:lnTo>
                            <a:pt x="375" y="334"/>
                          </a:lnTo>
                          <a:lnTo>
                            <a:pt x="382" y="285"/>
                          </a:lnTo>
                          <a:lnTo>
                            <a:pt x="389" y="143"/>
                          </a:lnTo>
                          <a:lnTo>
                            <a:pt x="396" y="304"/>
                          </a:lnTo>
                          <a:lnTo>
                            <a:pt x="403" y="45"/>
                          </a:lnTo>
                          <a:lnTo>
                            <a:pt x="410" y="250"/>
                          </a:lnTo>
                          <a:lnTo>
                            <a:pt x="417" y="290"/>
                          </a:lnTo>
                          <a:lnTo>
                            <a:pt x="424" y="348"/>
                          </a:lnTo>
                          <a:lnTo>
                            <a:pt x="430" y="196"/>
                          </a:lnTo>
                          <a:lnTo>
                            <a:pt x="437" y="364"/>
                          </a:lnTo>
                          <a:lnTo>
                            <a:pt x="444" y="316"/>
                          </a:lnTo>
                          <a:lnTo>
                            <a:pt x="451" y="154"/>
                          </a:lnTo>
                          <a:lnTo>
                            <a:pt x="458" y="378"/>
                          </a:lnTo>
                          <a:lnTo>
                            <a:pt x="465" y="271"/>
                          </a:lnTo>
                          <a:lnTo>
                            <a:pt x="472" y="462"/>
                          </a:lnTo>
                          <a:lnTo>
                            <a:pt x="479" y="210"/>
                          </a:lnTo>
                          <a:lnTo>
                            <a:pt x="486" y="383"/>
                          </a:lnTo>
                          <a:lnTo>
                            <a:pt x="493" y="213"/>
                          </a:lnTo>
                          <a:lnTo>
                            <a:pt x="500" y="392"/>
                          </a:lnTo>
                          <a:lnTo>
                            <a:pt x="507" y="215"/>
                          </a:lnTo>
                          <a:lnTo>
                            <a:pt x="514" y="472"/>
                          </a:lnTo>
                          <a:lnTo>
                            <a:pt x="521" y="472"/>
                          </a:lnTo>
                          <a:lnTo>
                            <a:pt x="528" y="271"/>
                          </a:lnTo>
                          <a:lnTo>
                            <a:pt x="535" y="495"/>
                          </a:lnTo>
                          <a:lnTo>
                            <a:pt x="542" y="150"/>
                          </a:lnTo>
                          <a:lnTo>
                            <a:pt x="549" y="334"/>
                          </a:lnTo>
                          <a:lnTo>
                            <a:pt x="556" y="465"/>
                          </a:lnTo>
                          <a:lnTo>
                            <a:pt x="563" y="420"/>
                          </a:lnTo>
                          <a:lnTo>
                            <a:pt x="570" y="479"/>
                          </a:lnTo>
                          <a:lnTo>
                            <a:pt x="577" y="523"/>
                          </a:lnTo>
                          <a:lnTo>
                            <a:pt x="584" y="437"/>
                          </a:lnTo>
                          <a:lnTo>
                            <a:pt x="591" y="185"/>
                          </a:lnTo>
                          <a:lnTo>
                            <a:pt x="598" y="234"/>
                          </a:lnTo>
                          <a:lnTo>
                            <a:pt x="605" y="246"/>
                          </a:lnTo>
                          <a:lnTo>
                            <a:pt x="612" y="376"/>
                          </a:lnTo>
                          <a:lnTo>
                            <a:pt x="619" y="336"/>
                          </a:lnTo>
                          <a:lnTo>
                            <a:pt x="626" y="134"/>
                          </a:lnTo>
                          <a:lnTo>
                            <a:pt x="633" y="211"/>
                          </a:lnTo>
                          <a:lnTo>
                            <a:pt x="638" y="364"/>
                          </a:lnTo>
                          <a:lnTo>
                            <a:pt x="645" y="140"/>
                          </a:lnTo>
                          <a:lnTo>
                            <a:pt x="652" y="451"/>
                          </a:lnTo>
                          <a:lnTo>
                            <a:pt x="659" y="315"/>
                          </a:lnTo>
                          <a:lnTo>
                            <a:pt x="666" y="325"/>
                          </a:lnTo>
                          <a:lnTo>
                            <a:pt x="673" y="334"/>
                          </a:lnTo>
                          <a:lnTo>
                            <a:pt x="680" y="378"/>
                          </a:lnTo>
                          <a:lnTo>
                            <a:pt x="687" y="320"/>
                          </a:lnTo>
                          <a:lnTo>
                            <a:pt x="694" y="197"/>
                          </a:lnTo>
                          <a:lnTo>
                            <a:pt x="701" y="448"/>
                          </a:lnTo>
                          <a:lnTo>
                            <a:pt x="708" y="372"/>
                          </a:lnTo>
                          <a:lnTo>
                            <a:pt x="715" y="514"/>
                          </a:lnTo>
                          <a:lnTo>
                            <a:pt x="722" y="407"/>
                          </a:lnTo>
                          <a:lnTo>
                            <a:pt x="729" y="197"/>
                          </a:lnTo>
                          <a:lnTo>
                            <a:pt x="736" y="252"/>
                          </a:lnTo>
                          <a:lnTo>
                            <a:pt x="743" y="169"/>
                          </a:lnTo>
                          <a:lnTo>
                            <a:pt x="750" y="500"/>
                          </a:lnTo>
                          <a:lnTo>
                            <a:pt x="757" y="329"/>
                          </a:lnTo>
                          <a:lnTo>
                            <a:pt x="764" y="357"/>
                          </a:lnTo>
                          <a:lnTo>
                            <a:pt x="771" y="392"/>
                          </a:lnTo>
                          <a:lnTo>
                            <a:pt x="778" y="157"/>
                          </a:lnTo>
                          <a:lnTo>
                            <a:pt x="785" y="467"/>
                          </a:lnTo>
                          <a:lnTo>
                            <a:pt x="792" y="374"/>
                          </a:lnTo>
                          <a:lnTo>
                            <a:pt x="799" y="134"/>
                          </a:lnTo>
                          <a:lnTo>
                            <a:pt x="806" y="505"/>
                          </a:lnTo>
                          <a:lnTo>
                            <a:pt x="813" y="402"/>
                          </a:lnTo>
                          <a:lnTo>
                            <a:pt x="820" y="481"/>
                          </a:lnTo>
                          <a:lnTo>
                            <a:pt x="827" y="486"/>
                          </a:lnTo>
                          <a:lnTo>
                            <a:pt x="834" y="465"/>
                          </a:lnTo>
                          <a:lnTo>
                            <a:pt x="841" y="495"/>
                          </a:lnTo>
                          <a:lnTo>
                            <a:pt x="846" y="315"/>
                          </a:lnTo>
                          <a:lnTo>
                            <a:pt x="853" y="220"/>
                          </a:lnTo>
                          <a:lnTo>
                            <a:pt x="860" y="362"/>
                          </a:lnTo>
                          <a:lnTo>
                            <a:pt x="867" y="189"/>
                          </a:lnTo>
                          <a:lnTo>
                            <a:pt x="874" y="203"/>
                          </a:lnTo>
                          <a:lnTo>
                            <a:pt x="881" y="530"/>
                          </a:lnTo>
                          <a:lnTo>
                            <a:pt x="897" y="406"/>
                          </a:lnTo>
                        </a:path>
                      </a:pathLst>
                    </a:custGeom>
                    <a:noFill/>
                    <a:ln w="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96" name="Line 107"/>
              <p:cNvSpPr>
                <a:spLocks noChangeShapeType="1"/>
              </p:cNvSpPr>
              <p:nvPr/>
            </p:nvSpPr>
            <p:spPr bwMode="auto">
              <a:xfrm flipH="1">
                <a:off x="1536" y="1968"/>
                <a:ext cx="816" cy="19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Line 108"/>
              <p:cNvSpPr>
                <a:spLocks noChangeShapeType="1"/>
              </p:cNvSpPr>
              <p:nvPr/>
            </p:nvSpPr>
            <p:spPr bwMode="auto">
              <a:xfrm flipH="1" flipV="1">
                <a:off x="1536" y="2640"/>
                <a:ext cx="816" cy="115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7" name="Text Box 109"/>
          <p:cNvSpPr txBox="1">
            <a:spLocks noChangeArrowheads="1"/>
          </p:cNvSpPr>
          <p:nvPr/>
        </p:nvSpPr>
        <p:spPr bwMode="auto">
          <a:xfrm>
            <a:off x="685782" y="1050893"/>
            <a:ext cx="6575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2000" dirty="0">
                <a:latin typeface="微软雅黑" panose="020B0503020204020204" pitchFamily="34" charset="-122"/>
                <a:ea typeface="微软雅黑" panose="020B0503020204020204" pitchFamily="34" charset="-122"/>
              </a:rPr>
              <a:t>EEG</a:t>
            </a:r>
          </a:p>
        </p:txBody>
      </p:sp>
      <p:sp>
        <p:nvSpPr>
          <p:cNvPr id="108" name="Text Box 110"/>
          <p:cNvSpPr txBox="1">
            <a:spLocks noChangeArrowheads="1"/>
          </p:cNvSpPr>
          <p:nvPr/>
        </p:nvSpPr>
        <p:spPr bwMode="auto">
          <a:xfrm>
            <a:off x="685782" y="2570131"/>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zh-CN" altLang="en-US" sz="2000" dirty="0">
                <a:latin typeface="微软雅黑" panose="020B0503020204020204" pitchFamily="34" charset="-122"/>
                <a:ea typeface="微软雅黑" panose="020B0503020204020204" pitchFamily="34" charset="-122"/>
              </a:rPr>
              <a:t>叠加</a:t>
            </a:r>
            <a:endParaRPr kumimoji="1" lang="en-US" altLang="zh-CN" sz="2000" dirty="0">
              <a:latin typeface="微软雅黑" panose="020B0503020204020204" pitchFamily="34" charset="-122"/>
              <a:ea typeface="微软雅黑" panose="020B0503020204020204" pitchFamily="34" charset="-122"/>
            </a:endParaRPr>
          </a:p>
        </p:txBody>
      </p:sp>
      <p:sp>
        <p:nvSpPr>
          <p:cNvPr id="109" name="Text Box 111"/>
          <p:cNvSpPr txBox="1">
            <a:spLocks noChangeArrowheads="1"/>
          </p:cNvSpPr>
          <p:nvPr/>
        </p:nvSpPr>
        <p:spPr bwMode="auto">
          <a:xfrm>
            <a:off x="685782" y="3506756"/>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zh-CN" altLang="en-US" sz="2000" dirty="0">
                <a:latin typeface="微软雅黑" panose="020B0503020204020204" pitchFamily="34" charset="-122"/>
                <a:ea typeface="微软雅黑" panose="020B0503020204020204" pitchFamily="34" charset="-122"/>
              </a:rPr>
              <a:t>平均</a:t>
            </a:r>
            <a:endParaRPr kumimoji="1" lang="en-US" altLang="zh-CN" sz="2000" dirty="0">
              <a:latin typeface="微软雅黑" panose="020B0503020204020204" pitchFamily="34" charset="-122"/>
              <a:ea typeface="微软雅黑" panose="020B0503020204020204" pitchFamily="34" charset="-122"/>
            </a:endParaRPr>
          </a:p>
        </p:txBody>
      </p:sp>
      <p:sp>
        <p:nvSpPr>
          <p:cNvPr id="110" name="Text Box 117">
            <a:hlinkClick r:id="rId4" action="ppaction://hlinksldjump"/>
          </p:cNvPr>
          <p:cNvSpPr txBox="1">
            <a:spLocks noChangeArrowheads="1"/>
          </p:cNvSpPr>
          <p:nvPr/>
        </p:nvSpPr>
        <p:spPr bwMode="auto">
          <a:xfrm>
            <a:off x="685782" y="1736693"/>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zh-CN" altLang="en-US" sz="2000" dirty="0">
                <a:latin typeface="微软雅黑" panose="020B0503020204020204" pitchFamily="34" charset="-122"/>
                <a:ea typeface="微软雅黑" panose="020B0503020204020204" pitchFamily="34" charset="-122"/>
              </a:rPr>
              <a:t>刺激</a:t>
            </a:r>
            <a:endParaRPr kumimoji="1"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819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200"/>
                                        <p:tgtEl>
                                          <p:spTgt spid="25"/>
                                        </p:tgtEl>
                                      </p:cBhvr>
                                    </p:animEffect>
                                  </p:childTnLst>
                                </p:cTn>
                              </p:par>
                              <p:par>
                                <p:cTn id="26" presetID="22" presetClass="entr" presetSubtype="4"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200"/>
                                        <p:tgtEl>
                                          <p:spTgt spid="30"/>
                                        </p:tgtEl>
                                      </p:cBhvr>
                                    </p:animEffect>
                                  </p:childTnLst>
                                </p:cTn>
                              </p:par>
                              <p:par>
                                <p:cTn id="29" presetID="22" presetClass="entr" presetSubtype="4"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200"/>
                                        <p:tgtEl>
                                          <p:spTgt spid="32"/>
                                        </p:tgtEl>
                                      </p:cBhvr>
                                    </p:animEffect>
                                  </p:childTnLst>
                                </p:cTn>
                              </p:par>
                              <p:par>
                                <p:cTn id="32" presetID="22" presetClass="entr" presetSubtype="4"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200"/>
                                        <p:tgtEl>
                                          <p:spTgt spid="34"/>
                                        </p:tgtEl>
                                      </p:cBhvr>
                                    </p:animEffect>
                                  </p:childTnLst>
                                </p:cTn>
                              </p:par>
                              <p:par>
                                <p:cTn id="35" presetID="22" presetClass="entr" presetSubtype="4"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2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8"/>
                                        </p:tgtEl>
                                        <p:attrNameLst>
                                          <p:attrName>style.visibility</p:attrName>
                                        </p:attrNameLst>
                                      </p:cBhvr>
                                      <p:to>
                                        <p:strVal val="visible"/>
                                      </p:to>
                                    </p:set>
                                  </p:childTnLst>
                                </p:cTn>
                              </p:par>
                            </p:childTnLst>
                          </p:cTn>
                        </p:par>
                        <p:par>
                          <p:cTn id="42" fill="hold">
                            <p:stCondLst>
                              <p:cond delay="0"/>
                            </p:stCondLst>
                            <p:childTnLst>
                              <p:par>
                                <p:cTn id="43" presetID="42" presetClass="path" presetSubtype="0" accel="50000" decel="50000" fill="hold" nodeType="afterEffect">
                                  <p:stCondLst>
                                    <p:cond delay="0"/>
                                  </p:stCondLst>
                                  <p:childTnLst>
                                    <p:animMotion origin="layout" path="M -4.44444E-6 -4.81481E-6 L -4.44444E-6 0.33334 " pathEditMode="relative" rAng="0" ptsTypes="AA">
                                      <p:cBhvr>
                                        <p:cTn id="44" dur="500" fill="hold"/>
                                        <p:tgtEl>
                                          <p:spTgt spid="17"/>
                                        </p:tgtEl>
                                        <p:attrNameLst>
                                          <p:attrName>ppt_x</p:attrName>
                                          <p:attrName>ppt_y</p:attrName>
                                        </p:attrNameLst>
                                      </p:cBhvr>
                                      <p:rCtr x="0" y="16667"/>
                                    </p:animMotion>
                                  </p:childTnLst>
                                </p:cTn>
                              </p:par>
                            </p:childTnLst>
                          </p:cTn>
                        </p:par>
                        <p:par>
                          <p:cTn id="45" fill="hold">
                            <p:stCondLst>
                              <p:cond delay="500"/>
                            </p:stCondLst>
                            <p:childTnLst>
                              <p:par>
                                <p:cTn id="46" presetID="0" presetClass="path" presetSubtype="0" accel="50000" decel="50000" fill="hold" nodeType="afterEffect">
                                  <p:stCondLst>
                                    <p:cond delay="0"/>
                                  </p:stCondLst>
                                  <p:childTnLst>
                                    <p:animMotion origin="layout" path="M -1.94444E-6 -0.01598 L -0.15677 0.3125 " pathEditMode="relative" rAng="0" ptsTypes="AA">
                                      <p:cBhvr>
                                        <p:cTn id="47" dur="500" fill="hold"/>
                                        <p:tgtEl>
                                          <p:spTgt spid="19"/>
                                        </p:tgtEl>
                                        <p:attrNameLst>
                                          <p:attrName>ppt_x</p:attrName>
                                          <p:attrName>ppt_y</p:attrName>
                                        </p:attrNameLst>
                                      </p:cBhvr>
                                      <p:rCtr x="-7847" y="16412"/>
                                    </p:animMotion>
                                  </p:childTnLst>
                                </p:cTn>
                              </p:par>
                            </p:childTnLst>
                          </p:cTn>
                        </p:par>
                        <p:par>
                          <p:cTn id="48" fill="hold">
                            <p:stCondLst>
                              <p:cond delay="1000"/>
                            </p:stCondLst>
                            <p:childTnLst>
                              <p:par>
                                <p:cTn id="49" presetID="0" presetClass="path" presetSubtype="0" accel="50000" decel="50000" fill="hold" nodeType="afterEffect">
                                  <p:stCondLst>
                                    <p:cond delay="0"/>
                                  </p:stCondLst>
                                  <p:childTnLst>
                                    <p:animMotion origin="layout" path="M 2.77778E-7 3.33333E-6 L -0.30833 0.32222 " pathEditMode="relative" rAng="0" ptsTypes="AA">
                                      <p:cBhvr>
                                        <p:cTn id="50" dur="500" fill="hold"/>
                                        <p:tgtEl>
                                          <p:spTgt spid="18"/>
                                        </p:tgtEl>
                                        <p:attrNameLst>
                                          <p:attrName>ppt_x</p:attrName>
                                          <p:attrName>ppt_y</p:attrName>
                                        </p:attrNameLst>
                                      </p:cBhvr>
                                      <p:rCtr x="-15417" y="16111"/>
                                    </p:animMotion>
                                  </p:childTnLst>
                                </p:cTn>
                              </p:par>
                            </p:childTnLst>
                          </p:cTn>
                        </p:par>
                        <p:par>
                          <p:cTn id="51" fill="hold">
                            <p:stCondLst>
                              <p:cond delay="1500"/>
                            </p:stCondLst>
                            <p:childTnLst>
                              <p:par>
                                <p:cTn id="52" presetID="0" presetClass="path" presetSubtype="0" accel="50000" decel="50000" fill="hold" nodeType="afterEffect">
                                  <p:stCondLst>
                                    <p:cond delay="0"/>
                                  </p:stCondLst>
                                  <p:childTnLst>
                                    <p:animMotion origin="layout" path="M -3.61111E-6 3.33333E-6 L -0.46666 0.31111 " pathEditMode="relative" rAng="0" ptsTypes="AA">
                                      <p:cBhvr>
                                        <p:cTn id="53" dur="500" fill="hold"/>
                                        <p:tgtEl>
                                          <p:spTgt spid="21"/>
                                        </p:tgtEl>
                                        <p:attrNameLst>
                                          <p:attrName>ppt_x</p:attrName>
                                          <p:attrName>ppt_y</p:attrName>
                                        </p:attrNameLst>
                                      </p:cBhvr>
                                      <p:rCtr x="-23333" y="15556"/>
                                    </p:animMotion>
                                  </p:childTnLst>
                                </p:cTn>
                              </p:par>
                            </p:childTnLst>
                          </p:cTn>
                        </p:par>
                        <p:par>
                          <p:cTn id="54" fill="hold">
                            <p:stCondLst>
                              <p:cond delay="2000"/>
                            </p:stCondLst>
                            <p:childTnLst>
                              <p:par>
                                <p:cTn id="55" presetID="0" presetClass="path" presetSubtype="0" accel="50000" decel="50000" fill="hold" nodeType="afterEffect">
                                  <p:stCondLst>
                                    <p:cond delay="0"/>
                                  </p:stCondLst>
                                  <p:childTnLst>
                                    <p:animMotion origin="layout" path="M 3.33333E-6 3.33333E-6 L -0.61806 0.31736 " pathEditMode="relative" rAng="0" ptsTypes="AA">
                                      <p:cBhvr>
                                        <p:cTn id="56" dur="500" fill="hold"/>
                                        <p:tgtEl>
                                          <p:spTgt spid="20"/>
                                        </p:tgtEl>
                                        <p:attrNameLst>
                                          <p:attrName>ppt_x</p:attrName>
                                          <p:attrName>ppt_y</p:attrName>
                                        </p:attrNameLst>
                                      </p:cBhvr>
                                      <p:rCtr x="-30903" y="15856"/>
                                    </p:animMotion>
                                  </p:childTnLst>
                                </p:cTn>
                              </p:par>
                            </p:childTnLst>
                          </p:cTn>
                        </p:par>
                        <p:par>
                          <p:cTn id="57" fill="hold">
                            <p:stCondLst>
                              <p:cond delay="2500"/>
                            </p:stCondLst>
                            <p:childTnLst>
                              <p:par>
                                <p:cTn id="58" presetID="22" presetClass="entr" presetSubtype="8" fill="hold" nodeType="after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wipe(left)">
                                      <p:cBhvr>
                                        <p:cTn id="60" dur="200"/>
                                        <p:tgtEl>
                                          <p:spTgt spid="9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2000"/>
                                        <p:tgtEl>
                                          <p:spTgt spid="92"/>
                                        </p:tgtEl>
                                      </p:cBhvr>
                                    </p:animEffect>
                                    <p:set>
                                      <p:cBhvr>
                                        <p:cTn id="65" dur="1" fill="hold">
                                          <p:stCondLst>
                                            <p:cond delay="1999"/>
                                          </p:stCondLst>
                                        </p:cTn>
                                        <p:tgtEl>
                                          <p:spTgt spid="92"/>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2000"/>
                                        <p:tgtEl>
                                          <p:spTgt spid="37"/>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8" grpId="0"/>
      <p:bldP spid="1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7769306" y="1054521"/>
            <a:ext cx="1215737" cy="392425"/>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414455"/>
                </a:solidFill>
              </a:rPr>
              <a:t>第二部分</a:t>
            </a:r>
          </a:p>
        </p:txBody>
      </p:sp>
      <p:cxnSp>
        <p:nvCxnSpPr>
          <p:cNvPr id="20" name="直接连接符 19"/>
          <p:cNvCxnSpPr/>
          <p:nvPr/>
        </p:nvCxnSpPr>
        <p:spPr>
          <a:xfrm>
            <a:off x="0" y="1516109"/>
            <a:ext cx="91455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0" y="1514475"/>
            <a:ext cx="3950849" cy="3646511"/>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799771" y="1543994"/>
            <a:ext cx="2370947" cy="220579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066636" y="1642911"/>
            <a:ext cx="4906113" cy="615553"/>
          </a:xfrm>
          <a:prstGeom prst="rect">
            <a:avLst/>
          </a:prstGeom>
          <a:noFill/>
        </p:spPr>
        <p:txBody>
          <a:bodyPr wrap="square" rtlCol="0">
            <a:spAutoFit/>
          </a:bodyPr>
          <a:lstStyle/>
          <a:p>
            <a:r>
              <a:rPr lang="zh-CN" altLang="en-US" sz="3400" b="1" spc="-150" dirty="0">
                <a:solidFill>
                  <a:srgbClr val="00B0F0"/>
                </a:solidFill>
                <a:latin typeface="微软雅黑" panose="020B0503020204020204" pitchFamily="34" charset="-122"/>
                <a:ea typeface="微软雅黑" panose="020B0503020204020204" pitchFamily="34" charset="-122"/>
              </a:rPr>
              <a:t>经典的</a:t>
            </a:r>
            <a:r>
              <a:rPr lang="en-US" altLang="zh-CN" sz="3400" b="1" spc="-150" dirty="0">
                <a:solidFill>
                  <a:srgbClr val="00B0F0"/>
                </a:solidFill>
                <a:latin typeface="微软雅黑" panose="020B0503020204020204" pitchFamily="34" charset="-122"/>
                <a:ea typeface="微软雅黑" panose="020B0503020204020204" pitchFamily="34" charset="-122"/>
              </a:rPr>
              <a:t>ERPs</a:t>
            </a:r>
            <a:r>
              <a:rPr lang="zh-CN" altLang="en-US" sz="3400" b="1" spc="-150" dirty="0">
                <a:solidFill>
                  <a:srgbClr val="00B0F0"/>
                </a:solidFill>
                <a:latin typeface="微软雅黑" panose="020B0503020204020204" pitchFamily="34" charset="-122"/>
                <a:ea typeface="微软雅黑" panose="020B0503020204020204" pitchFamily="34" charset="-122"/>
              </a:rPr>
              <a:t>成分及研究</a:t>
            </a:r>
          </a:p>
        </p:txBody>
      </p:sp>
      <p:grpSp>
        <p:nvGrpSpPr>
          <p:cNvPr id="18" name="组合 17"/>
          <p:cNvGrpSpPr/>
          <p:nvPr/>
        </p:nvGrpSpPr>
        <p:grpSpPr>
          <a:xfrm>
            <a:off x="894045" y="518255"/>
            <a:ext cx="1811452" cy="1857381"/>
            <a:chOff x="5585015" y="3028364"/>
            <a:chExt cx="798675" cy="798675"/>
          </a:xfrm>
        </p:grpSpPr>
        <p:grpSp>
          <p:nvGrpSpPr>
            <p:cNvPr id="19" name="组合 18"/>
            <p:cNvGrpSpPr/>
            <p:nvPr/>
          </p:nvGrpSpPr>
          <p:grpSpPr>
            <a:xfrm>
              <a:off x="5585015" y="3028364"/>
              <a:ext cx="798675" cy="798675"/>
              <a:chOff x="1827622" y="1343919"/>
              <a:chExt cx="2304000" cy="2304000"/>
            </a:xfrm>
          </p:grpSpPr>
          <p:sp>
            <p:nvSpPr>
              <p:cNvPr id="24" name="椭圆 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sx="80000" sy="8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椭圆 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23" name="Picture 6" descr="F:\0PPT素材\实验数据结果.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7889" y="3265239"/>
              <a:ext cx="325262" cy="34075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5" name="椭圆 44"/>
          <p:cNvSpPr/>
          <p:nvPr/>
        </p:nvSpPr>
        <p:spPr>
          <a:xfrm>
            <a:off x="5767271" y="3701298"/>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46" name="椭圆 45"/>
          <p:cNvSpPr/>
          <p:nvPr/>
        </p:nvSpPr>
        <p:spPr>
          <a:xfrm>
            <a:off x="4349951" y="2342965"/>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47" name="椭圆 46"/>
          <p:cNvSpPr/>
          <p:nvPr/>
        </p:nvSpPr>
        <p:spPr>
          <a:xfrm>
            <a:off x="4827993" y="2795743"/>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48" name="椭圆 47"/>
          <p:cNvSpPr/>
          <p:nvPr/>
        </p:nvSpPr>
        <p:spPr>
          <a:xfrm>
            <a:off x="5306626" y="3248521"/>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50" name="TextBox 84"/>
          <p:cNvSpPr txBox="1"/>
          <p:nvPr/>
        </p:nvSpPr>
        <p:spPr>
          <a:xfrm>
            <a:off x="4874130" y="2281010"/>
            <a:ext cx="1875835" cy="307777"/>
          </a:xfrm>
          <a:prstGeom prst="rect">
            <a:avLst/>
          </a:prstGeom>
          <a:noFill/>
        </p:spPr>
        <p:txBody>
          <a:bodyPr wrap="none" rtlCol="0">
            <a:spAutoFit/>
          </a:bodyPr>
          <a:lstStyle/>
          <a:p>
            <a:r>
              <a:rPr lang="en-US" altLang="zh-CN" b="1" dirty="0">
                <a:solidFill>
                  <a:srgbClr val="414455"/>
                </a:solidFill>
                <a:latin typeface="微软雅黑" panose="020B0503020204020204" pitchFamily="34" charset="-122"/>
                <a:ea typeface="微软雅黑" panose="020B0503020204020204" pitchFamily="34" charset="-122"/>
              </a:rPr>
              <a:t>ERPs</a:t>
            </a:r>
            <a:r>
              <a:rPr lang="zh-CN" altLang="en-US" b="1" dirty="0">
                <a:solidFill>
                  <a:srgbClr val="414455"/>
                </a:solidFill>
                <a:latin typeface="微软雅黑" panose="020B0503020204020204" pitchFamily="34" charset="-122"/>
                <a:ea typeface="微软雅黑" panose="020B0503020204020204" pitchFamily="34" charset="-122"/>
              </a:rPr>
              <a:t>命名规则及分类</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51" name="TextBox 85"/>
          <p:cNvSpPr txBox="1"/>
          <p:nvPr/>
        </p:nvSpPr>
        <p:spPr>
          <a:xfrm>
            <a:off x="5345462" y="2733788"/>
            <a:ext cx="1886542" cy="307777"/>
          </a:xfrm>
          <a:prstGeom prst="rect">
            <a:avLst/>
          </a:prstGeom>
          <a:noFill/>
        </p:spPr>
        <p:txBody>
          <a:bodyPr wrap="none" rtlCol="0">
            <a:spAutoFit/>
          </a:bodyPr>
          <a:lstStyle/>
          <a:p>
            <a:r>
              <a:rPr lang="en-US" altLang="zh-CN" b="1" dirty="0">
                <a:solidFill>
                  <a:srgbClr val="414455"/>
                </a:solidFill>
                <a:latin typeface="微软雅黑" panose="020B0503020204020204" pitchFamily="34" charset="-122"/>
                <a:ea typeface="微软雅黑" panose="020B0503020204020204" pitchFamily="34" charset="-122"/>
              </a:rPr>
              <a:t>P300</a:t>
            </a:r>
            <a:r>
              <a:rPr lang="zh-CN" altLang="en-US" b="1" dirty="0">
                <a:solidFill>
                  <a:srgbClr val="414455"/>
                </a:solidFill>
                <a:latin typeface="微软雅黑" panose="020B0503020204020204" pitchFamily="34" charset="-122"/>
                <a:ea typeface="微软雅黑" panose="020B0503020204020204" pitchFamily="34" charset="-122"/>
              </a:rPr>
              <a:t>及</a:t>
            </a:r>
            <a:r>
              <a:rPr lang="en-US" altLang="zh-CN" b="1" dirty="0">
                <a:solidFill>
                  <a:srgbClr val="414455"/>
                </a:solidFill>
                <a:latin typeface="微软雅黑" panose="020B0503020204020204" pitchFamily="34" charset="-122"/>
                <a:ea typeface="微软雅黑" panose="020B0503020204020204" pitchFamily="34" charset="-122"/>
              </a:rPr>
              <a:t>Oddball</a:t>
            </a:r>
            <a:r>
              <a:rPr lang="zh-CN" altLang="en-US" b="1" dirty="0">
                <a:solidFill>
                  <a:srgbClr val="414455"/>
                </a:solidFill>
                <a:latin typeface="微软雅黑" panose="020B0503020204020204" pitchFamily="34" charset="-122"/>
                <a:ea typeface="微软雅黑" panose="020B0503020204020204" pitchFamily="34" charset="-122"/>
              </a:rPr>
              <a:t>范式</a:t>
            </a:r>
          </a:p>
        </p:txBody>
      </p:sp>
      <p:sp>
        <p:nvSpPr>
          <p:cNvPr id="52" name="TextBox 86"/>
          <p:cNvSpPr txBox="1"/>
          <p:nvPr/>
        </p:nvSpPr>
        <p:spPr>
          <a:xfrm>
            <a:off x="5774377" y="3213657"/>
            <a:ext cx="1064715" cy="307777"/>
          </a:xfrm>
          <a:prstGeom prst="rect">
            <a:avLst/>
          </a:prstGeom>
          <a:noFill/>
        </p:spPr>
        <p:txBody>
          <a:bodyPr wrap="none" rtlCol="0">
            <a:spAutoFit/>
          </a:bodyPr>
          <a:lstStyle/>
          <a:p>
            <a:r>
              <a:rPr lang="en-US" altLang="zh-CN" b="1" dirty="0">
                <a:solidFill>
                  <a:srgbClr val="414455"/>
                </a:solidFill>
                <a:latin typeface="微软雅黑" panose="020B0503020204020204" pitchFamily="34" charset="-122"/>
                <a:ea typeface="微软雅黑" panose="020B0503020204020204" pitchFamily="34" charset="-122"/>
              </a:rPr>
              <a:t>MMN</a:t>
            </a:r>
            <a:r>
              <a:rPr lang="zh-CN" altLang="en-US" b="1" dirty="0">
                <a:solidFill>
                  <a:srgbClr val="414455"/>
                </a:solidFill>
                <a:latin typeface="微软雅黑" panose="020B0503020204020204" pitchFamily="34" charset="-122"/>
                <a:ea typeface="微软雅黑" panose="020B0503020204020204" pitchFamily="34" charset="-122"/>
              </a:rPr>
              <a:t>成分</a:t>
            </a:r>
          </a:p>
        </p:txBody>
      </p:sp>
      <p:sp>
        <p:nvSpPr>
          <p:cNvPr id="53" name="TextBox 87"/>
          <p:cNvSpPr txBox="1"/>
          <p:nvPr/>
        </p:nvSpPr>
        <p:spPr>
          <a:xfrm>
            <a:off x="6267549" y="3677940"/>
            <a:ext cx="1027845" cy="307777"/>
          </a:xfrm>
          <a:prstGeom prst="rect">
            <a:avLst/>
          </a:prstGeom>
          <a:noFill/>
        </p:spPr>
        <p:txBody>
          <a:bodyPr wrap="none" rtlCol="0">
            <a:spAutoFit/>
          </a:bodyPr>
          <a:lstStyle/>
          <a:p>
            <a:r>
              <a:rPr lang="en-US" altLang="zh-CN" b="1" dirty="0">
                <a:solidFill>
                  <a:srgbClr val="414455"/>
                </a:solidFill>
                <a:latin typeface="微软雅黑" panose="020B0503020204020204" pitchFamily="34" charset="-122"/>
                <a:ea typeface="微软雅黑" panose="020B0503020204020204" pitchFamily="34" charset="-122"/>
              </a:rPr>
              <a:t>N400</a:t>
            </a:r>
            <a:r>
              <a:rPr lang="zh-CN" altLang="en-US" b="1" dirty="0">
                <a:solidFill>
                  <a:srgbClr val="414455"/>
                </a:solidFill>
                <a:latin typeface="微软雅黑" panose="020B0503020204020204" pitchFamily="34" charset="-122"/>
                <a:ea typeface="微软雅黑" panose="020B0503020204020204" pitchFamily="34" charset="-122"/>
              </a:rPr>
              <a:t>成分</a:t>
            </a:r>
          </a:p>
        </p:txBody>
      </p:sp>
      <p:sp>
        <p:nvSpPr>
          <p:cNvPr id="54" name="矩形 53"/>
          <p:cNvSpPr/>
          <p:nvPr/>
        </p:nvSpPr>
        <p:spPr>
          <a:xfrm>
            <a:off x="4368086" y="2355027"/>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5" name="矩形 54"/>
          <p:cNvSpPr/>
          <p:nvPr/>
        </p:nvSpPr>
        <p:spPr>
          <a:xfrm>
            <a:off x="4847619" y="2795743"/>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56" name="矩形 55"/>
          <p:cNvSpPr/>
          <p:nvPr/>
        </p:nvSpPr>
        <p:spPr>
          <a:xfrm>
            <a:off x="5322725" y="3248521"/>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57" name="矩形 56"/>
          <p:cNvSpPr/>
          <p:nvPr/>
        </p:nvSpPr>
        <p:spPr>
          <a:xfrm>
            <a:off x="5793817" y="370752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4"/>
          <a:stretch>
            <a:fillRect/>
          </a:stretch>
        </p:blipFill>
        <p:spPr>
          <a:xfrm>
            <a:off x="1110471" y="795551"/>
            <a:ext cx="1378599" cy="1339592"/>
          </a:xfrm>
          <a:prstGeom prst="ellipse">
            <a:avLst/>
          </a:prstGeom>
        </p:spPr>
      </p:pic>
    </p:spTree>
    <p:extLst>
      <p:ext uri="{BB962C8B-B14F-4D97-AF65-F5344CB8AC3E}">
        <p14:creationId xmlns:p14="http://schemas.microsoft.com/office/powerpoint/2010/main" val="1102979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844048"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命名规则及分类</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graphicFrame>
        <p:nvGraphicFramePr>
          <p:cNvPr id="10" name="图示 9"/>
          <p:cNvGraphicFramePr/>
          <p:nvPr>
            <p:extLst>
              <p:ext uri="{D42A27DB-BD31-4B8C-83A1-F6EECF244321}">
                <p14:modId xmlns:p14="http://schemas.microsoft.com/office/powerpoint/2010/main" val="1267882303"/>
              </p:ext>
            </p:extLst>
          </p:nvPr>
        </p:nvGraphicFramePr>
        <p:xfrm>
          <a:off x="812800" y="378672"/>
          <a:ext cx="7419553" cy="4707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0797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844048"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命名规则及分类</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6" name="Rectangle 2"/>
          <p:cNvSpPr txBox="1">
            <a:spLocks noChangeArrowheads="1"/>
          </p:cNvSpPr>
          <p:nvPr/>
        </p:nvSpPr>
        <p:spPr>
          <a:xfrm>
            <a:off x="3617260" y="1072969"/>
            <a:ext cx="1759267" cy="49688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视觉（</a:t>
            </a:r>
            <a:r>
              <a:rPr lang="en-US" altLang="zh-CN" sz="2400" dirty="0">
                <a:latin typeface="微软雅黑" panose="020B0503020204020204" pitchFamily="34" charset="-122"/>
                <a:ea typeface="微软雅黑" panose="020B0503020204020204" pitchFamily="34" charset="-122"/>
              </a:rPr>
              <a:t>VEP</a:t>
            </a:r>
            <a:r>
              <a:rPr lang="zh-CN" altLang="en-US" sz="2400" dirty="0">
                <a:latin typeface="微软雅黑" panose="020B0503020204020204" pitchFamily="34" charset="-122"/>
                <a:ea typeface="微软雅黑" panose="020B0503020204020204" pitchFamily="34" charset="-122"/>
              </a:rPr>
              <a:t>）</a:t>
            </a:r>
          </a:p>
          <a:p>
            <a:pPr>
              <a:buFont typeface="Wingdings" panose="05000000000000000000" pitchFamily="2" charset="2"/>
              <a:buNone/>
              <a:defRPr/>
            </a:pPr>
            <a:endParaRPr lang="zh-CN"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zh-CN" altLang="en-US" sz="2400" dirty="0">
              <a:latin typeface="微软雅黑" panose="020B0503020204020204" pitchFamily="34" charset="-122"/>
              <a:ea typeface="微软雅黑" panose="020B0503020204020204" pitchFamily="34" charset="-122"/>
            </a:endParaRPr>
          </a:p>
        </p:txBody>
      </p:sp>
      <p:pic>
        <p:nvPicPr>
          <p:cNvPr id="20" name="Picture 19" descr="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552" y="1782730"/>
            <a:ext cx="6373785" cy="299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028"/>
          <p:cNvSpPr txBox="1">
            <a:spLocks noChangeArrowheads="1"/>
          </p:cNvSpPr>
          <p:nvPr/>
        </p:nvSpPr>
        <p:spPr bwMode="auto">
          <a:xfrm>
            <a:off x="4390690" y="4002056"/>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2000" b="1" i="1">
                <a:solidFill>
                  <a:srgbClr val="FF0000"/>
                </a:solidFill>
                <a:latin typeface="微软雅黑" panose="020B0503020204020204" pitchFamily="34" charset="-122"/>
                <a:ea typeface="微软雅黑" panose="020B0503020204020204" pitchFamily="34" charset="-122"/>
              </a:rPr>
              <a:t>P1</a:t>
            </a:r>
          </a:p>
        </p:txBody>
      </p:sp>
      <p:sp>
        <p:nvSpPr>
          <p:cNvPr id="23" name="Text Box 1029"/>
          <p:cNvSpPr txBox="1">
            <a:spLocks noChangeArrowheads="1"/>
          </p:cNvSpPr>
          <p:nvPr/>
        </p:nvSpPr>
        <p:spPr bwMode="auto">
          <a:xfrm>
            <a:off x="4720890" y="2012919"/>
            <a:ext cx="655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2000" b="1" i="1">
                <a:solidFill>
                  <a:srgbClr val="FF0000"/>
                </a:solidFill>
                <a:latin typeface="微软雅黑" panose="020B0503020204020204" pitchFamily="34" charset="-122"/>
                <a:ea typeface="微软雅黑" panose="020B0503020204020204" pitchFamily="34" charset="-122"/>
              </a:rPr>
              <a:t>N1</a:t>
            </a:r>
          </a:p>
        </p:txBody>
      </p:sp>
      <p:sp>
        <p:nvSpPr>
          <p:cNvPr id="24" name="Text Box 1029"/>
          <p:cNvSpPr txBox="1">
            <a:spLocks noChangeArrowheads="1"/>
          </p:cNvSpPr>
          <p:nvPr/>
        </p:nvSpPr>
        <p:spPr bwMode="auto">
          <a:xfrm>
            <a:off x="3650915" y="1743044"/>
            <a:ext cx="516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2000" b="1" i="1">
                <a:solidFill>
                  <a:srgbClr val="FF0000"/>
                </a:solidFill>
                <a:latin typeface="微软雅黑" panose="020B0503020204020204" pitchFamily="34" charset="-122"/>
                <a:ea typeface="微软雅黑" panose="020B0503020204020204" pitchFamily="34" charset="-122"/>
              </a:rPr>
              <a:t>C1</a:t>
            </a:r>
          </a:p>
        </p:txBody>
      </p:sp>
    </p:spTree>
    <p:extLst>
      <p:ext uri="{BB962C8B-B14F-4D97-AF65-F5344CB8AC3E}">
        <p14:creationId xmlns:p14="http://schemas.microsoft.com/office/powerpoint/2010/main" val="674519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844048"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命名规则及分类</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5" name="Rectangle 2"/>
          <p:cNvSpPr txBox="1">
            <a:spLocks noChangeArrowheads="1"/>
          </p:cNvSpPr>
          <p:nvPr/>
        </p:nvSpPr>
        <p:spPr>
          <a:xfrm>
            <a:off x="3641436" y="1089752"/>
            <a:ext cx="1897772" cy="49688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听觉（</a:t>
            </a:r>
            <a:r>
              <a:rPr lang="en-US" altLang="zh-CN" sz="2400" dirty="0">
                <a:latin typeface="微软雅黑" panose="020B0503020204020204" pitchFamily="34" charset="-122"/>
                <a:ea typeface="微软雅黑" panose="020B0503020204020204" pitchFamily="34" charset="-122"/>
              </a:rPr>
              <a:t>AEP</a:t>
            </a:r>
            <a:r>
              <a:rPr lang="zh-CN" altLang="en-US" sz="2400" dirty="0">
                <a:latin typeface="微软雅黑" panose="020B0503020204020204" pitchFamily="34" charset="-122"/>
                <a:ea typeface="微软雅黑" panose="020B0503020204020204" pitchFamily="34" charset="-122"/>
              </a:rPr>
              <a:t>）</a:t>
            </a:r>
          </a:p>
          <a:p>
            <a:pPr>
              <a:buFont typeface="Wingdings" panose="05000000000000000000" pitchFamily="2" charset="2"/>
              <a:buNone/>
              <a:defRPr/>
            </a:pPr>
            <a:endParaRPr lang="zh-CN"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751" y="1938235"/>
            <a:ext cx="6432712" cy="2931909"/>
          </a:xfrm>
          <a:prstGeom prst="rect">
            <a:avLst/>
          </a:prstGeom>
        </p:spPr>
      </p:pic>
    </p:spTree>
    <p:extLst>
      <p:ext uri="{BB962C8B-B14F-4D97-AF65-F5344CB8AC3E}">
        <p14:creationId xmlns:p14="http://schemas.microsoft.com/office/powerpoint/2010/main" val="4196195096"/>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844048"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命名规则及分类</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1" name="Rectangle 2"/>
          <p:cNvSpPr txBox="1">
            <a:spLocks noChangeArrowheads="1"/>
          </p:cNvSpPr>
          <p:nvPr/>
        </p:nvSpPr>
        <p:spPr>
          <a:xfrm>
            <a:off x="3646469" y="1089752"/>
            <a:ext cx="1654175" cy="49847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体感（</a:t>
            </a:r>
            <a:r>
              <a:rPr lang="en-US" altLang="zh-CN" sz="2400" dirty="0">
                <a:latin typeface="微软雅黑" panose="020B0503020204020204" pitchFamily="34" charset="-122"/>
                <a:ea typeface="微软雅黑" panose="020B0503020204020204" pitchFamily="34" charset="-122"/>
              </a:rPr>
              <a:t>SEP</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None/>
              <a:defRPr/>
            </a:pPr>
            <a:endParaRPr lang="zh-CN" altLang="en-US"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1600503" y="1866000"/>
            <a:ext cx="6171897" cy="3074930"/>
          </a:xfrm>
          <a:prstGeom prst="rect">
            <a:avLst/>
          </a:prstGeom>
        </p:spPr>
      </p:pic>
    </p:spTree>
    <p:extLst>
      <p:ext uri="{BB962C8B-B14F-4D97-AF65-F5344CB8AC3E}">
        <p14:creationId xmlns:p14="http://schemas.microsoft.com/office/powerpoint/2010/main" val="965819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直接连接符 81"/>
          <p:cNvCxnSpPr/>
          <p:nvPr/>
        </p:nvCxnSpPr>
        <p:spPr>
          <a:xfrm flipV="1">
            <a:off x="7536978" y="1514475"/>
            <a:ext cx="1608610" cy="191444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0" y="3442740"/>
            <a:ext cx="753697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631688" y="3938862"/>
            <a:ext cx="1441421" cy="523220"/>
          </a:xfrm>
          <a:prstGeom prst="rect">
            <a:avLst/>
          </a:prstGeom>
          <a:noFill/>
        </p:spPr>
        <p:txBody>
          <a:bodyPr wrap="none" rtlCol="0">
            <a:spAutoFit/>
          </a:bodyPr>
          <a:lstStyle/>
          <a:p>
            <a:pPr algn="ctr"/>
            <a:r>
              <a:rPr lang="zh-CN" altLang="en-US" b="1" dirty="0">
                <a:solidFill>
                  <a:srgbClr val="414455"/>
                </a:solidFill>
                <a:latin typeface="微软雅黑" pitchFamily="34" charset="-122"/>
                <a:ea typeface="微软雅黑" pitchFamily="34" charset="-122"/>
              </a:rPr>
              <a:t>一、</a:t>
            </a:r>
            <a:r>
              <a:rPr lang="en-US" altLang="zh-CN" b="1" dirty="0">
                <a:solidFill>
                  <a:srgbClr val="414455"/>
                </a:solidFill>
                <a:latin typeface="微软雅黑" pitchFamily="34" charset="-122"/>
                <a:ea typeface="微软雅黑" pitchFamily="34" charset="-122"/>
              </a:rPr>
              <a:t>ERPs</a:t>
            </a:r>
          </a:p>
          <a:p>
            <a:pPr algn="ctr"/>
            <a:r>
              <a:rPr lang="zh-CN" altLang="en-US" b="1" dirty="0">
                <a:solidFill>
                  <a:srgbClr val="414455"/>
                </a:solidFill>
                <a:latin typeface="微软雅黑" pitchFamily="34" charset="-122"/>
                <a:ea typeface="微软雅黑" pitchFamily="34" charset="-122"/>
              </a:rPr>
              <a:t>原理及提取技术</a:t>
            </a:r>
          </a:p>
        </p:txBody>
      </p:sp>
      <p:sp>
        <p:nvSpPr>
          <p:cNvPr id="89" name="TextBox 88"/>
          <p:cNvSpPr txBox="1"/>
          <p:nvPr/>
        </p:nvSpPr>
        <p:spPr>
          <a:xfrm>
            <a:off x="3476769" y="3940444"/>
            <a:ext cx="1620958" cy="523220"/>
          </a:xfrm>
          <a:prstGeom prst="rect">
            <a:avLst/>
          </a:prstGeom>
          <a:noFill/>
        </p:spPr>
        <p:txBody>
          <a:bodyPr wrap="none" rtlCol="0">
            <a:spAutoFit/>
          </a:bodyPr>
          <a:lstStyle>
            <a:defPPr>
              <a:defRPr lang="zh-CN"/>
            </a:defPPr>
            <a:lvl1pPr algn="ctr">
              <a:defRPr b="1">
                <a:solidFill>
                  <a:srgbClr val="414455"/>
                </a:solidFill>
                <a:latin typeface="微软雅黑" pitchFamily="34" charset="-122"/>
                <a:ea typeface="微软雅黑" pitchFamily="34" charset="-122"/>
              </a:defRPr>
            </a:lvl1pPr>
          </a:lstStyle>
          <a:p>
            <a:r>
              <a:rPr lang="zh-CN" altLang="en-US" dirty="0"/>
              <a:t>二、</a:t>
            </a:r>
            <a:r>
              <a:rPr lang="en-US" altLang="zh-CN" dirty="0"/>
              <a:t>ERPs</a:t>
            </a:r>
          </a:p>
          <a:p>
            <a:r>
              <a:rPr lang="zh-CN" altLang="en-US" dirty="0"/>
              <a:t>经典的成分及研究</a:t>
            </a:r>
          </a:p>
        </p:txBody>
      </p:sp>
      <p:sp>
        <p:nvSpPr>
          <p:cNvPr id="90" name="TextBox 89"/>
          <p:cNvSpPr txBox="1"/>
          <p:nvPr/>
        </p:nvSpPr>
        <p:spPr>
          <a:xfrm>
            <a:off x="5368103" y="3938862"/>
            <a:ext cx="1441420" cy="523220"/>
          </a:xfrm>
          <a:prstGeom prst="rect">
            <a:avLst/>
          </a:prstGeom>
          <a:noFill/>
        </p:spPr>
        <p:txBody>
          <a:bodyPr wrap="none" rtlCol="0">
            <a:spAutoFit/>
          </a:bodyPr>
          <a:lstStyle>
            <a:defPPr>
              <a:defRPr lang="zh-CN"/>
            </a:defPPr>
            <a:lvl1pPr algn="ctr">
              <a:defRPr b="1">
                <a:solidFill>
                  <a:srgbClr val="414455"/>
                </a:solidFill>
                <a:latin typeface="微软雅黑" pitchFamily="34" charset="-122"/>
                <a:ea typeface="微软雅黑" pitchFamily="34" charset="-122"/>
              </a:defRPr>
            </a:lvl1pPr>
          </a:lstStyle>
          <a:p>
            <a:r>
              <a:rPr lang="zh-CN" altLang="en-US" dirty="0"/>
              <a:t>三、</a:t>
            </a:r>
            <a:r>
              <a:rPr lang="en-US" altLang="zh-CN" dirty="0"/>
              <a:t>ERPs</a:t>
            </a:r>
          </a:p>
          <a:p>
            <a:r>
              <a:rPr lang="zh-CN" altLang="en-US" dirty="0"/>
              <a:t>数据记录与处理</a:t>
            </a:r>
          </a:p>
        </p:txBody>
      </p:sp>
      <p:sp>
        <p:nvSpPr>
          <p:cNvPr id="91" name="TextBox 90"/>
          <p:cNvSpPr txBox="1"/>
          <p:nvPr/>
        </p:nvSpPr>
        <p:spPr>
          <a:xfrm>
            <a:off x="7079398" y="4029691"/>
            <a:ext cx="1261885" cy="307777"/>
          </a:xfrm>
          <a:prstGeom prst="rect">
            <a:avLst/>
          </a:prstGeom>
          <a:noFill/>
        </p:spPr>
        <p:txBody>
          <a:bodyPr wrap="none" rtlCol="0">
            <a:spAutoFit/>
          </a:bodyPr>
          <a:lstStyle>
            <a:defPPr>
              <a:defRPr lang="zh-CN"/>
            </a:defPPr>
            <a:lvl1pPr algn="ctr">
              <a:defRPr b="1">
                <a:solidFill>
                  <a:srgbClr val="414455"/>
                </a:solidFill>
                <a:latin typeface="微软雅黑" pitchFamily="34" charset="-122"/>
                <a:ea typeface="微软雅黑" pitchFamily="34" charset="-122"/>
              </a:defRPr>
            </a:lvl1pPr>
          </a:lstStyle>
          <a:p>
            <a:r>
              <a:rPr lang="zh-CN" altLang="en-US" dirty="0"/>
              <a:t>四、案例分享</a:t>
            </a:r>
          </a:p>
        </p:txBody>
      </p:sp>
      <p:pic>
        <p:nvPicPr>
          <p:cNvPr id="92" name="Picture 2" descr="F:\0PPT素材\z0023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1217" y="1623079"/>
            <a:ext cx="708576" cy="708576"/>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p:cNvSpPr txBox="1"/>
          <p:nvPr/>
        </p:nvSpPr>
        <p:spPr>
          <a:xfrm>
            <a:off x="4298324" y="2363209"/>
            <a:ext cx="784189" cy="369332"/>
          </a:xfrm>
          <a:prstGeom prst="rect">
            <a:avLst/>
          </a:prstGeom>
          <a:noFill/>
          <a:ln>
            <a:noFill/>
          </a:ln>
        </p:spPr>
        <p:txBody>
          <a:bodyPr wrap="none" rtlCol="0">
            <a:spAutoFit/>
          </a:bodyPr>
          <a:lstStyle/>
          <a:p>
            <a:r>
              <a:rPr lang="zh-CN" altLang="en-US" sz="1800" dirty="0">
                <a:solidFill>
                  <a:srgbClr val="414455"/>
                </a:solidFill>
                <a:latin typeface="微软雅黑" panose="020B0503020204020204" pitchFamily="34" charset="-122"/>
                <a:ea typeface="微软雅黑" panose="020B0503020204020204" pitchFamily="34" charset="-122"/>
              </a:rPr>
              <a:t>目  录</a:t>
            </a:r>
          </a:p>
        </p:txBody>
      </p:sp>
      <p:grpSp>
        <p:nvGrpSpPr>
          <p:cNvPr id="109" name="组合 108"/>
          <p:cNvGrpSpPr/>
          <p:nvPr/>
        </p:nvGrpSpPr>
        <p:grpSpPr>
          <a:xfrm>
            <a:off x="7137640" y="2994836"/>
            <a:ext cx="798675" cy="798675"/>
            <a:chOff x="1827622" y="1343919"/>
            <a:chExt cx="2304000" cy="2304000"/>
          </a:xfrm>
        </p:grpSpPr>
        <p:sp>
          <p:nvSpPr>
            <p:cNvPr id="110" name="椭圆 10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sx="80000" sy="8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5612633" y="3011080"/>
            <a:ext cx="798675" cy="798675"/>
            <a:chOff x="1827622" y="1343919"/>
            <a:chExt cx="2304000" cy="2304000"/>
          </a:xfrm>
        </p:grpSpPr>
        <p:sp>
          <p:nvSpPr>
            <p:cNvPr id="116" name="椭圆 1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sx="80000" sy="8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p:cNvGrpSpPr/>
          <p:nvPr/>
        </p:nvGrpSpPr>
        <p:grpSpPr>
          <a:xfrm>
            <a:off x="3891744" y="3041768"/>
            <a:ext cx="798675" cy="798675"/>
            <a:chOff x="1827622" y="1343919"/>
            <a:chExt cx="2304000" cy="2304000"/>
          </a:xfrm>
        </p:grpSpPr>
        <p:sp>
          <p:nvSpPr>
            <p:cNvPr id="119" name="椭圆 1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sx="80000" sy="8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1" name="组合 120"/>
          <p:cNvGrpSpPr/>
          <p:nvPr/>
        </p:nvGrpSpPr>
        <p:grpSpPr>
          <a:xfrm>
            <a:off x="1958377" y="3028363"/>
            <a:ext cx="798675" cy="798675"/>
            <a:chOff x="1827622" y="1343919"/>
            <a:chExt cx="2304000" cy="2304000"/>
          </a:xfrm>
        </p:grpSpPr>
        <p:sp>
          <p:nvSpPr>
            <p:cNvPr id="122" name="椭圆 1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sx="80000" sy="8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4"/>
          <a:stretch>
            <a:fillRect/>
          </a:stretch>
        </p:blipFill>
        <p:spPr>
          <a:xfrm>
            <a:off x="5693100" y="3110771"/>
            <a:ext cx="637740" cy="610785"/>
          </a:xfrm>
          <a:prstGeom prst="ellipse">
            <a:avLst/>
          </a:prstGeom>
        </p:spPr>
      </p:pic>
      <p:pic>
        <p:nvPicPr>
          <p:cNvPr id="3" name="图片 2"/>
          <p:cNvPicPr>
            <a:picLocks noChangeAspect="1"/>
          </p:cNvPicPr>
          <p:nvPr/>
        </p:nvPicPr>
        <p:blipFill>
          <a:blip r:embed="rId5"/>
          <a:stretch>
            <a:fillRect/>
          </a:stretch>
        </p:blipFill>
        <p:spPr>
          <a:xfrm>
            <a:off x="3973486" y="3153389"/>
            <a:ext cx="629051" cy="607102"/>
          </a:xfrm>
          <a:prstGeom prst="ellipse">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6582" y="3153389"/>
            <a:ext cx="571570" cy="575431"/>
          </a:xfrm>
          <a:prstGeom prst="ellipse">
            <a:avLst/>
          </a:prstGeom>
        </p:spPr>
      </p:pic>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10419" y="3070766"/>
            <a:ext cx="636593" cy="636593"/>
          </a:xfrm>
          <a:prstGeom prst="ellipse">
            <a:avLst/>
          </a:prstGeom>
        </p:spPr>
      </p:pic>
    </p:spTree>
    <p:extLst>
      <p:ext uri="{BB962C8B-B14F-4D97-AF65-F5344CB8AC3E}">
        <p14:creationId xmlns:p14="http://schemas.microsoft.com/office/powerpoint/2010/main" val="356762004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3425810"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P300</a:t>
            </a:r>
            <a:r>
              <a:rPr lang="zh-CN" altLang="en-US" sz="2200" b="1" dirty="0">
                <a:solidFill>
                  <a:srgbClr val="00B0F0"/>
                </a:solidFill>
                <a:latin typeface="微软雅黑" panose="020B0503020204020204" pitchFamily="34" charset="-122"/>
                <a:ea typeface="微软雅黑" panose="020B0503020204020204" pitchFamily="34" charset="-122"/>
              </a:rPr>
              <a:t>成分和</a:t>
            </a:r>
            <a:r>
              <a:rPr lang="en-US" altLang="zh-CN" sz="2200" b="1" dirty="0">
                <a:solidFill>
                  <a:srgbClr val="00B0F0"/>
                </a:solidFill>
                <a:latin typeface="微软雅黑" panose="020B0503020204020204" pitchFamily="34" charset="-122"/>
                <a:ea typeface="微软雅黑" panose="020B0503020204020204" pitchFamily="34" charset="-122"/>
              </a:rPr>
              <a:t>Oddball</a:t>
            </a:r>
            <a:r>
              <a:rPr lang="zh-CN" altLang="en-US" sz="2200" b="1" dirty="0">
                <a:solidFill>
                  <a:srgbClr val="00B0F0"/>
                </a:solidFill>
                <a:latin typeface="微软雅黑" panose="020B0503020204020204" pitchFamily="34" charset="-122"/>
                <a:ea typeface="微软雅黑" panose="020B0503020204020204" pitchFamily="34" charset="-122"/>
              </a:rPr>
              <a:t>范式</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6" name="内容占位符 2"/>
          <p:cNvSpPr txBox="1">
            <a:spLocks/>
          </p:cNvSpPr>
          <p:nvPr/>
        </p:nvSpPr>
        <p:spPr>
          <a:xfrm>
            <a:off x="484322" y="1374744"/>
            <a:ext cx="8113712" cy="1648820"/>
          </a:xfrm>
          <a:prstGeom prst="rect">
            <a:avLst/>
          </a:prstGeom>
        </p:spPr>
        <p:txBody>
          <a:bodyPr>
            <a:normAutofit/>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defRPr/>
            </a:pPr>
            <a:r>
              <a:rPr lang="en-US" altLang="zh-CN" sz="2000" kern="0" dirty="0">
                <a:latin typeface="微软雅黑" panose="020B0503020204020204" pitchFamily="34" charset="-122"/>
                <a:ea typeface="微软雅黑" panose="020B0503020204020204" pitchFamily="34" charset="-122"/>
              </a:rPr>
              <a:t>P300</a:t>
            </a:r>
            <a:r>
              <a:rPr lang="zh-CN" altLang="en-US" sz="2000" kern="0" dirty="0">
                <a:latin typeface="微软雅黑" panose="020B0503020204020204" pitchFamily="34" charset="-122"/>
                <a:ea typeface="微软雅黑" panose="020B0503020204020204" pitchFamily="34" charset="-122"/>
              </a:rPr>
              <a:t>，晚成分的第三个正波</a:t>
            </a:r>
            <a:r>
              <a:rPr lang="en-US" altLang="zh-CN" sz="2000" kern="0" dirty="0">
                <a:latin typeface="微软雅黑" panose="020B0503020204020204" pitchFamily="34" charset="-122"/>
                <a:ea typeface="微软雅黑" panose="020B0503020204020204" pitchFamily="34" charset="-122"/>
              </a:rPr>
              <a:t>P3</a:t>
            </a:r>
          </a:p>
          <a:p>
            <a:pPr>
              <a:defRPr/>
            </a:pPr>
            <a:endParaRPr lang="en-US" altLang="zh-CN" sz="1200" kern="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defRPr/>
            </a:pPr>
            <a:r>
              <a:rPr lang="en-US" altLang="zh-CN" sz="1800" kern="0" dirty="0">
                <a:latin typeface="微软雅黑" panose="020B0503020204020204" pitchFamily="34" charset="-122"/>
                <a:ea typeface="微软雅黑" panose="020B0503020204020204" pitchFamily="34" charset="-122"/>
              </a:rPr>
              <a:t>Oddball</a:t>
            </a:r>
            <a:r>
              <a:rPr lang="zh-CN" altLang="en-US" sz="1800" kern="0" dirty="0">
                <a:latin typeface="微软雅黑" panose="020B0503020204020204" pitchFamily="34" charset="-122"/>
                <a:ea typeface="微软雅黑" panose="020B0503020204020204" pitchFamily="34" charset="-122"/>
              </a:rPr>
              <a:t>范式</a:t>
            </a:r>
            <a:r>
              <a:rPr lang="zh-CN" altLang="en-US" sz="1400" kern="0" dirty="0">
                <a:latin typeface="微软雅黑" panose="020B0503020204020204" pitchFamily="34" charset="-122"/>
                <a:ea typeface="微软雅黑" panose="020B0503020204020204" pitchFamily="34" charset="-122"/>
              </a:rPr>
              <a:t>：</a:t>
            </a:r>
            <a:endParaRPr lang="en-US" altLang="zh-CN" sz="1400" kern="0" dirty="0">
              <a:latin typeface="微软雅黑" panose="020B0503020204020204" pitchFamily="34" charset="-122"/>
              <a:ea typeface="微软雅黑" panose="020B0503020204020204" pitchFamily="34" charset="-122"/>
            </a:endParaRPr>
          </a:p>
          <a:p>
            <a:pPr lvl="2">
              <a:defRPr/>
            </a:pPr>
            <a:r>
              <a:rPr lang="zh-CN" altLang="en-US" sz="1600" kern="0" dirty="0">
                <a:latin typeface="微软雅黑" panose="020B0503020204020204" pitchFamily="34" charset="-122"/>
                <a:ea typeface="微软雅黑" panose="020B0503020204020204" pitchFamily="34" charset="-122"/>
              </a:rPr>
              <a:t>标准刺激（</a:t>
            </a:r>
            <a:r>
              <a:rPr lang="en-US" altLang="zh-CN" sz="1600" kern="0" dirty="0">
                <a:latin typeface="微软雅黑" panose="020B0503020204020204" pitchFamily="34" charset="-122"/>
                <a:ea typeface="微软雅黑" panose="020B0503020204020204" pitchFamily="34" charset="-122"/>
              </a:rPr>
              <a:t>standard stimuli</a:t>
            </a:r>
            <a:r>
              <a:rPr lang="zh-CN" altLang="en-US" sz="1600" kern="0" dirty="0">
                <a:latin typeface="微软雅黑" panose="020B0503020204020204" pitchFamily="34" charset="-122"/>
                <a:ea typeface="微软雅黑" panose="020B0503020204020204" pitchFamily="34" charset="-122"/>
              </a:rPr>
              <a:t>）</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大概率</a:t>
            </a:r>
            <a:endParaRPr lang="en-US" altLang="zh-CN" sz="1600" kern="0" dirty="0">
              <a:latin typeface="微软雅黑" panose="020B0503020204020204" pitchFamily="34" charset="-122"/>
              <a:ea typeface="微软雅黑" panose="020B0503020204020204" pitchFamily="34" charset="-122"/>
            </a:endParaRPr>
          </a:p>
          <a:p>
            <a:pPr lvl="2">
              <a:defRPr/>
            </a:pPr>
            <a:r>
              <a:rPr lang="zh-CN" altLang="en-US" sz="1600" kern="0" dirty="0">
                <a:latin typeface="微软雅黑" panose="020B0503020204020204" pitchFamily="34" charset="-122"/>
                <a:ea typeface="微软雅黑" panose="020B0503020204020204" pitchFamily="34" charset="-122"/>
              </a:rPr>
              <a:t>偏差刺激（</a:t>
            </a:r>
            <a:r>
              <a:rPr lang="en-US" altLang="zh-CN" sz="1600" kern="0" dirty="0">
                <a:latin typeface="微软雅黑" panose="020B0503020204020204" pitchFamily="34" charset="-122"/>
                <a:ea typeface="微软雅黑" panose="020B0503020204020204" pitchFamily="34" charset="-122"/>
              </a:rPr>
              <a:t>deviant   stimuli</a:t>
            </a:r>
            <a:r>
              <a:rPr lang="zh-CN" altLang="en-US" sz="1600" kern="0" dirty="0">
                <a:latin typeface="微软雅黑" panose="020B0503020204020204" pitchFamily="34" charset="-122"/>
                <a:ea typeface="微软雅黑" panose="020B0503020204020204" pitchFamily="34" charset="-122"/>
              </a:rPr>
              <a:t>）</a:t>
            </a:r>
            <a:r>
              <a:rPr lang="en-US" altLang="zh-CN" sz="1600" kern="0" dirty="0">
                <a:latin typeface="微软雅黑" panose="020B0503020204020204" pitchFamily="34" charset="-122"/>
                <a:ea typeface="微软雅黑" panose="020B0503020204020204" pitchFamily="34" charset="-122"/>
              </a:rPr>
              <a:t>--</a:t>
            </a:r>
            <a:r>
              <a:rPr lang="zh-CN" altLang="en-US" sz="1600" kern="0" dirty="0">
                <a:latin typeface="微软雅黑" panose="020B0503020204020204" pitchFamily="34" charset="-122"/>
                <a:ea typeface="微软雅黑" panose="020B0503020204020204" pitchFamily="34" charset="-122"/>
              </a:rPr>
              <a:t>小概率</a:t>
            </a:r>
            <a:endParaRPr lang="en-US" altLang="zh-CN" sz="1600" kern="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en-US" altLang="zh-CN" kern="0" dirty="0">
              <a:latin typeface="微软雅黑" panose="020B0503020204020204" pitchFamily="34" charset="-122"/>
              <a:ea typeface="微软雅黑" panose="020B0503020204020204" pitchFamily="34" charset="-122"/>
            </a:endParaRPr>
          </a:p>
          <a:p>
            <a:pPr>
              <a:defRPr/>
            </a:pPr>
            <a:endParaRPr lang="en-US" altLang="zh-CN" kern="0" dirty="0">
              <a:latin typeface="微软雅黑" panose="020B0503020204020204" pitchFamily="34" charset="-122"/>
              <a:ea typeface="微软雅黑" panose="020B0503020204020204" pitchFamily="34" charset="-122"/>
            </a:endParaRPr>
          </a:p>
          <a:p>
            <a:pPr>
              <a:defRPr/>
            </a:pPr>
            <a:endParaRPr lang="en-US" altLang="zh-CN" kern="0" dirty="0">
              <a:latin typeface="微软雅黑" panose="020B0503020204020204" pitchFamily="34" charset="-122"/>
              <a:ea typeface="微软雅黑" panose="020B0503020204020204" pitchFamily="34" charset="-122"/>
            </a:endParaRPr>
          </a:p>
          <a:p>
            <a:pPr>
              <a:defRPr/>
            </a:pPr>
            <a:endParaRPr lang="en-US" altLang="zh-CN" kern="0" dirty="0">
              <a:latin typeface="微软雅黑" panose="020B0503020204020204" pitchFamily="34" charset="-122"/>
              <a:ea typeface="微软雅黑" panose="020B0503020204020204" pitchFamily="34" charset="-122"/>
            </a:endParaRPr>
          </a:p>
          <a:p>
            <a:pPr algn="ctr">
              <a:buFont typeface="Arial" panose="020B0604020202020204" pitchFamily="34" charset="0"/>
              <a:buNone/>
              <a:defRPr/>
            </a:pPr>
            <a:endParaRPr lang="en-US" altLang="zh-CN" sz="2400" b="1" kern="0" dirty="0">
              <a:latin typeface="微软雅黑" panose="020B0503020204020204" pitchFamily="34" charset="-122"/>
              <a:ea typeface="微软雅黑" panose="020B0503020204020204" pitchFamily="34" charset="-122"/>
            </a:endParaRPr>
          </a:p>
          <a:p>
            <a:pPr algn="ctr">
              <a:buFont typeface="Arial" panose="020B0604020202020204" pitchFamily="34" charset="0"/>
              <a:buNone/>
              <a:defRPr/>
            </a:pPr>
            <a:endParaRPr lang="en-US" altLang="zh-CN" sz="3300" b="1" kern="0" dirty="0">
              <a:latin typeface="微软雅黑" panose="020B0503020204020204" pitchFamily="34" charset="-122"/>
              <a:ea typeface="微软雅黑" panose="020B0503020204020204" pitchFamily="34" charset="-122"/>
            </a:endParaRPr>
          </a:p>
        </p:txBody>
      </p:sp>
      <p:pic>
        <p:nvPicPr>
          <p:cNvPr id="1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82" y="3529977"/>
            <a:ext cx="7572375" cy="1012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4132" y="4682502"/>
            <a:ext cx="179388" cy="29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7645" y="4682502"/>
            <a:ext cx="196850" cy="290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矩形 13"/>
          <p:cNvSpPr>
            <a:spLocks noChangeArrowheads="1"/>
          </p:cNvSpPr>
          <p:nvPr/>
        </p:nvSpPr>
        <p:spPr bwMode="auto">
          <a:xfrm>
            <a:off x="3117832" y="464281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标准刺激</a:t>
            </a:r>
          </a:p>
        </p:txBody>
      </p:sp>
      <p:sp>
        <p:nvSpPr>
          <p:cNvPr id="24" name="矩形 15"/>
          <p:cNvSpPr>
            <a:spLocks noChangeArrowheads="1"/>
          </p:cNvSpPr>
          <p:nvPr/>
        </p:nvSpPr>
        <p:spPr bwMode="auto">
          <a:xfrm>
            <a:off x="5443520" y="4642815"/>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偏差刺激</a:t>
            </a: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5579" y="868331"/>
            <a:ext cx="2232455" cy="2062594"/>
          </a:xfrm>
          <a:prstGeom prst="rect">
            <a:avLst/>
          </a:prstGeom>
        </p:spPr>
      </p:pic>
    </p:spTree>
    <p:extLst>
      <p:ext uri="{BB962C8B-B14F-4D97-AF65-F5344CB8AC3E}">
        <p14:creationId xmlns:p14="http://schemas.microsoft.com/office/powerpoint/2010/main" val="3482875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3425810"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P300</a:t>
            </a:r>
            <a:r>
              <a:rPr lang="zh-CN" altLang="en-US" sz="2200" b="1" dirty="0">
                <a:solidFill>
                  <a:srgbClr val="00B0F0"/>
                </a:solidFill>
                <a:latin typeface="微软雅黑" panose="020B0503020204020204" pitchFamily="34" charset="-122"/>
                <a:ea typeface="微软雅黑" panose="020B0503020204020204" pitchFamily="34" charset="-122"/>
              </a:rPr>
              <a:t>成分和</a:t>
            </a:r>
            <a:r>
              <a:rPr lang="en-US" altLang="zh-CN" sz="2200" b="1" dirty="0">
                <a:solidFill>
                  <a:srgbClr val="00B0F0"/>
                </a:solidFill>
                <a:latin typeface="微软雅黑" panose="020B0503020204020204" pitchFamily="34" charset="-122"/>
                <a:ea typeface="微软雅黑" panose="020B0503020204020204" pitchFamily="34" charset="-122"/>
              </a:rPr>
              <a:t>Oddball</a:t>
            </a:r>
            <a:r>
              <a:rPr lang="zh-CN" altLang="en-US" sz="2200" b="1" dirty="0">
                <a:solidFill>
                  <a:srgbClr val="00B0F0"/>
                </a:solidFill>
                <a:latin typeface="微软雅黑" panose="020B0503020204020204" pitchFamily="34" charset="-122"/>
                <a:ea typeface="微软雅黑" panose="020B0503020204020204" pitchFamily="34" charset="-122"/>
              </a:rPr>
              <a:t>范式</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1" name="Text Box 3"/>
          <p:cNvSpPr txBox="1">
            <a:spLocks noChangeArrowheads="1"/>
          </p:cNvSpPr>
          <p:nvPr/>
        </p:nvSpPr>
        <p:spPr bwMode="auto">
          <a:xfrm>
            <a:off x="5454102" y="4623430"/>
            <a:ext cx="3379787" cy="30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a:spcBef>
                <a:spcPct val="50000"/>
              </a:spcBef>
              <a:buFontTx/>
              <a:buNone/>
            </a:pPr>
            <a:r>
              <a:rPr kumimoji="1" lang="en-US" altLang="zh-CN" sz="1400" dirty="0">
                <a:latin typeface="微软雅黑" panose="020B0503020204020204" pitchFamily="34" charset="-122"/>
                <a:ea typeface="微软雅黑" panose="020B0503020204020204" pitchFamily="34" charset="-122"/>
              </a:rPr>
              <a:t>(Duncan-Johnson, et al., 1977)</a:t>
            </a:r>
          </a:p>
        </p:txBody>
      </p:sp>
      <p:pic>
        <p:nvPicPr>
          <p:cNvPr id="23" name="内容占位符 8" descr="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008308"/>
            <a:ext cx="4133813" cy="380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内容占位符 7"/>
          <p:cNvSpPr txBox="1">
            <a:spLocks/>
          </p:cNvSpPr>
          <p:nvPr/>
        </p:nvSpPr>
        <p:spPr>
          <a:xfrm>
            <a:off x="5110181" y="1028945"/>
            <a:ext cx="3723708" cy="3627438"/>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buFont typeface="Wingdings" panose="05000000000000000000" pitchFamily="2" charset="2"/>
              <a:buChar char="Ø"/>
              <a:defRPr/>
            </a:pPr>
            <a:r>
              <a:rPr kumimoji="1" lang="zh-CN" altLang="en-US" sz="2000" b="1" kern="0" dirty="0">
                <a:latin typeface="微软雅黑" panose="020B0503020204020204" pitchFamily="34" charset="-122"/>
                <a:ea typeface="微软雅黑" panose="020B0503020204020204" pitchFamily="34" charset="-122"/>
              </a:rPr>
              <a:t>实验设计</a:t>
            </a:r>
            <a:r>
              <a:rPr kumimoji="1" lang="en-US" altLang="zh-CN" sz="2000" b="1" kern="0" dirty="0">
                <a:latin typeface="微软雅黑" panose="020B0503020204020204" pitchFamily="34" charset="-122"/>
                <a:ea typeface="微软雅黑" panose="020B0503020204020204" pitchFamily="34" charset="-122"/>
              </a:rPr>
              <a:t>:</a:t>
            </a:r>
          </a:p>
          <a:p>
            <a:pPr>
              <a:buFont typeface="Wingdings" panose="05000000000000000000" pitchFamily="2" charset="2"/>
              <a:buChar char="Ø"/>
              <a:defRPr/>
            </a:pPr>
            <a:endParaRPr kumimoji="1" lang="en-US" altLang="zh-CN" sz="2000" b="1" kern="0" dirty="0">
              <a:latin typeface="微软雅黑" panose="020B0503020204020204" pitchFamily="34" charset="-122"/>
              <a:ea typeface="微软雅黑" panose="020B0503020204020204" pitchFamily="34" charset="-122"/>
            </a:endParaRPr>
          </a:p>
          <a:p>
            <a:pPr marL="198755" indent="-198755">
              <a:buFontTx/>
              <a:buChar char="•"/>
              <a:defRPr/>
            </a:pPr>
            <a:r>
              <a:rPr kumimoji="1" lang="zh-CN" altLang="en-US" sz="1800" kern="0" dirty="0">
                <a:latin typeface="微软雅黑" panose="020B0503020204020204" pitchFamily="34" charset="-122"/>
                <a:ea typeface="微软雅黑" panose="020B0503020204020204" pitchFamily="34" charset="-122"/>
              </a:rPr>
              <a:t>刺激由高、低频</a:t>
            </a:r>
            <a:r>
              <a:rPr kumimoji="1" lang="en-US" altLang="zh-CN" sz="1800" kern="0" dirty="0">
                <a:latin typeface="微软雅黑" panose="020B0503020204020204" pitchFamily="34" charset="-122"/>
                <a:ea typeface="微软雅黑" panose="020B0503020204020204" pitchFamily="34" charset="-122"/>
              </a:rPr>
              <a:t>2</a:t>
            </a:r>
            <a:r>
              <a:rPr kumimoji="1" lang="zh-CN" altLang="en-US" sz="1800" kern="0" dirty="0">
                <a:latin typeface="微软雅黑" panose="020B0503020204020204" pitchFamily="34" charset="-122"/>
                <a:ea typeface="微软雅黑" panose="020B0503020204020204" pitchFamily="34" charset="-122"/>
              </a:rPr>
              <a:t>种纯音组成</a:t>
            </a:r>
            <a:endParaRPr kumimoji="1" lang="en-US" altLang="zh-CN" sz="1800" kern="0" dirty="0">
              <a:latin typeface="微软雅黑" panose="020B0503020204020204" pitchFamily="34" charset="-122"/>
              <a:ea typeface="微软雅黑" panose="020B0503020204020204" pitchFamily="34" charset="-122"/>
            </a:endParaRPr>
          </a:p>
          <a:p>
            <a:pPr marL="0" indent="0">
              <a:buNone/>
              <a:defRPr/>
            </a:pPr>
            <a:endParaRPr kumimoji="1" lang="zh-CN" altLang="en-US" sz="1800" kern="0" dirty="0">
              <a:latin typeface="微软雅黑" panose="020B0503020204020204" pitchFamily="34" charset="-122"/>
              <a:ea typeface="微软雅黑" panose="020B0503020204020204" pitchFamily="34" charset="-122"/>
            </a:endParaRPr>
          </a:p>
          <a:p>
            <a:pPr marL="198755" indent="-198755">
              <a:buFontTx/>
              <a:buChar char="•"/>
              <a:defRPr/>
            </a:pPr>
            <a:r>
              <a:rPr kumimoji="1" lang="zh-CN" altLang="en-US" sz="1800" kern="0" dirty="0">
                <a:latin typeface="微软雅黑" panose="020B0503020204020204" pitchFamily="34" charset="-122"/>
                <a:ea typeface="微软雅黑" panose="020B0503020204020204" pitchFamily="34" charset="-122"/>
              </a:rPr>
              <a:t>       注意实验</a:t>
            </a:r>
            <a:endParaRPr kumimoji="1" lang="en-US" altLang="zh-CN" sz="1800" kern="0" dirty="0">
              <a:latin typeface="微软雅黑" panose="020B0503020204020204" pitchFamily="34" charset="-122"/>
              <a:ea typeface="微软雅黑" panose="020B0503020204020204" pitchFamily="34" charset="-122"/>
            </a:endParaRPr>
          </a:p>
          <a:p>
            <a:pPr marL="198755" indent="-198755">
              <a:buFontTx/>
              <a:buChar char="•"/>
              <a:defRPr/>
            </a:pPr>
            <a:r>
              <a:rPr kumimoji="1" lang="zh-CN" altLang="en-US" sz="1800" kern="0" dirty="0">
                <a:latin typeface="微软雅黑" panose="020B0503020204020204" pitchFamily="34" charset="-122"/>
                <a:ea typeface="微软雅黑" panose="020B0503020204020204" pitchFamily="34" charset="-122"/>
              </a:rPr>
              <a:t>       非注意实验</a:t>
            </a:r>
            <a:endParaRPr kumimoji="1" lang="en-US" altLang="zh-CN" sz="1800" kern="0" dirty="0">
              <a:latin typeface="微软雅黑" panose="020B0503020204020204" pitchFamily="34" charset="-122"/>
              <a:ea typeface="微软雅黑" panose="020B0503020204020204" pitchFamily="34" charset="-122"/>
            </a:endParaRPr>
          </a:p>
          <a:p>
            <a:pPr marL="198755" indent="-198755">
              <a:buFontTx/>
              <a:buChar char="•"/>
              <a:defRPr/>
            </a:pPr>
            <a:endParaRPr kumimoji="1" lang="zh-CN" altLang="en-US" sz="1800" kern="0" dirty="0">
              <a:latin typeface="微软雅黑" panose="020B0503020204020204" pitchFamily="34" charset="-122"/>
              <a:ea typeface="微软雅黑" panose="020B0503020204020204" pitchFamily="34" charset="-122"/>
            </a:endParaRPr>
          </a:p>
          <a:p>
            <a:pPr marL="198755" indent="-198755">
              <a:buFontTx/>
              <a:buChar char="•"/>
              <a:defRPr/>
            </a:pPr>
            <a:r>
              <a:rPr kumimoji="1" lang="zh-CN" altLang="en-US" sz="1800" kern="0" dirty="0">
                <a:latin typeface="微软雅黑" panose="020B0503020204020204" pitchFamily="34" charset="-122"/>
                <a:ea typeface="微软雅黑" panose="020B0503020204020204" pitchFamily="34" charset="-122"/>
              </a:rPr>
              <a:t>注意实验：计数任务，只对高频刺激计数</a:t>
            </a:r>
          </a:p>
        </p:txBody>
      </p:sp>
      <p:cxnSp>
        <p:nvCxnSpPr>
          <p:cNvPr id="5" name="直接连接符 4"/>
          <p:cNvCxnSpPr>
            <a:cxnSpLocks/>
          </p:cNvCxnSpPr>
          <p:nvPr/>
        </p:nvCxnSpPr>
        <p:spPr>
          <a:xfrm>
            <a:off x="5454102" y="2596445"/>
            <a:ext cx="360892" cy="0"/>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a:xfrm>
            <a:off x="5476327" y="2906890"/>
            <a:ext cx="33866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06443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3425810"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P300</a:t>
            </a:r>
            <a:r>
              <a:rPr lang="zh-CN" altLang="en-US" sz="2200" b="1" dirty="0">
                <a:solidFill>
                  <a:srgbClr val="00B0F0"/>
                </a:solidFill>
                <a:latin typeface="微软雅黑" panose="020B0503020204020204" pitchFamily="34" charset="-122"/>
                <a:ea typeface="微软雅黑" panose="020B0503020204020204" pitchFamily="34" charset="-122"/>
              </a:rPr>
              <a:t>成分和</a:t>
            </a:r>
            <a:r>
              <a:rPr lang="en-US" altLang="zh-CN" sz="2200" b="1" dirty="0">
                <a:solidFill>
                  <a:srgbClr val="00B0F0"/>
                </a:solidFill>
                <a:latin typeface="微软雅黑" panose="020B0503020204020204" pitchFamily="34" charset="-122"/>
                <a:ea typeface="微软雅黑" panose="020B0503020204020204" pitchFamily="34" charset="-122"/>
              </a:rPr>
              <a:t>Oddball</a:t>
            </a:r>
            <a:r>
              <a:rPr lang="zh-CN" altLang="en-US" sz="2200" b="1" dirty="0">
                <a:solidFill>
                  <a:srgbClr val="00B0F0"/>
                </a:solidFill>
                <a:latin typeface="微软雅黑" panose="020B0503020204020204" pitchFamily="34" charset="-122"/>
                <a:ea typeface="微软雅黑" panose="020B0503020204020204" pitchFamily="34" charset="-122"/>
              </a:rPr>
              <a:t>范式</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1" name="Text Box 3"/>
          <p:cNvSpPr txBox="1">
            <a:spLocks noChangeArrowheads="1"/>
          </p:cNvSpPr>
          <p:nvPr/>
        </p:nvSpPr>
        <p:spPr bwMode="auto">
          <a:xfrm>
            <a:off x="5515750" y="4471439"/>
            <a:ext cx="3379787" cy="30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a:spcBef>
                <a:spcPct val="50000"/>
              </a:spcBef>
              <a:buFontTx/>
              <a:buNone/>
            </a:pPr>
            <a:r>
              <a:rPr kumimoji="1" lang="en-US" altLang="zh-CN" sz="1400" dirty="0">
                <a:latin typeface="微软雅黑" panose="020B0503020204020204" pitchFamily="34" charset="-122"/>
                <a:ea typeface="微软雅黑" panose="020B0503020204020204" pitchFamily="34" charset="-122"/>
              </a:rPr>
              <a:t>(Duncan-Johnson, et al., 1977)</a:t>
            </a:r>
          </a:p>
        </p:txBody>
      </p:sp>
      <p:pic>
        <p:nvPicPr>
          <p:cNvPr id="18" name="内容占位符 8" descr="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400" y="973082"/>
            <a:ext cx="4121214" cy="386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内容占位符 7"/>
          <p:cNvSpPr txBox="1">
            <a:spLocks/>
          </p:cNvSpPr>
          <p:nvPr/>
        </p:nvSpPr>
        <p:spPr>
          <a:xfrm>
            <a:off x="4695291" y="1154113"/>
            <a:ext cx="4353460" cy="3381375"/>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buFont typeface="Wingdings" panose="05000000000000000000" pitchFamily="2" charset="2"/>
              <a:buChar char="Ø"/>
              <a:defRPr/>
            </a:pPr>
            <a:r>
              <a:rPr kumimoji="1" lang="en-US" altLang="zh-CN" sz="2000" b="1" kern="0" dirty="0">
                <a:latin typeface="微软雅黑" panose="020B0503020204020204" pitchFamily="34" charset="-122"/>
                <a:ea typeface="微软雅黑" panose="020B0503020204020204" pitchFamily="34" charset="-122"/>
              </a:rPr>
              <a:t>P300</a:t>
            </a:r>
            <a:r>
              <a:rPr kumimoji="1" lang="zh-CN" altLang="en-US" sz="2000" b="1" kern="0" dirty="0">
                <a:latin typeface="微软雅黑" panose="020B0503020204020204" pitchFamily="34" charset="-122"/>
                <a:ea typeface="微软雅黑" panose="020B0503020204020204" pitchFamily="34" charset="-122"/>
              </a:rPr>
              <a:t>与注意、概率、靶的关系</a:t>
            </a:r>
            <a:r>
              <a:rPr kumimoji="1" lang="en-US" altLang="zh-CN" sz="2000" b="1" kern="0" dirty="0">
                <a:latin typeface="微软雅黑" panose="020B0503020204020204" pitchFamily="34" charset="-122"/>
                <a:ea typeface="微软雅黑" panose="020B0503020204020204" pitchFamily="34" charset="-122"/>
              </a:rPr>
              <a:t>:</a:t>
            </a:r>
          </a:p>
          <a:p>
            <a:pPr marL="198755" indent="-198755">
              <a:defRPr/>
            </a:pPr>
            <a:endParaRPr kumimoji="1" lang="en-US" altLang="zh-CN" sz="1900" kern="0" dirty="0">
              <a:latin typeface="微软雅黑" panose="020B0503020204020204" pitchFamily="34" charset="-122"/>
              <a:ea typeface="微软雅黑" panose="020B0503020204020204" pitchFamily="34" charset="-122"/>
            </a:endParaRPr>
          </a:p>
          <a:p>
            <a:pPr marL="685800" lvl="1">
              <a:lnSpc>
                <a:spcPct val="150000"/>
              </a:lnSpc>
              <a:buFont typeface="Arial" panose="020B0604020202020204" pitchFamily="34" charset="0"/>
              <a:buChar char="•"/>
              <a:defRPr/>
            </a:pPr>
            <a:r>
              <a:rPr kumimoji="1" lang="zh-CN" altLang="en-US" sz="1800" kern="0" dirty="0">
                <a:latin typeface="微软雅黑" panose="020B0503020204020204" pitchFamily="34" charset="-122"/>
                <a:ea typeface="微软雅黑" panose="020B0503020204020204" pitchFamily="34" charset="-122"/>
              </a:rPr>
              <a:t>注意效应：</a:t>
            </a:r>
            <a:r>
              <a:rPr kumimoji="1" lang="zh-CN" altLang="en-US" sz="1600" kern="0" dirty="0">
                <a:latin typeface="微软雅黑" panose="020B0503020204020204" pitchFamily="34" charset="-122"/>
                <a:ea typeface="微软雅黑" panose="020B0503020204020204" pitchFamily="34" charset="-122"/>
              </a:rPr>
              <a:t>注意是产生</a:t>
            </a:r>
            <a:r>
              <a:rPr kumimoji="1" lang="en-US" altLang="zh-CN" sz="1600" kern="0" dirty="0">
                <a:latin typeface="微软雅黑" panose="020B0503020204020204" pitchFamily="34" charset="-122"/>
                <a:ea typeface="微软雅黑" panose="020B0503020204020204" pitchFamily="34" charset="-122"/>
              </a:rPr>
              <a:t>P300</a:t>
            </a:r>
            <a:r>
              <a:rPr kumimoji="1" lang="zh-CN" altLang="en-US" sz="1600" kern="0" dirty="0">
                <a:latin typeface="微软雅黑" panose="020B0503020204020204" pitchFamily="34" charset="-122"/>
                <a:ea typeface="微软雅黑" panose="020B0503020204020204" pitchFamily="34" charset="-122"/>
              </a:rPr>
              <a:t>的条件</a:t>
            </a:r>
            <a:endParaRPr kumimoji="1" lang="en-US" altLang="zh-CN" sz="1600" kern="0" dirty="0">
              <a:latin typeface="微软雅黑" panose="020B0503020204020204" pitchFamily="34" charset="-122"/>
              <a:ea typeface="微软雅黑" panose="020B0503020204020204" pitchFamily="34" charset="-122"/>
            </a:endParaRPr>
          </a:p>
          <a:p>
            <a:pPr marL="685800" lvl="1">
              <a:lnSpc>
                <a:spcPct val="150000"/>
              </a:lnSpc>
              <a:buFont typeface="Arial" panose="020B0604020202020204" pitchFamily="34" charset="0"/>
              <a:buChar char="•"/>
              <a:defRPr/>
            </a:pPr>
            <a:r>
              <a:rPr kumimoji="1" lang="zh-CN" altLang="en-US" sz="1800" kern="0" dirty="0">
                <a:latin typeface="微软雅黑" panose="020B0503020204020204" pitchFamily="34" charset="-122"/>
                <a:ea typeface="微软雅黑" panose="020B0503020204020204" pitchFamily="34" charset="-122"/>
              </a:rPr>
              <a:t>概率效应：</a:t>
            </a:r>
            <a:r>
              <a:rPr kumimoji="1" lang="en-US" altLang="zh-CN" sz="1600" kern="0" dirty="0">
                <a:latin typeface="微软雅黑" panose="020B0503020204020204" pitchFamily="34" charset="-122"/>
                <a:ea typeface="微软雅黑" panose="020B0503020204020204" pitchFamily="34" charset="-122"/>
              </a:rPr>
              <a:t>P300</a:t>
            </a:r>
            <a:r>
              <a:rPr kumimoji="1" lang="zh-CN" altLang="en-US" sz="1600" kern="0" dirty="0">
                <a:latin typeface="微软雅黑" panose="020B0503020204020204" pitchFamily="34" charset="-122"/>
                <a:ea typeface="微软雅黑" panose="020B0503020204020204" pitchFamily="34" charset="-122"/>
              </a:rPr>
              <a:t>波幅与概率成反比，靶与非靶皆然</a:t>
            </a:r>
            <a:endParaRPr kumimoji="1" lang="en-US" altLang="zh-CN" sz="1800" kern="0" dirty="0">
              <a:latin typeface="微软雅黑" panose="020B0503020204020204" pitchFamily="34" charset="-122"/>
              <a:ea typeface="微软雅黑" panose="020B0503020204020204" pitchFamily="34" charset="-122"/>
            </a:endParaRPr>
          </a:p>
          <a:p>
            <a:pPr marL="685800" lvl="1">
              <a:lnSpc>
                <a:spcPct val="150000"/>
              </a:lnSpc>
              <a:buFont typeface="Arial" panose="020B0604020202020204" pitchFamily="34" charset="0"/>
              <a:buChar char="•"/>
              <a:defRPr/>
            </a:pPr>
            <a:r>
              <a:rPr kumimoji="1" lang="zh-CN" altLang="en-US" sz="1800" kern="0" dirty="0">
                <a:latin typeface="微软雅黑" panose="020B0503020204020204" pitchFamily="34" charset="-122"/>
                <a:ea typeface="微软雅黑" panose="020B0503020204020204" pitchFamily="34" charset="-122"/>
              </a:rPr>
              <a:t>靶效应：</a:t>
            </a:r>
            <a:r>
              <a:rPr kumimoji="1" lang="zh-CN" altLang="en-US" sz="1600" kern="0" dirty="0">
                <a:latin typeface="微软雅黑" panose="020B0503020204020204" pitchFamily="34" charset="-122"/>
                <a:ea typeface="微软雅黑" panose="020B0503020204020204" pitchFamily="34" charset="-122"/>
              </a:rPr>
              <a:t>同概率的靶刺激</a:t>
            </a:r>
            <a:r>
              <a:rPr kumimoji="1" lang="en-US" altLang="zh-CN" sz="1600" kern="0" dirty="0">
                <a:latin typeface="微软雅黑" panose="020B0503020204020204" pitchFamily="34" charset="-122"/>
                <a:ea typeface="微软雅黑" panose="020B0503020204020204" pitchFamily="34" charset="-122"/>
              </a:rPr>
              <a:t>P300&gt;</a:t>
            </a:r>
            <a:r>
              <a:rPr kumimoji="1" lang="zh-CN" altLang="en-US" sz="1600" kern="0" dirty="0">
                <a:latin typeface="微软雅黑" panose="020B0503020204020204" pitchFamily="34" charset="-122"/>
                <a:ea typeface="微软雅黑" panose="020B0503020204020204" pitchFamily="34" charset="-122"/>
              </a:rPr>
              <a:t>非靶刺激</a:t>
            </a:r>
            <a:r>
              <a:rPr kumimoji="1" lang="en-US" altLang="zh-CN" sz="1600" kern="0" dirty="0">
                <a:latin typeface="微软雅黑" panose="020B0503020204020204" pitchFamily="34" charset="-122"/>
                <a:ea typeface="微软雅黑" panose="020B0503020204020204" pitchFamily="34" charset="-122"/>
              </a:rPr>
              <a:t>P300</a:t>
            </a:r>
            <a:endParaRPr kumimoji="1" lang="zh-CN" altLang="en-US" sz="1800" kern="0" dirty="0">
              <a:latin typeface="微软雅黑" panose="020B0503020204020204" pitchFamily="34" charset="-122"/>
              <a:ea typeface="微软雅黑" panose="020B0503020204020204" pitchFamily="34" charset="-122"/>
            </a:endParaRPr>
          </a:p>
          <a:p>
            <a:pPr marL="0" indent="0">
              <a:buNone/>
              <a:defRPr/>
            </a:pPr>
            <a:endParaRPr lang="zh-CN" altLang="en-US"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9683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fade">
                                      <p:cBhvr>
                                        <p:cTn id="25" dur="1000"/>
                                        <p:tgtEl>
                                          <p:spTgt spid="19">
                                            <p:txEl>
                                              <p:pRg st="2" end="2"/>
                                            </p:txEl>
                                          </p:spTgt>
                                        </p:tgtEl>
                                      </p:cBhvr>
                                    </p:animEffect>
                                    <p:anim calcmode="lin" valueType="num">
                                      <p:cBhvr>
                                        <p:cTn id="26"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9">
                                            <p:txEl>
                                              <p:pRg st="3" end="3"/>
                                            </p:txEl>
                                          </p:spTgt>
                                        </p:tgtEl>
                                        <p:attrNameLst>
                                          <p:attrName>style.visibility</p:attrName>
                                        </p:attrNameLst>
                                      </p:cBhvr>
                                      <p:to>
                                        <p:strVal val="visible"/>
                                      </p:to>
                                    </p:set>
                                    <p:animEffect transition="in" filter="fade">
                                      <p:cBhvr>
                                        <p:cTn id="32" dur="1000"/>
                                        <p:tgtEl>
                                          <p:spTgt spid="19">
                                            <p:txEl>
                                              <p:pRg st="3" end="3"/>
                                            </p:txEl>
                                          </p:spTgt>
                                        </p:tgtEl>
                                      </p:cBhvr>
                                    </p:animEffect>
                                    <p:anim calcmode="lin" valueType="num">
                                      <p:cBhvr>
                                        <p:cTn id="33" dur="10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animEffect transition="in" filter="fade">
                                      <p:cBhvr>
                                        <p:cTn id="39" dur="1000"/>
                                        <p:tgtEl>
                                          <p:spTgt spid="19">
                                            <p:txEl>
                                              <p:pRg st="4" end="4"/>
                                            </p:txEl>
                                          </p:spTgt>
                                        </p:tgtEl>
                                      </p:cBhvr>
                                    </p:animEffect>
                                    <p:anim calcmode="lin" valueType="num">
                                      <p:cBhvr>
                                        <p:cTn id="40"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3425810"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P300</a:t>
            </a:r>
            <a:r>
              <a:rPr lang="zh-CN" altLang="en-US" sz="2200" b="1" dirty="0">
                <a:solidFill>
                  <a:srgbClr val="00B0F0"/>
                </a:solidFill>
                <a:latin typeface="微软雅黑" panose="020B0503020204020204" pitchFamily="34" charset="-122"/>
                <a:ea typeface="微软雅黑" panose="020B0503020204020204" pitchFamily="34" charset="-122"/>
              </a:rPr>
              <a:t>成分和</a:t>
            </a:r>
            <a:r>
              <a:rPr lang="en-US" altLang="zh-CN" sz="2200" b="1" dirty="0">
                <a:solidFill>
                  <a:srgbClr val="00B0F0"/>
                </a:solidFill>
                <a:latin typeface="微软雅黑" panose="020B0503020204020204" pitchFamily="34" charset="-122"/>
                <a:ea typeface="微软雅黑" panose="020B0503020204020204" pitchFamily="34" charset="-122"/>
              </a:rPr>
              <a:t>Oddball</a:t>
            </a:r>
            <a:r>
              <a:rPr lang="zh-CN" altLang="en-US" sz="2200" b="1" dirty="0">
                <a:solidFill>
                  <a:srgbClr val="00B0F0"/>
                </a:solidFill>
                <a:latin typeface="微软雅黑" panose="020B0503020204020204" pitchFamily="34" charset="-122"/>
                <a:ea typeface="微软雅黑" panose="020B0503020204020204" pitchFamily="34" charset="-122"/>
              </a:rPr>
              <a:t>范式</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pic>
        <p:nvPicPr>
          <p:cNvPr id="17" name="内容占位符 4" descr="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233" y="952663"/>
            <a:ext cx="3991591" cy="396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内容占位符 3"/>
          <p:cNvSpPr txBox="1">
            <a:spLocks/>
          </p:cNvSpPr>
          <p:nvPr/>
        </p:nvSpPr>
        <p:spPr>
          <a:xfrm>
            <a:off x="4465574" y="952663"/>
            <a:ext cx="4479989" cy="3627438"/>
          </a:xfrm>
          <a:prstGeom prst="rect">
            <a:avLst/>
          </a:prstGeom>
        </p:spPr>
        <p:txBody>
          <a:bodyPr>
            <a:normAutofit fontScale="92500"/>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lnSpc>
                <a:spcPct val="150000"/>
              </a:lnSpc>
              <a:buFont typeface="Wingdings" panose="05000000000000000000" pitchFamily="2" charset="2"/>
              <a:buChar char="Ø"/>
              <a:defRPr/>
            </a:pPr>
            <a:r>
              <a:rPr kumimoji="1" lang="en-US" altLang="zh-CN" sz="2200" b="1" kern="0" dirty="0">
                <a:latin typeface="微软雅黑" panose="020B0503020204020204" pitchFamily="34" charset="-122"/>
                <a:ea typeface="微软雅黑" panose="020B0503020204020204" pitchFamily="34" charset="-122"/>
              </a:rPr>
              <a:t>P300</a:t>
            </a:r>
            <a:r>
              <a:rPr kumimoji="1" lang="zh-CN" altLang="en-US" sz="2200" b="1" kern="0" dirty="0">
                <a:latin typeface="微软雅黑" panose="020B0503020204020204" pitchFamily="34" charset="-122"/>
                <a:ea typeface="微软雅黑" panose="020B0503020204020204" pitchFamily="34" charset="-122"/>
              </a:rPr>
              <a:t>的潜伏期随任务难度的增加而增加</a:t>
            </a:r>
            <a:endParaRPr kumimoji="1" lang="en-US" altLang="zh-CN" sz="2200" b="1" kern="0" dirty="0">
              <a:latin typeface="微软雅黑" panose="020B0503020204020204" pitchFamily="34" charset="-122"/>
              <a:ea typeface="微软雅黑" panose="020B0503020204020204" pitchFamily="34" charset="-122"/>
            </a:endParaRPr>
          </a:p>
          <a:p>
            <a:pPr marL="198755" indent="-198755">
              <a:lnSpc>
                <a:spcPct val="150000"/>
              </a:lnSpc>
              <a:defRPr/>
            </a:pPr>
            <a:r>
              <a:rPr kumimoji="1" lang="zh-CN" altLang="en-US" sz="1900" kern="0" dirty="0">
                <a:latin typeface="微软雅黑" panose="020B0503020204020204" pitchFamily="34" charset="-122"/>
                <a:ea typeface="微软雅黑" panose="020B0503020204020204" pitchFamily="34" charset="-122"/>
              </a:rPr>
              <a:t>实验呈现一系列词语，包含标准刺激和偏差刺激</a:t>
            </a:r>
          </a:p>
          <a:p>
            <a:pPr marL="198755" indent="-198755">
              <a:lnSpc>
                <a:spcPct val="150000"/>
              </a:lnSpc>
              <a:defRPr/>
            </a:pPr>
            <a:r>
              <a:rPr kumimoji="1" lang="zh-CN" altLang="en-US" sz="1900" kern="0" dirty="0">
                <a:latin typeface="微软雅黑" panose="020B0503020204020204" pitchFamily="34" charset="-122"/>
                <a:ea typeface="微软雅黑" panose="020B0503020204020204" pitchFamily="34" charset="-122"/>
              </a:rPr>
              <a:t>       判断两个具体名字。</a:t>
            </a:r>
          </a:p>
          <a:p>
            <a:pPr marL="198755" indent="-198755">
              <a:lnSpc>
                <a:spcPct val="150000"/>
              </a:lnSpc>
              <a:defRPr/>
            </a:pPr>
            <a:r>
              <a:rPr kumimoji="1" lang="zh-CN" altLang="en-US" sz="1900" kern="0" dirty="0">
                <a:latin typeface="微软雅黑" panose="020B0503020204020204" pitchFamily="34" charset="-122"/>
                <a:ea typeface="微软雅黑" panose="020B0503020204020204" pitchFamily="34" charset="-122"/>
              </a:rPr>
              <a:t>       判断名字性别。</a:t>
            </a:r>
          </a:p>
          <a:p>
            <a:pPr marL="198755" indent="-198755">
              <a:lnSpc>
                <a:spcPct val="150000"/>
              </a:lnSpc>
              <a:defRPr/>
            </a:pPr>
            <a:r>
              <a:rPr kumimoji="1" lang="zh-CN" altLang="en-US" sz="1900" kern="0" dirty="0">
                <a:latin typeface="微软雅黑" panose="020B0503020204020204" pitchFamily="34" charset="-122"/>
                <a:ea typeface="微软雅黑" panose="020B0503020204020204" pitchFamily="34" charset="-122"/>
              </a:rPr>
              <a:t>       判断是否为“刺”的同义词</a:t>
            </a:r>
            <a:r>
              <a:rPr kumimoji="1" lang="en-US" altLang="zh-CN" sz="1900" kern="0" dirty="0">
                <a:latin typeface="微软雅黑" panose="020B0503020204020204" pitchFamily="34" charset="-122"/>
                <a:ea typeface="微软雅黑" panose="020B0503020204020204" pitchFamily="34" charset="-122"/>
              </a:rPr>
              <a:t>[</a:t>
            </a:r>
            <a:r>
              <a:rPr kumimoji="1" lang="zh-CN" altLang="en-US" sz="1900" kern="0" dirty="0">
                <a:latin typeface="微软雅黑" panose="020B0503020204020204" pitchFamily="34" charset="-122"/>
                <a:ea typeface="微软雅黑" panose="020B0503020204020204" pitchFamily="34" charset="-122"/>
              </a:rPr>
              <a:t>扎、挑</a:t>
            </a:r>
            <a:r>
              <a:rPr kumimoji="1" lang="en-US" altLang="zh-CN" sz="1900" kern="0" dirty="0">
                <a:latin typeface="微软雅黑" panose="020B0503020204020204" pitchFamily="34" charset="-122"/>
                <a:ea typeface="微软雅黑" panose="020B0503020204020204" pitchFamily="34" charset="-122"/>
              </a:rPr>
              <a:t>]</a:t>
            </a:r>
          </a:p>
        </p:txBody>
      </p:sp>
      <p:cxnSp>
        <p:nvCxnSpPr>
          <p:cNvPr id="5" name="直接连接符 4"/>
          <p:cNvCxnSpPr/>
          <p:nvPr/>
        </p:nvCxnSpPr>
        <p:spPr>
          <a:xfrm>
            <a:off x="4792424" y="3079004"/>
            <a:ext cx="373750" cy="0"/>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a:xfrm>
            <a:off x="4792424" y="3551014"/>
            <a:ext cx="37375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接连接符 18"/>
          <p:cNvCxnSpPr>
            <a:cxnSpLocks/>
          </p:cNvCxnSpPr>
          <p:nvPr/>
        </p:nvCxnSpPr>
        <p:spPr>
          <a:xfrm>
            <a:off x="4797287" y="3998268"/>
            <a:ext cx="112890" cy="0"/>
          </a:xfrm>
          <a:prstGeom prst="line">
            <a:avLst/>
          </a:prstGeom>
        </p:spPr>
        <p:style>
          <a:lnRef idx="3">
            <a:schemeClr val="dk1"/>
          </a:lnRef>
          <a:fillRef idx="0">
            <a:schemeClr val="dk1"/>
          </a:fillRef>
          <a:effectRef idx="2">
            <a:schemeClr val="dk1"/>
          </a:effectRef>
          <a:fontRef idx="minor">
            <a:schemeClr val="tx1"/>
          </a:fontRef>
        </p:style>
      </p:cxnSp>
      <p:cxnSp>
        <p:nvCxnSpPr>
          <p:cNvPr id="21" name="直接连接符 20"/>
          <p:cNvCxnSpPr>
            <a:cxnSpLocks/>
          </p:cNvCxnSpPr>
          <p:nvPr/>
        </p:nvCxnSpPr>
        <p:spPr>
          <a:xfrm flipH="1">
            <a:off x="4945678" y="3998418"/>
            <a:ext cx="98356" cy="0"/>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a:cxnSpLocks/>
          </p:cNvCxnSpPr>
          <p:nvPr/>
        </p:nvCxnSpPr>
        <p:spPr>
          <a:xfrm flipH="1">
            <a:off x="5072681" y="3999577"/>
            <a:ext cx="98356" cy="0"/>
          </a:xfrm>
          <a:prstGeom prst="line">
            <a:avLst/>
          </a:prstGeom>
        </p:spPr>
        <p:style>
          <a:lnRef idx="3">
            <a:schemeClr val="dk1"/>
          </a:lnRef>
          <a:fillRef idx="0">
            <a:schemeClr val="dk1"/>
          </a:fillRef>
          <a:effectRef idx="2">
            <a:schemeClr val="dk1"/>
          </a:effectRef>
          <a:fontRef idx="minor">
            <a:schemeClr val="tx1"/>
          </a:fontRef>
        </p:style>
      </p:cxnSp>
      <p:sp>
        <p:nvSpPr>
          <p:cNvPr id="32" name="Text Box 3"/>
          <p:cNvSpPr txBox="1">
            <a:spLocks noChangeArrowheads="1"/>
          </p:cNvSpPr>
          <p:nvPr/>
        </p:nvSpPr>
        <p:spPr bwMode="auto">
          <a:xfrm>
            <a:off x="5765801" y="4647165"/>
            <a:ext cx="3379787" cy="30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a:spcBef>
                <a:spcPct val="50000"/>
              </a:spcBef>
              <a:buFontTx/>
              <a:buNone/>
            </a:pPr>
            <a:r>
              <a:rPr kumimoji="1" lang="en-US" altLang="zh-CN" sz="1400" dirty="0">
                <a:latin typeface="微软雅黑" panose="020B0503020204020204" pitchFamily="34" charset="-122"/>
                <a:ea typeface="微软雅黑" panose="020B0503020204020204" pitchFamily="34" charset="-122"/>
              </a:rPr>
              <a:t>(</a:t>
            </a:r>
            <a:r>
              <a:rPr kumimoji="1" lang="en-US" altLang="zh-CN" sz="1400" dirty="0" err="1">
                <a:latin typeface="微软雅黑" panose="020B0503020204020204" pitchFamily="34" charset="-122"/>
                <a:ea typeface="微软雅黑" panose="020B0503020204020204" pitchFamily="34" charset="-122"/>
              </a:rPr>
              <a:t>Kutas</a:t>
            </a:r>
            <a:r>
              <a:rPr kumimoji="1" lang="en-US" altLang="zh-CN" sz="1400" dirty="0">
                <a:latin typeface="微软雅黑" panose="020B0503020204020204" pitchFamily="34" charset="-122"/>
                <a:ea typeface="微软雅黑" panose="020B0503020204020204" pitchFamily="34" charset="-122"/>
              </a:rPr>
              <a:t>, et al., 1977)</a:t>
            </a:r>
          </a:p>
        </p:txBody>
      </p:sp>
    </p:spTree>
    <p:extLst>
      <p:ext uri="{BB962C8B-B14F-4D97-AF65-F5344CB8AC3E}">
        <p14:creationId xmlns:p14="http://schemas.microsoft.com/office/powerpoint/2010/main" val="1839881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305439"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P300</a:t>
            </a:r>
            <a:r>
              <a:rPr lang="zh-CN" altLang="en-US" sz="2200" b="1" dirty="0">
                <a:solidFill>
                  <a:srgbClr val="00B0F0"/>
                </a:solidFill>
                <a:latin typeface="微软雅黑" panose="020B0503020204020204" pitchFamily="34" charset="-122"/>
                <a:ea typeface="微软雅黑" panose="020B0503020204020204" pitchFamily="34" charset="-122"/>
              </a:rPr>
              <a:t>的理论解释</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6" name="内容占位符 3"/>
          <p:cNvSpPr txBox="1">
            <a:spLocks/>
          </p:cNvSpPr>
          <p:nvPr/>
        </p:nvSpPr>
        <p:spPr>
          <a:xfrm>
            <a:off x="722276" y="1673193"/>
            <a:ext cx="7886700" cy="2752757"/>
          </a:xfrm>
          <a:prstGeom prst="rect">
            <a:avLst/>
          </a:prstGeom>
        </p:spPr>
        <p:txBody>
          <a:bodyPr>
            <a:noAutofit/>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buFont typeface="Wingdings" panose="05000000000000000000" pitchFamily="2" charset="2"/>
              <a:buChar char="Ø"/>
              <a:defRPr/>
            </a:pPr>
            <a:r>
              <a:rPr lang="zh-CN" altLang="en-US" sz="2000" b="1" kern="0" dirty="0">
                <a:latin typeface="微软雅黑" panose="020B0503020204020204" pitchFamily="34" charset="-122"/>
                <a:ea typeface="微软雅黑" panose="020B0503020204020204" pitchFamily="34" charset="-122"/>
              </a:rPr>
              <a:t>背景更新（</a:t>
            </a:r>
            <a:r>
              <a:rPr lang="en-US" altLang="zh-CN" sz="2000" b="1" kern="0" dirty="0">
                <a:latin typeface="微软雅黑" panose="020B0503020204020204" pitchFamily="34" charset="-122"/>
                <a:ea typeface="微软雅黑" panose="020B0503020204020204" pitchFamily="34" charset="-122"/>
              </a:rPr>
              <a:t>context updating</a:t>
            </a:r>
            <a:r>
              <a:rPr lang="zh-CN" altLang="en-US" sz="2000" b="1" kern="0" dirty="0">
                <a:latin typeface="微软雅黑" panose="020B0503020204020204" pitchFamily="34" charset="-122"/>
                <a:ea typeface="微软雅黑" panose="020B0503020204020204" pitchFamily="34" charset="-122"/>
              </a:rPr>
              <a:t>）理论模型</a:t>
            </a:r>
            <a:endParaRPr lang="en-US" altLang="zh-CN" sz="2000" b="1" kern="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en-US" altLang="zh-CN" sz="2200" kern="0" dirty="0">
              <a:latin typeface="微软雅黑" panose="020B0503020204020204" pitchFamily="34" charset="-122"/>
              <a:ea typeface="微软雅黑" panose="020B0503020204020204" pitchFamily="34" charset="-122"/>
            </a:endParaRPr>
          </a:p>
          <a:p>
            <a:pPr lvl="1">
              <a:defRPr/>
            </a:pPr>
            <a:r>
              <a:rPr lang="en-US" altLang="zh-CN" sz="1800" kern="0" dirty="0">
                <a:latin typeface="微软雅黑" panose="020B0503020204020204" pitchFamily="34" charset="-122"/>
                <a:ea typeface="微软雅黑" panose="020B0503020204020204" pitchFamily="34" charset="-122"/>
              </a:rPr>
              <a:t>P300</a:t>
            </a:r>
            <a:r>
              <a:rPr lang="zh-CN" altLang="en-US" sz="1800" kern="0" dirty="0">
                <a:latin typeface="微软雅黑" panose="020B0503020204020204" pitchFamily="34" charset="-122"/>
                <a:ea typeface="微软雅黑" panose="020B0503020204020204" pitchFamily="34" charset="-122"/>
              </a:rPr>
              <a:t>波幅：反映工作记忆中表征的更新程度（未预料性 </a:t>
            </a:r>
            <a:r>
              <a:rPr lang="en-US" altLang="zh-CN" sz="1800" kern="0" dirty="0">
                <a:latin typeface="微软雅黑" panose="020B0503020204020204" pitchFamily="34" charset="-122"/>
                <a:ea typeface="微软雅黑" panose="020B0503020204020204" pitchFamily="34" charset="-122"/>
              </a:rPr>
              <a:t>/ </a:t>
            </a:r>
            <a:r>
              <a:rPr lang="zh-CN" altLang="en-US" sz="1800" kern="0" dirty="0">
                <a:latin typeface="微软雅黑" panose="020B0503020204020204" pitchFamily="34" charset="-122"/>
                <a:ea typeface="微软雅黑" panose="020B0503020204020204" pitchFamily="34" charset="-122"/>
              </a:rPr>
              <a:t>概率）</a:t>
            </a:r>
            <a:endParaRPr lang="en-US" altLang="zh-CN" sz="1800" kern="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en-US" altLang="zh-CN" sz="1800" kern="0" dirty="0">
              <a:latin typeface="微软雅黑" panose="020B0503020204020204" pitchFamily="34" charset="-122"/>
              <a:ea typeface="微软雅黑" panose="020B0503020204020204" pitchFamily="34" charset="-122"/>
            </a:endParaRPr>
          </a:p>
          <a:p>
            <a:pPr lvl="1">
              <a:defRPr/>
            </a:pPr>
            <a:r>
              <a:rPr lang="en-US" altLang="zh-CN" sz="1800" kern="0" dirty="0">
                <a:latin typeface="微软雅黑" panose="020B0503020204020204" pitchFamily="34" charset="-122"/>
                <a:ea typeface="微软雅黑" panose="020B0503020204020204" pitchFamily="34" charset="-122"/>
              </a:rPr>
              <a:t>P300</a:t>
            </a:r>
            <a:r>
              <a:rPr lang="zh-CN" altLang="en-US" sz="1800" kern="0" dirty="0">
                <a:latin typeface="微软雅黑" panose="020B0503020204020204" pitchFamily="34" charset="-122"/>
                <a:ea typeface="微软雅黑" panose="020B0503020204020204" pitchFamily="34" charset="-122"/>
              </a:rPr>
              <a:t>潜伏期：反映对刺激物的评价或分类所需要的时间。</a:t>
            </a:r>
          </a:p>
        </p:txBody>
      </p:sp>
      <p:sp>
        <p:nvSpPr>
          <p:cNvPr id="4" name="矩形 3"/>
          <p:cNvSpPr/>
          <p:nvPr/>
        </p:nvSpPr>
        <p:spPr>
          <a:xfrm>
            <a:off x="5747005" y="4272062"/>
            <a:ext cx="1552028" cy="307777"/>
          </a:xfrm>
          <a:prstGeom prst="rect">
            <a:avLst/>
          </a:prstGeom>
        </p:spPr>
        <p:txBody>
          <a:bodyPr wrap="none">
            <a:spAutoFit/>
          </a:bodyPr>
          <a:lstStyle/>
          <a:p>
            <a:r>
              <a:rPr lang="en-US" altLang="zh-CN" kern="0" dirty="0" err="1">
                <a:latin typeface="微软雅黑" panose="020B0503020204020204" pitchFamily="34" charset="-122"/>
                <a:ea typeface="微软雅黑" panose="020B0503020204020204" pitchFamily="34" charset="-122"/>
              </a:rPr>
              <a:t>Donchin</a:t>
            </a:r>
            <a:r>
              <a:rPr lang="en-US" altLang="zh-CN" kern="0" dirty="0">
                <a:latin typeface="微软雅黑" panose="020B0503020204020204" pitchFamily="34" charset="-122"/>
                <a:ea typeface="微软雅黑" panose="020B0503020204020204" pitchFamily="34" charset="-122"/>
              </a:rPr>
              <a:t> (1981)</a:t>
            </a:r>
            <a:r>
              <a:rPr lang="zh-CN" altLang="en-US" kern="0" dirty="0">
                <a:latin typeface="微软雅黑" panose="020B0503020204020204" pitchFamily="34" charset="-122"/>
                <a:ea typeface="微软雅黑" panose="020B0503020204020204" pitchFamily="34" charset="-122"/>
              </a:rPr>
              <a:t> </a:t>
            </a:r>
            <a:endParaRPr lang="zh-CN" altLang="en-US" dirty="0"/>
          </a:p>
        </p:txBody>
      </p:sp>
    </p:spTree>
    <p:extLst>
      <p:ext uri="{BB962C8B-B14F-4D97-AF65-F5344CB8AC3E}">
        <p14:creationId xmlns:p14="http://schemas.microsoft.com/office/powerpoint/2010/main" val="3978531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869294"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Oddball</a:t>
            </a:r>
            <a:r>
              <a:rPr lang="zh-CN" altLang="en-US" sz="2200" b="1" dirty="0">
                <a:solidFill>
                  <a:srgbClr val="00B0F0"/>
                </a:solidFill>
                <a:latin typeface="微软雅黑" panose="020B0503020204020204" pitchFamily="34" charset="-122"/>
                <a:ea typeface="微软雅黑" panose="020B0503020204020204" pitchFamily="34" charset="-122"/>
              </a:rPr>
              <a:t>变式</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2"/>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graphicFrame>
        <p:nvGraphicFramePr>
          <p:cNvPr id="15" name="Object 1024"/>
          <p:cNvGraphicFramePr>
            <a:graphicFrameLocks noChangeAspect="1"/>
          </p:cNvGraphicFramePr>
          <p:nvPr>
            <p:extLst>
              <p:ext uri="{D42A27DB-BD31-4B8C-83A1-F6EECF244321}">
                <p14:modId xmlns:p14="http://schemas.microsoft.com/office/powerpoint/2010/main" val="1022097085"/>
              </p:ext>
            </p:extLst>
          </p:nvPr>
        </p:nvGraphicFramePr>
        <p:xfrm>
          <a:off x="685782" y="866403"/>
          <a:ext cx="7814274" cy="4046865"/>
        </p:xfrm>
        <a:graphic>
          <a:graphicData uri="http://schemas.openxmlformats.org/presentationml/2006/ole">
            <mc:AlternateContent xmlns:mc="http://schemas.openxmlformats.org/markup-compatibility/2006">
              <mc:Choice xmlns:v="urn:schemas-microsoft-com:vml" Requires="v">
                <p:oleObj spid="_x0000_s1529" name="位图图像" r:id="rId5" imgW="4525007" imgH="2752381" progId="Paint.Picture">
                  <p:embed/>
                </p:oleObj>
              </mc:Choice>
              <mc:Fallback>
                <p:oleObj name="位图图像" r:id="rId5" imgW="4525007" imgH="2752381" progId="Paint.Picture">
                  <p:embed/>
                  <p:pic>
                    <p:nvPicPr>
                      <p:cNvPr id="56324"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782" y="866403"/>
                        <a:ext cx="7814274" cy="404686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21889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4469557" cy="430887"/>
          </a:xfrm>
          <a:prstGeom prst="rect">
            <a:avLst/>
          </a:prstGeom>
          <a:noFill/>
        </p:spPr>
        <p:txBody>
          <a:bodyPr wrap="none" rtlCol="0">
            <a:spAutoFit/>
          </a:bodyPr>
          <a:lstStyle/>
          <a:p>
            <a:pPr>
              <a:defRPr/>
            </a:pPr>
            <a:r>
              <a:rPr lang="en-US" altLang="zh-CN" sz="2200" b="1" dirty="0">
                <a:solidFill>
                  <a:srgbClr val="00B0F0"/>
                </a:solidFill>
                <a:latin typeface="微软雅黑" panose="020B0503020204020204" pitchFamily="34" charset="-122"/>
                <a:ea typeface="微软雅黑" panose="020B0503020204020204" pitchFamily="34" charset="-122"/>
              </a:rPr>
              <a:t>P3a/ Novelty P3—Oddball</a:t>
            </a:r>
            <a:r>
              <a:rPr lang="zh-CN" altLang="en-US" sz="2200" b="1" dirty="0">
                <a:solidFill>
                  <a:srgbClr val="00B0F0"/>
                </a:solidFill>
                <a:latin typeface="微软雅黑" panose="020B0503020204020204" pitchFamily="34" charset="-122"/>
                <a:ea typeface="微软雅黑" panose="020B0503020204020204" pitchFamily="34" charset="-122"/>
              </a:rPr>
              <a:t>变式</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769461" y="927833"/>
            <a:ext cx="3585033" cy="2967905"/>
          </a:xfrm>
          <a:prstGeom prst="rect">
            <a:avLst/>
          </a:prstGeom>
        </p:spPr>
      </p:pic>
      <p:pic>
        <p:nvPicPr>
          <p:cNvPr id="6" name="图片 5"/>
          <p:cNvPicPr>
            <a:picLocks noChangeAspect="1"/>
          </p:cNvPicPr>
          <p:nvPr/>
        </p:nvPicPr>
        <p:blipFill>
          <a:blip r:embed="rId5"/>
          <a:stretch>
            <a:fillRect/>
          </a:stretch>
        </p:blipFill>
        <p:spPr>
          <a:xfrm>
            <a:off x="769462" y="3895738"/>
            <a:ext cx="3585032" cy="1081902"/>
          </a:xfrm>
          <a:prstGeom prst="rect">
            <a:avLst/>
          </a:prstGeom>
        </p:spPr>
      </p:pic>
      <p:sp>
        <p:nvSpPr>
          <p:cNvPr id="9" name="矩形 8"/>
          <p:cNvSpPr/>
          <p:nvPr/>
        </p:nvSpPr>
        <p:spPr>
          <a:xfrm>
            <a:off x="6220972" y="4700641"/>
            <a:ext cx="2400722"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Comerchero and Polich (1999)</a:t>
            </a:r>
          </a:p>
        </p:txBody>
      </p:sp>
      <p:sp>
        <p:nvSpPr>
          <p:cNvPr id="10" name="矩形 9"/>
          <p:cNvSpPr/>
          <p:nvPr/>
        </p:nvSpPr>
        <p:spPr>
          <a:xfrm>
            <a:off x="4632019" y="1516110"/>
            <a:ext cx="3782000" cy="2246769"/>
          </a:xfrm>
          <a:prstGeom prst="rect">
            <a:avLst/>
          </a:prstGeom>
        </p:spPr>
        <p:txBody>
          <a:bodyPr wrap="square">
            <a:spAutoFit/>
          </a:bodyPr>
          <a:lstStyle/>
          <a:p>
            <a:pPr marL="285750" indent="-285750">
              <a:lnSpc>
                <a:spcPct val="150000"/>
              </a:lnSpc>
              <a:spcAft>
                <a:spcPts val="1200"/>
              </a:spcAft>
              <a:buFont typeface="Wingdings" panose="05000000000000000000" pitchFamily="2" charset="2"/>
              <a:buChar char="Ø"/>
            </a:pPr>
            <a:r>
              <a:rPr lang="zh-CN" altLang="en-US" sz="2000" b="1" kern="0" dirty="0">
                <a:latin typeface="微软雅黑" panose="020B0503020204020204" pitchFamily="34" charset="-122"/>
                <a:ea typeface="微软雅黑" panose="020B0503020204020204" pitchFamily="34" charset="-122"/>
              </a:rPr>
              <a:t>实验设计：听觉纯音刺激</a:t>
            </a:r>
            <a:endParaRPr lang="en-US" altLang="zh-CN" sz="2000" b="1" kern="0" dirty="0">
              <a:latin typeface="微软雅黑" panose="020B0503020204020204" pitchFamily="34" charset="-122"/>
              <a:ea typeface="微软雅黑" panose="020B0503020204020204" pitchFamily="34" charset="-122"/>
            </a:endParaRPr>
          </a:p>
          <a:p>
            <a:endParaRPr lang="en-US" altLang="zh-CN" sz="1000" kern="0" dirty="0">
              <a:latin typeface="微软雅黑" panose="020B0503020204020204" pitchFamily="34" charset="-122"/>
              <a:ea typeface="微软雅黑" panose="020B0503020204020204" pitchFamily="34" charset="-122"/>
            </a:endParaRPr>
          </a:p>
          <a:p>
            <a:pPr marL="628671" lvl="1" indent="-285750">
              <a:buFont typeface="Arial" panose="020B0604020202020204" pitchFamily="34" charset="0"/>
              <a:buChar char="•"/>
            </a:pPr>
            <a:r>
              <a:rPr lang="en-US" altLang="zh-CN" sz="1800" kern="0" dirty="0">
                <a:latin typeface="微软雅黑" panose="020B0503020204020204" pitchFamily="34" charset="-122"/>
                <a:ea typeface="微软雅黑" panose="020B0503020204020204" pitchFamily="34" charset="-122"/>
              </a:rPr>
              <a:t>Target</a:t>
            </a:r>
            <a:r>
              <a:rPr lang="zh-CN" altLang="en-US" sz="1800" kern="0" dirty="0">
                <a:latin typeface="微软雅黑" panose="020B0503020204020204" pitchFamily="34" charset="-122"/>
                <a:ea typeface="微软雅黑" panose="020B0503020204020204" pitchFamily="34" charset="-122"/>
              </a:rPr>
              <a:t>：</a:t>
            </a:r>
            <a:r>
              <a:rPr lang="en-US" altLang="zh-CN" sz="1800" kern="0" dirty="0">
                <a:latin typeface="微软雅黑" panose="020B0503020204020204" pitchFamily="34" charset="-122"/>
                <a:ea typeface="微软雅黑" panose="020B0503020204020204" pitchFamily="34" charset="-122"/>
              </a:rPr>
              <a:t>2000HZ</a:t>
            </a:r>
            <a:r>
              <a:rPr lang="zh-CN" altLang="en-US" sz="1800" kern="0" dirty="0">
                <a:latin typeface="微软雅黑" panose="020B0503020204020204" pitchFamily="34" charset="-122"/>
                <a:ea typeface="微软雅黑" panose="020B0503020204020204" pitchFamily="34" charset="-122"/>
              </a:rPr>
              <a:t>（</a:t>
            </a:r>
            <a:r>
              <a:rPr lang="en-US" altLang="zh-CN" sz="1800" kern="0" dirty="0">
                <a:latin typeface="微软雅黑" panose="020B0503020204020204" pitchFamily="34" charset="-122"/>
                <a:ea typeface="微软雅黑" panose="020B0503020204020204" pitchFamily="34" charset="-122"/>
              </a:rPr>
              <a:t>10%</a:t>
            </a:r>
            <a:r>
              <a:rPr lang="zh-CN" altLang="en-US" sz="1800" kern="0" dirty="0">
                <a:latin typeface="微软雅黑" panose="020B0503020204020204" pitchFamily="34" charset="-122"/>
                <a:ea typeface="微软雅黑" panose="020B0503020204020204" pitchFamily="34" charset="-122"/>
              </a:rPr>
              <a:t>）</a:t>
            </a:r>
            <a:endParaRPr lang="en-US" altLang="zh-CN" sz="1800" kern="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800" kern="0" dirty="0">
              <a:latin typeface="微软雅黑" panose="020B0503020204020204" pitchFamily="34" charset="-122"/>
              <a:ea typeface="微软雅黑" panose="020B0503020204020204" pitchFamily="34" charset="-122"/>
            </a:endParaRPr>
          </a:p>
          <a:p>
            <a:pPr marL="628671" lvl="1" indent="-285750">
              <a:buFont typeface="Arial" panose="020B0604020202020204" pitchFamily="34" charset="0"/>
              <a:buChar char="•"/>
            </a:pPr>
            <a:r>
              <a:rPr lang="en-US" altLang="zh-CN" sz="1800" kern="0" dirty="0">
                <a:latin typeface="微软雅黑" panose="020B0503020204020204" pitchFamily="34" charset="-122"/>
                <a:ea typeface="微软雅黑" panose="020B0503020204020204" pitchFamily="34" charset="-122"/>
              </a:rPr>
              <a:t>Non-target</a:t>
            </a:r>
            <a:r>
              <a:rPr lang="zh-CN" altLang="en-US" sz="1800" kern="0" dirty="0">
                <a:latin typeface="微软雅黑" panose="020B0503020204020204" pitchFamily="34" charset="-122"/>
                <a:ea typeface="微软雅黑" panose="020B0503020204020204" pitchFamily="34" charset="-122"/>
              </a:rPr>
              <a:t>：</a:t>
            </a:r>
            <a:r>
              <a:rPr lang="en-US" altLang="zh-CN" sz="1800" kern="0" dirty="0">
                <a:latin typeface="微软雅黑" panose="020B0503020204020204" pitchFamily="34" charset="-122"/>
                <a:ea typeface="微软雅黑" panose="020B0503020204020204" pitchFamily="34" charset="-122"/>
              </a:rPr>
              <a:t>500HZ</a:t>
            </a:r>
            <a:r>
              <a:rPr lang="zh-CN" altLang="en-US" sz="1800" kern="0" dirty="0">
                <a:latin typeface="微软雅黑" panose="020B0503020204020204" pitchFamily="34" charset="-122"/>
                <a:ea typeface="微软雅黑" panose="020B0503020204020204" pitchFamily="34" charset="-122"/>
              </a:rPr>
              <a:t>（</a:t>
            </a:r>
            <a:r>
              <a:rPr lang="en-US" altLang="zh-CN" sz="1800" kern="0" dirty="0">
                <a:latin typeface="微软雅黑" panose="020B0503020204020204" pitchFamily="34" charset="-122"/>
                <a:ea typeface="微软雅黑" panose="020B0503020204020204" pitchFamily="34" charset="-122"/>
              </a:rPr>
              <a:t>10%</a:t>
            </a:r>
            <a:r>
              <a:rPr lang="zh-CN" altLang="en-US" sz="1800" kern="0" dirty="0">
                <a:latin typeface="微软雅黑" panose="020B0503020204020204" pitchFamily="34" charset="-122"/>
                <a:ea typeface="微软雅黑" panose="020B0503020204020204" pitchFamily="34" charset="-122"/>
              </a:rPr>
              <a:t>）</a:t>
            </a:r>
            <a:endParaRPr lang="en-US" altLang="zh-CN" sz="1800" kern="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800" kern="0" dirty="0">
              <a:latin typeface="微软雅黑" panose="020B0503020204020204" pitchFamily="34" charset="-122"/>
              <a:ea typeface="微软雅黑" panose="020B0503020204020204" pitchFamily="34" charset="-122"/>
            </a:endParaRPr>
          </a:p>
          <a:p>
            <a:pPr marL="628671" lvl="1" indent="-285750">
              <a:buFont typeface="Arial" panose="020B0604020202020204" pitchFamily="34" charset="0"/>
              <a:buChar char="•"/>
            </a:pPr>
            <a:r>
              <a:rPr lang="en-US" altLang="zh-CN" sz="1800" kern="0" dirty="0">
                <a:latin typeface="微软雅黑" panose="020B0503020204020204" pitchFamily="34" charset="-122"/>
                <a:ea typeface="微软雅黑" panose="020B0503020204020204" pitchFamily="34" charset="-122"/>
              </a:rPr>
              <a:t>Standard</a:t>
            </a:r>
            <a:r>
              <a:rPr lang="zh-CN" altLang="en-US" sz="1800" kern="0" dirty="0">
                <a:latin typeface="微软雅黑" panose="020B0503020204020204" pitchFamily="34" charset="-122"/>
                <a:ea typeface="微软雅黑" panose="020B0503020204020204" pitchFamily="34" charset="-122"/>
              </a:rPr>
              <a:t>：</a:t>
            </a:r>
            <a:r>
              <a:rPr lang="en-US" altLang="zh-CN" sz="1800" kern="0" dirty="0">
                <a:latin typeface="微软雅黑" panose="020B0503020204020204" pitchFamily="34" charset="-122"/>
                <a:ea typeface="微软雅黑" panose="020B0503020204020204" pitchFamily="34" charset="-122"/>
              </a:rPr>
              <a:t>1940HZ</a:t>
            </a:r>
            <a:r>
              <a:rPr lang="zh-CN" altLang="en-US" sz="1800" kern="0" dirty="0">
                <a:latin typeface="微软雅黑" panose="020B0503020204020204" pitchFamily="34" charset="-122"/>
                <a:ea typeface="微软雅黑" panose="020B0503020204020204" pitchFamily="34" charset="-122"/>
              </a:rPr>
              <a:t>（</a:t>
            </a:r>
            <a:r>
              <a:rPr lang="en-US" altLang="zh-CN" sz="1800" kern="0" dirty="0">
                <a:latin typeface="微软雅黑" panose="020B0503020204020204" pitchFamily="34" charset="-122"/>
                <a:ea typeface="微软雅黑" panose="020B0503020204020204" pitchFamily="34" charset="-122"/>
              </a:rPr>
              <a:t>80%</a:t>
            </a:r>
            <a:r>
              <a:rPr lang="zh-CN" altLang="en-US" sz="1800" kern="0" dirty="0">
                <a:latin typeface="微软雅黑" panose="020B0503020204020204" pitchFamily="34" charset="-122"/>
                <a:ea typeface="微软雅黑" panose="020B0503020204020204" pitchFamily="34" charset="-122"/>
              </a:rPr>
              <a:t>）</a:t>
            </a:r>
            <a:endParaRPr lang="zh-CN" altLang="en-US" sz="1800" dirty="0"/>
          </a:p>
        </p:txBody>
      </p:sp>
    </p:spTree>
    <p:extLst>
      <p:ext uri="{BB962C8B-B14F-4D97-AF65-F5344CB8AC3E}">
        <p14:creationId xmlns:p14="http://schemas.microsoft.com/office/powerpoint/2010/main" val="1129708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978701"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失匹配负波（</a:t>
            </a:r>
            <a:r>
              <a:rPr lang="en-US" altLang="zh-CN" sz="2200" b="1" dirty="0">
                <a:solidFill>
                  <a:srgbClr val="00B0F0"/>
                </a:solidFill>
                <a:latin typeface="微软雅黑" panose="020B0503020204020204" pitchFamily="34" charset="-122"/>
                <a:ea typeface="微软雅黑" panose="020B0503020204020204" pitchFamily="34" charset="-122"/>
              </a:rPr>
              <a:t>MMN</a:t>
            </a:r>
            <a:r>
              <a:rPr lang="zh-CN" altLang="en-US" sz="2200" b="1" dirty="0">
                <a:solidFill>
                  <a:srgbClr val="00B0F0"/>
                </a:solidFill>
                <a:latin typeface="微软雅黑" panose="020B0503020204020204" pitchFamily="34" charset="-122"/>
                <a:ea typeface="微软雅黑" panose="020B0503020204020204" pitchFamily="34" charset="-122"/>
              </a:rPr>
              <a:t>）</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txBox="1">
            <a:spLocks/>
          </p:cNvSpPr>
          <p:nvPr/>
        </p:nvSpPr>
        <p:spPr>
          <a:xfrm>
            <a:off x="580252" y="1209643"/>
            <a:ext cx="7886700" cy="1407036"/>
          </a:xfrm>
          <a:prstGeom prst="rect">
            <a:avLst/>
          </a:prstGeom>
        </p:spPr>
        <p:txBody>
          <a:bodyPr>
            <a:noAutofit/>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defRPr/>
            </a:pPr>
            <a:r>
              <a:rPr lang="en-US" altLang="zh-CN" sz="2000" kern="0" dirty="0">
                <a:latin typeface="微软雅黑" panose="020B0503020204020204" pitchFamily="34" charset="-122"/>
                <a:ea typeface="微软雅黑" panose="020B0503020204020204" pitchFamily="34" charset="-122"/>
              </a:rPr>
              <a:t>MMN</a:t>
            </a:r>
            <a:r>
              <a:rPr lang="zh-CN" altLang="en-US" sz="2000" kern="0" dirty="0">
                <a:latin typeface="微软雅黑" panose="020B0503020204020204" pitchFamily="34" charset="-122"/>
                <a:ea typeface="微软雅黑" panose="020B0503020204020204" pitchFamily="34" charset="-122"/>
              </a:rPr>
              <a:t>（</a:t>
            </a:r>
            <a:r>
              <a:rPr lang="en-US" altLang="zh-CN" sz="2000" kern="0" dirty="0">
                <a:latin typeface="微软雅黑" panose="020B0503020204020204" pitchFamily="34" charset="-122"/>
                <a:ea typeface="微软雅黑" panose="020B0503020204020204" pitchFamily="34" charset="-122"/>
              </a:rPr>
              <a:t>Mismatch negativity</a:t>
            </a:r>
            <a:r>
              <a:rPr lang="zh-CN" altLang="en-US" sz="2000" kern="0" dirty="0">
                <a:latin typeface="微软雅黑" panose="020B0503020204020204" pitchFamily="34" charset="-122"/>
                <a:ea typeface="微软雅黑" panose="020B0503020204020204" pitchFamily="34" charset="-122"/>
              </a:rPr>
              <a:t>）：一系列相同刺激的重复序列中偶然出现不匹配刺激时观察到的波</a:t>
            </a:r>
            <a:endParaRPr lang="en-US" altLang="zh-CN" sz="2000" kern="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en-US" altLang="zh-CN" sz="2000" kern="0" dirty="0">
              <a:latin typeface="微软雅黑" panose="020B0503020204020204" pitchFamily="34" charset="-122"/>
              <a:ea typeface="微软雅黑" panose="020B0503020204020204" pitchFamily="34" charset="-122"/>
            </a:endParaRPr>
          </a:p>
          <a:p>
            <a:pPr>
              <a:defRPr/>
            </a:pPr>
            <a:r>
              <a:rPr lang="zh-CN" altLang="en-US" sz="2000" kern="0" dirty="0">
                <a:latin typeface="微软雅黑" panose="020B0503020204020204" pitchFamily="34" charset="-122"/>
                <a:ea typeface="微软雅黑" panose="020B0503020204020204" pitchFamily="34" charset="-122"/>
              </a:rPr>
              <a:t>典型实验范式：</a:t>
            </a:r>
            <a:r>
              <a:rPr lang="en-US" altLang="zh-CN" sz="2000" kern="0" dirty="0">
                <a:latin typeface="微软雅黑" panose="020B0503020204020204" pitchFamily="34" charset="-122"/>
                <a:ea typeface="微软雅黑" panose="020B0503020204020204" pitchFamily="34" charset="-122"/>
              </a:rPr>
              <a:t>Oddball</a:t>
            </a:r>
            <a:r>
              <a:rPr lang="zh-CN" altLang="en-US" sz="2000" kern="0" dirty="0">
                <a:latin typeface="微软雅黑" panose="020B0503020204020204" pitchFamily="34" charset="-122"/>
                <a:ea typeface="微软雅黑" panose="020B0503020204020204" pitchFamily="34" charset="-122"/>
              </a:rPr>
              <a:t>范式</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8990" y="2893342"/>
            <a:ext cx="5789224" cy="1980812"/>
          </a:xfrm>
          <a:prstGeom prst="rect">
            <a:avLst/>
          </a:prstGeom>
        </p:spPr>
      </p:pic>
    </p:spTree>
    <p:extLst>
      <p:ext uri="{BB962C8B-B14F-4D97-AF65-F5344CB8AC3E}">
        <p14:creationId xmlns:p14="http://schemas.microsoft.com/office/powerpoint/2010/main" val="154754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978701"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失匹配负波（</a:t>
            </a:r>
            <a:r>
              <a:rPr lang="en-US" altLang="zh-CN" sz="2200" b="1" dirty="0">
                <a:solidFill>
                  <a:srgbClr val="00B0F0"/>
                </a:solidFill>
                <a:latin typeface="微软雅黑" panose="020B0503020204020204" pitchFamily="34" charset="-122"/>
                <a:ea typeface="微软雅黑" panose="020B0503020204020204" pitchFamily="34" charset="-122"/>
              </a:rPr>
              <a:t>MMN</a:t>
            </a:r>
            <a:r>
              <a:rPr lang="zh-CN" altLang="en-US" sz="2200" b="1" dirty="0">
                <a:solidFill>
                  <a:srgbClr val="00B0F0"/>
                </a:solidFill>
                <a:latin typeface="微软雅黑" panose="020B0503020204020204" pitchFamily="34" charset="-122"/>
                <a:ea typeface="微软雅黑" panose="020B0503020204020204" pitchFamily="34" charset="-122"/>
              </a:rPr>
              <a:t>）</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a:xfrm>
            <a:off x="685782" y="839725"/>
            <a:ext cx="7886700" cy="1230313"/>
          </a:xfrm>
          <a:prstGeom prst="rect">
            <a:avLst/>
          </a:prstGeom>
        </p:spPr>
        <p:txBody>
          <a:bodyPr>
            <a:normAutofit/>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buFont typeface="Wingdings" panose="05000000000000000000" pitchFamily="2" charset="2"/>
              <a:buChar char="Ø"/>
              <a:defRPr/>
            </a:pPr>
            <a:r>
              <a:rPr lang="zh-CN" altLang="en-US" sz="2000" kern="0" dirty="0">
                <a:latin typeface="微软雅黑" panose="020B0503020204020204" pitchFamily="34" charset="-122"/>
                <a:ea typeface="微软雅黑" panose="020B0503020204020204" pitchFamily="34" charset="-122"/>
              </a:rPr>
              <a:t>无论注意与否，在约</a:t>
            </a:r>
            <a:r>
              <a:rPr lang="en-US" altLang="zh-CN" sz="2000" kern="0" dirty="0">
                <a:latin typeface="微软雅黑" panose="020B0503020204020204" pitchFamily="34" charset="-122"/>
                <a:ea typeface="微软雅黑" panose="020B0503020204020204" pitchFamily="34" charset="-122"/>
              </a:rPr>
              <a:t>250ms</a:t>
            </a:r>
            <a:r>
              <a:rPr lang="zh-CN" altLang="en-US" sz="2000" kern="0" dirty="0">
                <a:latin typeface="微软雅黑" panose="020B0503020204020204" pitchFamily="34" charset="-122"/>
                <a:ea typeface="微软雅黑" panose="020B0503020204020204" pitchFamily="34" charset="-122"/>
              </a:rPr>
              <a:t>内，小概率刺激均比大概率刺激引起更高的负波</a:t>
            </a:r>
          </a:p>
        </p:txBody>
      </p:sp>
      <p:sp>
        <p:nvSpPr>
          <p:cNvPr id="16" name="Text Box 3"/>
          <p:cNvSpPr txBox="1">
            <a:spLocks noChangeArrowheads="1"/>
          </p:cNvSpPr>
          <p:nvPr/>
        </p:nvSpPr>
        <p:spPr bwMode="auto">
          <a:xfrm>
            <a:off x="6859570" y="4747914"/>
            <a:ext cx="2087562" cy="30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latinLnBrk="0">
              <a:spcBef>
                <a:spcPct val="50000"/>
              </a:spcBef>
              <a:buFontTx/>
              <a:buNone/>
            </a:pPr>
            <a:r>
              <a:rPr kumimoji="1" lang="en-US" altLang="zh-CN" sz="1400" dirty="0">
                <a:latin typeface="微软雅黑" panose="020B0503020204020204" pitchFamily="34" charset="-122"/>
                <a:ea typeface="微软雅黑" panose="020B0503020204020204" pitchFamily="34" charset="-122"/>
              </a:rPr>
              <a:t>(</a:t>
            </a:r>
            <a:r>
              <a:rPr kumimoji="1" lang="en-US" altLang="zh-CN" sz="1400" dirty="0" err="1">
                <a:latin typeface="微软雅黑" panose="020B0503020204020204" pitchFamily="34" charset="-122"/>
                <a:ea typeface="微软雅黑" panose="020B0503020204020204" pitchFamily="34" charset="-122"/>
              </a:rPr>
              <a:t>Naatanen</a:t>
            </a:r>
            <a:r>
              <a:rPr kumimoji="1" lang="en-US" altLang="zh-CN" sz="1400" dirty="0">
                <a:latin typeface="微软雅黑" panose="020B0503020204020204" pitchFamily="34" charset="-122"/>
                <a:ea typeface="微软雅黑" panose="020B0503020204020204" pitchFamily="34" charset="-122"/>
              </a:rPr>
              <a:t>, 1978)</a:t>
            </a:r>
          </a:p>
        </p:txBody>
      </p:sp>
      <p:grpSp>
        <p:nvGrpSpPr>
          <p:cNvPr id="17" name="组合 32"/>
          <p:cNvGrpSpPr>
            <a:grpSpLocks/>
          </p:cNvGrpSpPr>
          <p:nvPr/>
        </p:nvGrpSpPr>
        <p:grpSpPr bwMode="auto">
          <a:xfrm>
            <a:off x="1211205" y="1872126"/>
            <a:ext cx="6696075" cy="2684792"/>
            <a:chOff x="1907704" y="3018347"/>
            <a:chExt cx="5309932" cy="2743523"/>
          </a:xfrm>
        </p:grpSpPr>
        <p:pic>
          <p:nvPicPr>
            <p:cNvPr id="19" name="图片 33"/>
            <p:cNvPicPr>
              <a:picLocks noChangeAspect="1"/>
            </p:cNvPicPr>
            <p:nvPr/>
          </p:nvPicPr>
          <p:blipFill>
            <a:blip r:embed="rId4">
              <a:extLst>
                <a:ext uri="{28A0092B-C50C-407E-A947-70E740481C1C}">
                  <a14:useLocalDpi xmlns:a14="http://schemas.microsoft.com/office/drawing/2010/main" val="0"/>
                </a:ext>
              </a:extLst>
            </a:blip>
            <a:srcRect t="45129"/>
            <a:stretch>
              <a:fillRect/>
            </a:stretch>
          </p:blipFill>
          <p:spPr bwMode="auto">
            <a:xfrm>
              <a:off x="1907704" y="3573016"/>
              <a:ext cx="5309932" cy="218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34"/>
            <p:cNvPicPr>
              <a:picLocks noChangeAspect="1"/>
            </p:cNvPicPr>
            <p:nvPr/>
          </p:nvPicPr>
          <p:blipFill>
            <a:blip r:embed="rId4">
              <a:extLst>
                <a:ext uri="{28A0092B-C50C-407E-A947-70E740481C1C}">
                  <a14:useLocalDpi xmlns:a14="http://schemas.microsoft.com/office/drawing/2010/main" val="0"/>
                </a:ext>
              </a:extLst>
            </a:blip>
            <a:srcRect b="85976"/>
            <a:stretch>
              <a:fillRect/>
            </a:stretch>
          </p:blipFill>
          <p:spPr bwMode="auto">
            <a:xfrm>
              <a:off x="1907704" y="3018347"/>
              <a:ext cx="5309932" cy="55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1" name="直接箭头连接符 20"/>
          <p:cNvCxnSpPr/>
          <p:nvPr/>
        </p:nvCxnSpPr>
        <p:spPr>
          <a:xfrm>
            <a:off x="5891155" y="2413792"/>
            <a:ext cx="215900" cy="26987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883218" y="3044029"/>
            <a:ext cx="215900" cy="26987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795530" y="2526504"/>
            <a:ext cx="215900" cy="26987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966980" y="3132929"/>
            <a:ext cx="215900" cy="26987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12"/>
          <p:cNvSpPr txBox="1">
            <a:spLocks noChangeArrowheads="1"/>
          </p:cNvSpPr>
          <p:nvPr/>
        </p:nvSpPr>
        <p:spPr bwMode="auto">
          <a:xfrm>
            <a:off x="3074930" y="2526504"/>
            <a:ext cx="1665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lang="zh-CN" altLang="en-US" sz="1800">
                <a:latin typeface="微软雅黑" panose="020B0503020204020204" pitchFamily="34" charset="-122"/>
                <a:ea typeface="微软雅黑" panose="020B0503020204020204" pitchFamily="34" charset="-122"/>
              </a:rPr>
              <a:t>无明显负波</a:t>
            </a:r>
          </a:p>
        </p:txBody>
      </p:sp>
      <p:sp>
        <p:nvSpPr>
          <p:cNvPr id="32" name="TextBox 13"/>
          <p:cNvSpPr txBox="1">
            <a:spLocks noChangeArrowheads="1"/>
          </p:cNvSpPr>
          <p:nvPr/>
        </p:nvSpPr>
        <p:spPr bwMode="auto">
          <a:xfrm>
            <a:off x="6107055" y="2413792"/>
            <a:ext cx="1665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lang="en-US" altLang="zh-CN" sz="1800">
                <a:latin typeface="微软雅黑" panose="020B0503020204020204" pitchFamily="34" charset="-122"/>
                <a:ea typeface="微软雅黑" panose="020B0503020204020204" pitchFamily="34" charset="-122"/>
              </a:rPr>
              <a:t>MMN</a:t>
            </a:r>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699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par>
                                <p:cTn id="29" presetID="16" presetClass="entr" presetSubtype="21"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par>
                                <p:cTn id="32" presetID="16" presetClass="entr" presetSubtype="21"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arn(inVertical)">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978701"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失匹配负波（</a:t>
            </a:r>
            <a:r>
              <a:rPr lang="en-US" altLang="zh-CN" sz="2200" b="1" dirty="0">
                <a:solidFill>
                  <a:srgbClr val="00B0F0"/>
                </a:solidFill>
                <a:latin typeface="微软雅黑" panose="020B0503020204020204" pitchFamily="34" charset="-122"/>
                <a:ea typeface="微软雅黑" panose="020B0503020204020204" pitchFamily="34" charset="-122"/>
              </a:rPr>
              <a:t>MMN</a:t>
            </a:r>
            <a:r>
              <a:rPr lang="zh-CN" altLang="en-US" sz="2200" b="1" dirty="0">
                <a:solidFill>
                  <a:srgbClr val="00B0F0"/>
                </a:solidFill>
                <a:latin typeface="微软雅黑" panose="020B0503020204020204" pitchFamily="34" charset="-122"/>
                <a:ea typeface="微软雅黑" panose="020B0503020204020204" pitchFamily="34" charset="-122"/>
              </a:rPr>
              <a:t>）</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pic>
        <p:nvPicPr>
          <p:cNvPr id="38" name="图片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666" y="1555661"/>
            <a:ext cx="4665347" cy="317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3"/>
          <p:cNvSpPr txBox="1">
            <a:spLocks noChangeArrowheads="1"/>
          </p:cNvSpPr>
          <p:nvPr/>
        </p:nvSpPr>
        <p:spPr bwMode="auto">
          <a:xfrm>
            <a:off x="6749256" y="4660229"/>
            <a:ext cx="2381250" cy="30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a:spcBef>
                <a:spcPct val="50000"/>
              </a:spcBef>
              <a:buFontTx/>
              <a:buNone/>
            </a:pPr>
            <a:r>
              <a:rPr kumimoji="1" lang="en-US" altLang="zh-CN" sz="1400" dirty="0">
                <a:latin typeface="微软雅黑" panose="020B0503020204020204" pitchFamily="34" charset="-122"/>
                <a:ea typeface="微软雅黑" panose="020B0503020204020204" pitchFamily="34" charset="-122"/>
              </a:rPr>
              <a:t>(</a:t>
            </a:r>
            <a:r>
              <a:rPr kumimoji="1" lang="en-US" altLang="zh-CN" sz="1400" dirty="0" err="1">
                <a:latin typeface="微软雅黑" panose="020B0503020204020204" pitchFamily="34" charset="-122"/>
                <a:ea typeface="微软雅黑" panose="020B0503020204020204" pitchFamily="34" charset="-122"/>
              </a:rPr>
              <a:t>Sams</a:t>
            </a:r>
            <a:r>
              <a:rPr kumimoji="1" lang="en-US" altLang="zh-CN" sz="1400" dirty="0">
                <a:latin typeface="微软雅黑" panose="020B0503020204020204" pitchFamily="34" charset="-122"/>
                <a:ea typeface="微软雅黑" panose="020B0503020204020204" pitchFamily="34" charset="-122"/>
              </a:rPr>
              <a:t> et al., 1985)</a:t>
            </a:r>
          </a:p>
        </p:txBody>
      </p:sp>
      <p:sp>
        <p:nvSpPr>
          <p:cNvPr id="17" name="矩形 16"/>
          <p:cNvSpPr/>
          <p:nvPr/>
        </p:nvSpPr>
        <p:spPr>
          <a:xfrm>
            <a:off x="5283825" y="1980500"/>
            <a:ext cx="3547941" cy="1661993"/>
          </a:xfrm>
          <a:prstGeom prst="rect">
            <a:avLst/>
          </a:prstGeom>
        </p:spPr>
        <p:txBody>
          <a:bodyPr wrap="square">
            <a:spAutoFit/>
          </a:bodyPr>
          <a:lstStyle/>
          <a:p>
            <a:pPr marL="285750" indent="-285750">
              <a:buFont typeface="Wingdings" panose="05000000000000000000" pitchFamily="2" charset="2"/>
              <a:buChar char="Ø"/>
            </a:pPr>
            <a:r>
              <a:rPr lang="zh-CN" altLang="en-US" sz="2000" b="1" kern="0" dirty="0">
                <a:latin typeface="微软雅黑" panose="020B0503020204020204" pitchFamily="34" charset="-122"/>
                <a:ea typeface="微软雅黑" panose="020B0503020204020204" pitchFamily="34" charset="-122"/>
              </a:rPr>
              <a:t>实验设计：听觉纯音刺激</a:t>
            </a:r>
            <a:endParaRPr lang="en-US" altLang="zh-CN" sz="2000" b="1" kern="0" dirty="0">
              <a:latin typeface="微软雅黑" panose="020B0503020204020204" pitchFamily="34" charset="-122"/>
              <a:ea typeface="微软雅黑" panose="020B0503020204020204" pitchFamily="34" charset="-122"/>
            </a:endParaRPr>
          </a:p>
          <a:p>
            <a:endParaRPr lang="en-US" altLang="zh-CN" sz="1000" kern="0" dirty="0">
              <a:latin typeface="微软雅黑" panose="020B0503020204020204" pitchFamily="34" charset="-122"/>
              <a:ea typeface="微软雅黑" panose="020B0503020204020204" pitchFamily="34" charset="-122"/>
            </a:endParaRPr>
          </a:p>
          <a:p>
            <a:pPr marL="685821" lvl="1" indent="-342900" latinLnBrk="1">
              <a:buFont typeface="Arial" panose="020B0604020202020204" pitchFamily="34" charset="0"/>
              <a:buChar char="•"/>
              <a:defRPr/>
            </a:pPr>
            <a:r>
              <a:rPr lang="zh-CN" altLang="en-US" sz="1800" dirty="0">
                <a:latin typeface="微软雅黑" panose="020B0503020204020204" pitchFamily="34" charset="-122"/>
                <a:ea typeface="微软雅黑" panose="020B0503020204020204" pitchFamily="34" charset="-122"/>
              </a:rPr>
              <a:t>标准刺激：</a:t>
            </a:r>
            <a:r>
              <a:rPr lang="en-US" altLang="zh-CN" sz="1800" dirty="0">
                <a:latin typeface="微软雅黑" panose="020B0503020204020204" pitchFamily="34" charset="-122"/>
                <a:ea typeface="微软雅黑" panose="020B0503020204020204" pitchFamily="34" charset="-122"/>
              </a:rPr>
              <a:t>1000Hz</a:t>
            </a:r>
          </a:p>
          <a:p>
            <a:pPr marL="342900" indent="-342900" latinLnBrk="1">
              <a:buFont typeface="Arial" panose="020B0604020202020204" pitchFamily="34" charset="0"/>
              <a:buChar char="•"/>
              <a:defRPr/>
            </a:pPr>
            <a:endParaRPr lang="en-US" altLang="zh-CN" sz="1800" dirty="0">
              <a:latin typeface="微软雅黑" panose="020B0503020204020204" pitchFamily="34" charset="-122"/>
              <a:ea typeface="微软雅黑" panose="020B0503020204020204" pitchFamily="34" charset="-122"/>
            </a:endParaRPr>
          </a:p>
          <a:p>
            <a:pPr marL="685821" lvl="1" indent="-342900" latinLnBrk="1">
              <a:buFont typeface="Arial" panose="020B0604020202020204" pitchFamily="34" charset="0"/>
              <a:buChar char="•"/>
              <a:defRPr/>
            </a:pPr>
            <a:r>
              <a:rPr lang="zh-CN" altLang="en-US" sz="1800" dirty="0">
                <a:latin typeface="微软雅黑" panose="020B0503020204020204" pitchFamily="34" charset="-122"/>
                <a:ea typeface="微软雅黑" panose="020B0503020204020204" pitchFamily="34" charset="-122"/>
              </a:rPr>
              <a:t>偏差刺激：</a:t>
            </a:r>
            <a:r>
              <a:rPr lang="en-US" altLang="zh-CN" sz="1800" dirty="0">
                <a:latin typeface="微软雅黑" panose="020B0503020204020204" pitchFamily="34" charset="-122"/>
                <a:ea typeface="微软雅黑" panose="020B0503020204020204" pitchFamily="34" charset="-122"/>
              </a:rPr>
              <a:t>1004 </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1008 </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1016 </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1032Hz</a:t>
            </a:r>
            <a:endParaRPr lang="zh-CN" altLang="en-US" sz="1600" dirty="0"/>
          </a:p>
        </p:txBody>
      </p:sp>
      <p:cxnSp>
        <p:nvCxnSpPr>
          <p:cNvPr id="5" name="直接箭头连接符 4"/>
          <p:cNvCxnSpPr>
            <a:cxnSpLocks/>
          </p:cNvCxnSpPr>
          <p:nvPr/>
        </p:nvCxnSpPr>
        <p:spPr>
          <a:xfrm>
            <a:off x="4945271" y="2434489"/>
            <a:ext cx="0" cy="111987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6" name="矩形 5"/>
          <p:cNvSpPr/>
          <p:nvPr/>
        </p:nvSpPr>
        <p:spPr>
          <a:xfrm>
            <a:off x="4775994" y="2157490"/>
            <a:ext cx="338554"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小</a:t>
            </a:r>
            <a:endParaRPr lang="zh-CN" altLang="en-US" sz="1200" dirty="0"/>
          </a:p>
        </p:txBody>
      </p:sp>
      <p:sp>
        <p:nvSpPr>
          <p:cNvPr id="21" name="矩形 20"/>
          <p:cNvSpPr/>
          <p:nvPr/>
        </p:nvSpPr>
        <p:spPr>
          <a:xfrm>
            <a:off x="4775994" y="3581569"/>
            <a:ext cx="338554"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大</a:t>
            </a:r>
            <a:endParaRPr lang="zh-CN" altLang="en-US" sz="1200" dirty="0"/>
          </a:p>
        </p:txBody>
      </p:sp>
    </p:spTree>
    <p:extLst>
      <p:ext uri="{BB962C8B-B14F-4D97-AF65-F5344CB8AC3E}">
        <p14:creationId xmlns:p14="http://schemas.microsoft.com/office/powerpoint/2010/main" val="468152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7769210" y="1054521"/>
            <a:ext cx="1215929" cy="392536"/>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414455"/>
                </a:solidFill>
              </a:rPr>
              <a:t>第一部分</a:t>
            </a:r>
          </a:p>
        </p:txBody>
      </p:sp>
      <p:cxnSp>
        <p:nvCxnSpPr>
          <p:cNvPr id="20" name="直接连接符 19"/>
          <p:cNvCxnSpPr/>
          <p:nvPr/>
        </p:nvCxnSpPr>
        <p:spPr>
          <a:xfrm>
            <a:off x="0" y="1516109"/>
            <a:ext cx="91455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0" y="1514475"/>
            <a:ext cx="3950849" cy="3646511"/>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799771" y="1543994"/>
            <a:ext cx="2370947" cy="220579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756700" y="1603563"/>
            <a:ext cx="4715724" cy="615553"/>
          </a:xfrm>
          <a:prstGeom prst="rect">
            <a:avLst/>
          </a:prstGeom>
          <a:noFill/>
        </p:spPr>
        <p:txBody>
          <a:bodyPr wrap="square" rtlCol="0">
            <a:spAutoFit/>
          </a:bodyPr>
          <a:lstStyle/>
          <a:p>
            <a:pPr algn="ctr"/>
            <a:r>
              <a:rPr lang="en-US" altLang="zh-CN" sz="3400" b="1" dirty="0">
                <a:solidFill>
                  <a:srgbClr val="00B0F0"/>
                </a:solidFill>
                <a:latin typeface="方正兰亭粗黑_GBK" pitchFamily="2" charset="-122"/>
                <a:ea typeface="方正兰亭粗黑_GBK" pitchFamily="2" charset="-122"/>
              </a:rPr>
              <a:t>ERPs</a:t>
            </a:r>
            <a:r>
              <a:rPr lang="zh-CN" altLang="en-US" sz="3400" b="1" dirty="0">
                <a:solidFill>
                  <a:srgbClr val="00B0F0"/>
                </a:solidFill>
                <a:latin typeface="方正兰亭粗黑_GBK" pitchFamily="2" charset="-122"/>
                <a:ea typeface="方正兰亭粗黑_GBK" pitchFamily="2" charset="-122"/>
              </a:rPr>
              <a:t>原理及提取技术</a:t>
            </a:r>
          </a:p>
        </p:txBody>
      </p:sp>
      <p:sp>
        <p:nvSpPr>
          <p:cNvPr id="82" name="椭圆 81"/>
          <p:cNvSpPr/>
          <p:nvPr/>
        </p:nvSpPr>
        <p:spPr>
          <a:xfrm>
            <a:off x="4349951" y="2342965"/>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83" name="椭圆 82"/>
          <p:cNvSpPr/>
          <p:nvPr/>
        </p:nvSpPr>
        <p:spPr>
          <a:xfrm>
            <a:off x="4827993" y="2795743"/>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84" name="椭圆 83"/>
          <p:cNvSpPr/>
          <p:nvPr/>
        </p:nvSpPr>
        <p:spPr>
          <a:xfrm>
            <a:off x="5306626" y="3248521"/>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85" name="TextBox 84"/>
          <p:cNvSpPr txBox="1"/>
          <p:nvPr/>
        </p:nvSpPr>
        <p:spPr>
          <a:xfrm>
            <a:off x="4874130" y="2281010"/>
            <a:ext cx="1066318" cy="307777"/>
          </a:xfrm>
          <a:prstGeom prst="rect">
            <a:avLst/>
          </a:prstGeom>
          <a:noFill/>
        </p:spPr>
        <p:txBody>
          <a:bodyPr wrap="none" rtlCol="0">
            <a:spAutoFit/>
          </a:bodyPr>
          <a:lstStyle/>
          <a:p>
            <a:r>
              <a:rPr lang="en-US" altLang="zh-CN" b="1" dirty="0">
                <a:solidFill>
                  <a:srgbClr val="414455"/>
                </a:solidFill>
                <a:latin typeface="微软雅黑" pitchFamily="34" charset="-122"/>
                <a:ea typeface="微软雅黑" pitchFamily="34" charset="-122"/>
              </a:rPr>
              <a:t>EEG</a:t>
            </a:r>
            <a:r>
              <a:rPr lang="zh-CN" altLang="en-US" b="1" dirty="0">
                <a:solidFill>
                  <a:srgbClr val="414455"/>
                </a:solidFill>
                <a:latin typeface="微软雅黑" pitchFamily="34" charset="-122"/>
                <a:ea typeface="微软雅黑" pitchFamily="34" charset="-122"/>
              </a:rPr>
              <a:t>的定义</a:t>
            </a:r>
          </a:p>
        </p:txBody>
      </p:sp>
      <p:sp>
        <p:nvSpPr>
          <p:cNvPr id="86" name="TextBox 85"/>
          <p:cNvSpPr txBox="1"/>
          <p:nvPr/>
        </p:nvSpPr>
        <p:spPr>
          <a:xfrm>
            <a:off x="5345462" y="2733788"/>
            <a:ext cx="1066318" cy="307777"/>
          </a:xfrm>
          <a:prstGeom prst="rect">
            <a:avLst/>
          </a:prstGeom>
          <a:noFill/>
        </p:spPr>
        <p:txBody>
          <a:bodyPr wrap="none" rtlCol="0">
            <a:spAutoFit/>
          </a:bodyPr>
          <a:lstStyle/>
          <a:p>
            <a:r>
              <a:rPr lang="en-US" altLang="zh-CN" b="1" dirty="0">
                <a:solidFill>
                  <a:srgbClr val="414455"/>
                </a:solidFill>
                <a:latin typeface="微软雅黑" pitchFamily="34" charset="-122"/>
                <a:ea typeface="微软雅黑" pitchFamily="34" charset="-122"/>
              </a:rPr>
              <a:t>EEG</a:t>
            </a:r>
            <a:r>
              <a:rPr lang="zh-CN" altLang="en-US" b="1" dirty="0">
                <a:solidFill>
                  <a:srgbClr val="414455"/>
                </a:solidFill>
                <a:latin typeface="微软雅黑" pitchFamily="34" charset="-122"/>
                <a:ea typeface="微软雅黑" pitchFamily="34" charset="-122"/>
              </a:rPr>
              <a:t>的节律</a:t>
            </a:r>
          </a:p>
        </p:txBody>
      </p:sp>
      <p:sp>
        <p:nvSpPr>
          <p:cNvPr id="87" name="TextBox 86"/>
          <p:cNvSpPr txBox="1"/>
          <p:nvPr/>
        </p:nvSpPr>
        <p:spPr>
          <a:xfrm>
            <a:off x="5774377" y="3213657"/>
            <a:ext cx="1157689" cy="307777"/>
          </a:xfrm>
          <a:prstGeom prst="rect">
            <a:avLst/>
          </a:prstGeom>
          <a:noFill/>
        </p:spPr>
        <p:txBody>
          <a:bodyPr wrap="none" rtlCol="0">
            <a:spAutoFit/>
          </a:bodyPr>
          <a:lstStyle/>
          <a:p>
            <a:r>
              <a:rPr lang="en-US" altLang="zh-CN" b="1" dirty="0">
                <a:solidFill>
                  <a:srgbClr val="414455"/>
                </a:solidFill>
                <a:latin typeface="微软雅黑" pitchFamily="34" charset="-122"/>
                <a:ea typeface="微软雅黑" pitchFamily="34" charset="-122"/>
              </a:rPr>
              <a:t>ERPs</a:t>
            </a:r>
            <a:r>
              <a:rPr lang="zh-CN" altLang="en-US" b="1" dirty="0">
                <a:solidFill>
                  <a:srgbClr val="414455"/>
                </a:solidFill>
                <a:latin typeface="微软雅黑" pitchFamily="34" charset="-122"/>
                <a:ea typeface="微软雅黑" pitchFamily="34" charset="-122"/>
              </a:rPr>
              <a:t>的定义</a:t>
            </a:r>
          </a:p>
        </p:txBody>
      </p:sp>
      <p:grpSp>
        <p:nvGrpSpPr>
          <p:cNvPr id="30" name="组合 29"/>
          <p:cNvGrpSpPr/>
          <p:nvPr/>
        </p:nvGrpSpPr>
        <p:grpSpPr>
          <a:xfrm>
            <a:off x="955443" y="520734"/>
            <a:ext cx="1845814" cy="1852645"/>
            <a:chOff x="1827622" y="1343919"/>
            <a:chExt cx="2304000" cy="2304000"/>
          </a:xfrm>
        </p:grpSpPr>
        <p:sp>
          <p:nvSpPr>
            <p:cNvPr id="34" name="椭圆 3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sx="80000" sy="8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4368086" y="2355027"/>
            <a:ext cx="276038" cy="307777"/>
          </a:xfrm>
          <a:prstGeom prst="rect">
            <a:avLst/>
          </a:prstGeom>
        </p:spPr>
        <p:txBody>
          <a:bodyPr wrap="none">
            <a:spAutoFit/>
          </a:bodyPr>
          <a:lstStyle/>
          <a:p>
            <a:r>
              <a:rPr lang="en-US" altLang="zh-CN" dirty="0">
                <a:solidFill>
                  <a:srgbClr val="414455"/>
                </a:solidFill>
                <a:ea typeface="方正兰亭粗黑_GBK" pitchFamily="2" charset="-122"/>
              </a:rPr>
              <a:t>1</a:t>
            </a:r>
            <a:endParaRPr lang="zh-CN" altLang="en-US" dirty="0"/>
          </a:p>
        </p:txBody>
      </p:sp>
      <p:sp>
        <p:nvSpPr>
          <p:cNvPr id="36" name="矩形 35"/>
          <p:cNvSpPr/>
          <p:nvPr/>
        </p:nvSpPr>
        <p:spPr>
          <a:xfrm>
            <a:off x="4847619" y="2795743"/>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sp>
        <p:nvSpPr>
          <p:cNvPr id="37" name="矩形 36"/>
          <p:cNvSpPr/>
          <p:nvPr/>
        </p:nvSpPr>
        <p:spPr>
          <a:xfrm>
            <a:off x="5322725" y="3248521"/>
            <a:ext cx="276038" cy="307777"/>
          </a:xfrm>
          <a:prstGeom prst="rect">
            <a:avLst/>
          </a:prstGeom>
        </p:spPr>
        <p:txBody>
          <a:bodyPr wrap="none">
            <a:spAutoFit/>
          </a:bodyPr>
          <a:lstStyle/>
          <a:p>
            <a:r>
              <a:rPr lang="en-US" altLang="zh-CN" dirty="0">
                <a:solidFill>
                  <a:srgbClr val="414455"/>
                </a:solidFill>
                <a:ea typeface="方正兰亭粗黑_GBK" pitchFamily="2" charset="-122"/>
              </a:rPr>
              <a:t>3</a:t>
            </a:r>
            <a:endParaRPr lang="zh-CN" altLang="en-US" dirty="0"/>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188" y="738743"/>
            <a:ext cx="1407123" cy="1416628"/>
          </a:xfrm>
          <a:prstGeom prst="ellipse">
            <a:avLst/>
          </a:prstGeom>
        </p:spPr>
      </p:pic>
      <p:sp>
        <p:nvSpPr>
          <p:cNvPr id="21" name="椭圆 20"/>
          <p:cNvSpPr/>
          <p:nvPr/>
        </p:nvSpPr>
        <p:spPr>
          <a:xfrm>
            <a:off x="5870823" y="3712004"/>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22" name="TextBox 86"/>
          <p:cNvSpPr txBox="1"/>
          <p:nvPr/>
        </p:nvSpPr>
        <p:spPr>
          <a:xfrm>
            <a:off x="6338574" y="3677140"/>
            <a:ext cx="1157689" cy="307777"/>
          </a:xfrm>
          <a:prstGeom prst="rect">
            <a:avLst/>
          </a:prstGeom>
          <a:noFill/>
        </p:spPr>
        <p:txBody>
          <a:bodyPr wrap="none" rtlCol="0">
            <a:spAutoFit/>
          </a:bodyPr>
          <a:lstStyle/>
          <a:p>
            <a:r>
              <a:rPr lang="en-US" altLang="zh-CN" b="1" dirty="0">
                <a:solidFill>
                  <a:srgbClr val="414455"/>
                </a:solidFill>
                <a:latin typeface="微软雅黑" pitchFamily="34" charset="-122"/>
                <a:ea typeface="微软雅黑" pitchFamily="34" charset="-122"/>
              </a:rPr>
              <a:t>ERPs</a:t>
            </a:r>
            <a:r>
              <a:rPr lang="zh-CN" altLang="en-US" b="1" dirty="0">
                <a:solidFill>
                  <a:srgbClr val="414455"/>
                </a:solidFill>
                <a:latin typeface="微软雅黑" pitchFamily="34" charset="-122"/>
                <a:ea typeface="微软雅黑" pitchFamily="34" charset="-122"/>
              </a:rPr>
              <a:t>的提取</a:t>
            </a:r>
          </a:p>
        </p:txBody>
      </p:sp>
      <p:sp>
        <p:nvSpPr>
          <p:cNvPr id="23" name="矩形 22"/>
          <p:cNvSpPr/>
          <p:nvPr/>
        </p:nvSpPr>
        <p:spPr>
          <a:xfrm>
            <a:off x="5886922" y="3712004"/>
            <a:ext cx="276038" cy="307777"/>
          </a:xfrm>
          <a:prstGeom prst="rect">
            <a:avLst/>
          </a:prstGeom>
        </p:spPr>
        <p:txBody>
          <a:bodyPr wrap="none">
            <a:spAutoFit/>
          </a:bodyPr>
          <a:lstStyle/>
          <a:p>
            <a:r>
              <a:rPr lang="en-US" altLang="zh-CN" dirty="0">
                <a:solidFill>
                  <a:srgbClr val="414455"/>
                </a:solidFill>
                <a:ea typeface="方正兰亭粗黑_GBK" pitchFamily="2" charset="-122"/>
              </a:rPr>
              <a:t>4</a:t>
            </a:r>
            <a:endParaRPr lang="zh-CN" altLang="en-US" dirty="0"/>
          </a:p>
        </p:txBody>
      </p:sp>
    </p:spTree>
    <p:extLst>
      <p:ext uri="{BB962C8B-B14F-4D97-AF65-F5344CB8AC3E}">
        <p14:creationId xmlns:p14="http://schemas.microsoft.com/office/powerpoint/2010/main" val="2238959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414444" cy="430887"/>
          </a:xfrm>
          <a:prstGeom prst="rect">
            <a:avLst/>
          </a:prstGeom>
          <a:noFill/>
        </p:spPr>
        <p:txBody>
          <a:bodyPr wrap="none" rtlCol="0">
            <a:spAutoFit/>
          </a:bodyPr>
          <a:lstStyle/>
          <a:p>
            <a:pPr>
              <a:defRPr/>
            </a:pPr>
            <a:r>
              <a:rPr lang="en-US" altLang="zh-CN" sz="2200" b="1" dirty="0">
                <a:solidFill>
                  <a:srgbClr val="00B0F0"/>
                </a:solidFill>
                <a:latin typeface="微软雅黑" panose="020B0503020204020204" pitchFamily="34" charset="-122"/>
                <a:ea typeface="微软雅黑" panose="020B0503020204020204" pitchFamily="34" charset="-122"/>
              </a:rPr>
              <a:t>MMN</a:t>
            </a:r>
            <a:r>
              <a:rPr lang="zh-CN" altLang="en-US" sz="2200" b="1" dirty="0">
                <a:solidFill>
                  <a:srgbClr val="00B0F0"/>
                </a:solidFill>
                <a:latin typeface="微软雅黑" panose="020B0503020204020204" pitchFamily="34" charset="-122"/>
                <a:ea typeface="微软雅黑" panose="020B0503020204020204" pitchFamily="34" charset="-122"/>
              </a:rPr>
              <a:t>的理论解释</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7" name="内容占位符 3"/>
          <p:cNvSpPr txBox="1">
            <a:spLocks/>
          </p:cNvSpPr>
          <p:nvPr/>
        </p:nvSpPr>
        <p:spPr>
          <a:xfrm>
            <a:off x="796332" y="568643"/>
            <a:ext cx="7886700" cy="790858"/>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defRPr/>
            </a:pPr>
            <a:endParaRPr lang="en-US" altLang="zh-CN" sz="2000" kern="0" dirty="0">
              <a:latin typeface="微软雅黑" panose="020B0503020204020204" pitchFamily="34" charset="-122"/>
              <a:ea typeface="微软雅黑" panose="020B0503020204020204" pitchFamily="34" charset="-122"/>
            </a:endParaRPr>
          </a:p>
          <a:p>
            <a:pPr>
              <a:defRPr/>
            </a:pPr>
            <a:r>
              <a:rPr lang="en-US" altLang="zh-CN" sz="2000" kern="0" dirty="0">
                <a:latin typeface="微软雅黑" panose="020B0503020204020204" pitchFamily="34" charset="-122"/>
                <a:ea typeface="微软雅黑" panose="020B0503020204020204" pitchFamily="34" charset="-122"/>
              </a:rPr>
              <a:t>MMN</a:t>
            </a:r>
            <a:r>
              <a:rPr lang="zh-CN" altLang="en-US" sz="2000" kern="0" dirty="0">
                <a:latin typeface="微软雅黑" panose="020B0503020204020204" pitchFamily="34" charset="-122"/>
                <a:ea typeface="微软雅黑" panose="020B0503020204020204" pitchFamily="34" charset="-122"/>
              </a:rPr>
              <a:t>的发现为脑的信息自动加工提供了难得的客观指标。</a:t>
            </a:r>
            <a:endParaRPr lang="en-US" altLang="zh-CN" sz="2000" kern="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en-US" altLang="zh-CN" sz="2000" kern="0" dirty="0">
              <a:latin typeface="微软雅黑" panose="020B0503020204020204" pitchFamily="34" charset="-122"/>
              <a:ea typeface="微软雅黑" panose="020B0503020204020204" pitchFamily="34" charset="-122"/>
            </a:endParaRPr>
          </a:p>
          <a:p>
            <a:pPr>
              <a:defRPr/>
            </a:pPr>
            <a:endParaRPr lang="en-US" altLang="zh-CN" sz="2000" kern="0" dirty="0">
              <a:latin typeface="微软雅黑" panose="020B0503020204020204" pitchFamily="34" charset="-122"/>
              <a:ea typeface="微软雅黑" panose="020B0503020204020204" pitchFamily="34" charset="-122"/>
            </a:endParaRPr>
          </a:p>
        </p:txBody>
      </p:sp>
      <p:graphicFrame>
        <p:nvGraphicFramePr>
          <p:cNvPr id="15" name="图示 14"/>
          <p:cNvGraphicFramePr/>
          <p:nvPr>
            <p:extLst>
              <p:ext uri="{D42A27DB-BD31-4B8C-83A1-F6EECF244321}">
                <p14:modId xmlns:p14="http://schemas.microsoft.com/office/powerpoint/2010/main" val="13564313"/>
              </p:ext>
            </p:extLst>
          </p:nvPr>
        </p:nvGraphicFramePr>
        <p:xfrm>
          <a:off x="1401434" y="1680675"/>
          <a:ext cx="4572794" cy="30485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6" name="组合 15"/>
          <p:cNvGrpSpPr/>
          <p:nvPr/>
        </p:nvGrpSpPr>
        <p:grpSpPr>
          <a:xfrm>
            <a:off x="1401434" y="2861869"/>
            <a:ext cx="1657638" cy="876563"/>
            <a:chOff x="3244001" y="456746"/>
            <a:chExt cx="1440464" cy="914695"/>
          </a:xfrm>
        </p:grpSpPr>
        <p:sp>
          <p:nvSpPr>
            <p:cNvPr id="18" name="圆角矩形 5"/>
            <p:cNvSpPr/>
            <p:nvPr/>
          </p:nvSpPr>
          <p:spPr>
            <a:xfrm>
              <a:off x="3244001" y="456746"/>
              <a:ext cx="1440464" cy="9146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圆角矩形 4"/>
            <p:cNvSpPr/>
            <p:nvPr/>
          </p:nvSpPr>
          <p:spPr>
            <a:xfrm>
              <a:off x="3270792" y="483537"/>
              <a:ext cx="1386882" cy="86111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5734" tIns="65734" rIns="65734" bIns="65734" numCol="1" spcCol="1270" anchor="ctr" anchorCtr="0">
              <a:noAutofit/>
            </a:bodyPr>
            <a:lstStyle/>
            <a:p>
              <a:pPr algn="ctr" defTabSz="766865">
                <a:lnSpc>
                  <a:spcPct val="90000"/>
                </a:lnSpc>
                <a:spcBef>
                  <a:spcPct val="0"/>
                </a:spcBef>
                <a:spcAft>
                  <a:spcPct val="35000"/>
                </a:spcAft>
              </a:pPr>
              <a:r>
                <a:rPr lang="zh-CN" altLang="en-US" sz="1725" b="1" dirty="0">
                  <a:ln w="0"/>
                  <a:solidFill>
                    <a:schemeClr val="tx1"/>
                  </a:solidFill>
                  <a:effectLst>
                    <a:outerShdw blurRad="38100" dist="19050" dir="2700000" algn="tl" rotWithShape="0">
                      <a:schemeClr val="dk1">
                        <a:alpha val="40000"/>
                      </a:schemeClr>
                    </a:outerShdw>
                  </a:effectLst>
                </a:rPr>
                <a:t>对偏差刺激的反应</a:t>
              </a:r>
            </a:p>
          </p:txBody>
        </p:sp>
      </p:grpSp>
      <p:sp>
        <p:nvSpPr>
          <p:cNvPr id="20" name="右大括号 19"/>
          <p:cNvSpPr/>
          <p:nvPr/>
        </p:nvSpPr>
        <p:spPr>
          <a:xfrm>
            <a:off x="4516244" y="2233220"/>
            <a:ext cx="314786" cy="1943437"/>
          </a:xfrm>
          <a:prstGeom prst="rightBrace">
            <a:avLst/>
          </a:prstGeom>
          <a:noFill/>
          <a:ln>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50" dirty="0"/>
          </a:p>
        </p:txBody>
      </p:sp>
      <p:sp>
        <p:nvSpPr>
          <p:cNvPr id="21" name="流程图: 可选过程 20"/>
          <p:cNvSpPr/>
          <p:nvPr/>
        </p:nvSpPr>
        <p:spPr>
          <a:xfrm>
            <a:off x="5946075" y="2909613"/>
            <a:ext cx="1371838" cy="59065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r>
              <a:rPr lang="en-US" altLang="zh-CN" sz="1800"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rPr>
              <a:t>MMN</a:t>
            </a:r>
            <a:endParaRPr lang="zh-CN" altLang="en-US" sz="1800" dirty="0">
              <a:solidFill>
                <a:srgbClr val="00206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 name="右箭头 13"/>
          <p:cNvSpPr/>
          <p:nvPr/>
        </p:nvSpPr>
        <p:spPr>
          <a:xfrm>
            <a:off x="5086110" y="3166831"/>
            <a:ext cx="743079" cy="76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50"/>
          </a:p>
        </p:txBody>
      </p:sp>
    </p:spTree>
    <p:extLst>
      <p:ext uri="{BB962C8B-B14F-4D97-AF65-F5344CB8AC3E}">
        <p14:creationId xmlns:p14="http://schemas.microsoft.com/office/powerpoint/2010/main" val="2443490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947695" cy="430887"/>
          </a:xfrm>
          <a:prstGeom prst="rect">
            <a:avLst/>
          </a:prstGeom>
          <a:noFill/>
        </p:spPr>
        <p:txBody>
          <a:bodyPr wrap="none" rtlCol="0">
            <a:spAutoFit/>
          </a:bodyPr>
          <a:lstStyle/>
          <a:p>
            <a:pPr>
              <a:defRPr/>
            </a:pPr>
            <a:r>
              <a:rPr lang="en-US" altLang="zh-CN" sz="2200" b="1" dirty="0">
                <a:solidFill>
                  <a:srgbClr val="00B0F0"/>
                </a:solidFill>
                <a:latin typeface="微软雅黑" panose="020B0503020204020204" pitchFamily="34" charset="-122"/>
                <a:ea typeface="微软雅黑" panose="020B0503020204020204" pitchFamily="34" charset="-122"/>
              </a:rPr>
              <a:t>N400</a:t>
            </a:r>
            <a:endParaRPr lang="zh-CN" altLang="en-US" sz="2200" b="1" dirty="0">
              <a:solidFill>
                <a:srgbClr val="00B0F0"/>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a:xfrm>
            <a:off x="685782" y="980432"/>
            <a:ext cx="7886700" cy="964116"/>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marL="0" indent="0">
              <a:buFont typeface="Arial" panose="020B0604020202020204" pitchFamily="34" charset="0"/>
              <a:buNone/>
              <a:defRPr/>
            </a:pPr>
            <a:endParaRPr lang="en-US" altLang="zh-CN" sz="2000" kern="0" dirty="0">
              <a:latin typeface="微软雅黑" panose="020B0503020204020204" pitchFamily="34" charset="-122"/>
              <a:ea typeface="微软雅黑" panose="020B0503020204020204" pitchFamily="34" charset="-122"/>
            </a:endParaRPr>
          </a:p>
          <a:p>
            <a:pPr>
              <a:defRPr/>
            </a:pPr>
            <a:r>
              <a:rPr lang="en-US" altLang="zh-CN" sz="2000" kern="0" dirty="0">
                <a:latin typeface="微软雅黑" panose="020B0503020204020204" pitchFamily="34" charset="-122"/>
                <a:ea typeface="微软雅黑" panose="020B0503020204020204" pitchFamily="34" charset="-122"/>
              </a:rPr>
              <a:t>N400</a:t>
            </a:r>
            <a:r>
              <a:rPr lang="zh-CN" altLang="en-US" sz="2000" kern="0" dirty="0">
                <a:latin typeface="微软雅黑" panose="020B0503020204020204" pitchFamily="34" charset="-122"/>
                <a:ea typeface="微软雅黑" panose="020B0503020204020204" pitchFamily="34" charset="-122"/>
              </a:rPr>
              <a:t>，语言相关的</a:t>
            </a:r>
            <a:r>
              <a:rPr lang="en-US" altLang="zh-CN" sz="2000" kern="0" dirty="0">
                <a:latin typeface="微软雅黑" panose="020B0503020204020204" pitchFamily="34" charset="-122"/>
                <a:ea typeface="微软雅黑" panose="020B0503020204020204" pitchFamily="34" charset="-122"/>
              </a:rPr>
              <a:t>ERP</a:t>
            </a:r>
            <a:r>
              <a:rPr lang="zh-CN" altLang="en-US" sz="2000" kern="0" dirty="0">
                <a:latin typeface="微软雅黑" panose="020B0503020204020204" pitchFamily="34" charset="-122"/>
                <a:ea typeface="微软雅黑" panose="020B0503020204020204" pitchFamily="34" charset="-122"/>
              </a:rPr>
              <a:t>研究最广泛的成分</a:t>
            </a:r>
            <a:endParaRPr lang="en-US" altLang="zh-CN" sz="2000" kern="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en-US" altLang="zh-CN" sz="2000" kern="0" dirty="0">
              <a:latin typeface="微软雅黑" panose="020B0503020204020204" pitchFamily="34" charset="-122"/>
              <a:ea typeface="微软雅黑" panose="020B0503020204020204" pitchFamily="34" charset="-122"/>
            </a:endParaRPr>
          </a:p>
          <a:p>
            <a:pPr>
              <a:defRPr/>
            </a:pPr>
            <a:endParaRPr lang="en-US" altLang="zh-CN" sz="2000" kern="0" dirty="0">
              <a:latin typeface="微软雅黑" panose="020B0503020204020204" pitchFamily="34" charset="-122"/>
              <a:ea typeface="微软雅黑" panose="020B0503020204020204" pitchFamily="34" charset="-122"/>
            </a:endParaRPr>
          </a:p>
          <a:p>
            <a:pPr>
              <a:defRPr/>
            </a:pPr>
            <a:endParaRPr lang="en-US" altLang="zh-CN" sz="2000" kern="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669" y="2586160"/>
            <a:ext cx="4561495" cy="2063899"/>
          </a:xfrm>
          <a:prstGeom prst="rect">
            <a:avLst/>
          </a:prstGeom>
        </p:spPr>
      </p:pic>
    </p:spTree>
    <p:extLst>
      <p:ext uri="{BB962C8B-B14F-4D97-AF65-F5344CB8AC3E}">
        <p14:creationId xmlns:p14="http://schemas.microsoft.com/office/powerpoint/2010/main" val="2799671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947695" cy="430887"/>
          </a:xfrm>
          <a:prstGeom prst="rect">
            <a:avLst/>
          </a:prstGeom>
          <a:noFill/>
        </p:spPr>
        <p:txBody>
          <a:bodyPr wrap="none" rtlCol="0">
            <a:spAutoFit/>
          </a:bodyPr>
          <a:lstStyle/>
          <a:p>
            <a:pPr>
              <a:defRPr/>
            </a:pPr>
            <a:r>
              <a:rPr lang="en-US" altLang="zh-CN" sz="2200" b="1" dirty="0">
                <a:solidFill>
                  <a:srgbClr val="00B0F0"/>
                </a:solidFill>
                <a:latin typeface="微软雅黑" panose="020B0503020204020204" pitchFamily="34" charset="-122"/>
                <a:ea typeface="微软雅黑" panose="020B0503020204020204" pitchFamily="34" charset="-122"/>
              </a:rPr>
              <a:t>N400</a:t>
            </a:r>
            <a:endParaRPr lang="zh-CN" altLang="en-US" sz="2200" b="1" dirty="0">
              <a:solidFill>
                <a:srgbClr val="00B0F0"/>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4</a:t>
            </a:r>
            <a:endParaRPr lang="zh-CN" altLang="en-US" dirty="0"/>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pic>
        <p:nvPicPr>
          <p:cNvPr id="16" name="Picture 2" descr="erp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82" y="1089752"/>
            <a:ext cx="7823200" cy="389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p:cNvSpPr txBox="1">
            <a:spLocks noChangeArrowheads="1"/>
          </p:cNvSpPr>
          <p:nvPr/>
        </p:nvSpPr>
        <p:spPr bwMode="auto">
          <a:xfrm>
            <a:off x="2551113" y="1130301"/>
            <a:ext cx="4364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 typeface="Wingdings" panose="05000000000000000000" pitchFamily="2" charset="2"/>
              <a:buChar char="Ø"/>
            </a:pPr>
            <a:r>
              <a:rPr lang="zh-CN" altLang="en-US" sz="2400">
                <a:latin typeface="Arial" panose="020B0604020202020204" pitchFamily="34" charset="0"/>
              </a:rPr>
              <a:t>语义不匹配</a:t>
            </a:r>
            <a:r>
              <a:rPr lang="en-US" altLang="zh-CN" sz="2400">
                <a:latin typeface="Arial" panose="020B0604020202020204" pitchFamily="34" charset="0"/>
              </a:rPr>
              <a:t>/</a:t>
            </a:r>
            <a:r>
              <a:rPr lang="zh-CN" altLang="en-US" sz="2400">
                <a:latin typeface="Arial" panose="020B0604020202020204" pitchFamily="34" charset="0"/>
              </a:rPr>
              <a:t>冲突→诱发</a:t>
            </a:r>
            <a:r>
              <a:rPr lang="en-US" altLang="zh-CN" sz="2400">
                <a:latin typeface="Arial" panose="020B0604020202020204" pitchFamily="34" charset="0"/>
              </a:rPr>
              <a:t>N400</a:t>
            </a:r>
            <a:endParaRPr lang="zh-CN" altLang="en-US" sz="2400">
              <a:latin typeface="Arial" panose="020B0604020202020204" pitchFamily="34" charset="0"/>
            </a:endParaRPr>
          </a:p>
        </p:txBody>
      </p:sp>
      <p:sp>
        <p:nvSpPr>
          <p:cNvPr id="18" name="圆角矩形 17"/>
          <p:cNvSpPr/>
          <p:nvPr/>
        </p:nvSpPr>
        <p:spPr>
          <a:xfrm>
            <a:off x="6710382" y="4432302"/>
            <a:ext cx="630220" cy="24273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zh-CN" altLang="en-US"/>
          </a:p>
        </p:txBody>
      </p:sp>
      <p:cxnSp>
        <p:nvCxnSpPr>
          <p:cNvPr id="19" name="直接箭头连接符 18"/>
          <p:cNvCxnSpPr/>
          <p:nvPr/>
        </p:nvCxnSpPr>
        <p:spPr>
          <a:xfrm flipV="1">
            <a:off x="6836552" y="2005061"/>
            <a:ext cx="560406" cy="24272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56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076209" cy="430887"/>
          </a:xfrm>
          <a:prstGeom prst="rect">
            <a:avLst/>
          </a:prstGeom>
          <a:noFill/>
        </p:spPr>
        <p:txBody>
          <a:bodyPr wrap="none" rtlCol="0">
            <a:spAutoFit/>
          </a:bodyPr>
          <a:lstStyle/>
          <a:p>
            <a:pPr>
              <a:defRPr/>
            </a:pPr>
            <a:r>
              <a:rPr lang="en-US" altLang="zh-CN" sz="2200" b="1" dirty="0">
                <a:solidFill>
                  <a:srgbClr val="00B0F0"/>
                </a:solidFill>
                <a:latin typeface="微软雅黑" panose="020B0503020204020204" pitchFamily="34" charset="-122"/>
                <a:ea typeface="微软雅黑" panose="020B0503020204020204" pitchFamily="34" charset="-122"/>
              </a:rPr>
              <a:t>N400</a:t>
            </a:r>
            <a:r>
              <a:rPr lang="zh-CN" altLang="en-US" sz="2200" b="1" dirty="0">
                <a:solidFill>
                  <a:srgbClr val="00B0F0"/>
                </a:solidFill>
                <a:latin typeface="微软雅黑" panose="020B0503020204020204" pitchFamily="34" charset="-122"/>
                <a:ea typeface="微软雅黑" panose="020B0503020204020204" pitchFamily="34" charset="-122"/>
              </a:rPr>
              <a:t>影响因素</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pic>
        <p:nvPicPr>
          <p:cNvPr id="20" name="Picture 4" descr="图3－9"/>
          <p:cNvPicPr>
            <a:picLocks noChangeAspect="1" noChangeArrowheads="1"/>
          </p:cNvPicPr>
          <p:nvPr/>
        </p:nvPicPr>
        <p:blipFill>
          <a:blip r:embed="rId4">
            <a:lum contrast="48000"/>
            <a:extLst>
              <a:ext uri="{28A0092B-C50C-407E-A947-70E740481C1C}">
                <a14:useLocalDpi xmlns:a14="http://schemas.microsoft.com/office/drawing/2010/main" val="0"/>
              </a:ext>
            </a:extLst>
          </a:blip>
          <a:srcRect/>
          <a:stretch>
            <a:fillRect/>
          </a:stretch>
        </p:blipFill>
        <p:spPr bwMode="auto">
          <a:xfrm>
            <a:off x="587465" y="1681131"/>
            <a:ext cx="3829050"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内容占位符 4"/>
          <p:cNvSpPr txBox="1">
            <a:spLocks/>
          </p:cNvSpPr>
          <p:nvPr/>
        </p:nvSpPr>
        <p:spPr>
          <a:xfrm>
            <a:off x="4668044" y="2414968"/>
            <a:ext cx="3886200" cy="1949450"/>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defRPr/>
            </a:pPr>
            <a:endParaRPr lang="en-US" altLang="zh-CN" sz="2000" kern="0" dirty="0">
              <a:latin typeface="微软雅黑" panose="020B0503020204020204" pitchFamily="34" charset="-122"/>
              <a:ea typeface="微软雅黑" panose="020B0503020204020204" pitchFamily="34" charset="-122"/>
            </a:endParaRPr>
          </a:p>
          <a:p>
            <a:pPr>
              <a:defRPr/>
            </a:pPr>
            <a:endParaRPr lang="en-US" altLang="zh-CN" sz="2000" kern="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defRPr/>
            </a:pPr>
            <a:r>
              <a:rPr lang="zh-CN" altLang="en-US" sz="2000" kern="0" dirty="0">
                <a:latin typeface="微软雅黑" panose="020B0503020204020204" pitchFamily="34" charset="-122"/>
                <a:ea typeface="微软雅黑" panose="020B0503020204020204" pitchFamily="34" charset="-122"/>
              </a:rPr>
              <a:t>语义冲突程度越大</a:t>
            </a:r>
            <a:r>
              <a:rPr lang="en-US" altLang="zh-CN" sz="2000" kern="0" dirty="0">
                <a:latin typeface="微软雅黑" panose="020B0503020204020204" pitchFamily="34" charset="-122"/>
                <a:ea typeface="微软雅黑" panose="020B0503020204020204" pitchFamily="34" charset="-122"/>
              </a:rPr>
              <a:t>N400</a:t>
            </a:r>
            <a:r>
              <a:rPr lang="zh-CN" altLang="en-US" sz="2000" kern="0" dirty="0">
                <a:latin typeface="微软雅黑" panose="020B0503020204020204" pitchFamily="34" charset="-122"/>
                <a:ea typeface="微软雅黑" panose="020B0503020204020204" pitchFamily="34" charset="-122"/>
              </a:rPr>
              <a:t>越大</a:t>
            </a:r>
          </a:p>
        </p:txBody>
      </p:sp>
      <p:sp>
        <p:nvSpPr>
          <p:cNvPr id="23" name="Text Box 3"/>
          <p:cNvSpPr txBox="1">
            <a:spLocks noChangeArrowheads="1"/>
          </p:cNvSpPr>
          <p:nvPr/>
        </p:nvSpPr>
        <p:spPr bwMode="auto">
          <a:xfrm>
            <a:off x="6820694" y="4586668"/>
            <a:ext cx="2165350" cy="30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a:spcBef>
                <a:spcPct val="50000"/>
              </a:spcBef>
              <a:buFontTx/>
              <a:buNone/>
            </a:pPr>
            <a:r>
              <a:rPr kumimoji="1" lang="en-US" altLang="zh-CN" sz="1400" dirty="0">
                <a:latin typeface="微软雅黑" panose="020B0503020204020204" pitchFamily="34" charset="-122"/>
                <a:ea typeface="微软雅黑" panose="020B0503020204020204" pitchFamily="34" charset="-122"/>
              </a:rPr>
              <a:t>(</a:t>
            </a:r>
            <a:r>
              <a:rPr kumimoji="1" lang="en-US" altLang="zh-CN" sz="1400" dirty="0" err="1">
                <a:latin typeface="微软雅黑" panose="020B0503020204020204" pitchFamily="34" charset="-122"/>
                <a:ea typeface="微软雅黑" panose="020B0503020204020204" pitchFamily="34" charset="-122"/>
              </a:rPr>
              <a:t>Fabiani</a:t>
            </a:r>
            <a:r>
              <a:rPr kumimoji="1" lang="en-US" altLang="zh-CN" sz="1400" dirty="0">
                <a:latin typeface="微软雅黑" panose="020B0503020204020204" pitchFamily="34" charset="-122"/>
                <a:ea typeface="微软雅黑" panose="020B0503020204020204" pitchFamily="34" charset="-122"/>
              </a:rPr>
              <a:t> et al., 2000)</a:t>
            </a:r>
          </a:p>
        </p:txBody>
      </p:sp>
      <p:sp>
        <p:nvSpPr>
          <p:cNvPr id="24" name="矩形 15"/>
          <p:cNvSpPr>
            <a:spLocks noChangeArrowheads="1"/>
          </p:cNvSpPr>
          <p:nvPr/>
        </p:nvSpPr>
        <p:spPr bwMode="auto">
          <a:xfrm>
            <a:off x="404942" y="1227176"/>
            <a:ext cx="50035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lang="en-US" altLang="zh-CN" sz="2000" dirty="0">
                <a:latin typeface="微软雅黑" panose="020B0503020204020204" pitchFamily="34" charset="-122"/>
                <a:ea typeface="微软雅黑" panose="020B0503020204020204" pitchFamily="34" charset="-122"/>
              </a:rPr>
              <a:t>“THE PIZZA WAS TOO HOT TO …”</a:t>
            </a:r>
          </a:p>
        </p:txBody>
      </p:sp>
    </p:spTree>
    <p:extLst>
      <p:ext uri="{BB962C8B-B14F-4D97-AF65-F5344CB8AC3E}">
        <p14:creationId xmlns:p14="http://schemas.microsoft.com/office/powerpoint/2010/main" val="242841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2358338" cy="430887"/>
          </a:xfrm>
          <a:prstGeom prst="rect">
            <a:avLst/>
          </a:prstGeom>
          <a:noFill/>
        </p:spPr>
        <p:txBody>
          <a:bodyPr wrap="none" rtlCol="0">
            <a:spAutoFit/>
          </a:bodyPr>
          <a:lstStyle/>
          <a:p>
            <a:pPr>
              <a:defRPr/>
            </a:pPr>
            <a:r>
              <a:rPr lang="en-US" altLang="zh-CN" sz="2200" b="1" dirty="0">
                <a:solidFill>
                  <a:srgbClr val="00B0F0"/>
                </a:solidFill>
                <a:latin typeface="微软雅黑" panose="020B0503020204020204" pitchFamily="34" charset="-122"/>
                <a:ea typeface="微软雅黑" panose="020B0503020204020204" pitchFamily="34" charset="-122"/>
              </a:rPr>
              <a:t>N400</a:t>
            </a:r>
            <a:r>
              <a:rPr lang="zh-CN" altLang="en-US" sz="2200" b="1" dirty="0">
                <a:solidFill>
                  <a:srgbClr val="00B0F0"/>
                </a:solidFill>
                <a:latin typeface="微软雅黑" panose="020B0503020204020204" pitchFamily="34" charset="-122"/>
                <a:ea typeface="微软雅黑" panose="020B0503020204020204" pitchFamily="34" charset="-122"/>
              </a:rPr>
              <a:t>的理论解释</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5"/>
          <p:cNvSpPr txBox="1">
            <a:spLocks/>
          </p:cNvSpPr>
          <p:nvPr/>
        </p:nvSpPr>
        <p:spPr>
          <a:xfrm>
            <a:off x="580252" y="1516110"/>
            <a:ext cx="7886700" cy="3357562"/>
          </a:xfrm>
          <a:prstGeom prst="rect">
            <a:avLst/>
          </a:prstGeom>
        </p:spPr>
        <p:txBody>
          <a:bodyPr>
            <a:normAutofit/>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defRPr/>
            </a:pPr>
            <a:r>
              <a:rPr lang="zh-CN" altLang="en-US" sz="2000" kern="0" dirty="0">
                <a:latin typeface="微软雅黑" panose="020B0503020204020204" pitchFamily="34" charset="-122"/>
                <a:ea typeface="微软雅黑" panose="020B0503020204020204" pitchFamily="34" charset="-122"/>
              </a:rPr>
              <a:t>目前一般认为</a:t>
            </a:r>
            <a:r>
              <a:rPr lang="en-US" altLang="zh-CN" sz="2000" kern="0" dirty="0">
                <a:latin typeface="微软雅黑" panose="020B0503020204020204" pitchFamily="34" charset="-122"/>
                <a:ea typeface="微软雅黑" panose="020B0503020204020204" pitchFamily="34" charset="-122"/>
              </a:rPr>
              <a:t>N400</a:t>
            </a:r>
            <a:r>
              <a:rPr lang="zh-CN" altLang="en-US" sz="2000" kern="0" dirty="0">
                <a:latin typeface="微软雅黑" panose="020B0503020204020204" pitchFamily="34" charset="-122"/>
                <a:ea typeface="微软雅黑" panose="020B0503020204020204" pitchFamily="34" charset="-122"/>
              </a:rPr>
              <a:t>与长时记忆的语义信息的提取以及语义期待有关</a:t>
            </a:r>
            <a:endParaRPr lang="en-US" altLang="zh-CN" sz="2000" kern="0" dirty="0">
              <a:latin typeface="微软雅黑" panose="020B0503020204020204" pitchFamily="34" charset="-122"/>
              <a:ea typeface="微软雅黑" panose="020B0503020204020204" pitchFamily="34" charset="-122"/>
            </a:endParaRPr>
          </a:p>
          <a:p>
            <a:pPr>
              <a:defRPr/>
            </a:pPr>
            <a:endParaRPr lang="en-US" altLang="zh-CN" sz="2000" kern="0" dirty="0">
              <a:latin typeface="微软雅黑" panose="020B0503020204020204" pitchFamily="34" charset="-122"/>
              <a:ea typeface="微软雅黑" panose="020B0503020204020204" pitchFamily="34" charset="-122"/>
            </a:endParaRPr>
          </a:p>
          <a:p>
            <a:pPr>
              <a:defRPr/>
            </a:pPr>
            <a:endParaRPr lang="en-US" altLang="zh-CN" sz="2000" kern="0" dirty="0">
              <a:latin typeface="微软雅黑" panose="020B0503020204020204" pitchFamily="34" charset="-122"/>
              <a:ea typeface="微软雅黑" panose="020B0503020204020204" pitchFamily="34" charset="-122"/>
            </a:endParaRPr>
          </a:p>
          <a:p>
            <a:pPr>
              <a:defRPr/>
            </a:pPr>
            <a:r>
              <a:rPr lang="zh-CN" altLang="en-US" sz="2000" kern="0" dirty="0">
                <a:latin typeface="微软雅黑" panose="020B0503020204020204" pitchFamily="34" charset="-122"/>
                <a:ea typeface="微软雅黑" panose="020B0503020204020204" pitchFamily="34" charset="-122"/>
              </a:rPr>
              <a:t>基于语言障碍患者的研究表明，运动性（</a:t>
            </a:r>
            <a:r>
              <a:rPr lang="en-US" altLang="zh-CN" sz="2000" kern="0" dirty="0" err="1">
                <a:latin typeface="微软雅黑" panose="020B0503020204020204" pitchFamily="34" charset="-122"/>
                <a:ea typeface="微软雅黑" panose="020B0503020204020204" pitchFamily="34" charset="-122"/>
              </a:rPr>
              <a:t>Broca</a:t>
            </a:r>
            <a:r>
              <a:rPr lang="zh-CN" altLang="en-US" sz="2000" kern="0" dirty="0">
                <a:latin typeface="微软雅黑" panose="020B0503020204020204" pitchFamily="34" charset="-122"/>
                <a:ea typeface="微软雅黑" panose="020B0503020204020204" pitchFamily="34" charset="-122"/>
              </a:rPr>
              <a:t>）失语症并不影响</a:t>
            </a:r>
            <a:r>
              <a:rPr lang="en-US" altLang="zh-CN" sz="2000" kern="0" dirty="0">
                <a:latin typeface="微软雅黑" panose="020B0503020204020204" pitchFamily="34" charset="-122"/>
                <a:ea typeface="微软雅黑" panose="020B0503020204020204" pitchFamily="34" charset="-122"/>
              </a:rPr>
              <a:t>N400</a:t>
            </a:r>
            <a:r>
              <a:rPr lang="zh-CN" altLang="en-US" sz="2000" kern="0" dirty="0">
                <a:latin typeface="微软雅黑" panose="020B0503020204020204" pitchFamily="34" charset="-122"/>
                <a:ea typeface="微软雅黑" panose="020B0503020204020204" pitchFamily="34" charset="-122"/>
              </a:rPr>
              <a:t>，而感受性（</a:t>
            </a:r>
            <a:r>
              <a:rPr lang="en-US" altLang="zh-CN" sz="2000" kern="0" dirty="0">
                <a:latin typeface="微软雅黑" panose="020B0503020204020204" pitchFamily="34" charset="-122"/>
                <a:ea typeface="微软雅黑" panose="020B0503020204020204" pitchFamily="34" charset="-122"/>
              </a:rPr>
              <a:t>Wernicke</a:t>
            </a:r>
            <a:r>
              <a:rPr lang="zh-CN" altLang="en-US" sz="2000" kern="0" dirty="0">
                <a:latin typeface="微软雅黑" panose="020B0503020204020204" pitchFamily="34" charset="-122"/>
                <a:ea typeface="微软雅黑" panose="020B0503020204020204" pitchFamily="34" charset="-122"/>
              </a:rPr>
              <a:t>）失语症降低</a:t>
            </a:r>
            <a:r>
              <a:rPr lang="en-US" altLang="zh-CN" sz="2000" kern="0" dirty="0">
                <a:latin typeface="微软雅黑" panose="020B0503020204020204" pitchFamily="34" charset="-122"/>
                <a:ea typeface="微软雅黑" panose="020B0503020204020204" pitchFamily="34" charset="-122"/>
              </a:rPr>
              <a:t>N400</a:t>
            </a:r>
            <a:r>
              <a:rPr lang="zh-CN" altLang="en-US" sz="2000" kern="0" dirty="0">
                <a:latin typeface="微软雅黑" panose="020B0503020204020204" pitchFamily="34" charset="-122"/>
                <a:ea typeface="微软雅黑" panose="020B0503020204020204" pitchFamily="34" charset="-122"/>
              </a:rPr>
              <a:t>的敏感性</a:t>
            </a:r>
          </a:p>
          <a:p>
            <a:pPr>
              <a:defRPr/>
            </a:pPr>
            <a:endParaRPr lang="en-US" altLang="zh-CN" sz="20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4742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7769306" y="1054521"/>
            <a:ext cx="1215737" cy="392425"/>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414455"/>
                </a:solidFill>
              </a:rPr>
              <a:t>第三部分</a:t>
            </a:r>
          </a:p>
        </p:txBody>
      </p:sp>
      <p:cxnSp>
        <p:nvCxnSpPr>
          <p:cNvPr id="20" name="直接连接符 19"/>
          <p:cNvCxnSpPr/>
          <p:nvPr/>
        </p:nvCxnSpPr>
        <p:spPr>
          <a:xfrm>
            <a:off x="0" y="1516109"/>
            <a:ext cx="91455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0" y="1514475"/>
            <a:ext cx="3950849" cy="3646511"/>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799771" y="1543994"/>
            <a:ext cx="2370947" cy="220579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124692" y="1642911"/>
            <a:ext cx="4906113" cy="615553"/>
          </a:xfrm>
          <a:prstGeom prst="rect">
            <a:avLst/>
          </a:prstGeom>
          <a:noFill/>
        </p:spPr>
        <p:txBody>
          <a:bodyPr wrap="square" rtlCol="0">
            <a:spAutoFit/>
          </a:bodyPr>
          <a:lstStyle/>
          <a:p>
            <a:r>
              <a:rPr lang="en-US" altLang="zh-CN" sz="3400" b="1" spc="-150" dirty="0">
                <a:solidFill>
                  <a:srgbClr val="00B0F0"/>
                </a:solidFill>
                <a:latin typeface="微软雅黑" panose="020B0503020204020204" pitchFamily="34" charset="-122"/>
                <a:ea typeface="微软雅黑" panose="020B0503020204020204" pitchFamily="34" charset="-122"/>
              </a:rPr>
              <a:t>ERPs</a:t>
            </a:r>
            <a:r>
              <a:rPr lang="zh-CN" altLang="en-US" sz="3400" b="1" spc="-150" dirty="0">
                <a:solidFill>
                  <a:srgbClr val="00B0F0"/>
                </a:solidFill>
                <a:latin typeface="微软雅黑" panose="020B0503020204020204" pitchFamily="34" charset="-122"/>
                <a:ea typeface="微软雅黑" panose="020B0503020204020204" pitchFamily="34" charset="-122"/>
              </a:rPr>
              <a:t>数据记录与处理</a:t>
            </a:r>
          </a:p>
        </p:txBody>
      </p:sp>
      <p:grpSp>
        <p:nvGrpSpPr>
          <p:cNvPr id="37" name="组合 36"/>
          <p:cNvGrpSpPr/>
          <p:nvPr/>
        </p:nvGrpSpPr>
        <p:grpSpPr>
          <a:xfrm>
            <a:off x="936195" y="516097"/>
            <a:ext cx="1855130" cy="1855130"/>
            <a:chOff x="4239385" y="3028364"/>
            <a:chExt cx="798675" cy="798675"/>
          </a:xfrm>
        </p:grpSpPr>
        <p:grpSp>
          <p:nvGrpSpPr>
            <p:cNvPr id="38" name="组合 37"/>
            <p:cNvGrpSpPr/>
            <p:nvPr/>
          </p:nvGrpSpPr>
          <p:grpSpPr>
            <a:xfrm>
              <a:off x="4239385" y="3028364"/>
              <a:ext cx="798675" cy="798675"/>
              <a:chOff x="1827622" y="1343919"/>
              <a:chExt cx="2304000" cy="2304000"/>
            </a:xfrm>
          </p:grpSpPr>
          <p:sp>
            <p:nvSpPr>
              <p:cNvPr id="42" name="椭圆 4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椭圆 4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grpSp>
        <p:pic>
          <p:nvPicPr>
            <p:cNvPr id="41" name="Picture 5" descr="F:\0PPT素材\研究思路及过程.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948" y="3277895"/>
              <a:ext cx="328072" cy="32956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8" name="椭圆 17"/>
          <p:cNvSpPr/>
          <p:nvPr/>
        </p:nvSpPr>
        <p:spPr>
          <a:xfrm>
            <a:off x="5767271" y="3701298"/>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19" name="椭圆 18"/>
          <p:cNvSpPr/>
          <p:nvPr/>
        </p:nvSpPr>
        <p:spPr>
          <a:xfrm>
            <a:off x="4349951" y="2342965"/>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21" name="椭圆 20"/>
          <p:cNvSpPr/>
          <p:nvPr/>
        </p:nvSpPr>
        <p:spPr>
          <a:xfrm>
            <a:off x="4827993" y="2795743"/>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22" name="椭圆 21"/>
          <p:cNvSpPr/>
          <p:nvPr/>
        </p:nvSpPr>
        <p:spPr>
          <a:xfrm>
            <a:off x="5306626" y="3248521"/>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23" name="TextBox 84"/>
          <p:cNvSpPr txBox="1"/>
          <p:nvPr/>
        </p:nvSpPr>
        <p:spPr>
          <a:xfrm>
            <a:off x="4874130" y="2281010"/>
            <a:ext cx="1082348" cy="307777"/>
          </a:xfrm>
          <a:prstGeom prst="rect">
            <a:avLst/>
          </a:prstGeom>
          <a:noFill/>
        </p:spPr>
        <p:txBody>
          <a:bodyPr wrap="none" rtlCol="0">
            <a:spAutoFit/>
          </a:bodyPr>
          <a:lstStyle/>
          <a:p>
            <a:r>
              <a:rPr lang="zh-CN" altLang="en-US" b="1" dirty="0">
                <a:solidFill>
                  <a:srgbClr val="414455"/>
                </a:solidFill>
                <a:latin typeface="微软雅黑" panose="020B0503020204020204" pitchFamily="34" charset="-122"/>
                <a:ea typeface="微软雅黑" panose="020B0503020204020204" pitchFamily="34" charset="-122"/>
              </a:rPr>
              <a:t>实验前准备</a:t>
            </a:r>
          </a:p>
        </p:txBody>
      </p:sp>
      <p:sp>
        <p:nvSpPr>
          <p:cNvPr id="24" name="TextBox 85"/>
          <p:cNvSpPr txBox="1"/>
          <p:nvPr/>
        </p:nvSpPr>
        <p:spPr>
          <a:xfrm>
            <a:off x="5345462" y="2733788"/>
            <a:ext cx="902811" cy="307777"/>
          </a:xfrm>
          <a:prstGeom prst="rect">
            <a:avLst/>
          </a:prstGeom>
          <a:noFill/>
        </p:spPr>
        <p:txBody>
          <a:bodyPr wrap="none" rtlCol="0">
            <a:spAutoFit/>
          </a:bodyPr>
          <a:lstStyle/>
          <a:p>
            <a:r>
              <a:rPr lang="zh-CN" altLang="en-US" b="1" dirty="0">
                <a:solidFill>
                  <a:srgbClr val="414455"/>
                </a:solidFill>
                <a:latin typeface="微软雅黑" panose="020B0503020204020204" pitchFamily="34" charset="-122"/>
                <a:ea typeface="微软雅黑" panose="020B0503020204020204" pitchFamily="34" charset="-122"/>
              </a:rPr>
              <a:t>电极放置</a:t>
            </a:r>
          </a:p>
        </p:txBody>
      </p:sp>
      <p:sp>
        <p:nvSpPr>
          <p:cNvPr id="25" name="TextBox 86"/>
          <p:cNvSpPr txBox="1"/>
          <p:nvPr/>
        </p:nvSpPr>
        <p:spPr>
          <a:xfrm>
            <a:off x="5774377" y="3213657"/>
            <a:ext cx="1261884" cy="307777"/>
          </a:xfrm>
          <a:prstGeom prst="rect">
            <a:avLst/>
          </a:prstGeom>
          <a:noFill/>
        </p:spPr>
        <p:txBody>
          <a:bodyPr wrap="none" rtlCol="0">
            <a:spAutoFit/>
          </a:bodyPr>
          <a:lstStyle/>
          <a:p>
            <a:r>
              <a:rPr lang="zh-CN" altLang="en-US" b="1" dirty="0">
                <a:solidFill>
                  <a:srgbClr val="414455"/>
                </a:solidFill>
                <a:latin typeface="微软雅黑" panose="020B0503020204020204" pitchFamily="34" charset="-122"/>
                <a:ea typeface="微软雅黑" panose="020B0503020204020204" pitchFamily="34" charset="-122"/>
              </a:rPr>
              <a:t>脑电记录参数</a:t>
            </a:r>
          </a:p>
        </p:txBody>
      </p:sp>
      <p:sp>
        <p:nvSpPr>
          <p:cNvPr id="26" name="TextBox 87"/>
          <p:cNvSpPr txBox="1"/>
          <p:nvPr/>
        </p:nvSpPr>
        <p:spPr>
          <a:xfrm>
            <a:off x="6267549" y="3677940"/>
            <a:ext cx="902811" cy="307777"/>
          </a:xfrm>
          <a:prstGeom prst="rect">
            <a:avLst/>
          </a:prstGeom>
          <a:noFill/>
        </p:spPr>
        <p:txBody>
          <a:bodyPr wrap="none" rtlCol="0">
            <a:spAutoFit/>
          </a:bodyPr>
          <a:lstStyle/>
          <a:p>
            <a:r>
              <a:rPr lang="zh-CN" altLang="en-US" b="1" dirty="0">
                <a:solidFill>
                  <a:srgbClr val="414455"/>
                </a:solidFill>
                <a:latin typeface="微软雅黑" panose="020B0503020204020204" pitchFamily="34" charset="-122"/>
                <a:ea typeface="微软雅黑" panose="020B0503020204020204" pitchFamily="34" charset="-122"/>
              </a:rPr>
              <a:t>实验记录</a:t>
            </a:r>
          </a:p>
        </p:txBody>
      </p:sp>
      <p:sp>
        <p:nvSpPr>
          <p:cNvPr id="27" name="矩形 26"/>
          <p:cNvSpPr/>
          <p:nvPr/>
        </p:nvSpPr>
        <p:spPr>
          <a:xfrm>
            <a:off x="4368086" y="2355027"/>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4847619" y="2795743"/>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9" name="矩形 28"/>
          <p:cNvSpPr/>
          <p:nvPr/>
        </p:nvSpPr>
        <p:spPr>
          <a:xfrm>
            <a:off x="5322725" y="3248521"/>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30" name="矩形 29"/>
          <p:cNvSpPr/>
          <p:nvPr/>
        </p:nvSpPr>
        <p:spPr>
          <a:xfrm>
            <a:off x="5793817" y="370752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31" name="椭圆 30"/>
          <p:cNvSpPr/>
          <p:nvPr/>
        </p:nvSpPr>
        <p:spPr>
          <a:xfrm>
            <a:off x="6267549" y="4165581"/>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32" name="TextBox 87"/>
          <p:cNvSpPr txBox="1"/>
          <p:nvPr/>
        </p:nvSpPr>
        <p:spPr>
          <a:xfrm>
            <a:off x="6767827" y="4142223"/>
            <a:ext cx="902811" cy="307777"/>
          </a:xfrm>
          <a:prstGeom prst="rect">
            <a:avLst/>
          </a:prstGeom>
          <a:noFill/>
        </p:spPr>
        <p:txBody>
          <a:bodyPr wrap="none" rtlCol="0">
            <a:spAutoFit/>
          </a:bodyPr>
          <a:lstStyle/>
          <a:p>
            <a:r>
              <a:rPr lang="zh-CN" altLang="en-US" b="1" dirty="0">
                <a:solidFill>
                  <a:srgbClr val="414455"/>
                </a:solidFill>
                <a:latin typeface="微软雅黑" panose="020B0503020204020204" pitchFamily="34" charset="-122"/>
                <a:ea typeface="微软雅黑" panose="020B0503020204020204" pitchFamily="34" charset="-122"/>
              </a:rPr>
              <a:t>数据处理</a:t>
            </a:r>
          </a:p>
        </p:txBody>
      </p:sp>
      <p:sp>
        <p:nvSpPr>
          <p:cNvPr id="33" name="矩形 32"/>
          <p:cNvSpPr/>
          <p:nvPr/>
        </p:nvSpPr>
        <p:spPr>
          <a:xfrm>
            <a:off x="6294095" y="4171807"/>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4"/>
          <a:stretch>
            <a:fillRect/>
          </a:stretch>
        </p:blipFill>
        <p:spPr>
          <a:xfrm>
            <a:off x="1161207" y="770803"/>
            <a:ext cx="1405104" cy="1345715"/>
          </a:xfrm>
          <a:prstGeom prst="ellipse">
            <a:avLst/>
          </a:prstGeom>
        </p:spPr>
      </p:pic>
    </p:spTree>
    <p:extLst>
      <p:ext uri="{BB962C8B-B14F-4D97-AF65-F5344CB8AC3E}">
        <p14:creationId xmlns:p14="http://schemas.microsoft.com/office/powerpoint/2010/main" val="3541630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322" y="895180"/>
            <a:ext cx="8152381" cy="4019048"/>
          </a:xfrm>
          <a:prstGeom prst="rect">
            <a:avLst/>
          </a:prstGeom>
        </p:spPr>
      </p:pic>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997663" cy="430887"/>
          </a:xfrm>
          <a:prstGeom prst="rect">
            <a:avLst/>
          </a:prstGeom>
          <a:noFill/>
        </p:spPr>
        <p:txBody>
          <a:bodyPr wrap="none" rtlCol="0">
            <a:spAutoFit/>
          </a:bodyPr>
          <a:lstStyle/>
          <a:p>
            <a:pPr>
              <a:defRPr/>
            </a:pPr>
            <a:r>
              <a:rPr lang="en-US" altLang="zh-CN" sz="2200" b="1" dirty="0">
                <a:solidFill>
                  <a:srgbClr val="00B0F0"/>
                </a:solidFill>
                <a:latin typeface="微软雅黑" panose="020B0503020204020204" pitchFamily="34" charset="-122"/>
                <a:ea typeface="微软雅黑" panose="020B0503020204020204" pitchFamily="34" charset="-122"/>
              </a:rPr>
              <a:t>ERPs</a:t>
            </a:r>
            <a:r>
              <a:rPr lang="zh-CN" altLang="en-US" sz="2200" b="1" dirty="0">
                <a:solidFill>
                  <a:srgbClr val="00B0F0"/>
                </a:solidFill>
                <a:latin typeface="微软雅黑" panose="020B0503020204020204" pitchFamily="34" charset="-122"/>
                <a:ea typeface="微软雅黑" panose="020B0503020204020204" pitchFamily="34" charset="-122"/>
              </a:rPr>
              <a:t>实验流程</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2"/>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6" name="内容占位符 2"/>
          <p:cNvSpPr>
            <a:spLocks noGrp="1"/>
          </p:cNvSpPr>
          <p:nvPr/>
        </p:nvSpPr>
        <p:spPr bwMode="auto">
          <a:xfrm>
            <a:off x="484322" y="1209644"/>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cxnSp>
        <p:nvCxnSpPr>
          <p:cNvPr id="38" name="直接箭头连接符 37"/>
          <p:cNvCxnSpPr>
            <a:cxnSpLocks/>
          </p:cNvCxnSpPr>
          <p:nvPr/>
        </p:nvCxnSpPr>
        <p:spPr>
          <a:xfrm flipH="1">
            <a:off x="7404332" y="3004600"/>
            <a:ext cx="1" cy="751249"/>
          </a:xfrm>
          <a:prstGeom prst="straightConnector1">
            <a:avLst/>
          </a:prstGeom>
          <a:ln>
            <a:headEnd type="stealth" w="lg" len="lg"/>
            <a:tailEnd type="none"/>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7518456" y="3241724"/>
            <a:ext cx="638316" cy="276999"/>
          </a:xfrm>
          <a:prstGeom prst="rect">
            <a:avLst/>
          </a:prstGeom>
          <a:noFill/>
        </p:spPr>
        <p:txBody>
          <a:bodyPr wrap="square">
            <a:spAutoFit/>
          </a:bodyPr>
          <a:lstStyle/>
          <a:p>
            <a:pPr eaLnBrk="1" latinLnBrk="1" hangingPunct="1">
              <a:defRPr/>
            </a:pPr>
            <a:r>
              <a:rPr lang="en-US" altLang="zh-CN" sz="1200" dirty="0">
                <a:latin typeface="微软雅黑" panose="020B0503020204020204" pitchFamily="34" charset="-122"/>
                <a:ea typeface="微软雅黑" panose="020B0503020204020204" pitchFamily="34" charset="-122"/>
              </a:rPr>
              <a:t>USB</a:t>
            </a:r>
            <a:r>
              <a:rPr lang="zh-CN" altLang="en-US" sz="1200" dirty="0">
                <a:latin typeface="微软雅黑" panose="020B0503020204020204" pitchFamily="34" charset="-122"/>
                <a:ea typeface="微软雅黑" panose="020B0503020204020204" pitchFamily="34" charset="-122"/>
              </a:rPr>
              <a:t>线</a:t>
            </a:r>
          </a:p>
        </p:txBody>
      </p:sp>
      <p:pic>
        <p:nvPicPr>
          <p:cNvPr id="48"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52077" y="1712480"/>
            <a:ext cx="1226221" cy="129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8"/>
          <p:cNvSpPr txBox="1"/>
          <p:nvPr/>
        </p:nvSpPr>
        <p:spPr>
          <a:xfrm>
            <a:off x="7354334" y="840311"/>
            <a:ext cx="1146468" cy="369332"/>
          </a:xfrm>
          <a:prstGeom prst="rect">
            <a:avLst/>
          </a:prstGeom>
          <a:noFill/>
        </p:spPr>
        <p:txBody>
          <a:bodyPr wrap="none">
            <a:spAutoFit/>
          </a:bodyPr>
          <a:lstStyle/>
          <a:p>
            <a:pPr eaLnBrk="1" latinLnBrk="1" hangingPunct="1">
              <a:defRPr/>
            </a:pPr>
            <a:r>
              <a:rPr lang="en-US" altLang="zh-CN" sz="1800" dirty="0">
                <a:latin typeface="微软雅黑" panose="020B0503020204020204" pitchFamily="34" charset="-122"/>
                <a:ea typeface="微软雅黑" panose="020B0503020204020204" pitchFamily="34" charset="-122"/>
              </a:rPr>
              <a:t>64</a:t>
            </a:r>
            <a:r>
              <a:rPr lang="zh-CN" altLang="en-US" sz="1800" dirty="0">
                <a:latin typeface="微软雅黑" panose="020B0503020204020204" pitchFamily="34" charset="-122"/>
                <a:ea typeface="微软雅黑" panose="020B0503020204020204" pitchFamily="34" charset="-122"/>
              </a:rPr>
              <a:t>导为例</a:t>
            </a:r>
          </a:p>
        </p:txBody>
      </p:sp>
      <p:graphicFrame>
        <p:nvGraphicFramePr>
          <p:cNvPr id="10" name="对象 9"/>
          <p:cNvGraphicFramePr>
            <a:graphicFrameLocks noChangeAspect="1"/>
          </p:cNvGraphicFramePr>
          <p:nvPr>
            <p:extLst>
              <p:ext uri="{D42A27DB-BD31-4B8C-83A1-F6EECF244321}">
                <p14:modId xmlns:p14="http://schemas.microsoft.com/office/powerpoint/2010/main" val="998374749"/>
              </p:ext>
            </p:extLst>
          </p:nvPr>
        </p:nvGraphicFramePr>
        <p:xfrm>
          <a:off x="4454409" y="3889884"/>
          <a:ext cx="826668" cy="446786"/>
        </p:xfrm>
        <a:graphic>
          <a:graphicData uri="http://schemas.openxmlformats.org/presentationml/2006/ole">
            <mc:AlternateContent xmlns:mc="http://schemas.openxmlformats.org/markup-compatibility/2006">
              <mc:Choice xmlns:v="urn:schemas-microsoft-com:vml" Requires="v">
                <p:oleObj spid="_x0000_s3404" name="Image" r:id="rId7" imgW="3961800" imgH="3161880" progId="Photoshop.Image.13">
                  <p:embed/>
                </p:oleObj>
              </mc:Choice>
              <mc:Fallback>
                <p:oleObj name="Image" r:id="rId7" imgW="3961800" imgH="3161880" progId="Photoshop.Image.13">
                  <p:embed/>
                  <p:pic>
                    <p:nvPicPr>
                      <p:cNvPr id="0" name=""/>
                      <p:cNvPicPr/>
                      <p:nvPr/>
                    </p:nvPicPr>
                    <p:blipFill>
                      <a:blip r:embed="rId8"/>
                      <a:stretch>
                        <a:fillRect/>
                      </a:stretch>
                    </p:blipFill>
                    <p:spPr>
                      <a:xfrm>
                        <a:off x="4454409" y="3889884"/>
                        <a:ext cx="826668" cy="446786"/>
                      </a:xfrm>
                      <a:prstGeom prst="rect">
                        <a:avLst/>
                      </a:prstGeom>
                      <a:noFill/>
                      <a:ln>
                        <a:noFill/>
                      </a:ln>
                    </p:spPr>
                  </p:pic>
                </p:oleObj>
              </mc:Fallback>
            </mc:AlternateContent>
          </a:graphicData>
        </a:graphic>
      </p:graphicFrame>
      <p:pic>
        <p:nvPicPr>
          <p:cNvPr id="47" name="图片 9"/>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4960" y="2531237"/>
            <a:ext cx="1038129" cy="4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10"/>
          <a:stretch>
            <a:fillRect/>
          </a:stretch>
        </p:blipFill>
        <p:spPr>
          <a:xfrm>
            <a:off x="6728145" y="3852742"/>
            <a:ext cx="292823" cy="483928"/>
          </a:xfrm>
          <a:prstGeom prst="rect">
            <a:avLst/>
          </a:prstGeom>
        </p:spPr>
      </p:pic>
      <p:sp>
        <p:nvSpPr>
          <p:cNvPr id="46" name="文本框 45"/>
          <p:cNvSpPr txBox="1"/>
          <p:nvPr/>
        </p:nvSpPr>
        <p:spPr>
          <a:xfrm>
            <a:off x="3414512" y="2849668"/>
            <a:ext cx="979755" cy="276999"/>
          </a:xfrm>
          <a:prstGeom prst="rect">
            <a:avLst/>
          </a:prstGeom>
          <a:noFill/>
        </p:spPr>
        <p:txBody>
          <a:bodyPr wrap="none">
            <a:spAutoFit/>
          </a:bodyPr>
          <a:lstStyle/>
          <a:p>
            <a:pPr eaLnBrk="1" latinLnBrk="1" hangingPunct="1">
              <a:defRPr/>
            </a:pPr>
            <a:r>
              <a:rPr lang="en-US" altLang="zh-CN" sz="1200" dirty="0">
                <a:latin typeface="微软雅黑" panose="020B0503020204020204" pitchFamily="34" charset="-122"/>
                <a:ea typeface="微软雅黑" panose="020B0503020204020204" pitchFamily="34" charset="-122"/>
              </a:rPr>
              <a:t>25</a:t>
            </a:r>
            <a:r>
              <a:rPr lang="zh-CN" altLang="en-US" sz="1200" dirty="0">
                <a:latin typeface="微软雅黑" panose="020B0503020204020204" pitchFamily="34" charset="-122"/>
                <a:ea typeface="微软雅黑" panose="020B0503020204020204" pitchFamily="34" charset="-122"/>
              </a:rPr>
              <a:t>针并口线</a:t>
            </a:r>
          </a:p>
        </p:txBody>
      </p:sp>
      <p:sp>
        <p:nvSpPr>
          <p:cNvPr id="50" name="文本框 49"/>
          <p:cNvSpPr txBox="1"/>
          <p:nvPr/>
        </p:nvSpPr>
        <p:spPr>
          <a:xfrm>
            <a:off x="5491828" y="3478850"/>
            <a:ext cx="646331" cy="276999"/>
          </a:xfrm>
          <a:prstGeom prst="rect">
            <a:avLst/>
          </a:prstGeom>
          <a:noFill/>
        </p:spPr>
        <p:txBody>
          <a:bodyPr wrap="none">
            <a:spAutoFit/>
          </a:bodyPr>
          <a:lstStyle/>
          <a:p>
            <a:pPr eaLnBrk="1" latinLnBrk="1" hangingPunct="1">
              <a:defRPr/>
            </a:pPr>
            <a:r>
              <a:rPr lang="zh-CN" altLang="en-US" sz="1200" dirty="0">
                <a:latin typeface="微软雅黑" panose="020B0503020204020204" pitchFamily="34" charset="-122"/>
                <a:ea typeface="微软雅黑" panose="020B0503020204020204" pitchFamily="34" charset="-122"/>
              </a:rPr>
              <a:t>数据线</a:t>
            </a:r>
          </a:p>
        </p:txBody>
      </p:sp>
    </p:spTree>
    <p:extLst>
      <p:ext uri="{BB962C8B-B14F-4D97-AF65-F5344CB8AC3E}">
        <p14:creationId xmlns:p14="http://schemas.microsoft.com/office/powerpoint/2010/main" val="40418929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组合 90"/>
          <p:cNvGrpSpPr/>
          <p:nvPr/>
        </p:nvGrpSpPr>
        <p:grpSpPr>
          <a:xfrm>
            <a:off x="4870588" y="1827632"/>
            <a:ext cx="2702400" cy="425518"/>
            <a:chOff x="3761164" y="1422635"/>
            <a:chExt cx="1851860" cy="425518"/>
          </a:xfrm>
        </p:grpSpPr>
        <p:sp>
          <p:nvSpPr>
            <p:cNvPr id="94" name="Freeform 19"/>
            <p:cNvSpPr>
              <a:spLocks/>
            </p:cNvSpPr>
            <p:nvPr/>
          </p:nvSpPr>
          <p:spPr bwMode="auto">
            <a:xfrm>
              <a:off x="3761164" y="1422635"/>
              <a:ext cx="1851860" cy="425518"/>
            </a:xfrm>
            <a:custGeom>
              <a:avLst/>
              <a:gdLst>
                <a:gd name="T0" fmla="*/ 3200 w 3200"/>
                <a:gd name="T1" fmla="*/ 320 h 640"/>
                <a:gd name="T2" fmla="*/ 2880 w 3200"/>
                <a:gd name="T3" fmla="*/ 640 h 640"/>
                <a:gd name="T4" fmla="*/ 320 w 3200"/>
                <a:gd name="T5" fmla="*/ 640 h 640"/>
                <a:gd name="T6" fmla="*/ 0 w 3200"/>
                <a:gd name="T7" fmla="*/ 320 h 640"/>
                <a:gd name="T8" fmla="*/ 320 w 3200"/>
                <a:gd name="T9" fmla="*/ 0 h 640"/>
                <a:gd name="T10" fmla="*/ 2880 w 3200"/>
                <a:gd name="T11" fmla="*/ 0 h 640"/>
                <a:gd name="T12" fmla="*/ 3200 w 320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0" h="640">
                  <a:moveTo>
                    <a:pt x="3200" y="320"/>
                  </a:moveTo>
                  <a:cubicBezTo>
                    <a:pt x="3200" y="496"/>
                    <a:pt x="3056" y="640"/>
                    <a:pt x="2880" y="640"/>
                  </a:cubicBezTo>
                  <a:cubicBezTo>
                    <a:pt x="320" y="640"/>
                    <a:pt x="320" y="640"/>
                    <a:pt x="320" y="640"/>
                  </a:cubicBezTo>
                  <a:cubicBezTo>
                    <a:pt x="144" y="640"/>
                    <a:pt x="0" y="496"/>
                    <a:pt x="0" y="320"/>
                  </a:cubicBezTo>
                  <a:cubicBezTo>
                    <a:pt x="0" y="144"/>
                    <a:pt x="144" y="0"/>
                    <a:pt x="320" y="0"/>
                  </a:cubicBezTo>
                  <a:cubicBezTo>
                    <a:pt x="2880" y="0"/>
                    <a:pt x="2880" y="0"/>
                    <a:pt x="2880" y="0"/>
                  </a:cubicBezTo>
                  <a:cubicBezTo>
                    <a:pt x="3056" y="0"/>
                    <a:pt x="3200" y="144"/>
                    <a:pt x="3200" y="320"/>
                  </a:cubicBezTo>
                  <a:close/>
                </a:path>
              </a:pathLst>
            </a:cu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98" name="矩形 97"/>
            <p:cNvSpPr/>
            <p:nvPr/>
          </p:nvSpPr>
          <p:spPr>
            <a:xfrm>
              <a:off x="4078703" y="1492671"/>
              <a:ext cx="548362" cy="276999"/>
            </a:xfrm>
            <a:prstGeom prst="rect">
              <a:avLst/>
            </a:prstGeom>
          </p:spPr>
          <p:txBody>
            <a:bodyPr wrap="none">
              <a:spAutoFit/>
            </a:bodyPr>
            <a:lstStyle/>
            <a:p>
              <a:r>
                <a:rPr lang="zh-CN" altLang="en-US" sz="1200" dirty="0">
                  <a:solidFill>
                    <a:srgbClr val="414455"/>
                  </a:solidFill>
                  <a:latin typeface="微软雅黑" panose="020B0503020204020204" pitchFamily="34" charset="-122"/>
                  <a:ea typeface="微软雅黑" panose="020B0503020204020204" pitchFamily="34" charset="-122"/>
                </a:rPr>
                <a:t>清洗头发</a:t>
              </a:r>
            </a:p>
          </p:txBody>
        </p:sp>
      </p:grpSp>
      <p:grpSp>
        <p:nvGrpSpPr>
          <p:cNvPr id="10" name="组合 9"/>
          <p:cNvGrpSpPr/>
          <p:nvPr/>
        </p:nvGrpSpPr>
        <p:grpSpPr>
          <a:xfrm>
            <a:off x="4870587" y="1063430"/>
            <a:ext cx="2702401" cy="425518"/>
            <a:chOff x="3761164" y="1422635"/>
            <a:chExt cx="1851860" cy="425518"/>
          </a:xfrm>
        </p:grpSpPr>
        <p:sp>
          <p:nvSpPr>
            <p:cNvPr id="90" name="Freeform 19"/>
            <p:cNvSpPr>
              <a:spLocks/>
            </p:cNvSpPr>
            <p:nvPr/>
          </p:nvSpPr>
          <p:spPr bwMode="auto">
            <a:xfrm>
              <a:off x="3761164" y="1422635"/>
              <a:ext cx="1851860" cy="425518"/>
            </a:xfrm>
            <a:custGeom>
              <a:avLst/>
              <a:gdLst>
                <a:gd name="T0" fmla="*/ 3200 w 3200"/>
                <a:gd name="T1" fmla="*/ 320 h 640"/>
                <a:gd name="T2" fmla="*/ 2880 w 3200"/>
                <a:gd name="T3" fmla="*/ 640 h 640"/>
                <a:gd name="T4" fmla="*/ 320 w 3200"/>
                <a:gd name="T5" fmla="*/ 640 h 640"/>
                <a:gd name="T6" fmla="*/ 0 w 3200"/>
                <a:gd name="T7" fmla="*/ 320 h 640"/>
                <a:gd name="T8" fmla="*/ 320 w 3200"/>
                <a:gd name="T9" fmla="*/ 0 h 640"/>
                <a:gd name="T10" fmla="*/ 2880 w 3200"/>
                <a:gd name="T11" fmla="*/ 0 h 640"/>
                <a:gd name="T12" fmla="*/ 3200 w 320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0" h="640">
                  <a:moveTo>
                    <a:pt x="3200" y="320"/>
                  </a:moveTo>
                  <a:cubicBezTo>
                    <a:pt x="3200" y="496"/>
                    <a:pt x="3056" y="640"/>
                    <a:pt x="2880" y="640"/>
                  </a:cubicBezTo>
                  <a:cubicBezTo>
                    <a:pt x="320" y="640"/>
                    <a:pt x="320" y="640"/>
                    <a:pt x="320" y="640"/>
                  </a:cubicBezTo>
                  <a:cubicBezTo>
                    <a:pt x="144" y="640"/>
                    <a:pt x="0" y="496"/>
                    <a:pt x="0" y="320"/>
                  </a:cubicBezTo>
                  <a:cubicBezTo>
                    <a:pt x="0" y="144"/>
                    <a:pt x="144" y="0"/>
                    <a:pt x="320" y="0"/>
                  </a:cubicBezTo>
                  <a:cubicBezTo>
                    <a:pt x="2880" y="0"/>
                    <a:pt x="2880" y="0"/>
                    <a:pt x="2880" y="0"/>
                  </a:cubicBezTo>
                  <a:cubicBezTo>
                    <a:pt x="3056" y="0"/>
                    <a:pt x="3200" y="144"/>
                    <a:pt x="3200" y="320"/>
                  </a:cubicBezTo>
                  <a:close/>
                </a:path>
              </a:pathLst>
            </a:cu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4057673" y="1506221"/>
              <a:ext cx="1391995" cy="276999"/>
            </a:xfrm>
            <a:prstGeom prst="rect">
              <a:avLst/>
            </a:prstGeom>
          </p:spPr>
          <p:txBody>
            <a:bodyPr wrap="none">
              <a:spAutoFit/>
            </a:bodyPr>
            <a:lstStyle/>
            <a:p>
              <a:r>
                <a:rPr lang="zh-CN" altLang="en-US" sz="1200" dirty="0">
                  <a:solidFill>
                    <a:srgbClr val="414455"/>
                  </a:solidFill>
                  <a:latin typeface="微软雅黑" panose="020B0503020204020204" pitchFamily="34" charset="-122"/>
                  <a:ea typeface="微软雅黑" panose="020B0503020204020204" pitchFamily="34" charset="-122"/>
                </a:rPr>
                <a:t>填写被试信息及知情同意书</a:t>
              </a:r>
            </a:p>
          </p:txBody>
        </p:sp>
      </p:grpSp>
      <p:cxnSp>
        <p:nvCxnSpPr>
          <p:cNvPr id="3" name="直接连接符 2"/>
          <p:cNvCxnSpPr/>
          <p:nvPr/>
        </p:nvCxnSpPr>
        <p:spPr>
          <a:xfrm>
            <a:off x="0" y="663394"/>
            <a:ext cx="91455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595309" cy="430887"/>
          </a:xfrm>
          <a:prstGeom prst="rect">
            <a:avLst/>
          </a:prstGeom>
          <a:noFill/>
        </p:spPr>
        <p:txBody>
          <a:bodyPr wrap="none" rtlCol="0">
            <a:spAutoFit/>
          </a:bodyPr>
          <a:lstStyle/>
          <a:p>
            <a:r>
              <a:rPr lang="zh-CN" altLang="en-US" sz="2200" b="1" dirty="0">
                <a:solidFill>
                  <a:srgbClr val="00B0F0"/>
                </a:solidFill>
                <a:latin typeface="微软雅黑" panose="020B0503020204020204" pitchFamily="34" charset="-122"/>
                <a:ea typeface="微软雅黑" panose="020B0503020204020204" pitchFamily="34" charset="-122"/>
              </a:rPr>
              <a:t>实验前准备</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2"/>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cxnSp>
        <p:nvCxnSpPr>
          <p:cNvPr id="50" name="MH_Other_1"/>
          <p:cNvCxnSpPr/>
          <p:nvPr>
            <p:custDataLst>
              <p:tags r:id="rId1"/>
            </p:custDataLst>
          </p:nvPr>
        </p:nvCxnSpPr>
        <p:spPr>
          <a:xfrm>
            <a:off x="3583104" y="663394"/>
            <a:ext cx="0" cy="4481694"/>
          </a:xfrm>
          <a:prstGeom prst="line">
            <a:avLst/>
          </a:prstGeom>
          <a:ln w="6350">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870588" y="2596060"/>
            <a:ext cx="2702400" cy="425518"/>
            <a:chOff x="3761164" y="1422635"/>
            <a:chExt cx="1851860" cy="425518"/>
          </a:xfrm>
        </p:grpSpPr>
        <p:sp>
          <p:nvSpPr>
            <p:cNvPr id="104" name="Freeform 19"/>
            <p:cNvSpPr>
              <a:spLocks/>
            </p:cNvSpPr>
            <p:nvPr/>
          </p:nvSpPr>
          <p:spPr bwMode="auto">
            <a:xfrm>
              <a:off x="3761164" y="1422635"/>
              <a:ext cx="1851860" cy="425518"/>
            </a:xfrm>
            <a:custGeom>
              <a:avLst/>
              <a:gdLst>
                <a:gd name="T0" fmla="*/ 3200 w 3200"/>
                <a:gd name="T1" fmla="*/ 320 h 640"/>
                <a:gd name="T2" fmla="*/ 2880 w 3200"/>
                <a:gd name="T3" fmla="*/ 640 h 640"/>
                <a:gd name="T4" fmla="*/ 320 w 3200"/>
                <a:gd name="T5" fmla="*/ 640 h 640"/>
                <a:gd name="T6" fmla="*/ 0 w 3200"/>
                <a:gd name="T7" fmla="*/ 320 h 640"/>
                <a:gd name="T8" fmla="*/ 320 w 3200"/>
                <a:gd name="T9" fmla="*/ 0 h 640"/>
                <a:gd name="T10" fmla="*/ 2880 w 3200"/>
                <a:gd name="T11" fmla="*/ 0 h 640"/>
                <a:gd name="T12" fmla="*/ 3200 w 320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0" h="640">
                  <a:moveTo>
                    <a:pt x="3200" y="320"/>
                  </a:moveTo>
                  <a:cubicBezTo>
                    <a:pt x="3200" y="496"/>
                    <a:pt x="3056" y="640"/>
                    <a:pt x="2880" y="640"/>
                  </a:cubicBezTo>
                  <a:cubicBezTo>
                    <a:pt x="320" y="640"/>
                    <a:pt x="320" y="640"/>
                    <a:pt x="320" y="640"/>
                  </a:cubicBezTo>
                  <a:cubicBezTo>
                    <a:pt x="144" y="640"/>
                    <a:pt x="0" y="496"/>
                    <a:pt x="0" y="320"/>
                  </a:cubicBezTo>
                  <a:cubicBezTo>
                    <a:pt x="0" y="144"/>
                    <a:pt x="144" y="0"/>
                    <a:pt x="320" y="0"/>
                  </a:cubicBezTo>
                  <a:cubicBezTo>
                    <a:pt x="2880" y="0"/>
                    <a:pt x="2880" y="0"/>
                    <a:pt x="2880" y="0"/>
                  </a:cubicBezTo>
                  <a:cubicBezTo>
                    <a:pt x="3056" y="0"/>
                    <a:pt x="3200" y="144"/>
                    <a:pt x="3200" y="320"/>
                  </a:cubicBezTo>
                  <a:close/>
                </a:path>
              </a:pathLst>
            </a:cu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05" name="矩形 104"/>
            <p:cNvSpPr/>
            <p:nvPr/>
          </p:nvSpPr>
          <p:spPr>
            <a:xfrm>
              <a:off x="4078703" y="1497869"/>
              <a:ext cx="759271" cy="276999"/>
            </a:xfrm>
            <a:prstGeom prst="rect">
              <a:avLst/>
            </a:prstGeom>
          </p:spPr>
          <p:txBody>
            <a:bodyPr wrap="none">
              <a:spAutoFit/>
            </a:bodyPr>
            <a:lstStyle/>
            <a:p>
              <a:r>
                <a:rPr lang="zh-CN" altLang="en-US" sz="1200" dirty="0">
                  <a:solidFill>
                    <a:srgbClr val="414455"/>
                  </a:solidFill>
                  <a:latin typeface="微软雅黑" panose="020B0503020204020204" pitchFamily="34" charset="-122"/>
                  <a:ea typeface="微软雅黑" panose="020B0503020204020204" pitchFamily="34" charset="-122"/>
                </a:rPr>
                <a:t>讲解实验任务</a:t>
              </a:r>
            </a:p>
          </p:txBody>
        </p:sp>
      </p:grpSp>
      <p:grpSp>
        <p:nvGrpSpPr>
          <p:cNvPr id="100" name="组合 99"/>
          <p:cNvGrpSpPr/>
          <p:nvPr/>
        </p:nvGrpSpPr>
        <p:grpSpPr>
          <a:xfrm>
            <a:off x="4870588" y="3365530"/>
            <a:ext cx="2702400" cy="425518"/>
            <a:chOff x="3761164" y="1422635"/>
            <a:chExt cx="1851860" cy="425518"/>
          </a:xfrm>
        </p:grpSpPr>
        <p:sp>
          <p:nvSpPr>
            <p:cNvPr id="101" name="Freeform 19"/>
            <p:cNvSpPr>
              <a:spLocks/>
            </p:cNvSpPr>
            <p:nvPr/>
          </p:nvSpPr>
          <p:spPr bwMode="auto">
            <a:xfrm>
              <a:off x="3761164" y="1422635"/>
              <a:ext cx="1851860" cy="425518"/>
            </a:xfrm>
            <a:custGeom>
              <a:avLst/>
              <a:gdLst>
                <a:gd name="T0" fmla="*/ 3200 w 3200"/>
                <a:gd name="T1" fmla="*/ 320 h 640"/>
                <a:gd name="T2" fmla="*/ 2880 w 3200"/>
                <a:gd name="T3" fmla="*/ 640 h 640"/>
                <a:gd name="T4" fmla="*/ 320 w 3200"/>
                <a:gd name="T5" fmla="*/ 640 h 640"/>
                <a:gd name="T6" fmla="*/ 0 w 3200"/>
                <a:gd name="T7" fmla="*/ 320 h 640"/>
                <a:gd name="T8" fmla="*/ 320 w 3200"/>
                <a:gd name="T9" fmla="*/ 0 h 640"/>
                <a:gd name="T10" fmla="*/ 2880 w 3200"/>
                <a:gd name="T11" fmla="*/ 0 h 640"/>
                <a:gd name="T12" fmla="*/ 3200 w 320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0" h="640">
                  <a:moveTo>
                    <a:pt x="3200" y="320"/>
                  </a:moveTo>
                  <a:cubicBezTo>
                    <a:pt x="3200" y="496"/>
                    <a:pt x="3056" y="640"/>
                    <a:pt x="2880" y="640"/>
                  </a:cubicBezTo>
                  <a:cubicBezTo>
                    <a:pt x="320" y="640"/>
                    <a:pt x="320" y="640"/>
                    <a:pt x="320" y="640"/>
                  </a:cubicBezTo>
                  <a:cubicBezTo>
                    <a:pt x="144" y="640"/>
                    <a:pt x="0" y="496"/>
                    <a:pt x="0" y="320"/>
                  </a:cubicBezTo>
                  <a:cubicBezTo>
                    <a:pt x="0" y="144"/>
                    <a:pt x="144" y="0"/>
                    <a:pt x="320" y="0"/>
                  </a:cubicBezTo>
                  <a:cubicBezTo>
                    <a:pt x="2880" y="0"/>
                    <a:pt x="2880" y="0"/>
                    <a:pt x="2880" y="0"/>
                  </a:cubicBezTo>
                  <a:cubicBezTo>
                    <a:pt x="3056" y="0"/>
                    <a:pt x="3200" y="144"/>
                    <a:pt x="3200" y="320"/>
                  </a:cubicBezTo>
                  <a:close/>
                </a:path>
              </a:pathLst>
            </a:cu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02" name="矩形 101"/>
            <p:cNvSpPr/>
            <p:nvPr/>
          </p:nvSpPr>
          <p:spPr>
            <a:xfrm>
              <a:off x="4078703" y="1496894"/>
              <a:ext cx="1181088" cy="276999"/>
            </a:xfrm>
            <a:prstGeom prst="rect">
              <a:avLst/>
            </a:prstGeom>
          </p:spPr>
          <p:txBody>
            <a:bodyPr wrap="none">
              <a:spAutoFit/>
            </a:bodyPr>
            <a:lstStyle/>
            <a:p>
              <a:r>
                <a:rPr lang="zh-CN" altLang="en-US" sz="1200" dirty="0">
                  <a:solidFill>
                    <a:srgbClr val="414455"/>
                  </a:solidFill>
                  <a:latin typeface="微软雅黑" panose="020B0503020204020204" pitchFamily="34" charset="-122"/>
                  <a:ea typeface="微软雅黑" panose="020B0503020204020204" pitchFamily="34" charset="-122"/>
                </a:rPr>
                <a:t>实验过程中的注意事项</a:t>
              </a:r>
            </a:p>
          </p:txBody>
        </p:sp>
      </p:grpSp>
      <p:grpSp>
        <p:nvGrpSpPr>
          <p:cNvPr id="109" name="组合 108"/>
          <p:cNvGrpSpPr/>
          <p:nvPr/>
        </p:nvGrpSpPr>
        <p:grpSpPr>
          <a:xfrm>
            <a:off x="4870588" y="4127530"/>
            <a:ext cx="2702400" cy="425518"/>
            <a:chOff x="3761164" y="1422635"/>
            <a:chExt cx="1851860" cy="425518"/>
          </a:xfrm>
        </p:grpSpPr>
        <p:sp>
          <p:nvSpPr>
            <p:cNvPr id="110" name="Freeform 19"/>
            <p:cNvSpPr>
              <a:spLocks/>
            </p:cNvSpPr>
            <p:nvPr/>
          </p:nvSpPr>
          <p:spPr bwMode="auto">
            <a:xfrm>
              <a:off x="3761164" y="1422635"/>
              <a:ext cx="1851860" cy="425518"/>
            </a:xfrm>
            <a:custGeom>
              <a:avLst/>
              <a:gdLst>
                <a:gd name="T0" fmla="*/ 3200 w 3200"/>
                <a:gd name="T1" fmla="*/ 320 h 640"/>
                <a:gd name="T2" fmla="*/ 2880 w 3200"/>
                <a:gd name="T3" fmla="*/ 640 h 640"/>
                <a:gd name="T4" fmla="*/ 320 w 3200"/>
                <a:gd name="T5" fmla="*/ 640 h 640"/>
                <a:gd name="T6" fmla="*/ 0 w 3200"/>
                <a:gd name="T7" fmla="*/ 320 h 640"/>
                <a:gd name="T8" fmla="*/ 320 w 3200"/>
                <a:gd name="T9" fmla="*/ 0 h 640"/>
                <a:gd name="T10" fmla="*/ 2880 w 3200"/>
                <a:gd name="T11" fmla="*/ 0 h 640"/>
                <a:gd name="T12" fmla="*/ 3200 w 3200"/>
                <a:gd name="T13" fmla="*/ 320 h 640"/>
              </a:gdLst>
              <a:ahLst/>
              <a:cxnLst>
                <a:cxn ang="0">
                  <a:pos x="T0" y="T1"/>
                </a:cxn>
                <a:cxn ang="0">
                  <a:pos x="T2" y="T3"/>
                </a:cxn>
                <a:cxn ang="0">
                  <a:pos x="T4" y="T5"/>
                </a:cxn>
                <a:cxn ang="0">
                  <a:pos x="T6" y="T7"/>
                </a:cxn>
                <a:cxn ang="0">
                  <a:pos x="T8" y="T9"/>
                </a:cxn>
                <a:cxn ang="0">
                  <a:pos x="T10" y="T11"/>
                </a:cxn>
                <a:cxn ang="0">
                  <a:pos x="T12" y="T13"/>
                </a:cxn>
              </a:cxnLst>
              <a:rect l="0" t="0" r="r" b="b"/>
              <a:pathLst>
                <a:path w="3200" h="640">
                  <a:moveTo>
                    <a:pt x="3200" y="320"/>
                  </a:moveTo>
                  <a:cubicBezTo>
                    <a:pt x="3200" y="496"/>
                    <a:pt x="3056" y="640"/>
                    <a:pt x="2880" y="640"/>
                  </a:cubicBezTo>
                  <a:cubicBezTo>
                    <a:pt x="320" y="640"/>
                    <a:pt x="320" y="640"/>
                    <a:pt x="320" y="640"/>
                  </a:cubicBezTo>
                  <a:cubicBezTo>
                    <a:pt x="144" y="640"/>
                    <a:pt x="0" y="496"/>
                    <a:pt x="0" y="320"/>
                  </a:cubicBezTo>
                  <a:cubicBezTo>
                    <a:pt x="0" y="144"/>
                    <a:pt x="144" y="0"/>
                    <a:pt x="320" y="0"/>
                  </a:cubicBezTo>
                  <a:cubicBezTo>
                    <a:pt x="2880" y="0"/>
                    <a:pt x="2880" y="0"/>
                    <a:pt x="2880" y="0"/>
                  </a:cubicBezTo>
                  <a:cubicBezTo>
                    <a:pt x="3056" y="0"/>
                    <a:pt x="3200" y="144"/>
                    <a:pt x="3200" y="320"/>
                  </a:cubicBezTo>
                  <a:close/>
                </a:path>
              </a:pathLst>
            </a:cu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11" name="矩形 110"/>
            <p:cNvSpPr/>
            <p:nvPr/>
          </p:nvSpPr>
          <p:spPr>
            <a:xfrm>
              <a:off x="4078703" y="1499562"/>
              <a:ext cx="1075633" cy="276999"/>
            </a:xfrm>
            <a:prstGeom prst="rect">
              <a:avLst/>
            </a:prstGeom>
          </p:spPr>
          <p:txBody>
            <a:bodyPr wrap="none">
              <a:spAutoFit/>
            </a:bodyPr>
            <a:lstStyle/>
            <a:p>
              <a:r>
                <a:rPr lang="zh-CN" altLang="en-US" sz="1200" dirty="0">
                  <a:solidFill>
                    <a:srgbClr val="414455"/>
                  </a:solidFill>
                  <a:latin typeface="微软雅黑" panose="020B0503020204020204" pitchFamily="34" charset="-122"/>
                  <a:ea typeface="微软雅黑" panose="020B0503020204020204" pitchFamily="34" charset="-122"/>
                </a:rPr>
                <a:t>佩戴电极帽打导电膏</a:t>
              </a:r>
            </a:p>
          </p:txBody>
        </p:sp>
      </p:grpSp>
      <p:grpSp>
        <p:nvGrpSpPr>
          <p:cNvPr id="63" name="组合 62"/>
          <p:cNvGrpSpPr/>
          <p:nvPr/>
        </p:nvGrpSpPr>
        <p:grpSpPr>
          <a:xfrm>
            <a:off x="4585472" y="982272"/>
            <a:ext cx="575252" cy="575252"/>
            <a:chOff x="3820856" y="1419622"/>
            <a:chExt cx="648000" cy="648000"/>
          </a:xfrm>
        </p:grpSpPr>
        <p:sp>
          <p:nvSpPr>
            <p:cNvPr id="64" name="MH_Other_3"/>
            <p:cNvSpPr/>
            <p:nvPr>
              <p:custDataLst>
                <p:tags r:id="rId10"/>
              </p:custDataLst>
            </p:nvPr>
          </p:nvSpPr>
          <p:spPr>
            <a:xfrm>
              <a:off x="3820856" y="1419622"/>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5" name="MH_Other_4"/>
            <p:cNvSpPr/>
            <p:nvPr>
              <p:custDataLst>
                <p:tags r:id="rId11"/>
              </p:custDataLst>
            </p:nvPr>
          </p:nvSpPr>
          <p:spPr>
            <a:xfrm>
              <a:off x="3946582" y="1544085"/>
              <a:ext cx="398769" cy="398769"/>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1200" dirty="0">
                  <a:solidFill>
                    <a:srgbClr val="414455"/>
                  </a:solidFill>
                  <a:latin typeface="微软雅黑" panose="020B0503020204020204" pitchFamily="34" charset="-122"/>
                  <a:ea typeface="微软雅黑" panose="020B0503020204020204" pitchFamily="34" charset="-122"/>
                </a:rPr>
                <a:t>01</a:t>
              </a:r>
              <a:endParaRPr lang="zh-CN" altLang="en-US" sz="1400" dirty="0">
                <a:solidFill>
                  <a:srgbClr val="414455"/>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4585472" y="1744156"/>
            <a:ext cx="575252" cy="575252"/>
            <a:chOff x="3820856" y="2583671"/>
            <a:chExt cx="648000" cy="648000"/>
          </a:xfrm>
        </p:grpSpPr>
        <p:sp>
          <p:nvSpPr>
            <p:cNvPr id="67" name="MH_Other_5"/>
            <p:cNvSpPr/>
            <p:nvPr>
              <p:custDataLst>
                <p:tags r:id="rId8"/>
              </p:custDataLst>
            </p:nvPr>
          </p:nvSpPr>
          <p:spPr>
            <a:xfrm>
              <a:off x="3820856" y="2583671"/>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8" name="MH_Other_6"/>
            <p:cNvSpPr/>
            <p:nvPr>
              <p:custDataLst>
                <p:tags r:id="rId9"/>
              </p:custDataLst>
            </p:nvPr>
          </p:nvSpPr>
          <p:spPr>
            <a:xfrm>
              <a:off x="3946582" y="2708133"/>
              <a:ext cx="398769" cy="398769"/>
            </a:xfrm>
            <a:prstGeom prst="ellipse">
              <a:avLst/>
            </a:prstGeom>
            <a:solidFill>
              <a:srgbClr val="414455"/>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1200" dirty="0">
                  <a:latin typeface="微软雅黑" panose="020B0503020204020204" pitchFamily="34" charset="-122"/>
                  <a:ea typeface="微软雅黑" panose="020B0503020204020204" pitchFamily="34" charset="-122"/>
                </a:rPr>
                <a:t>02</a:t>
              </a:r>
              <a:endParaRPr lang="zh-CN" altLang="en-US" sz="1200" dirty="0">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4585472" y="2512584"/>
            <a:ext cx="575252" cy="575252"/>
            <a:chOff x="3820856" y="2583671"/>
            <a:chExt cx="648000" cy="648000"/>
          </a:xfrm>
        </p:grpSpPr>
        <p:sp>
          <p:nvSpPr>
            <p:cNvPr id="70" name="MH_Other_5"/>
            <p:cNvSpPr/>
            <p:nvPr>
              <p:custDataLst>
                <p:tags r:id="rId6"/>
              </p:custDataLst>
            </p:nvPr>
          </p:nvSpPr>
          <p:spPr>
            <a:xfrm>
              <a:off x="3820856" y="2583671"/>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1" name="MH_Other_6"/>
            <p:cNvSpPr/>
            <p:nvPr>
              <p:custDataLst>
                <p:tags r:id="rId7"/>
              </p:custDataLst>
            </p:nvPr>
          </p:nvSpPr>
          <p:spPr>
            <a:xfrm>
              <a:off x="3946582" y="2708133"/>
              <a:ext cx="398769" cy="398769"/>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1200" dirty="0">
                  <a:solidFill>
                    <a:srgbClr val="414455"/>
                  </a:solidFill>
                  <a:latin typeface="微软雅黑" panose="020B0503020204020204" pitchFamily="34" charset="-122"/>
                  <a:ea typeface="微软雅黑" panose="020B0503020204020204" pitchFamily="34" charset="-122"/>
                </a:rPr>
                <a:t>03</a:t>
              </a:r>
              <a:endParaRPr lang="zh-CN" altLang="en-US" sz="1200" dirty="0">
                <a:solidFill>
                  <a:srgbClr val="414455"/>
                </a:solidFill>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4585472" y="3292591"/>
            <a:ext cx="575252" cy="575252"/>
            <a:chOff x="3820856" y="3747721"/>
            <a:chExt cx="648000" cy="648000"/>
          </a:xfrm>
        </p:grpSpPr>
        <p:sp>
          <p:nvSpPr>
            <p:cNvPr id="73" name="MH_Other_7"/>
            <p:cNvSpPr/>
            <p:nvPr>
              <p:custDataLst>
                <p:tags r:id="rId4"/>
              </p:custDataLst>
            </p:nvPr>
          </p:nvSpPr>
          <p:spPr>
            <a:xfrm>
              <a:off x="3820856" y="3747721"/>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4" name="MH_Other_8"/>
            <p:cNvSpPr/>
            <p:nvPr>
              <p:custDataLst>
                <p:tags r:id="rId5"/>
              </p:custDataLst>
            </p:nvPr>
          </p:nvSpPr>
          <p:spPr>
            <a:xfrm>
              <a:off x="3946582" y="3872184"/>
              <a:ext cx="398769" cy="398769"/>
            </a:xfrm>
            <a:prstGeom prst="ellipse">
              <a:avLst/>
            </a:prstGeom>
            <a:solidFill>
              <a:srgbClr val="414455"/>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1200" dirty="0">
                  <a:latin typeface="微软雅黑" panose="020B0503020204020204" pitchFamily="34" charset="-122"/>
                  <a:ea typeface="微软雅黑" panose="020B0503020204020204" pitchFamily="34" charset="-122"/>
                </a:rPr>
                <a:t>04</a:t>
              </a:r>
              <a:endParaRPr lang="zh-CN" altLang="en-US" sz="1200" dirty="0">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4585472" y="4054591"/>
            <a:ext cx="575252" cy="575252"/>
            <a:chOff x="3820856" y="3747721"/>
            <a:chExt cx="648000" cy="648000"/>
          </a:xfrm>
        </p:grpSpPr>
        <p:sp>
          <p:nvSpPr>
            <p:cNvPr id="76" name="MH_Other_7"/>
            <p:cNvSpPr/>
            <p:nvPr>
              <p:custDataLst>
                <p:tags r:id="rId2"/>
              </p:custDataLst>
            </p:nvPr>
          </p:nvSpPr>
          <p:spPr>
            <a:xfrm>
              <a:off x="3820856" y="3747721"/>
              <a:ext cx="648000" cy="648000"/>
            </a:xfrm>
            <a:prstGeom prst="ellipse">
              <a:avLst/>
            </a:pr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7" name="MH_Other_8"/>
            <p:cNvSpPr/>
            <p:nvPr>
              <p:custDataLst>
                <p:tags r:id="rId3"/>
              </p:custDataLst>
            </p:nvPr>
          </p:nvSpPr>
          <p:spPr>
            <a:xfrm>
              <a:off x="3946582" y="3872184"/>
              <a:ext cx="398769" cy="398769"/>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r>
                <a:rPr lang="en-US" altLang="zh-CN" sz="1200" dirty="0">
                  <a:solidFill>
                    <a:srgbClr val="414455"/>
                  </a:solidFill>
                  <a:latin typeface="微软雅黑" panose="020B0503020204020204" pitchFamily="34" charset="-122"/>
                  <a:ea typeface="微软雅黑" panose="020B0503020204020204" pitchFamily="34" charset="-122"/>
                </a:rPr>
                <a:t>05</a:t>
              </a:r>
              <a:endParaRPr lang="zh-CN" altLang="en-US" sz="1200" dirty="0">
                <a:solidFill>
                  <a:srgbClr val="414455"/>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453318" y="233171"/>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0440" y="1259546"/>
            <a:ext cx="2994281" cy="3098545"/>
          </a:xfrm>
          <a:prstGeom prst="rect">
            <a:avLst/>
          </a:prstGeom>
        </p:spPr>
      </p:pic>
    </p:spTree>
    <p:extLst>
      <p:ext uri="{BB962C8B-B14F-4D97-AF65-F5344CB8AC3E}">
        <p14:creationId xmlns:p14="http://schemas.microsoft.com/office/powerpoint/2010/main" val="11345695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电极放置</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6" name="内容占位符 2"/>
          <p:cNvSpPr txBox="1">
            <a:spLocks/>
          </p:cNvSpPr>
          <p:nvPr/>
        </p:nvSpPr>
        <p:spPr>
          <a:xfrm>
            <a:off x="685782" y="1055176"/>
            <a:ext cx="7886700" cy="3584575"/>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defRPr/>
            </a:pPr>
            <a:r>
              <a:rPr lang="zh-CN" altLang="en-US" sz="2000" dirty="0">
                <a:latin typeface="微软雅黑" panose="020B0503020204020204" pitchFamily="34" charset="-122"/>
                <a:ea typeface="微软雅黑" panose="020B0503020204020204" pitchFamily="34" charset="-122"/>
              </a:rPr>
              <a:t>根据头围大小选择不同大小的电极帽：</a:t>
            </a:r>
            <a:endParaRPr lang="en-US" altLang="zh-CN" sz="2000"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zh-CN" altLang="en-US" sz="1000" dirty="0">
              <a:latin typeface="微软雅黑" panose="020B0503020204020204" pitchFamily="34" charset="-122"/>
              <a:ea typeface="微软雅黑" panose="020B0503020204020204" pitchFamily="34" charset="-122"/>
            </a:endParaRPr>
          </a:p>
          <a:p>
            <a:pPr lvl="1">
              <a:defRPr/>
            </a:pPr>
            <a:r>
              <a:rPr lang="zh-CN" altLang="en-US" sz="1800" dirty="0">
                <a:latin typeface="微软雅黑" panose="020B0503020204020204" pitchFamily="34" charset="-122"/>
                <a:ea typeface="微软雅黑" panose="020B0503020204020204" pitchFamily="34" charset="-122"/>
              </a:rPr>
              <a:t>新生儿（</a:t>
            </a:r>
            <a:r>
              <a:rPr lang="en-US" altLang="zh-CN" sz="1800" dirty="0">
                <a:latin typeface="微软雅黑" panose="020B0503020204020204" pitchFamily="34" charset="-122"/>
                <a:ea typeface="微软雅黑" panose="020B0503020204020204" pitchFamily="34" charset="-122"/>
              </a:rPr>
              <a:t>34-40cm</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defRPr/>
            </a:pPr>
            <a:endParaRPr lang="en-US" altLang="zh-CN" sz="1200" dirty="0">
              <a:latin typeface="微软雅黑" panose="020B0503020204020204" pitchFamily="34" charset="-122"/>
              <a:ea typeface="微软雅黑" panose="020B0503020204020204" pitchFamily="34" charset="-122"/>
            </a:endParaRPr>
          </a:p>
          <a:p>
            <a:pPr lvl="1">
              <a:defRPr/>
            </a:pPr>
            <a:r>
              <a:rPr lang="zh-CN" altLang="en-US" sz="1800" dirty="0">
                <a:latin typeface="微软雅黑" panose="020B0503020204020204" pitchFamily="34" charset="-122"/>
                <a:ea typeface="微软雅黑" panose="020B0503020204020204" pitchFamily="34" charset="-122"/>
              </a:rPr>
              <a:t>婴儿（</a:t>
            </a:r>
            <a:r>
              <a:rPr lang="en-US" altLang="zh-CN" sz="1800" dirty="0">
                <a:latin typeface="微软雅黑" panose="020B0503020204020204" pitchFamily="34" charset="-122"/>
                <a:ea typeface="微软雅黑" panose="020B0503020204020204" pitchFamily="34" charset="-122"/>
              </a:rPr>
              <a:t>42-48cm</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lvl="1" indent="0">
              <a:buFont typeface="Arial" panose="020B0604020202020204" pitchFamily="34" charset="0"/>
              <a:buNone/>
              <a:defRPr/>
            </a:pPr>
            <a:endParaRPr lang="en-US" altLang="zh-CN" sz="1200" dirty="0">
              <a:latin typeface="微软雅黑" panose="020B0503020204020204" pitchFamily="34" charset="-122"/>
              <a:ea typeface="微软雅黑" panose="020B0503020204020204" pitchFamily="34" charset="-122"/>
            </a:endParaRPr>
          </a:p>
          <a:p>
            <a:pPr lvl="1">
              <a:defRPr/>
            </a:pPr>
            <a:r>
              <a:rPr lang="zh-CN" altLang="en-US" sz="1800" dirty="0">
                <a:latin typeface="微软雅黑" panose="020B0503020204020204" pitchFamily="34" charset="-122"/>
                <a:ea typeface="微软雅黑" panose="020B0503020204020204" pitchFamily="34" charset="-122"/>
              </a:rPr>
              <a:t>儿童或小号（</a:t>
            </a:r>
            <a:r>
              <a:rPr lang="en-US" altLang="zh-CN" sz="1800" dirty="0">
                <a:latin typeface="微软雅黑" panose="020B0503020204020204" pitchFamily="34" charset="-122"/>
                <a:ea typeface="微软雅黑" panose="020B0503020204020204" pitchFamily="34" charset="-122"/>
              </a:rPr>
              <a:t>48-54cm</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lvl="1" indent="0">
              <a:buFont typeface="Arial" panose="020B0604020202020204" pitchFamily="34" charset="0"/>
              <a:buNone/>
              <a:defRPr/>
            </a:pPr>
            <a:endParaRPr lang="en-US" altLang="zh-CN" sz="1200" dirty="0">
              <a:latin typeface="微软雅黑" panose="020B0503020204020204" pitchFamily="34" charset="-122"/>
              <a:ea typeface="微软雅黑" panose="020B0503020204020204" pitchFamily="34" charset="-122"/>
            </a:endParaRPr>
          </a:p>
          <a:p>
            <a:pPr lvl="1">
              <a:defRPr/>
            </a:pPr>
            <a:r>
              <a:rPr lang="zh-CN" altLang="en-US" sz="1800" dirty="0">
                <a:latin typeface="微软雅黑" panose="020B0503020204020204" pitchFamily="34" charset="-122"/>
                <a:ea typeface="微软雅黑" panose="020B0503020204020204" pitchFamily="34" charset="-122"/>
              </a:rPr>
              <a:t>中号（</a:t>
            </a:r>
            <a:r>
              <a:rPr lang="en-US" altLang="zh-CN" sz="1800" dirty="0">
                <a:latin typeface="微软雅黑" panose="020B0503020204020204" pitchFamily="34" charset="-122"/>
                <a:ea typeface="微软雅黑" panose="020B0503020204020204" pitchFamily="34" charset="-122"/>
              </a:rPr>
              <a:t>54-62cm</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defRPr/>
            </a:pPr>
            <a:endParaRPr lang="en-US" altLang="zh-CN" sz="1200" dirty="0">
              <a:latin typeface="微软雅黑" panose="020B0503020204020204" pitchFamily="34" charset="-122"/>
              <a:ea typeface="微软雅黑" panose="020B0503020204020204" pitchFamily="34" charset="-122"/>
            </a:endParaRPr>
          </a:p>
          <a:p>
            <a:pPr lvl="1">
              <a:defRPr/>
            </a:pPr>
            <a:r>
              <a:rPr lang="zh-CN" altLang="en-US" sz="1800" dirty="0">
                <a:latin typeface="微软雅黑" panose="020B0503020204020204" pitchFamily="34" charset="-122"/>
                <a:ea typeface="微软雅黑" panose="020B0503020204020204" pitchFamily="34" charset="-122"/>
              </a:rPr>
              <a:t>大号（</a:t>
            </a:r>
            <a:r>
              <a:rPr lang="en-US" altLang="zh-CN" sz="1800" dirty="0">
                <a:latin typeface="微软雅黑" panose="020B0503020204020204" pitchFamily="34" charset="-122"/>
                <a:ea typeface="微软雅黑" panose="020B0503020204020204" pitchFamily="34" charset="-122"/>
              </a:rPr>
              <a:t>62-68cm</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17"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0956" y="2072912"/>
            <a:ext cx="336073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28843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电极放置</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2"/>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9" name="内容占位符 2"/>
          <p:cNvSpPr txBox="1">
            <a:spLocks/>
          </p:cNvSpPr>
          <p:nvPr/>
        </p:nvSpPr>
        <p:spPr>
          <a:xfrm>
            <a:off x="685782" y="973900"/>
            <a:ext cx="7886700" cy="3584575"/>
          </a:xfrm>
          <a:prstGeom prst="rect">
            <a:avLst/>
          </a:prstGeom>
        </p:spPr>
        <p:txBody>
          <a:bodyPr>
            <a:normAutofit/>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defRPr/>
            </a:pPr>
            <a:r>
              <a:rPr lang="zh-CN" altLang="en-US" sz="2000" kern="0" dirty="0">
                <a:latin typeface="微软雅黑" panose="020B0503020204020204" pitchFamily="34" charset="-122"/>
                <a:ea typeface="微软雅黑" panose="020B0503020204020204" pitchFamily="34" charset="-122"/>
              </a:rPr>
              <a:t>佩戴电极帽：由前向后佩戴，确认</a:t>
            </a:r>
            <a:r>
              <a:rPr lang="en-US" altLang="zh-CN" sz="2000" kern="0" dirty="0" err="1">
                <a:latin typeface="微软雅黑" panose="020B0503020204020204" pitchFamily="34" charset="-122"/>
                <a:ea typeface="微软雅黑" panose="020B0503020204020204" pitchFamily="34" charset="-122"/>
              </a:rPr>
              <a:t>Cz</a:t>
            </a:r>
            <a:r>
              <a:rPr lang="zh-CN" altLang="en-US" sz="2000" kern="0" dirty="0">
                <a:latin typeface="微软雅黑" panose="020B0503020204020204" pitchFamily="34" charset="-122"/>
                <a:ea typeface="微软雅黑" panose="020B0503020204020204" pitchFamily="34" charset="-122"/>
              </a:rPr>
              <a:t>点的位置是否正确</a:t>
            </a:r>
          </a:p>
          <a:p>
            <a:pPr>
              <a:defRPr/>
            </a:pPr>
            <a:endParaRPr lang="en-US" altLang="zh-CN" sz="2200" kern="0" dirty="0">
              <a:latin typeface="微软雅黑" panose="020B0503020204020204" pitchFamily="34" charset="-122"/>
              <a:ea typeface="微软雅黑" panose="020B0503020204020204" pitchFamily="34" charset="-122"/>
            </a:endParaRPr>
          </a:p>
        </p:txBody>
      </p:sp>
      <p:graphicFrame>
        <p:nvGraphicFramePr>
          <p:cNvPr id="20" name="Object 3"/>
          <p:cNvGraphicFramePr>
            <a:graphicFrameLocks noChangeAspect="1"/>
          </p:cNvGraphicFramePr>
          <p:nvPr>
            <p:extLst>
              <p:ext uri="{D42A27DB-BD31-4B8C-83A1-F6EECF244321}">
                <p14:modId xmlns:p14="http://schemas.microsoft.com/office/powerpoint/2010/main" val="3029683612"/>
              </p:ext>
            </p:extLst>
          </p:nvPr>
        </p:nvGraphicFramePr>
        <p:xfrm>
          <a:off x="2505057" y="1508888"/>
          <a:ext cx="3962400" cy="2894012"/>
        </p:xfrm>
        <a:graphic>
          <a:graphicData uri="http://schemas.openxmlformats.org/presentationml/2006/ole">
            <mc:AlternateContent xmlns:mc="http://schemas.openxmlformats.org/markup-compatibility/2006">
              <mc:Choice xmlns:v="urn:schemas-microsoft-com:vml" Requires="v">
                <p:oleObj spid="_x0000_s2525" name="位图图像" r:id="rId5" imgW="1838095" imgH="1790476" progId="Paint.Picture">
                  <p:embed/>
                </p:oleObj>
              </mc:Choice>
              <mc:Fallback>
                <p:oleObj name="位图图像" r:id="rId5" imgW="1838095" imgH="1790476" progId="Paint.Picture">
                  <p:embed/>
                  <p:pic>
                    <p:nvPicPr>
                      <p:cNvPr id="9318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5057" y="1508888"/>
                        <a:ext cx="3962400"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10"/>
          <p:cNvSpPr txBox="1">
            <a:spLocks noChangeArrowheads="1"/>
          </p:cNvSpPr>
          <p:nvPr/>
        </p:nvSpPr>
        <p:spPr bwMode="auto">
          <a:xfrm>
            <a:off x="3675778" y="4565543"/>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lang="zh-CN" altLang="en-US" sz="1400" dirty="0">
                <a:latin typeface="微软雅黑" panose="020B0503020204020204" pitchFamily="34" charset="-122"/>
                <a:ea typeface="微软雅黑" panose="020B0503020204020204" pitchFamily="34" charset="-122"/>
              </a:rPr>
              <a:t>电极帽佩戴示意图</a:t>
            </a:r>
          </a:p>
        </p:txBody>
      </p:sp>
    </p:spTree>
    <p:extLst>
      <p:ext uri="{BB962C8B-B14F-4D97-AF65-F5344CB8AC3E}">
        <p14:creationId xmlns:p14="http://schemas.microsoft.com/office/powerpoint/2010/main" val="376621178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571264"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EEG</a:t>
            </a:r>
            <a:r>
              <a:rPr lang="zh-CN" altLang="en-US" sz="2200" b="1" dirty="0">
                <a:solidFill>
                  <a:srgbClr val="00B0F0"/>
                </a:solidFill>
                <a:latin typeface="微软雅黑" panose="020B0503020204020204" pitchFamily="34" charset="-122"/>
                <a:ea typeface="微软雅黑" panose="020B0503020204020204" pitchFamily="34" charset="-122"/>
              </a:rPr>
              <a:t>的定义</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1</a:t>
            </a:r>
            <a:endParaRPr lang="zh-CN" altLang="en-US" dirty="0"/>
          </a:p>
        </p:txBody>
      </p:sp>
      <p:pic>
        <p:nvPicPr>
          <p:cNvPr id="19" name="Picture 4" descr="19_003_cropped">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418" y="958170"/>
            <a:ext cx="6154522" cy="352281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62335" y="4613392"/>
            <a:ext cx="8427317" cy="646331"/>
          </a:xfrm>
          <a:prstGeom prst="rect">
            <a:avLst/>
          </a:prstGeom>
        </p:spPr>
        <p:txBody>
          <a:bodyPr wrap="square">
            <a:spAutoFit/>
          </a:bodyPr>
          <a:lstStyle/>
          <a:p>
            <a:pPr>
              <a:defRPr/>
            </a:pPr>
            <a:r>
              <a:rPr lang="en-US" altLang="zh-CN" sz="1800" dirty="0">
                <a:latin typeface="微软雅黑" panose="020B0503020204020204" pitchFamily="34" charset="-122"/>
                <a:ea typeface="微软雅黑" panose="020B0503020204020204" pitchFamily="34" charset="-122"/>
              </a:rPr>
              <a:t>EEG</a:t>
            </a:r>
            <a:r>
              <a:rPr lang="zh-CN" altLang="en-US" sz="18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Electroencephalogram</a:t>
            </a:r>
            <a:r>
              <a:rPr lang="zh-CN" altLang="en-US" sz="1800" dirty="0">
                <a:latin typeface="+mn-ea"/>
              </a:rPr>
              <a:t> </a:t>
            </a:r>
            <a:r>
              <a:rPr lang="zh-CN" altLang="en-US" sz="1800" dirty="0">
                <a:latin typeface="微软雅黑" panose="020B0503020204020204" pitchFamily="34" charset="-122"/>
                <a:ea typeface="微软雅黑" panose="020B0503020204020204" pitchFamily="34" charset="-122"/>
              </a:rPr>
              <a:t>）：脑细胞的自发性、节律性、综合性的电活动</a:t>
            </a:r>
            <a:endParaRPr lang="en-US" altLang="zh-CN" sz="1800" dirty="0">
              <a:latin typeface="微软雅黑" panose="020B0503020204020204" pitchFamily="34" charset="-122"/>
              <a:ea typeface="微软雅黑" panose="020B0503020204020204" pitchFamily="34" charset="-122"/>
            </a:endParaRPr>
          </a:p>
          <a:p>
            <a:pPr>
              <a:defRPr/>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58521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电极放置</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grpSp>
        <p:nvGrpSpPr>
          <p:cNvPr id="23" name="组合 11"/>
          <p:cNvGrpSpPr>
            <a:grpSpLocks/>
          </p:cNvGrpSpPr>
          <p:nvPr/>
        </p:nvGrpSpPr>
        <p:grpSpPr bwMode="auto">
          <a:xfrm>
            <a:off x="1057257" y="1643286"/>
            <a:ext cx="7143750" cy="3057525"/>
            <a:chOff x="1259632" y="2339263"/>
            <a:chExt cx="7143750" cy="4076701"/>
          </a:xfrm>
        </p:grpSpPr>
        <p:pic>
          <p:nvPicPr>
            <p:cNvPr id="24" name="Picture 4" descr="http://www.dglcioit.com/uploads/131213/140224/3-140224095040W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339263"/>
              <a:ext cx="7143750" cy="40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flipV="1">
              <a:off x="6971457" y="6022264"/>
              <a:ext cx="1368425" cy="323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zh-CN" altLang="en-US">
                <a:latin typeface="微软雅黑" panose="020B0503020204020204" pitchFamily="34" charset="-122"/>
                <a:ea typeface="微软雅黑" panose="020B0503020204020204" pitchFamily="34" charset="-122"/>
              </a:endParaRPr>
            </a:p>
          </p:txBody>
        </p:sp>
      </p:grpSp>
      <p:sp>
        <p:nvSpPr>
          <p:cNvPr id="30" name="内容占位符 2"/>
          <p:cNvSpPr txBox="1">
            <a:spLocks/>
          </p:cNvSpPr>
          <p:nvPr/>
        </p:nvSpPr>
        <p:spPr>
          <a:xfrm>
            <a:off x="685782" y="911448"/>
            <a:ext cx="7886700" cy="3586163"/>
          </a:xfrm>
          <a:prstGeom prst="rect">
            <a:avLst/>
          </a:prstGeom>
        </p:spPr>
        <p:txBody>
          <a:bodyPr>
            <a:normAutofit/>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defRPr/>
            </a:pPr>
            <a:r>
              <a:rPr lang="zh-CN" altLang="en-US" sz="2000" kern="0" dirty="0">
                <a:latin typeface="微软雅黑" panose="020B0503020204020204" pitchFamily="34" charset="-122"/>
                <a:ea typeface="微软雅黑" panose="020B0503020204020204" pitchFamily="34" charset="-122"/>
              </a:rPr>
              <a:t>国际</a:t>
            </a:r>
            <a:r>
              <a:rPr lang="en-US" altLang="zh-CN" sz="2000" kern="0" dirty="0">
                <a:latin typeface="微软雅黑" panose="020B0503020204020204" pitchFamily="34" charset="-122"/>
                <a:ea typeface="微软雅黑" panose="020B0503020204020204" pitchFamily="34" charset="-122"/>
              </a:rPr>
              <a:t>10-20</a:t>
            </a:r>
            <a:r>
              <a:rPr lang="zh-CN" altLang="en-US" sz="2000" kern="0" dirty="0">
                <a:latin typeface="微软雅黑" panose="020B0503020204020204" pitchFamily="34" charset="-122"/>
                <a:ea typeface="微软雅黑" panose="020B0503020204020204" pitchFamily="34" charset="-122"/>
              </a:rPr>
              <a:t>系统</a:t>
            </a:r>
            <a:endParaRPr lang="en-US" altLang="zh-CN" sz="20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174735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电极放置</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grpSp>
        <p:nvGrpSpPr>
          <p:cNvPr id="19" name="组合 15"/>
          <p:cNvGrpSpPr>
            <a:grpSpLocks/>
          </p:cNvGrpSpPr>
          <p:nvPr/>
        </p:nvGrpSpPr>
        <p:grpSpPr bwMode="auto">
          <a:xfrm>
            <a:off x="2133582" y="1461290"/>
            <a:ext cx="4668837" cy="1196246"/>
            <a:chOff x="2822955" y="2115625"/>
            <a:chExt cx="4668918" cy="1593512"/>
          </a:xfrm>
        </p:grpSpPr>
        <p:sp>
          <p:nvSpPr>
            <p:cNvPr id="20" name="Text Box 2"/>
            <p:cNvSpPr txBox="1">
              <a:spLocks noChangeArrowheads="1"/>
            </p:cNvSpPr>
            <p:nvPr/>
          </p:nvSpPr>
          <p:spPr bwMode="auto">
            <a:xfrm>
              <a:off x="3052292" y="2115625"/>
              <a:ext cx="1108015"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defRPr/>
              </a:pPr>
              <a:r>
                <a:rPr kumimoji="1" lang="zh-CN" altLang="en-US" sz="1800" dirty="0">
                  <a:latin typeface="微软雅黑" panose="020B0503020204020204" pitchFamily="34" charset="-122"/>
                  <a:ea typeface="微软雅黑" panose="020B0503020204020204" pitchFamily="34" charset="-122"/>
                </a:rPr>
                <a:t>记录电极</a:t>
              </a:r>
            </a:p>
          </p:txBody>
        </p:sp>
        <p:sp>
          <p:nvSpPr>
            <p:cNvPr id="21" name="Text Box 3"/>
            <p:cNvSpPr txBox="1">
              <a:spLocks noChangeArrowheads="1"/>
            </p:cNvSpPr>
            <p:nvPr/>
          </p:nvSpPr>
          <p:spPr bwMode="auto">
            <a:xfrm>
              <a:off x="3029955" y="2687179"/>
              <a:ext cx="1108015"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defRPr/>
              </a:pPr>
              <a:r>
                <a:rPr kumimoji="1" lang="zh-CN" altLang="en-US" sz="1800" dirty="0">
                  <a:latin typeface="微软雅黑" panose="020B0503020204020204" pitchFamily="34" charset="-122"/>
                  <a:ea typeface="微软雅黑" panose="020B0503020204020204" pitchFamily="34" charset="-122"/>
                </a:rPr>
                <a:t>参考电极</a:t>
              </a:r>
            </a:p>
          </p:txBody>
        </p:sp>
        <p:sp>
          <p:nvSpPr>
            <p:cNvPr id="32" name="Text Box 4"/>
            <p:cNvSpPr txBox="1">
              <a:spLocks noChangeArrowheads="1"/>
            </p:cNvSpPr>
            <p:nvPr/>
          </p:nvSpPr>
          <p:spPr bwMode="auto">
            <a:xfrm>
              <a:off x="3042073" y="3217152"/>
              <a:ext cx="1108015"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defRPr/>
              </a:pPr>
              <a:r>
                <a:rPr kumimoji="1" lang="zh-CN" altLang="en-US" sz="1800" dirty="0">
                  <a:latin typeface="微软雅黑" panose="020B0503020204020204" pitchFamily="34" charset="-122"/>
                  <a:ea typeface="微软雅黑" panose="020B0503020204020204" pitchFamily="34" charset="-122"/>
                </a:rPr>
                <a:t>接地电极</a:t>
              </a:r>
            </a:p>
          </p:txBody>
        </p:sp>
        <p:sp>
          <p:nvSpPr>
            <p:cNvPr id="34" name="AutoShape 5"/>
            <p:cNvSpPr>
              <a:spLocks/>
            </p:cNvSpPr>
            <p:nvPr/>
          </p:nvSpPr>
          <p:spPr bwMode="auto">
            <a:xfrm>
              <a:off x="4304624" y="2258755"/>
              <a:ext cx="279202" cy="571499"/>
            </a:xfrm>
            <a:prstGeom prst="rightBrace">
              <a:avLst>
                <a:gd name="adj1" fmla="val 18337"/>
                <a:gd name="adj2" fmla="val 5246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lang="zh-CN" altLang="en-US" sz="2000">
                <a:latin typeface="微软雅黑" panose="020B0503020204020204" pitchFamily="34" charset="-122"/>
                <a:ea typeface="微软雅黑" panose="020B0503020204020204" pitchFamily="34" charset="-122"/>
              </a:endParaRPr>
            </a:p>
          </p:txBody>
        </p:sp>
        <p:sp>
          <p:nvSpPr>
            <p:cNvPr id="36" name="Freeform 6"/>
            <p:cNvSpPr>
              <a:spLocks/>
            </p:cNvSpPr>
            <p:nvPr/>
          </p:nvSpPr>
          <p:spPr bwMode="auto">
            <a:xfrm>
              <a:off x="6302505" y="2196562"/>
              <a:ext cx="1189368" cy="491674"/>
            </a:xfrm>
            <a:custGeom>
              <a:avLst/>
              <a:gdLst>
                <a:gd name="T0" fmla="*/ 0 w 1056"/>
                <a:gd name="T1" fmla="*/ 2147483646 h 416"/>
                <a:gd name="T2" fmla="*/ 2147483646 w 1056"/>
                <a:gd name="T3" fmla="*/ 2147483646 h 416"/>
                <a:gd name="T4" fmla="*/ 2147483646 w 1056"/>
                <a:gd name="T5" fmla="*/ 2147483646 h 416"/>
                <a:gd name="T6" fmla="*/ 2147483646 w 1056"/>
                <a:gd name="T7" fmla="*/ 2147483646 h 416"/>
                <a:gd name="T8" fmla="*/ 2147483646 w 1056"/>
                <a:gd name="T9" fmla="*/ 2147483646 h 416"/>
                <a:gd name="T10" fmla="*/ 2147483646 w 1056"/>
                <a:gd name="T11" fmla="*/ 2147483646 h 416"/>
                <a:gd name="T12" fmla="*/ 2147483646 w 1056"/>
                <a:gd name="T13" fmla="*/ 2147483646 h 416"/>
                <a:gd name="T14" fmla="*/ 2147483646 w 1056"/>
                <a:gd name="T15" fmla="*/ 2147483646 h 416"/>
                <a:gd name="T16" fmla="*/ 2147483646 w 1056"/>
                <a:gd name="T17" fmla="*/ 2147483646 h 416"/>
                <a:gd name="T18" fmla="*/ 2147483646 w 1056"/>
                <a:gd name="T19" fmla="*/ 2147483646 h 416"/>
                <a:gd name="T20" fmla="*/ 2147483646 w 1056"/>
                <a:gd name="T21" fmla="*/ 2147483646 h 416"/>
                <a:gd name="T22" fmla="*/ 2147483646 w 1056"/>
                <a:gd name="T23" fmla="*/ 2147483646 h 416"/>
                <a:gd name="T24" fmla="*/ 2147483646 w 1056"/>
                <a:gd name="T25" fmla="*/ 2147483646 h 416"/>
                <a:gd name="T26" fmla="*/ 2147483646 w 1056"/>
                <a:gd name="T27" fmla="*/ 2147483646 h 416"/>
                <a:gd name="T28" fmla="*/ 2147483646 w 1056"/>
                <a:gd name="T29" fmla="*/ 2147483646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56" h="416">
                  <a:moveTo>
                    <a:pt x="0" y="248"/>
                  </a:moveTo>
                  <a:cubicBezTo>
                    <a:pt x="40" y="308"/>
                    <a:pt x="80" y="368"/>
                    <a:pt x="96" y="344"/>
                  </a:cubicBezTo>
                  <a:cubicBezTo>
                    <a:pt x="112" y="320"/>
                    <a:pt x="80" y="104"/>
                    <a:pt x="96" y="104"/>
                  </a:cubicBezTo>
                  <a:cubicBezTo>
                    <a:pt x="112" y="104"/>
                    <a:pt x="160" y="336"/>
                    <a:pt x="192" y="344"/>
                  </a:cubicBezTo>
                  <a:cubicBezTo>
                    <a:pt x="224" y="352"/>
                    <a:pt x="272" y="144"/>
                    <a:pt x="288" y="152"/>
                  </a:cubicBezTo>
                  <a:cubicBezTo>
                    <a:pt x="304" y="160"/>
                    <a:pt x="272" y="416"/>
                    <a:pt x="288" y="392"/>
                  </a:cubicBezTo>
                  <a:cubicBezTo>
                    <a:pt x="304" y="368"/>
                    <a:pt x="352" y="16"/>
                    <a:pt x="384" y="8"/>
                  </a:cubicBezTo>
                  <a:cubicBezTo>
                    <a:pt x="416" y="0"/>
                    <a:pt x="448" y="328"/>
                    <a:pt x="480" y="344"/>
                  </a:cubicBezTo>
                  <a:cubicBezTo>
                    <a:pt x="512" y="360"/>
                    <a:pt x="552" y="120"/>
                    <a:pt x="576" y="104"/>
                  </a:cubicBezTo>
                  <a:cubicBezTo>
                    <a:pt x="600" y="88"/>
                    <a:pt x="584" y="240"/>
                    <a:pt x="624" y="248"/>
                  </a:cubicBezTo>
                  <a:cubicBezTo>
                    <a:pt x="664" y="256"/>
                    <a:pt x="776" y="136"/>
                    <a:pt x="816" y="152"/>
                  </a:cubicBezTo>
                  <a:cubicBezTo>
                    <a:pt x="856" y="168"/>
                    <a:pt x="848" y="352"/>
                    <a:pt x="864" y="344"/>
                  </a:cubicBezTo>
                  <a:cubicBezTo>
                    <a:pt x="880" y="336"/>
                    <a:pt x="888" y="120"/>
                    <a:pt x="912" y="104"/>
                  </a:cubicBezTo>
                  <a:cubicBezTo>
                    <a:pt x="936" y="88"/>
                    <a:pt x="984" y="224"/>
                    <a:pt x="1008" y="248"/>
                  </a:cubicBezTo>
                  <a:cubicBezTo>
                    <a:pt x="1032" y="272"/>
                    <a:pt x="1044" y="260"/>
                    <a:pt x="1056" y="248"/>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dirty="0">
                <a:latin typeface="微软雅黑" panose="020B0503020204020204" pitchFamily="34" charset="-122"/>
                <a:ea typeface="微软雅黑" panose="020B0503020204020204" pitchFamily="34" charset="-122"/>
              </a:endParaRPr>
            </a:p>
          </p:txBody>
        </p:sp>
        <p:sp>
          <p:nvSpPr>
            <p:cNvPr id="37" name="Text Box 7">
              <a:hlinkClick r:id="rId4" action="ppaction://hlinksldjump"/>
            </p:cNvPr>
            <p:cNvSpPr txBox="1">
              <a:spLocks noChangeArrowheads="1"/>
            </p:cNvSpPr>
            <p:nvPr/>
          </p:nvSpPr>
          <p:spPr bwMode="auto">
            <a:xfrm>
              <a:off x="4727988" y="2259388"/>
              <a:ext cx="877178"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defRPr/>
              </a:pPr>
              <a:r>
                <a:rPr kumimoji="1" lang="zh-CN" altLang="en-US" sz="1800" dirty="0">
                  <a:latin typeface="微软雅黑" panose="020B0503020204020204" pitchFamily="34" charset="-122"/>
                  <a:ea typeface="微软雅黑" panose="020B0503020204020204" pitchFamily="34" charset="-122"/>
                </a:rPr>
                <a:t>电位差</a:t>
              </a:r>
            </a:p>
          </p:txBody>
        </p:sp>
        <p:sp>
          <p:nvSpPr>
            <p:cNvPr id="38" name="Line 8"/>
            <p:cNvSpPr>
              <a:spLocks noChangeShapeType="1"/>
            </p:cNvSpPr>
            <p:nvPr/>
          </p:nvSpPr>
          <p:spPr bwMode="auto">
            <a:xfrm>
              <a:off x="5692905" y="2442398"/>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panose="020B0503020204020204" pitchFamily="34" charset="-122"/>
                <a:ea typeface="微软雅黑" panose="020B0503020204020204" pitchFamily="34" charset="-122"/>
              </a:endParaRPr>
            </a:p>
          </p:txBody>
        </p:sp>
        <p:sp>
          <p:nvSpPr>
            <p:cNvPr id="39" name="AutoShape 9"/>
            <p:cNvSpPr>
              <a:spLocks/>
            </p:cNvSpPr>
            <p:nvPr/>
          </p:nvSpPr>
          <p:spPr bwMode="auto">
            <a:xfrm>
              <a:off x="2822955" y="2306958"/>
              <a:ext cx="193676" cy="1197984"/>
            </a:xfrm>
            <a:prstGeom prst="leftBrace">
              <a:avLst>
                <a:gd name="adj1" fmla="val 6093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lang="zh-CN" altLang="en-US" sz="2000">
                <a:latin typeface="微软雅黑" panose="020B0503020204020204" pitchFamily="34" charset="-122"/>
                <a:ea typeface="微软雅黑" panose="020B0503020204020204" pitchFamily="34" charset="-122"/>
              </a:endParaRPr>
            </a:p>
          </p:txBody>
        </p:sp>
        <p:sp>
          <p:nvSpPr>
            <p:cNvPr id="40" name="Text Box 11"/>
            <p:cNvSpPr txBox="1">
              <a:spLocks noChangeArrowheads="1"/>
            </p:cNvSpPr>
            <p:nvPr/>
          </p:nvSpPr>
          <p:spPr bwMode="auto">
            <a:xfrm>
              <a:off x="6576514" y="2774011"/>
              <a:ext cx="609473"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kumimoji="1" lang="en-US" altLang="zh-CN" sz="1800" dirty="0">
                  <a:latin typeface="微软雅黑" panose="020B0503020204020204" pitchFamily="34" charset="-122"/>
                  <a:ea typeface="微软雅黑" panose="020B0503020204020204" pitchFamily="34" charset="-122"/>
                </a:rPr>
                <a:t>EEG</a:t>
              </a:r>
            </a:p>
          </p:txBody>
        </p:sp>
      </p:grpSp>
      <p:grpSp>
        <p:nvGrpSpPr>
          <p:cNvPr id="41" name="组合 25"/>
          <p:cNvGrpSpPr>
            <a:grpSpLocks/>
          </p:cNvGrpSpPr>
          <p:nvPr/>
        </p:nvGrpSpPr>
        <p:grpSpPr bwMode="auto">
          <a:xfrm>
            <a:off x="2163744" y="2986848"/>
            <a:ext cx="3520490" cy="1542314"/>
            <a:chOff x="2678876" y="4506216"/>
            <a:chExt cx="3520246" cy="1622556"/>
          </a:xfrm>
        </p:grpSpPr>
        <p:sp>
          <p:nvSpPr>
            <p:cNvPr id="42" name="AutoShape 9"/>
            <p:cNvSpPr>
              <a:spLocks/>
            </p:cNvSpPr>
            <p:nvPr/>
          </p:nvSpPr>
          <p:spPr bwMode="auto">
            <a:xfrm>
              <a:off x="2678876" y="4691398"/>
              <a:ext cx="334980" cy="1315565"/>
            </a:xfrm>
            <a:prstGeom prst="leftBrace">
              <a:avLst>
                <a:gd name="adj1" fmla="val 6094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3" name="矩形 27"/>
            <p:cNvSpPr>
              <a:spLocks noChangeArrowheads="1"/>
            </p:cNvSpPr>
            <p:nvPr/>
          </p:nvSpPr>
          <p:spPr bwMode="auto">
            <a:xfrm>
              <a:off x="3002032" y="4506216"/>
              <a:ext cx="3185266" cy="38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marL="0" lvl="3" eaLnBrk="1" hangingPunct="1">
                <a:spcBef>
                  <a:spcPct val="0"/>
                </a:spcBef>
                <a:buFontTx/>
                <a:buNone/>
              </a:pPr>
              <a:r>
                <a:rPr lang="zh-CN" altLang="en-US" sz="1800">
                  <a:latin typeface="微软雅黑" panose="020B0503020204020204" pitchFamily="34" charset="-122"/>
                  <a:ea typeface="微软雅黑" panose="020B0503020204020204" pitchFamily="34" charset="-122"/>
                </a:rPr>
                <a:t>单极导联：头皮上的记录电极</a:t>
              </a:r>
              <a:endParaRPr lang="en-US" altLang="zh-CN" sz="1800" b="1">
                <a:solidFill>
                  <a:srgbClr val="002060"/>
                </a:solidFill>
                <a:latin typeface="微软雅黑" panose="020B0503020204020204" pitchFamily="34" charset="-122"/>
                <a:ea typeface="微软雅黑" panose="020B0503020204020204" pitchFamily="34" charset="-122"/>
              </a:endParaRPr>
            </a:p>
          </p:txBody>
        </p:sp>
        <p:sp>
          <p:nvSpPr>
            <p:cNvPr id="44" name="矩形 28"/>
            <p:cNvSpPr>
              <a:spLocks noChangeArrowheads="1"/>
            </p:cNvSpPr>
            <p:nvPr/>
          </p:nvSpPr>
          <p:spPr bwMode="auto">
            <a:xfrm>
              <a:off x="3013856" y="5740225"/>
              <a:ext cx="3185266" cy="38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marL="0" lvl="3" eaLnBrk="1" hangingPunct="1">
                <a:spcBef>
                  <a:spcPct val="0"/>
                </a:spcBef>
                <a:buFontTx/>
                <a:buNone/>
              </a:pPr>
              <a:r>
                <a:rPr lang="zh-CN" altLang="en-US" sz="1800">
                  <a:latin typeface="微软雅黑" panose="020B0503020204020204" pitchFamily="34" charset="-122"/>
                  <a:ea typeface="微软雅黑" panose="020B0503020204020204" pitchFamily="34" charset="-122"/>
                </a:rPr>
                <a:t>双极导联：通常用于眼电记录</a:t>
              </a:r>
            </a:p>
          </p:txBody>
        </p:sp>
      </p:grpSp>
      <p:sp>
        <p:nvSpPr>
          <p:cNvPr id="45" name="矩形 29"/>
          <p:cNvSpPr>
            <a:spLocks noChangeArrowheads="1"/>
          </p:cNvSpPr>
          <p:nvPr/>
        </p:nvSpPr>
        <p:spPr bwMode="auto">
          <a:xfrm>
            <a:off x="590532" y="17311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rPr>
              <a:t>电极种类</a:t>
            </a:r>
            <a:endParaRPr lang="en-US" altLang="zh-CN" sz="2000" dirty="0">
              <a:latin typeface="微软雅黑" panose="020B0503020204020204" pitchFamily="34" charset="-122"/>
              <a:ea typeface="微软雅黑" panose="020B0503020204020204" pitchFamily="34" charset="-122"/>
            </a:endParaRPr>
          </a:p>
        </p:txBody>
      </p:sp>
      <p:sp>
        <p:nvSpPr>
          <p:cNvPr id="46" name="矩形 30"/>
          <p:cNvSpPr>
            <a:spLocks noChangeArrowheads="1"/>
          </p:cNvSpPr>
          <p:nvPr/>
        </p:nvSpPr>
        <p:spPr bwMode="auto">
          <a:xfrm>
            <a:off x="600057" y="349326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rPr>
              <a:t>电极导联</a:t>
            </a:r>
            <a:endParaRPr lang="en-US" altLang="zh-CN" sz="2000" dirty="0">
              <a:latin typeface="微软雅黑" panose="020B0503020204020204" pitchFamily="34" charset="-122"/>
              <a:ea typeface="微软雅黑" panose="020B0503020204020204" pitchFamily="34" charset="-122"/>
            </a:endParaRPr>
          </a:p>
        </p:txBody>
      </p:sp>
      <p:pic>
        <p:nvPicPr>
          <p:cNvPr id="47"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97657" y="3244025"/>
            <a:ext cx="1824037"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6657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877437"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脑电记录参数</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48" name="内容占位符 2"/>
          <p:cNvSpPr>
            <a:spLocks noGrp="1"/>
          </p:cNvSpPr>
          <p:nvPr/>
        </p:nvSpPr>
        <p:spPr>
          <a:xfrm>
            <a:off x="685782" y="1209643"/>
            <a:ext cx="8234934" cy="3584575"/>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buFont typeface="Wingdings" panose="05000000000000000000" pitchFamily="2" charset="2"/>
              <a:buChar char="Ø"/>
              <a:defRPr/>
            </a:pPr>
            <a:r>
              <a:rPr lang="zh-CN" altLang="en-US" sz="2000" b="1" dirty="0">
                <a:solidFill>
                  <a:srgbClr val="002060"/>
                </a:solidFill>
                <a:latin typeface="微软雅黑" panose="020B0503020204020204" pitchFamily="34" charset="-122"/>
                <a:ea typeface="微软雅黑" panose="020B0503020204020204" pitchFamily="34" charset="-122"/>
              </a:rPr>
              <a:t>采样模式</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mode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AC/DC</a:t>
            </a:r>
            <a:r>
              <a:rPr lang="zh-CN" altLang="en-US" sz="2000" dirty="0">
                <a:latin typeface="微软雅黑" panose="020B0503020204020204" pitchFamily="34" charset="-122"/>
                <a:ea typeface="微软雅黑" panose="020B0503020204020204" pitchFamily="34" charset="-122"/>
              </a:rPr>
              <a:t>两种模式</a:t>
            </a:r>
            <a:endParaRPr lang="en-US" altLang="zh-CN" sz="2000" dirty="0">
              <a:latin typeface="微软雅黑" panose="020B0503020204020204" pitchFamily="34" charset="-122"/>
              <a:ea typeface="微软雅黑" panose="020B0503020204020204" pitchFamily="34" charset="-122"/>
            </a:endParaRPr>
          </a:p>
          <a:p>
            <a:pPr>
              <a:lnSpc>
                <a:spcPct val="100000"/>
              </a:lnSpc>
              <a:buFont typeface="Wingdings" panose="05000000000000000000" pitchFamily="2" charset="2"/>
              <a:buChar char="Ø"/>
              <a:defRPr/>
            </a:pPr>
            <a:endParaRPr lang="en-US" altLang="zh-CN" sz="2000" dirty="0">
              <a:latin typeface="微软雅黑" panose="020B0503020204020204" pitchFamily="34" charset="-122"/>
              <a:ea typeface="微软雅黑" panose="020B0503020204020204" pitchFamily="34" charset="-122"/>
            </a:endParaRPr>
          </a:p>
          <a:p>
            <a:pPr>
              <a:lnSpc>
                <a:spcPct val="100000"/>
              </a:lnSpc>
              <a:buFont typeface="Wingdings" panose="05000000000000000000" pitchFamily="2" charset="2"/>
              <a:buChar char="Ø"/>
              <a:defRPr/>
            </a:pPr>
            <a:r>
              <a:rPr lang="zh-CN" altLang="en-US" sz="2000" b="1" dirty="0">
                <a:solidFill>
                  <a:srgbClr val="002060"/>
                </a:solidFill>
                <a:latin typeface="微软雅黑" panose="020B0503020204020204" pitchFamily="34" charset="-122"/>
                <a:ea typeface="微软雅黑" panose="020B0503020204020204" pitchFamily="34" charset="-122"/>
              </a:rPr>
              <a:t>采样率</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rate</a:t>
            </a:r>
            <a:r>
              <a:rPr lang="zh-CN" altLang="en-US" sz="2000" dirty="0">
                <a:latin typeface="微软雅黑" panose="020B0503020204020204" pitchFamily="34" charset="-122"/>
                <a:ea typeface="微软雅黑" panose="020B0503020204020204" pitchFamily="34" charset="-122"/>
              </a:rPr>
              <a:t>）：通常选取</a:t>
            </a:r>
            <a:r>
              <a:rPr lang="en-US" altLang="zh-CN" sz="2000" dirty="0">
                <a:latin typeface="微软雅黑" panose="020B0503020204020204" pitchFamily="34" charset="-122"/>
                <a:ea typeface="微软雅黑" panose="020B0503020204020204" pitchFamily="34" charset="-122"/>
              </a:rPr>
              <a:t>500</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1000HZ</a:t>
            </a:r>
            <a:r>
              <a:rPr lang="zh-CN" altLang="en-US" sz="2000" dirty="0">
                <a:latin typeface="微软雅黑" panose="020B0503020204020204" pitchFamily="34" charset="-122"/>
                <a:ea typeface="微软雅黑" panose="020B0503020204020204" pitchFamily="34" charset="-122"/>
              </a:rPr>
              <a:t>即可</a:t>
            </a:r>
            <a:endParaRPr lang="en-US" altLang="zh-CN" sz="2000" dirty="0">
              <a:latin typeface="微软雅黑" panose="020B0503020204020204" pitchFamily="34" charset="-122"/>
              <a:ea typeface="微软雅黑" panose="020B0503020204020204" pitchFamily="34" charset="-122"/>
            </a:endParaRPr>
          </a:p>
          <a:p>
            <a:pPr marL="0" indent="0">
              <a:lnSpc>
                <a:spcPct val="100000"/>
              </a:lnSpc>
              <a:buFont typeface="Arial" panose="020B0604020202020204" pitchFamily="34" charset="0"/>
              <a:buNone/>
              <a:defRPr/>
            </a:pPr>
            <a:endParaRPr lang="en-US" altLang="zh-CN" sz="2000" b="1" dirty="0">
              <a:solidFill>
                <a:srgbClr val="002060"/>
              </a:solidFill>
              <a:latin typeface="微软雅黑" panose="020B0503020204020204" pitchFamily="34" charset="-122"/>
              <a:ea typeface="微软雅黑" panose="020B0503020204020204" pitchFamily="34" charset="-122"/>
            </a:endParaRPr>
          </a:p>
          <a:p>
            <a:pPr>
              <a:lnSpc>
                <a:spcPct val="100000"/>
              </a:lnSpc>
              <a:buFont typeface="Wingdings" panose="05000000000000000000" pitchFamily="2" charset="2"/>
              <a:buChar char="Ø"/>
              <a:defRPr/>
            </a:pPr>
            <a:r>
              <a:rPr lang="zh-CN" altLang="en-US" sz="2000" b="1" dirty="0">
                <a:solidFill>
                  <a:srgbClr val="002060"/>
                </a:solidFill>
                <a:latin typeface="微软雅黑" panose="020B0503020204020204" pitchFamily="34" charset="-122"/>
                <a:ea typeface="微软雅黑" panose="020B0503020204020204" pitchFamily="34" charset="-122"/>
              </a:rPr>
              <a:t>增益</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gain</a:t>
            </a:r>
            <a:r>
              <a:rPr lang="zh-CN" altLang="en-US" sz="2000" dirty="0">
                <a:latin typeface="微软雅黑" panose="020B0503020204020204" pitchFamily="34" charset="-122"/>
                <a:ea typeface="微软雅黑" panose="020B0503020204020204" pitchFamily="34" charset="-122"/>
              </a:rPr>
              <a:t>）：对异相信号的放大倍数</a:t>
            </a:r>
            <a:endParaRPr lang="en-US" altLang="zh-CN" sz="2000" dirty="0">
              <a:latin typeface="微软雅黑" panose="020B0503020204020204" pitchFamily="34" charset="-122"/>
              <a:ea typeface="微软雅黑" panose="020B0503020204020204" pitchFamily="34" charset="-122"/>
            </a:endParaRPr>
          </a:p>
          <a:p>
            <a:pPr>
              <a:lnSpc>
                <a:spcPct val="100000"/>
              </a:lnSpc>
              <a:buFont typeface="Wingdings" panose="05000000000000000000" pitchFamily="2" charset="2"/>
              <a:buChar char="Ø"/>
              <a:defRPr/>
            </a:pPr>
            <a:endParaRPr lang="en-US" altLang="zh-CN" sz="2000" dirty="0">
              <a:latin typeface="微软雅黑" panose="020B0503020204020204" pitchFamily="34" charset="-122"/>
              <a:ea typeface="微软雅黑" panose="020B0503020204020204" pitchFamily="34" charset="-122"/>
            </a:endParaRPr>
          </a:p>
          <a:p>
            <a:pPr>
              <a:lnSpc>
                <a:spcPct val="100000"/>
              </a:lnSpc>
              <a:buFont typeface="Wingdings" panose="05000000000000000000" pitchFamily="2" charset="2"/>
              <a:buChar char="Ø"/>
              <a:defRPr/>
            </a:pPr>
            <a:r>
              <a:rPr lang="zh-CN" altLang="en-US" sz="2000" b="1" dirty="0">
                <a:solidFill>
                  <a:srgbClr val="002060"/>
                </a:solidFill>
                <a:latin typeface="微软雅黑" panose="020B0503020204020204" pitchFamily="34" charset="-122"/>
                <a:ea typeface="微软雅黑" panose="020B0503020204020204" pitchFamily="34" charset="-122"/>
              </a:rPr>
              <a:t>带宽</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Bandpass</a:t>
            </a:r>
            <a:r>
              <a:rPr lang="zh-CN" altLang="en-US" sz="2000" dirty="0">
                <a:latin typeface="微软雅黑" panose="020B0503020204020204" pitchFamily="34" charset="-122"/>
                <a:ea typeface="微软雅黑" panose="020B0503020204020204" pitchFamily="34" charset="-122"/>
              </a:rPr>
              <a:t>）：放大器仅对一定频率范围内的信号进行正常放大</a:t>
            </a:r>
          </a:p>
        </p:txBody>
      </p:sp>
    </p:spTree>
    <p:extLst>
      <p:ext uri="{BB962C8B-B14F-4D97-AF65-F5344CB8AC3E}">
        <p14:creationId xmlns:p14="http://schemas.microsoft.com/office/powerpoint/2010/main" val="191572188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877437"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脑电记录参数</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7" name="矩形 6"/>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6" name="内容占位符 2"/>
          <p:cNvSpPr>
            <a:spLocks noGrp="1"/>
          </p:cNvSpPr>
          <p:nvPr/>
        </p:nvSpPr>
        <p:spPr>
          <a:xfrm>
            <a:off x="786693" y="1326602"/>
            <a:ext cx="7886700" cy="290515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Ø"/>
              <a:defRPr/>
            </a:pPr>
            <a:r>
              <a:rPr lang="zh-CN" altLang="en-US" sz="2000" b="1" dirty="0">
                <a:solidFill>
                  <a:srgbClr val="002060"/>
                </a:solidFill>
                <a:latin typeface="微软雅黑" panose="020B0503020204020204" pitchFamily="34" charset="-122"/>
                <a:ea typeface="微软雅黑" panose="020B0503020204020204" pitchFamily="34" charset="-122"/>
              </a:rPr>
              <a:t>高通（</a:t>
            </a:r>
            <a:r>
              <a:rPr lang="en-US" altLang="zh-CN" sz="2000" b="1" dirty="0">
                <a:solidFill>
                  <a:srgbClr val="002060"/>
                </a:solidFill>
                <a:latin typeface="微软雅黑" panose="020B0503020204020204" pitchFamily="34" charset="-122"/>
                <a:ea typeface="微软雅黑" panose="020B0503020204020204" pitchFamily="34" charset="-122"/>
              </a:rPr>
              <a:t>high-pass</a:t>
            </a:r>
            <a:r>
              <a:rPr lang="zh-CN" altLang="en-US" sz="2000" b="1" dirty="0">
                <a:solidFill>
                  <a:srgbClr val="002060"/>
                </a:solidFill>
                <a:latin typeface="微软雅黑" panose="020B0503020204020204" pitchFamily="34" charset="-122"/>
                <a:ea typeface="微软雅黑" panose="020B0503020204020204" pitchFamily="34" charset="-122"/>
              </a:rPr>
              <a:t>）滤波</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选用</a:t>
            </a:r>
            <a:r>
              <a:rPr lang="en-US" altLang="zh-CN" sz="1800" dirty="0">
                <a:latin typeface="微软雅黑" panose="020B0503020204020204" pitchFamily="34" charset="-122"/>
                <a:ea typeface="微软雅黑" panose="020B0503020204020204" pitchFamily="34" charset="-122"/>
              </a:rPr>
              <a:t>AC</a:t>
            </a:r>
            <a:r>
              <a:rPr lang="zh-CN" altLang="en-US" sz="1800" dirty="0">
                <a:latin typeface="微软雅黑" panose="020B0503020204020204" pitchFamily="34" charset="-122"/>
                <a:ea typeface="微软雅黑" panose="020B0503020204020204" pitchFamily="34" charset="-122"/>
              </a:rPr>
              <a:t>采样时，高通的选择应尽量低，如</a:t>
            </a:r>
            <a:r>
              <a:rPr lang="en-US" altLang="zh-CN" sz="1800" dirty="0">
                <a:latin typeface="微软雅黑" panose="020B0503020204020204" pitchFamily="34" charset="-122"/>
                <a:ea typeface="微软雅黑" panose="020B0503020204020204" pitchFamily="34" charset="-122"/>
              </a:rPr>
              <a:t>0.01HZ</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0.05HZ</a:t>
            </a:r>
            <a:r>
              <a:rPr lang="zh-CN" altLang="en-US" sz="1800" dirty="0">
                <a:latin typeface="微软雅黑" panose="020B0503020204020204" pitchFamily="34" charset="-122"/>
                <a:ea typeface="微软雅黑" panose="020B0503020204020204" pitchFamily="34" charset="-122"/>
              </a:rPr>
              <a:t>或更低</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endParaRPr lang="en-US" altLang="zh-CN" sz="22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defRPr/>
            </a:pPr>
            <a:r>
              <a:rPr lang="zh-CN" altLang="en-US" sz="2000" b="1" dirty="0">
                <a:solidFill>
                  <a:srgbClr val="002060"/>
                </a:solidFill>
                <a:latin typeface="微软雅黑" panose="020B0503020204020204" pitchFamily="34" charset="-122"/>
                <a:ea typeface="微软雅黑" panose="020B0503020204020204" pitchFamily="34" charset="-122"/>
              </a:rPr>
              <a:t>低通（</a:t>
            </a:r>
            <a:r>
              <a:rPr lang="en-US" altLang="zh-CN" sz="2000" b="1" dirty="0">
                <a:solidFill>
                  <a:srgbClr val="002060"/>
                </a:solidFill>
                <a:latin typeface="微软雅黑" panose="020B0503020204020204" pitchFamily="34" charset="-122"/>
                <a:ea typeface="微软雅黑" panose="020B0503020204020204" pitchFamily="34" charset="-122"/>
              </a:rPr>
              <a:t>low-pass</a:t>
            </a:r>
            <a:r>
              <a:rPr lang="zh-CN" altLang="en-US" sz="2000" b="1" dirty="0">
                <a:solidFill>
                  <a:srgbClr val="002060"/>
                </a:solidFill>
                <a:latin typeface="微软雅黑" panose="020B0503020204020204" pitchFamily="34" charset="-122"/>
                <a:ea typeface="微软雅黑" panose="020B0503020204020204" pitchFamily="34" charset="-122"/>
              </a:rPr>
              <a:t>）滤波</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根据尼式采样定理，低通应设置为所观察脑电频率成分的</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倍以上</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buNone/>
              <a:defRPr/>
            </a:pPr>
            <a:endParaRPr lang="en-US" altLang="zh-CN" sz="2200" dirty="0">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endParaRPr lang="en-US" altLang="zh-CN" sz="2200" dirty="0">
              <a:latin typeface="微软雅黑" panose="020B0503020204020204" pitchFamily="34" charset="-122"/>
              <a:ea typeface="微软雅黑" panose="020B0503020204020204" pitchFamily="34" charset="-122"/>
            </a:endParaRPr>
          </a:p>
          <a:p>
            <a:pPr>
              <a:lnSpc>
                <a:spcPct val="150000"/>
              </a:lnSpc>
              <a:defRPr/>
            </a:pPr>
            <a:endParaRPr lang="en-US" altLang="zh-CN" sz="2200" dirty="0">
              <a:latin typeface="微软雅黑" panose="020B0503020204020204" pitchFamily="34" charset="-122"/>
              <a:ea typeface="微软雅黑" panose="020B0503020204020204" pitchFamily="34" charset="-122"/>
            </a:endParaRPr>
          </a:p>
          <a:p>
            <a:pPr>
              <a:lnSpc>
                <a:spcPct val="150000"/>
              </a:lnSpc>
              <a:defRPr/>
            </a:pPr>
            <a:endParaRPr lang="en-US" altLang="zh-CN" sz="2200" dirty="0">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3096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693349" cy="430887"/>
          </a:xfrm>
          <a:prstGeom prst="rect">
            <a:avLst/>
          </a:prstGeom>
          <a:noFill/>
        </p:spPr>
        <p:txBody>
          <a:bodyPr wrap="none" rtlCol="0">
            <a:spAutoFit/>
          </a:bodyPr>
          <a:lstStyle/>
          <a:p>
            <a:pPr>
              <a:defRPr/>
            </a:pPr>
            <a:r>
              <a:rPr lang="en-US" altLang="zh-CN" sz="2200" b="1" dirty="0">
                <a:solidFill>
                  <a:srgbClr val="00B0F0"/>
                </a:solidFill>
                <a:latin typeface="微软雅黑" panose="020B0503020204020204" pitchFamily="34" charset="-122"/>
                <a:ea typeface="微软雅黑" panose="020B0503020204020204" pitchFamily="34" charset="-122"/>
              </a:rPr>
              <a:t>DC/AC</a:t>
            </a:r>
            <a:r>
              <a:rPr lang="zh-CN" altLang="en-US" sz="2200" b="1" dirty="0">
                <a:solidFill>
                  <a:srgbClr val="00B0F0"/>
                </a:solidFill>
                <a:latin typeface="微软雅黑" panose="020B0503020204020204" pitchFamily="34" charset="-122"/>
                <a:ea typeface="微软雅黑" panose="020B0503020204020204" pitchFamily="34" charset="-122"/>
              </a:rPr>
              <a:t>采样</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7" name="内容占位符 2"/>
          <p:cNvSpPr>
            <a:spLocks noGrp="1"/>
          </p:cNvSpPr>
          <p:nvPr/>
        </p:nvSpPr>
        <p:spPr>
          <a:xfrm>
            <a:off x="727075" y="1472497"/>
            <a:ext cx="7886700" cy="294768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DC</a:t>
            </a:r>
            <a:r>
              <a:rPr lang="zh-CN" altLang="en-US" sz="2000" dirty="0">
                <a:latin typeface="微软雅黑" panose="020B0503020204020204" pitchFamily="34" charset="-122"/>
                <a:ea typeface="微软雅黑" panose="020B0503020204020204" pitchFamily="34" charset="-122"/>
              </a:rPr>
              <a:t>：直流记录，记录未经高通滤波的</a:t>
            </a:r>
            <a:r>
              <a:rPr lang="en-US" altLang="zh-CN" sz="2000" dirty="0">
                <a:latin typeface="微软雅黑" panose="020B0503020204020204" pitchFamily="34" charset="-122"/>
                <a:ea typeface="微软雅黑" panose="020B0503020204020204" pitchFamily="34" charset="-122"/>
              </a:rPr>
              <a:t>EEG</a:t>
            </a:r>
          </a:p>
          <a:p>
            <a:pPr lvl="1">
              <a:lnSpc>
                <a:spcPct val="150000"/>
              </a:lnSpc>
              <a:defRPr/>
            </a:pPr>
            <a:r>
              <a:rPr lang="zh-CN" altLang="en-US" sz="1600" dirty="0">
                <a:latin typeface="微软雅黑" panose="020B0503020204020204" pitchFamily="34" charset="-122"/>
                <a:ea typeface="微软雅黑" panose="020B0503020204020204" pitchFamily="34" charset="-122"/>
              </a:rPr>
              <a:t>优点：可以无损记录低频成分</a:t>
            </a:r>
          </a:p>
          <a:p>
            <a:pPr lvl="1">
              <a:lnSpc>
                <a:spcPct val="150000"/>
              </a:lnSpc>
              <a:defRPr/>
            </a:pPr>
            <a:r>
              <a:rPr lang="zh-CN" altLang="en-US" sz="1600" dirty="0">
                <a:latin typeface="微软雅黑" panose="020B0503020204020204" pitchFamily="34" charset="-122"/>
                <a:ea typeface="微软雅黑" panose="020B0503020204020204" pitchFamily="34" charset="-122"/>
              </a:rPr>
              <a:t>缺点：漂移严重，容易出现削顶；容易受到皮肤电位的影响，低频伪迹严重</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2400"/>
              </a:spcBef>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AC</a:t>
            </a:r>
            <a:r>
              <a:rPr lang="zh-CN" altLang="en-US" sz="2000" dirty="0">
                <a:latin typeface="微软雅黑" panose="020B0503020204020204" pitchFamily="34" charset="-122"/>
                <a:ea typeface="微软雅黑" panose="020B0503020204020204" pitchFamily="34" charset="-122"/>
              </a:rPr>
              <a:t>：交流记录，可设置高通滤波（如</a:t>
            </a:r>
            <a:r>
              <a:rPr lang="en-US" altLang="zh-CN" sz="2000" dirty="0">
                <a:latin typeface="微软雅黑" panose="020B0503020204020204" pitchFamily="34" charset="-122"/>
                <a:ea typeface="微软雅黑" panose="020B0503020204020204" pitchFamily="34" charset="-122"/>
              </a:rPr>
              <a:t>0.05Hz</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buFont typeface="Arial" panose="020B0604020202020204" pitchFamily="34" charset="0"/>
              <a:buNone/>
              <a:defRPr/>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09493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595309"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实验预记录</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6" name="内容占位符 2"/>
          <p:cNvSpPr>
            <a:spLocks noGrp="1"/>
          </p:cNvSpPr>
          <p:nvPr/>
        </p:nvSpPr>
        <p:spPr>
          <a:xfrm>
            <a:off x="919698" y="1390949"/>
            <a:ext cx="7192944" cy="3006783"/>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Char char="Ø"/>
              <a:defRPr/>
            </a:pPr>
            <a:r>
              <a:rPr lang="zh-CN" altLang="en-US" sz="2000" b="1" dirty="0">
                <a:solidFill>
                  <a:srgbClr val="002060"/>
                </a:solidFill>
                <a:latin typeface="微软雅黑" panose="020B0503020204020204" pitchFamily="34" charset="-122"/>
                <a:ea typeface="微软雅黑" panose="020B0503020204020204" pitchFamily="34" charset="-122"/>
              </a:rPr>
              <a:t>目的</a:t>
            </a:r>
            <a:endParaRPr lang="en-US" altLang="zh-CN" sz="2000" b="1" dirty="0">
              <a:solidFill>
                <a:srgbClr val="00206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defRPr/>
            </a:pPr>
            <a:endParaRPr lang="en-US" altLang="zh-CN" sz="2200" b="1" dirty="0">
              <a:solidFill>
                <a:srgbClr val="002060"/>
              </a:solidFill>
              <a:latin typeface="微软雅黑" panose="020B0503020204020204" pitchFamily="34" charset="-122"/>
              <a:ea typeface="微软雅黑" panose="020B0503020204020204" pitchFamily="34" charset="-122"/>
            </a:endParaRPr>
          </a:p>
          <a:p>
            <a:pPr lvl="1">
              <a:lnSpc>
                <a:spcPct val="120000"/>
              </a:lnSpc>
              <a:defRPr/>
            </a:pPr>
            <a:r>
              <a:rPr lang="zh-CN" altLang="en-US" sz="1800" dirty="0">
                <a:latin typeface="微软雅黑" panose="020B0503020204020204" pitchFamily="34" charset="-122"/>
                <a:ea typeface="微软雅黑" panose="020B0503020204020204" pitchFamily="34" charset="-122"/>
              </a:rPr>
              <a:t>观察脑电记录是否正常</a:t>
            </a:r>
            <a:endParaRPr lang="en-US" altLang="zh-CN" sz="1800" dirty="0">
              <a:latin typeface="微软雅黑" panose="020B0503020204020204" pitchFamily="34" charset="-122"/>
              <a:ea typeface="微软雅黑" panose="020B0503020204020204" pitchFamily="34" charset="-122"/>
            </a:endParaRPr>
          </a:p>
          <a:p>
            <a:pPr lvl="1">
              <a:lnSpc>
                <a:spcPct val="120000"/>
              </a:lnSpc>
              <a:defRPr/>
            </a:pPr>
            <a:endParaRPr lang="en-US" altLang="zh-CN" sz="1800" dirty="0">
              <a:latin typeface="微软雅黑" panose="020B0503020204020204" pitchFamily="34" charset="-122"/>
              <a:ea typeface="微软雅黑" panose="020B0503020204020204" pitchFamily="34" charset="-122"/>
            </a:endParaRPr>
          </a:p>
          <a:p>
            <a:pPr lvl="1">
              <a:lnSpc>
                <a:spcPct val="120000"/>
              </a:lnSpc>
              <a:defRPr/>
            </a:pPr>
            <a:r>
              <a:rPr lang="zh-CN" altLang="en-US" sz="1800" dirty="0">
                <a:latin typeface="微软雅黑" panose="020B0503020204020204" pitchFamily="34" charset="-122"/>
                <a:ea typeface="微软雅黑" panose="020B0503020204020204" pitchFamily="34" charset="-122"/>
              </a:rPr>
              <a:t>缓解被试的紧张情绪</a:t>
            </a:r>
            <a:endParaRPr lang="en-US" altLang="zh-CN" sz="1800" dirty="0">
              <a:latin typeface="微软雅黑" panose="020B0503020204020204" pitchFamily="34" charset="-122"/>
              <a:ea typeface="微软雅黑" panose="020B0503020204020204" pitchFamily="34" charset="-122"/>
            </a:endParaRPr>
          </a:p>
          <a:p>
            <a:pPr>
              <a:lnSpc>
                <a:spcPct val="120000"/>
              </a:lnSpc>
              <a:defRPr/>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9275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877437"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实验正式记录</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7" name="内容占位符 2"/>
          <p:cNvSpPr txBox="1">
            <a:spLocks/>
          </p:cNvSpPr>
          <p:nvPr/>
        </p:nvSpPr>
        <p:spPr>
          <a:xfrm>
            <a:off x="727075" y="962099"/>
            <a:ext cx="7886700" cy="454030"/>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a:buFont typeface="Wingdings" panose="05000000000000000000" pitchFamily="2" charset="2"/>
              <a:buChar char="Ø"/>
              <a:defRPr/>
            </a:pPr>
            <a:r>
              <a:rPr lang="zh-CN" altLang="en-US" sz="1800" kern="0" dirty="0">
                <a:latin typeface="微软雅黑" panose="020B0503020204020204" pitchFamily="34" charset="-122"/>
                <a:ea typeface="微软雅黑" panose="020B0503020204020204" pitchFamily="34" charset="-122"/>
              </a:rPr>
              <a:t>正式记录过程中，一个非常重要的问题即是伪迹的判断识别</a:t>
            </a:r>
          </a:p>
        </p:txBody>
      </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25" y="1516110"/>
            <a:ext cx="7905276" cy="342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58935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877437"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实验正式记录</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0" name="内容占位符 2"/>
          <p:cNvSpPr>
            <a:spLocks noGrp="1"/>
          </p:cNvSpPr>
          <p:nvPr/>
        </p:nvSpPr>
        <p:spPr bwMode="auto">
          <a:xfrm>
            <a:off x="734994" y="1123365"/>
            <a:ext cx="7886700" cy="54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 信号质量较差的脑电数据</a:t>
            </a: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944" y="1674201"/>
            <a:ext cx="656272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770" y="3418784"/>
            <a:ext cx="654685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6820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663394"/>
            <a:ext cx="91455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018208" y="1565803"/>
            <a:ext cx="2011893" cy="2011893"/>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0" name="椭圆 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11" name="椭圆 10"/>
          <p:cNvSpPr/>
          <p:nvPr/>
        </p:nvSpPr>
        <p:spPr>
          <a:xfrm>
            <a:off x="1201569" y="3447812"/>
            <a:ext cx="274777" cy="274777"/>
          </a:xfrm>
          <a:prstGeom prst="ellipse">
            <a:avLst/>
          </a:prstGeom>
          <a:solidFill>
            <a:srgbClr val="FEB10F"/>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2" name="椭圆 11"/>
          <p:cNvSpPr/>
          <p:nvPr/>
        </p:nvSpPr>
        <p:spPr>
          <a:xfrm>
            <a:off x="1579329" y="3571714"/>
            <a:ext cx="137389" cy="137389"/>
          </a:xfrm>
          <a:prstGeom prst="ellipse">
            <a:avLst/>
          </a:prstGeom>
          <a:solidFill>
            <a:srgbClr val="FEB10F"/>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3" name="椭圆 12"/>
          <p:cNvSpPr/>
          <p:nvPr/>
        </p:nvSpPr>
        <p:spPr>
          <a:xfrm>
            <a:off x="1741085" y="3269133"/>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4" name="椭圆 13"/>
          <p:cNvSpPr/>
          <p:nvPr/>
        </p:nvSpPr>
        <p:spPr>
          <a:xfrm>
            <a:off x="2226391" y="3529965"/>
            <a:ext cx="137389" cy="137389"/>
          </a:xfrm>
          <a:prstGeom prst="ellipse">
            <a:avLst/>
          </a:prstGeom>
          <a:solidFill>
            <a:srgbClr val="FEB10F"/>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5" name="椭圆 14"/>
          <p:cNvSpPr/>
          <p:nvPr/>
        </p:nvSpPr>
        <p:spPr>
          <a:xfrm>
            <a:off x="926792" y="3259008"/>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6" name="椭圆 15"/>
          <p:cNvSpPr/>
          <p:nvPr/>
        </p:nvSpPr>
        <p:spPr>
          <a:xfrm>
            <a:off x="1219541" y="3302300"/>
            <a:ext cx="137389" cy="137389"/>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7" name="椭圆 16"/>
          <p:cNvSpPr/>
          <p:nvPr/>
        </p:nvSpPr>
        <p:spPr>
          <a:xfrm>
            <a:off x="2461954" y="3467289"/>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8" name="TextBox 17"/>
          <p:cNvSpPr txBox="1"/>
          <p:nvPr/>
        </p:nvSpPr>
        <p:spPr>
          <a:xfrm>
            <a:off x="4572794" y="1212148"/>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ysClr val="windowText" lastClr="000000">
                    <a:lumMod val="65000"/>
                    <a:lumOff val="35000"/>
                  </a:sysClr>
                </a:solidFill>
                <a:effectLst/>
                <a:uLnTx/>
                <a:uFillTx/>
              </a:rPr>
              <a:t>50HZ</a:t>
            </a:r>
            <a:r>
              <a:rPr kumimoji="0" lang="zh-CN" altLang="en-US" sz="1600" b="0" i="0" u="none" strike="noStrike" kern="0" cap="none" spc="0" normalizeH="0" baseline="0" noProof="0" dirty="0">
                <a:ln>
                  <a:noFill/>
                </a:ln>
                <a:solidFill>
                  <a:sysClr val="windowText" lastClr="000000">
                    <a:lumMod val="65000"/>
                    <a:lumOff val="35000"/>
                  </a:sysClr>
                </a:solidFill>
                <a:effectLst/>
                <a:uLnTx/>
                <a:uFillTx/>
              </a:rPr>
              <a:t>干扰</a:t>
            </a: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endParaRPr>
          </a:p>
        </p:txBody>
      </p:sp>
      <p:cxnSp>
        <p:nvCxnSpPr>
          <p:cNvPr id="19" name="直接连接符 18"/>
          <p:cNvCxnSpPr/>
          <p:nvPr/>
        </p:nvCxnSpPr>
        <p:spPr>
          <a:xfrm>
            <a:off x="3615662" y="1248655"/>
            <a:ext cx="792088" cy="0"/>
          </a:xfrm>
          <a:prstGeom prst="line">
            <a:avLst/>
          </a:prstGeom>
          <a:noFill/>
          <a:ln w="6350" cap="flat" cmpd="sng" algn="ctr">
            <a:solidFill>
              <a:sysClr val="windowText" lastClr="000000"/>
            </a:solidFill>
            <a:prstDash val="dash"/>
            <a:tailEnd type="oval" w="sm" len="sm"/>
          </a:ln>
          <a:effectLst/>
        </p:spPr>
      </p:cxnSp>
      <p:sp>
        <p:nvSpPr>
          <p:cNvPr id="20" name="TextBox 19"/>
          <p:cNvSpPr txBox="1"/>
          <p:nvPr/>
        </p:nvSpPr>
        <p:spPr>
          <a:xfrm>
            <a:off x="4572794" y="1714236"/>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Text" lastClr="000000">
                    <a:lumMod val="65000"/>
                    <a:lumOff val="35000"/>
                  </a:sysClr>
                </a:solidFill>
                <a:effectLst/>
                <a:uLnTx/>
                <a:uFillTx/>
              </a:rPr>
              <a:t>电极移动、电极故障</a:t>
            </a: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endParaRPr>
          </a:p>
        </p:txBody>
      </p:sp>
      <p:cxnSp>
        <p:nvCxnSpPr>
          <p:cNvPr id="21" name="直接连接符 20"/>
          <p:cNvCxnSpPr/>
          <p:nvPr/>
        </p:nvCxnSpPr>
        <p:spPr>
          <a:xfrm>
            <a:off x="3615662" y="1754674"/>
            <a:ext cx="792088" cy="0"/>
          </a:xfrm>
          <a:prstGeom prst="line">
            <a:avLst/>
          </a:prstGeom>
          <a:noFill/>
          <a:ln w="6350" cap="flat" cmpd="sng" algn="ctr">
            <a:solidFill>
              <a:sysClr val="windowText" lastClr="000000"/>
            </a:solidFill>
            <a:prstDash val="dash"/>
            <a:tailEnd type="oval" w="sm" len="sm"/>
          </a:ln>
          <a:effectLst/>
        </p:spPr>
      </p:cxnSp>
      <p:sp>
        <p:nvSpPr>
          <p:cNvPr id="22" name="TextBox 21"/>
          <p:cNvSpPr txBox="1"/>
          <p:nvPr/>
        </p:nvSpPr>
        <p:spPr>
          <a:xfrm>
            <a:off x="4572794" y="2195111"/>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Text" lastClr="000000">
                    <a:lumMod val="65000"/>
                    <a:lumOff val="35000"/>
                  </a:sysClr>
                </a:solidFill>
                <a:effectLst/>
                <a:uLnTx/>
                <a:uFillTx/>
              </a:rPr>
              <a:t>放大器饱和（阻塞）</a:t>
            </a: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endParaRPr>
          </a:p>
        </p:txBody>
      </p:sp>
      <p:cxnSp>
        <p:nvCxnSpPr>
          <p:cNvPr id="23" name="直接连接符 22"/>
          <p:cNvCxnSpPr/>
          <p:nvPr/>
        </p:nvCxnSpPr>
        <p:spPr>
          <a:xfrm>
            <a:off x="3615662" y="2258730"/>
            <a:ext cx="792088" cy="0"/>
          </a:xfrm>
          <a:prstGeom prst="line">
            <a:avLst/>
          </a:prstGeom>
          <a:noFill/>
          <a:ln w="6350" cap="flat" cmpd="sng" algn="ctr">
            <a:solidFill>
              <a:sysClr val="windowText" lastClr="000000"/>
            </a:solidFill>
            <a:prstDash val="dash"/>
            <a:tailEnd type="oval" w="sm" len="sm"/>
          </a:ln>
          <a:effectLst/>
        </p:spPr>
      </p:cxnSp>
      <p:sp>
        <p:nvSpPr>
          <p:cNvPr id="24" name="TextBox 23"/>
          <p:cNvSpPr txBox="1"/>
          <p:nvPr/>
        </p:nvSpPr>
        <p:spPr>
          <a:xfrm>
            <a:off x="4572794" y="2730771"/>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Text" lastClr="000000">
                    <a:lumMod val="65000"/>
                    <a:lumOff val="35000"/>
                  </a:sysClr>
                </a:solidFill>
                <a:effectLst/>
                <a:uLnTx/>
                <a:uFillTx/>
              </a:rPr>
              <a:t>出汗性伪迹</a:t>
            </a: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endParaRPr>
          </a:p>
        </p:txBody>
      </p:sp>
      <p:cxnSp>
        <p:nvCxnSpPr>
          <p:cNvPr id="25" name="直接连接符 24"/>
          <p:cNvCxnSpPr/>
          <p:nvPr/>
        </p:nvCxnSpPr>
        <p:spPr>
          <a:xfrm>
            <a:off x="3615662" y="2762786"/>
            <a:ext cx="792088" cy="0"/>
          </a:xfrm>
          <a:prstGeom prst="line">
            <a:avLst/>
          </a:prstGeom>
          <a:noFill/>
          <a:ln w="6350" cap="flat" cmpd="sng" algn="ctr">
            <a:solidFill>
              <a:sysClr val="windowText" lastClr="000000"/>
            </a:solidFill>
            <a:prstDash val="dash"/>
            <a:tailEnd type="oval" w="sm" len="sm"/>
          </a:ln>
          <a:effectLst/>
        </p:spPr>
      </p:cxnSp>
      <p:sp>
        <p:nvSpPr>
          <p:cNvPr id="29" name="TextBox 28"/>
          <p:cNvSpPr txBox="1"/>
          <p:nvPr/>
        </p:nvSpPr>
        <p:spPr>
          <a:xfrm>
            <a:off x="4572794" y="3202654"/>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Text" lastClr="000000">
                    <a:lumMod val="65000"/>
                    <a:lumOff val="35000"/>
                  </a:sysClr>
                </a:solidFill>
                <a:effectLst/>
                <a:uLnTx/>
                <a:uFillTx/>
              </a:rPr>
              <a:t>肌电伪迹</a:t>
            </a: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endParaRPr>
          </a:p>
        </p:txBody>
      </p:sp>
      <p:cxnSp>
        <p:nvCxnSpPr>
          <p:cNvPr id="30" name="直接连接符 29"/>
          <p:cNvCxnSpPr/>
          <p:nvPr/>
        </p:nvCxnSpPr>
        <p:spPr>
          <a:xfrm>
            <a:off x="3615662" y="3266842"/>
            <a:ext cx="792088" cy="0"/>
          </a:xfrm>
          <a:prstGeom prst="line">
            <a:avLst/>
          </a:prstGeom>
          <a:noFill/>
          <a:ln w="6350" cap="flat" cmpd="sng" algn="ctr">
            <a:solidFill>
              <a:sysClr val="windowText" lastClr="000000"/>
            </a:solidFill>
            <a:prstDash val="dash"/>
            <a:tailEnd type="oval" w="sm" len="sm"/>
          </a:ln>
          <a:effectLst/>
        </p:spPr>
      </p:cxnSp>
      <p:sp>
        <p:nvSpPr>
          <p:cNvPr id="31" name="TextBox 30"/>
          <p:cNvSpPr txBox="1"/>
          <p:nvPr/>
        </p:nvSpPr>
        <p:spPr>
          <a:xfrm>
            <a:off x="4572794" y="3722589"/>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Text" lastClr="000000">
                    <a:lumMod val="65000"/>
                    <a:lumOff val="35000"/>
                  </a:sysClr>
                </a:solidFill>
                <a:effectLst/>
                <a:uLnTx/>
                <a:uFillTx/>
              </a:rPr>
              <a:t>眼动伪迹</a:t>
            </a: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endParaRPr>
          </a:p>
        </p:txBody>
      </p:sp>
      <p:cxnSp>
        <p:nvCxnSpPr>
          <p:cNvPr id="32" name="直接连接符 31"/>
          <p:cNvCxnSpPr/>
          <p:nvPr/>
        </p:nvCxnSpPr>
        <p:spPr>
          <a:xfrm>
            <a:off x="3615662" y="3770898"/>
            <a:ext cx="792088" cy="0"/>
          </a:xfrm>
          <a:prstGeom prst="line">
            <a:avLst/>
          </a:prstGeom>
          <a:noFill/>
          <a:ln w="6350" cap="flat" cmpd="sng" algn="ctr">
            <a:solidFill>
              <a:sysClr val="windowText" lastClr="000000"/>
            </a:solidFill>
            <a:prstDash val="dash"/>
            <a:tailEnd type="oval" w="sm" len="sm"/>
          </a:ln>
          <a:effectLst/>
        </p:spPr>
      </p:cxnSp>
      <p:sp>
        <p:nvSpPr>
          <p:cNvPr id="33" name="椭圆 32"/>
          <p:cNvSpPr/>
          <p:nvPr/>
        </p:nvSpPr>
        <p:spPr>
          <a:xfrm>
            <a:off x="3404082" y="1111265"/>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1</a:t>
            </a: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4" name="椭圆 33"/>
          <p:cNvSpPr/>
          <p:nvPr/>
        </p:nvSpPr>
        <p:spPr>
          <a:xfrm>
            <a:off x="2839025" y="3268122"/>
            <a:ext cx="167224" cy="167224"/>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5" name="椭圆 34"/>
          <p:cNvSpPr/>
          <p:nvPr/>
        </p:nvSpPr>
        <p:spPr>
          <a:xfrm>
            <a:off x="2757241" y="3440307"/>
            <a:ext cx="137389" cy="137389"/>
          </a:xfrm>
          <a:prstGeom prst="ellipse">
            <a:avLst/>
          </a:prstGeom>
          <a:solidFill>
            <a:srgbClr val="FEB10F"/>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6" name="椭圆 35"/>
          <p:cNvSpPr/>
          <p:nvPr/>
        </p:nvSpPr>
        <p:spPr>
          <a:xfrm>
            <a:off x="3402986" y="1613353"/>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2</a:t>
            </a: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7" name="椭圆 36"/>
          <p:cNvSpPr/>
          <p:nvPr/>
        </p:nvSpPr>
        <p:spPr>
          <a:xfrm>
            <a:off x="3402797" y="2123308"/>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3</a:t>
            </a: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8" name="椭圆 37"/>
          <p:cNvSpPr/>
          <p:nvPr/>
        </p:nvSpPr>
        <p:spPr>
          <a:xfrm>
            <a:off x="3401701" y="2625396"/>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4</a:t>
            </a: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9" name="椭圆 38"/>
          <p:cNvSpPr/>
          <p:nvPr/>
        </p:nvSpPr>
        <p:spPr>
          <a:xfrm>
            <a:off x="3404127" y="3127654"/>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5</a:t>
            </a: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40" name="椭圆 39"/>
          <p:cNvSpPr/>
          <p:nvPr/>
        </p:nvSpPr>
        <p:spPr>
          <a:xfrm>
            <a:off x="3403031" y="3629742"/>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6</a:t>
            </a: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41" name="TextBox 40"/>
          <p:cNvSpPr txBox="1"/>
          <p:nvPr/>
        </p:nvSpPr>
        <p:spPr>
          <a:xfrm>
            <a:off x="1280211" y="2417860"/>
            <a:ext cx="1538197" cy="3077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lvl="0" algn="ctr" defTabSz="914400">
              <a:lnSpc>
                <a:spcPct val="100000"/>
              </a:lnSpc>
            </a:pPr>
            <a:r>
              <a:rPr lang="zh-CN" altLang="en-US" sz="2000" b="1" kern="0" dirty="0">
                <a:solidFill>
                  <a:srgbClr val="414455"/>
                </a:solidFill>
              </a:rPr>
              <a:t>伪迹类别</a:t>
            </a:r>
          </a:p>
        </p:txBody>
      </p:sp>
      <p:cxnSp>
        <p:nvCxnSpPr>
          <p:cNvPr id="42" name="直接连接符 41"/>
          <p:cNvCxnSpPr/>
          <p:nvPr/>
        </p:nvCxnSpPr>
        <p:spPr>
          <a:xfrm>
            <a:off x="3615662" y="4279691"/>
            <a:ext cx="792088" cy="0"/>
          </a:xfrm>
          <a:prstGeom prst="line">
            <a:avLst/>
          </a:prstGeom>
          <a:noFill/>
          <a:ln w="6350" cap="flat" cmpd="sng" algn="ctr">
            <a:solidFill>
              <a:sysClr val="windowText" lastClr="000000"/>
            </a:solidFill>
            <a:prstDash val="dash"/>
            <a:tailEnd type="oval" w="sm" len="sm"/>
          </a:ln>
          <a:effectLst/>
        </p:spPr>
      </p:cxnSp>
      <p:sp>
        <p:nvSpPr>
          <p:cNvPr id="43" name="椭圆 42"/>
          <p:cNvSpPr/>
          <p:nvPr/>
        </p:nvSpPr>
        <p:spPr>
          <a:xfrm>
            <a:off x="3404082" y="4142301"/>
            <a:ext cx="274777" cy="274777"/>
          </a:xfrm>
          <a:prstGeom prst="ellipse">
            <a:avLst/>
          </a:prstGeom>
          <a:solidFill>
            <a:srgbClr val="414455"/>
          </a:solidFill>
          <a:ln w="25400" cap="flat" cmpd="sng" algn="ctr">
            <a:noFill/>
            <a:prstDash val="solid"/>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800" kern="0" dirty="0">
                <a:solidFill>
                  <a:sysClr val="window" lastClr="FFFFFF"/>
                </a:solidFill>
                <a:latin typeface="微软雅黑" panose="020B0503020204020204" pitchFamily="34" charset="-122"/>
                <a:ea typeface="微软雅黑" panose="020B0503020204020204" pitchFamily="34" charset="-122"/>
              </a:rPr>
              <a:t>7</a:t>
            </a:r>
            <a:endParaRPr kumimoji="0" lang="zh-CN" altLang="en-US" sz="1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44" name="TextBox 30"/>
          <p:cNvSpPr txBox="1"/>
          <p:nvPr/>
        </p:nvSpPr>
        <p:spPr>
          <a:xfrm>
            <a:off x="4572794" y="4225303"/>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just" defTabSz="914400" eaLnBrk="1" fontAlgn="auto" latinLnBrk="0" hangingPunct="1">
              <a:lnSpc>
                <a:spcPts val="13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Text" lastClr="000000">
                    <a:lumMod val="65000"/>
                    <a:lumOff val="35000"/>
                  </a:sysClr>
                </a:solidFill>
                <a:effectLst/>
                <a:uLnTx/>
                <a:uFillTx/>
              </a:rPr>
              <a:t>血管性伪迹</a:t>
            </a: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endParaRPr>
          </a:p>
        </p:txBody>
      </p:sp>
      <p:sp>
        <p:nvSpPr>
          <p:cNvPr id="45" name="TextBox 7"/>
          <p:cNvSpPr txBox="1"/>
          <p:nvPr/>
        </p:nvSpPr>
        <p:spPr>
          <a:xfrm>
            <a:off x="796332" y="233856"/>
            <a:ext cx="1877437"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实验正式记录</a:t>
            </a:r>
          </a:p>
        </p:txBody>
      </p:sp>
      <p:grpSp>
        <p:nvGrpSpPr>
          <p:cNvPr id="46" name="组合 45"/>
          <p:cNvGrpSpPr/>
          <p:nvPr/>
        </p:nvGrpSpPr>
        <p:grpSpPr>
          <a:xfrm>
            <a:off x="432753" y="233171"/>
            <a:ext cx="294999" cy="355462"/>
            <a:chOff x="385763" y="223636"/>
            <a:chExt cx="400979" cy="483164"/>
          </a:xfrm>
        </p:grpSpPr>
        <p:sp>
          <p:nvSpPr>
            <p:cNvPr id="47"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48"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49" name="矩形 48"/>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50" name="右大括号 49"/>
          <p:cNvSpPr/>
          <p:nvPr/>
        </p:nvSpPr>
        <p:spPr bwMode="auto">
          <a:xfrm>
            <a:off x="5950443" y="2759131"/>
            <a:ext cx="360363" cy="1520559"/>
          </a:xfrm>
          <a:prstGeom prst="rightBrace">
            <a:avLst/>
          </a:prstGeom>
          <a:solidFill>
            <a:schemeClr val="accent1">
              <a:lumMod val="60000"/>
              <a:lumOff val="4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latin typeface="微软雅黑" panose="020B0503020204020204" pitchFamily="34" charset="-122"/>
              <a:ea typeface="微软雅黑" panose="020B0503020204020204" pitchFamily="34" charset="-122"/>
            </a:endParaRPr>
          </a:p>
        </p:txBody>
      </p:sp>
      <p:sp>
        <p:nvSpPr>
          <p:cNvPr id="51" name="矩形 17"/>
          <p:cNvSpPr>
            <a:spLocks noChangeArrowheads="1"/>
          </p:cNvSpPr>
          <p:nvPr/>
        </p:nvSpPr>
        <p:spPr bwMode="auto">
          <a:xfrm>
            <a:off x="6310806" y="3315897"/>
            <a:ext cx="1467286" cy="40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eaLnBrk="1" latinLnBrk="0" hangingPunct="1">
              <a:spcBef>
                <a:spcPct val="0"/>
              </a:spcBef>
              <a:buFontTx/>
              <a:buNone/>
            </a:pPr>
            <a:r>
              <a:rPr lang="zh-CN" altLang="en-US" sz="2000" dirty="0">
                <a:latin typeface="微软雅黑" panose="020B0503020204020204" pitchFamily="34" charset="-122"/>
                <a:ea typeface="微软雅黑" panose="020B0503020204020204" pitchFamily="34" charset="-122"/>
              </a:rPr>
              <a:t>人体电信号</a:t>
            </a:r>
          </a:p>
        </p:txBody>
      </p:sp>
    </p:spTree>
    <p:extLst>
      <p:ext uri="{BB962C8B-B14F-4D97-AF65-F5344CB8AC3E}">
        <p14:creationId xmlns:p14="http://schemas.microsoft.com/office/powerpoint/2010/main" val="22172131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 calcmode="lin" valueType="num">
                                      <p:cBhvr additive="base">
                                        <p:cTn id="10" dur="500" fill="hold"/>
                                        <p:tgtEl>
                                          <p:spTgt spid="46"/>
                                        </p:tgtEl>
                                        <p:attrNameLst>
                                          <p:attrName>ppt_x</p:attrName>
                                        </p:attrNameLst>
                                      </p:cBhvr>
                                      <p:tavLst>
                                        <p:tav tm="0">
                                          <p:val>
                                            <p:strVal val="1+#ppt_w/2"/>
                                          </p:val>
                                        </p:tav>
                                        <p:tav tm="100000">
                                          <p:val>
                                            <p:strVal val="#ppt_x"/>
                                          </p:val>
                                        </p:tav>
                                      </p:tavLst>
                                    </p:anim>
                                    <p:anim calcmode="lin" valueType="num">
                                      <p:cBhvr additive="base">
                                        <p:cTn id="11" dur="500" fill="hold"/>
                                        <p:tgtEl>
                                          <p:spTgt spid="4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2" presetClass="entr" presetSubtype="8"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right)">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伪迹识别</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0" name="内容占位符 2"/>
          <p:cNvSpPr>
            <a:spLocks noGrp="1"/>
          </p:cNvSpPr>
          <p:nvPr/>
        </p:nvSpPr>
        <p:spPr>
          <a:xfrm>
            <a:off x="734994" y="1245513"/>
            <a:ext cx="7886700" cy="68565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Wingdings" panose="05000000000000000000" pitchFamily="2" charset="2"/>
              <a:buChar char="Ø"/>
              <a:defRPr/>
            </a:pPr>
            <a:r>
              <a:rPr lang="en-US" altLang="zh-CN" sz="1800" dirty="0">
                <a:solidFill>
                  <a:prstClr val="black"/>
                </a:solidFill>
                <a:latin typeface="微软雅黑" panose="020B0503020204020204" pitchFamily="34" charset="-122"/>
                <a:ea typeface="微软雅黑" panose="020B0503020204020204" pitchFamily="34" charset="-122"/>
              </a:rPr>
              <a:t>50Hz</a:t>
            </a:r>
            <a:r>
              <a:rPr lang="zh-CN" altLang="en-US" sz="1800" dirty="0">
                <a:solidFill>
                  <a:prstClr val="black"/>
                </a:solidFill>
                <a:latin typeface="微软雅黑" panose="020B0503020204020204" pitchFamily="34" charset="-122"/>
                <a:ea typeface="微软雅黑" panose="020B0503020204020204" pitchFamily="34" charset="-122"/>
              </a:rPr>
              <a:t>干扰</a:t>
            </a:r>
            <a:endParaRPr lang="en-US" altLang="zh-CN" sz="1800" dirty="0">
              <a:solidFill>
                <a:prstClr val="black"/>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defRPr/>
            </a:pPr>
            <a:endParaRPr lang="zh-CN" altLang="en-US" sz="1800" dirty="0">
              <a:latin typeface="微软雅黑" panose="020B0503020204020204" pitchFamily="34" charset="-122"/>
              <a:ea typeface="微软雅黑" panose="020B0503020204020204" pitchFamily="34" charset="-122"/>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57" y="1970850"/>
            <a:ext cx="328612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3445" y="1970850"/>
            <a:ext cx="328612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57" y="2091500"/>
            <a:ext cx="328612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3445" y="2091500"/>
            <a:ext cx="328612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6"/>
          <p:cNvSpPr txBox="1">
            <a:spLocks noChangeArrowheads="1"/>
          </p:cNvSpPr>
          <p:nvPr/>
        </p:nvSpPr>
        <p:spPr bwMode="auto">
          <a:xfrm>
            <a:off x="1485882" y="4234625"/>
            <a:ext cx="25717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eaLnBrk="1" latinLnBrk="0" hangingPunct="1">
              <a:spcBef>
                <a:spcPct val="0"/>
              </a:spcBef>
              <a:buFontTx/>
              <a:buNone/>
            </a:pPr>
            <a:r>
              <a:rPr lang="en-US" altLang="zh-CN" sz="1600" b="1" dirty="0">
                <a:latin typeface="微软雅黑" panose="020B0503020204020204" pitchFamily="34" charset="-122"/>
                <a:ea typeface="微软雅黑" panose="020B0503020204020204" pitchFamily="34" charset="-122"/>
              </a:rPr>
              <a:t>50</a:t>
            </a:r>
            <a:r>
              <a:rPr lang="zh-CN" altLang="en-US" sz="1600" b="1" dirty="0">
                <a:latin typeface="微软雅黑" panose="020B0503020204020204" pitchFamily="34" charset="-122"/>
                <a:ea typeface="微软雅黑" panose="020B0503020204020204" pitchFamily="34" charset="-122"/>
              </a:rPr>
              <a:t>周干扰</a:t>
            </a:r>
          </a:p>
        </p:txBody>
      </p:sp>
      <p:sp>
        <p:nvSpPr>
          <p:cNvPr id="38" name="TextBox 7"/>
          <p:cNvSpPr txBox="1">
            <a:spLocks noChangeArrowheads="1"/>
          </p:cNvSpPr>
          <p:nvPr/>
        </p:nvSpPr>
        <p:spPr bwMode="auto">
          <a:xfrm>
            <a:off x="5343507" y="4234625"/>
            <a:ext cx="25717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algn="ctr" eaLnBrk="1" latinLnBrk="0" hangingPunct="1">
              <a:spcBef>
                <a:spcPct val="0"/>
              </a:spcBef>
              <a:buFontTx/>
              <a:buNone/>
            </a:pPr>
            <a:r>
              <a:rPr lang="zh-CN" altLang="en-US" sz="1600" b="1" dirty="0">
                <a:latin typeface="微软雅黑" panose="020B0503020204020204" pitchFamily="34" charset="-122"/>
                <a:ea typeface="微软雅黑" panose="020B0503020204020204" pitchFamily="34" charset="-122"/>
              </a:rPr>
              <a:t>放大后的</a:t>
            </a:r>
            <a:r>
              <a:rPr lang="en-US" altLang="zh-CN" sz="1600" b="1" dirty="0">
                <a:latin typeface="微软雅黑" panose="020B0503020204020204" pitchFamily="34" charset="-122"/>
                <a:ea typeface="微软雅黑" panose="020B0503020204020204" pitchFamily="34" charset="-122"/>
              </a:rPr>
              <a:t>50</a:t>
            </a:r>
            <a:r>
              <a:rPr lang="zh-CN" altLang="en-US" sz="1600" b="1" dirty="0">
                <a:latin typeface="微软雅黑" panose="020B0503020204020204" pitchFamily="34" charset="-122"/>
                <a:ea typeface="微软雅黑" panose="020B0503020204020204" pitchFamily="34" charset="-122"/>
              </a:rPr>
              <a:t>周干扰</a:t>
            </a:r>
          </a:p>
        </p:txBody>
      </p:sp>
    </p:spTree>
    <p:extLst>
      <p:ext uri="{BB962C8B-B14F-4D97-AF65-F5344CB8AC3E}">
        <p14:creationId xmlns:p14="http://schemas.microsoft.com/office/powerpoint/2010/main" val="324339851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571264"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EEG</a:t>
            </a:r>
            <a:r>
              <a:rPr lang="zh-CN" altLang="en-US" sz="2200" b="1" dirty="0">
                <a:solidFill>
                  <a:srgbClr val="00B0F0"/>
                </a:solidFill>
                <a:latin typeface="微软雅黑" panose="020B0503020204020204" pitchFamily="34" charset="-122"/>
                <a:ea typeface="微软雅黑" panose="020B0503020204020204" pitchFamily="34" charset="-122"/>
              </a:rPr>
              <a:t>的定义</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1</a:t>
            </a:r>
            <a:endParaRPr lang="zh-CN" altLang="en-US" dirty="0"/>
          </a:p>
        </p:txBody>
      </p:sp>
      <p:sp>
        <p:nvSpPr>
          <p:cNvPr id="45" name="矩形 44"/>
          <p:cNvSpPr/>
          <p:nvPr/>
        </p:nvSpPr>
        <p:spPr>
          <a:xfrm>
            <a:off x="861191" y="2042812"/>
            <a:ext cx="2736850" cy="1754326"/>
          </a:xfrm>
          <a:prstGeom prst="rect">
            <a:avLst/>
          </a:prstGeom>
        </p:spPr>
        <p:txBody>
          <a:bodyPr wrap="square">
            <a:spAutoFit/>
          </a:bodyPr>
          <a:lstStyle/>
          <a:p>
            <a:pPr eaLnBrk="1" latinLnBrk="1" hangingPunct="1">
              <a:defRPr/>
            </a:pPr>
            <a:r>
              <a:rPr lang="zh-CN" altLang="en-US" sz="1800" dirty="0">
                <a:latin typeface="微软雅黑" panose="020B0503020204020204" pitchFamily="34" charset="-122"/>
                <a:ea typeface="微软雅黑" panose="020B0503020204020204" pitchFamily="34" charset="-122"/>
              </a:rPr>
              <a:t>幅值：</a:t>
            </a:r>
            <a:r>
              <a:rPr lang="en-US" altLang="zh-CN" sz="1800" dirty="0">
                <a:latin typeface="微软雅黑" panose="020B0503020204020204" pitchFamily="34" charset="-122"/>
                <a:ea typeface="微软雅黑" panose="020B0503020204020204" pitchFamily="34" charset="-122"/>
              </a:rPr>
              <a:t>10~100uV</a:t>
            </a:r>
          </a:p>
          <a:p>
            <a:pPr eaLnBrk="1" latinLnBrk="1" hangingPunct="1">
              <a:defRPr/>
            </a:pPr>
            <a:endParaRPr lang="en-US" altLang="zh-CN" sz="1800" dirty="0">
              <a:solidFill>
                <a:srgbClr val="FF0000"/>
              </a:solidFill>
              <a:latin typeface="微软雅黑" panose="020B0503020204020204" pitchFamily="34" charset="-122"/>
              <a:ea typeface="微软雅黑" panose="020B0503020204020204" pitchFamily="34" charset="-122"/>
            </a:endParaRPr>
          </a:p>
          <a:p>
            <a:pPr eaLnBrk="1" latinLnBrk="1" hangingPunct="1">
              <a:defRPr/>
            </a:pPr>
            <a:endParaRPr lang="en-US" altLang="zh-CN" sz="1800" dirty="0">
              <a:solidFill>
                <a:srgbClr val="FF0000"/>
              </a:solidFill>
              <a:latin typeface="微软雅黑" panose="020B0503020204020204" pitchFamily="34" charset="-122"/>
              <a:ea typeface="微软雅黑" panose="020B0503020204020204" pitchFamily="34" charset="-122"/>
            </a:endParaRPr>
          </a:p>
          <a:p>
            <a:pPr eaLnBrk="1" latinLnBrk="1" hangingPunct="1">
              <a:defRPr/>
            </a:pPr>
            <a:r>
              <a:rPr lang="zh-CN" altLang="en-US" sz="1800" dirty="0">
                <a:latin typeface="微软雅黑" panose="020B0503020204020204" pitchFamily="34" charset="-122"/>
                <a:ea typeface="微软雅黑" panose="020B0503020204020204" pitchFamily="34" charset="-122"/>
              </a:rPr>
              <a:t>特点：</a:t>
            </a:r>
            <a:r>
              <a:rPr lang="zh-CN" altLang="en-US" sz="1800" dirty="0">
                <a:solidFill>
                  <a:srgbClr val="FF0000"/>
                </a:solidFill>
                <a:latin typeface="微软雅黑" panose="020B0503020204020204" pitchFamily="34" charset="-122"/>
                <a:ea typeface="微软雅黑" panose="020B0503020204020204" pitchFamily="34" charset="-122"/>
              </a:rPr>
              <a:t>自发性</a:t>
            </a:r>
            <a:endParaRPr lang="en-US" altLang="zh-CN" sz="1800" dirty="0">
              <a:solidFill>
                <a:srgbClr val="FF0000"/>
              </a:solidFill>
              <a:latin typeface="微软雅黑" panose="020B0503020204020204" pitchFamily="34" charset="-122"/>
              <a:ea typeface="微软雅黑" panose="020B0503020204020204" pitchFamily="34" charset="-122"/>
            </a:endParaRPr>
          </a:p>
          <a:p>
            <a:pPr eaLnBrk="1" latinLnBrk="1" hangingPunct="1">
              <a:defRPr/>
            </a:pPr>
            <a:r>
              <a:rPr lang="en-US" altLang="zh-CN" sz="1800" dirty="0">
                <a:solidFill>
                  <a:srgbClr val="FF0000"/>
                </a:solidFill>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随机性</a:t>
            </a:r>
            <a:endParaRPr lang="en-US" altLang="zh-CN" sz="1800" dirty="0">
              <a:solidFill>
                <a:srgbClr val="FF0000"/>
              </a:solidFill>
              <a:latin typeface="微软雅黑" panose="020B0503020204020204" pitchFamily="34" charset="-122"/>
              <a:ea typeface="微软雅黑" panose="020B0503020204020204" pitchFamily="34" charset="-122"/>
            </a:endParaRPr>
          </a:p>
          <a:p>
            <a:pPr latinLnBrk="1">
              <a:defRPr/>
            </a:pPr>
            <a:r>
              <a:rPr lang="zh-CN" altLang="en-US" sz="1800" dirty="0">
                <a:solidFill>
                  <a:srgbClr val="FF0000"/>
                </a:solidFill>
                <a:latin typeface="微软雅黑" panose="020B0503020204020204" pitchFamily="34" charset="-122"/>
                <a:ea typeface="微软雅黑" panose="020B0503020204020204" pitchFamily="34" charset="-122"/>
              </a:rPr>
              <a:t>          节律性</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381" y="1107005"/>
            <a:ext cx="5287445" cy="3625939"/>
          </a:xfrm>
          <a:prstGeom prst="rect">
            <a:avLst/>
          </a:prstGeom>
        </p:spPr>
      </p:pic>
    </p:spTree>
    <p:extLst>
      <p:ext uri="{BB962C8B-B14F-4D97-AF65-F5344CB8AC3E}">
        <p14:creationId xmlns:p14="http://schemas.microsoft.com/office/powerpoint/2010/main" val="35475652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伪迹识别</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pic>
        <p:nvPicPr>
          <p:cNvPr id="24" name="Picture 6" descr="C:\3.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87" y="1776460"/>
            <a:ext cx="7000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9" descr="C:\2.t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062" y="3116310"/>
            <a:ext cx="3500438"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8250" y="3116310"/>
            <a:ext cx="34290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17"/>
          <p:cNvSpPr>
            <a:spLocks noChangeArrowheads="1"/>
          </p:cNvSpPr>
          <p:nvPr/>
        </p:nvSpPr>
        <p:spPr bwMode="auto">
          <a:xfrm>
            <a:off x="741297" y="1024977"/>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 typeface="Wingdings" panose="05000000000000000000" pitchFamily="2" charset="2"/>
              <a:buChar char="Ø"/>
            </a:pPr>
            <a:r>
              <a:rPr lang="zh-CN" altLang="en-US" sz="1800" dirty="0">
                <a:solidFill>
                  <a:srgbClr val="000000"/>
                </a:solidFill>
                <a:latin typeface="微软雅黑" panose="020B0503020204020204" pitchFamily="34" charset="-122"/>
                <a:ea typeface="微软雅黑" panose="020B0503020204020204" pitchFamily="34" charset="-122"/>
              </a:rPr>
              <a:t>电极故障</a:t>
            </a:r>
            <a:endParaRPr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39" name="矩形 23"/>
          <p:cNvSpPr>
            <a:spLocks noChangeArrowheads="1"/>
          </p:cNvSpPr>
          <p:nvPr/>
        </p:nvSpPr>
        <p:spPr bwMode="auto">
          <a:xfrm>
            <a:off x="796332" y="2494575"/>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 typeface="Wingdings" panose="05000000000000000000" pitchFamily="2" charset="2"/>
              <a:buChar char="Ø"/>
            </a:pPr>
            <a:r>
              <a:rPr lang="zh-CN" altLang="en-US" sz="1800" dirty="0">
                <a:solidFill>
                  <a:srgbClr val="000000"/>
                </a:solidFill>
                <a:latin typeface="微软雅黑" panose="020B0503020204020204" pitchFamily="34" charset="-122"/>
                <a:ea typeface="微软雅黑" panose="020B0503020204020204" pitchFamily="34" charset="-122"/>
              </a:rPr>
              <a:t>电极移动</a:t>
            </a:r>
            <a:endParaRPr lang="en-US" altLang="zh-CN" sz="1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715533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伪迹识别</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0" name="矩形 12"/>
          <p:cNvSpPr>
            <a:spLocks noChangeArrowheads="1"/>
          </p:cNvSpPr>
          <p:nvPr/>
        </p:nvSpPr>
        <p:spPr bwMode="auto">
          <a:xfrm>
            <a:off x="794298" y="1089752"/>
            <a:ext cx="2608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 typeface="Wingdings" panose="05000000000000000000" pitchFamily="2" charset="2"/>
              <a:buChar char="Ø"/>
            </a:pPr>
            <a:r>
              <a:rPr lang="zh-CN" altLang="zh-CN" sz="1800" dirty="0">
                <a:latin typeface="微软雅黑" panose="020B0503020204020204" pitchFamily="34" charset="-122"/>
                <a:ea typeface="微软雅黑" panose="020B0503020204020204" pitchFamily="34" charset="-122"/>
              </a:rPr>
              <a:t>放大器饱和（阻塞）</a:t>
            </a:r>
            <a:endParaRPr lang="en-US" altLang="zh-CN" sz="1800" dirty="0">
              <a:solidFill>
                <a:srgbClr val="000000"/>
              </a:solidFill>
              <a:latin typeface="微软雅黑" panose="020B0503020204020204" pitchFamily="34" charset="-122"/>
              <a:ea typeface="微软雅黑" panose="020B0503020204020204" pitchFamily="34" charset="-122"/>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52" y="1707979"/>
            <a:ext cx="70008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89564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伪迹识别</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7" name="内容占位符 2"/>
          <p:cNvSpPr>
            <a:spLocks noGrp="1"/>
          </p:cNvSpPr>
          <p:nvPr/>
        </p:nvSpPr>
        <p:spPr>
          <a:xfrm>
            <a:off x="685781" y="1209643"/>
            <a:ext cx="7886700" cy="77021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Wingdings" panose="05000000000000000000" pitchFamily="2" charset="2"/>
              <a:buChar char="Ø"/>
              <a:defRPr/>
            </a:pPr>
            <a:r>
              <a:rPr lang="zh-CN" altLang="en-US" sz="1800" dirty="0">
                <a:solidFill>
                  <a:prstClr val="black"/>
                </a:solidFill>
                <a:latin typeface="微软雅黑" panose="020B0503020204020204" pitchFamily="34" charset="-122"/>
                <a:ea typeface="微软雅黑" panose="020B0503020204020204" pitchFamily="34" charset="-122"/>
              </a:rPr>
              <a:t>出汗性伪迹</a:t>
            </a:r>
            <a:endParaRPr lang="en-US" altLang="zh-CN" sz="1800" dirty="0">
              <a:solidFill>
                <a:prstClr val="black"/>
              </a:solidFill>
              <a:latin typeface="微软雅黑" panose="020B0503020204020204" pitchFamily="34" charset="-122"/>
              <a:ea typeface="微软雅黑" panose="020B0503020204020204" pitchFamily="34" charset="-122"/>
            </a:endParaRPr>
          </a:p>
        </p:txBody>
      </p:sp>
      <p:pic>
        <p:nvPicPr>
          <p:cNvPr id="19" name="Picture 3" descr="出汗伪迹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13" y="2339439"/>
            <a:ext cx="8301037" cy="172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7"/>
          <p:cNvSpPr txBox="1">
            <a:spLocks noChangeArrowheads="1"/>
          </p:cNvSpPr>
          <p:nvPr/>
        </p:nvSpPr>
        <p:spPr bwMode="auto">
          <a:xfrm>
            <a:off x="2676507" y="4540244"/>
            <a:ext cx="3672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Tx/>
              <a:buNone/>
            </a:pPr>
            <a:r>
              <a:rPr lang="zh-CN" altLang="en-US" sz="1600" dirty="0">
                <a:latin typeface="微软雅黑" panose="020B0503020204020204" pitchFamily="34" charset="-122"/>
                <a:ea typeface="微软雅黑" panose="020B0503020204020204" pitchFamily="34" charset="-122"/>
              </a:rPr>
              <a:t>出汗引起的高波幅、不规则的缓慢波动</a:t>
            </a:r>
          </a:p>
        </p:txBody>
      </p:sp>
    </p:spTree>
    <p:extLst>
      <p:ext uri="{BB962C8B-B14F-4D97-AF65-F5344CB8AC3E}">
        <p14:creationId xmlns:p14="http://schemas.microsoft.com/office/powerpoint/2010/main" val="235143449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伪迹识别</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Times New Roman" panose="02020603050405020304" pitchFamily="18" charset="0"/>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p>
        </p:txBody>
      </p:sp>
      <p:sp>
        <p:nvSpPr>
          <p:cNvPr id="15" name="矩形 14"/>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4</a:t>
            </a:r>
            <a:endParaRPr lang="zh-CN" altLang="en-US" dirty="0"/>
          </a:p>
        </p:txBody>
      </p:sp>
      <p:sp>
        <p:nvSpPr>
          <p:cNvPr id="20" name="内容占位符 2"/>
          <p:cNvSpPr>
            <a:spLocks noGrp="1"/>
          </p:cNvSpPr>
          <p:nvPr/>
        </p:nvSpPr>
        <p:spPr>
          <a:xfrm>
            <a:off x="782175" y="972312"/>
            <a:ext cx="2238375" cy="474662"/>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Wingdings" panose="05000000000000000000" pitchFamily="2" charset="2"/>
              <a:buChar char="Ø"/>
              <a:defRPr/>
            </a:pPr>
            <a:r>
              <a:rPr lang="zh-CN" altLang="en-US" sz="1800" dirty="0">
                <a:solidFill>
                  <a:prstClr val="black"/>
                </a:solidFill>
                <a:latin typeface="微软雅黑" panose="020B0503020204020204" pitchFamily="34" charset="-122"/>
                <a:ea typeface="微软雅黑" panose="020B0503020204020204" pitchFamily="34" charset="-122"/>
              </a:rPr>
              <a:t>肌电伪迹</a:t>
            </a:r>
            <a:endParaRPr lang="en-US" altLang="zh-CN" sz="1800" dirty="0">
              <a:solidFill>
                <a:prstClr val="black"/>
              </a:solidFill>
              <a:latin typeface="微软雅黑" panose="020B0503020204020204" pitchFamily="34" charset="-122"/>
              <a:ea typeface="微软雅黑" panose="020B0503020204020204" pitchFamily="34" charset="-122"/>
            </a:endParaRPr>
          </a:p>
        </p:txBody>
      </p:sp>
      <p:sp>
        <p:nvSpPr>
          <p:cNvPr id="21" name="文本框 7"/>
          <p:cNvSpPr txBox="1">
            <a:spLocks noChangeArrowheads="1"/>
          </p:cNvSpPr>
          <p:nvPr/>
        </p:nvSpPr>
        <p:spPr bwMode="auto">
          <a:xfrm>
            <a:off x="3244831" y="4721988"/>
            <a:ext cx="2646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Tx/>
              <a:buNone/>
            </a:pPr>
            <a:r>
              <a:rPr lang="zh-CN" altLang="en-US" sz="1600" dirty="0">
                <a:latin typeface="微软雅黑" panose="020B0503020204020204" pitchFamily="34" charset="-122"/>
                <a:ea typeface="微软雅黑" panose="020B0503020204020204" pitchFamily="34" charset="-122"/>
              </a:rPr>
              <a:t>头皮下肌肉收缩引起的伪迹</a:t>
            </a:r>
          </a:p>
        </p:txBody>
      </p:sp>
      <p:pic>
        <p:nvPicPr>
          <p:cNvPr id="24" name="Picture 3" descr="App0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282" y="1390619"/>
            <a:ext cx="590550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3"/>
          <p:cNvSpPr txBox="1">
            <a:spLocks noChangeArrowheads="1"/>
          </p:cNvSpPr>
          <p:nvPr/>
        </p:nvSpPr>
        <p:spPr bwMode="auto">
          <a:xfrm>
            <a:off x="7602519" y="1524763"/>
            <a:ext cx="43973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Tx/>
              <a:buNone/>
            </a:pPr>
            <a:r>
              <a:rPr lang="en-US" altLang="zh-CN" sz="2000"/>
              <a:t>F8</a:t>
            </a:r>
          </a:p>
          <a:p>
            <a:pPr eaLnBrk="1" latinLnBrk="0" hangingPunct="1">
              <a:spcBef>
                <a:spcPct val="0"/>
              </a:spcBef>
              <a:buFontTx/>
              <a:buNone/>
            </a:pPr>
            <a:endParaRPr lang="en-US" altLang="zh-CN" sz="2000"/>
          </a:p>
          <a:p>
            <a:pPr eaLnBrk="1" latinLnBrk="0" hangingPunct="1">
              <a:spcBef>
                <a:spcPct val="0"/>
              </a:spcBef>
              <a:buFontTx/>
              <a:buNone/>
            </a:pPr>
            <a:r>
              <a:rPr lang="en-US" altLang="zh-CN" sz="2000"/>
              <a:t>F4</a:t>
            </a:r>
          </a:p>
          <a:p>
            <a:pPr eaLnBrk="1" latinLnBrk="0" hangingPunct="1">
              <a:spcBef>
                <a:spcPct val="0"/>
              </a:spcBef>
              <a:buFontTx/>
              <a:buNone/>
            </a:pPr>
            <a:endParaRPr lang="en-US" altLang="zh-CN" sz="2000"/>
          </a:p>
          <a:p>
            <a:pPr eaLnBrk="1" latinLnBrk="0" hangingPunct="1">
              <a:spcBef>
                <a:spcPct val="0"/>
              </a:spcBef>
              <a:buFontTx/>
              <a:buNone/>
            </a:pPr>
            <a:r>
              <a:rPr lang="en-US" altLang="zh-CN" sz="2000"/>
              <a:t>Fz</a:t>
            </a:r>
          </a:p>
          <a:p>
            <a:pPr eaLnBrk="1" latinLnBrk="0" hangingPunct="1">
              <a:spcBef>
                <a:spcPct val="0"/>
              </a:spcBef>
              <a:buFontTx/>
              <a:buNone/>
            </a:pPr>
            <a:endParaRPr lang="en-US" altLang="zh-CN" sz="2000"/>
          </a:p>
          <a:p>
            <a:pPr eaLnBrk="1" latinLnBrk="0" hangingPunct="1">
              <a:spcBef>
                <a:spcPct val="0"/>
              </a:spcBef>
              <a:buFontTx/>
              <a:buNone/>
            </a:pPr>
            <a:r>
              <a:rPr lang="en-US" altLang="zh-CN" sz="2000"/>
              <a:t>T4</a:t>
            </a:r>
          </a:p>
          <a:p>
            <a:pPr eaLnBrk="1" latinLnBrk="0" hangingPunct="1">
              <a:spcBef>
                <a:spcPct val="0"/>
              </a:spcBef>
              <a:buFontTx/>
              <a:buNone/>
            </a:pPr>
            <a:endParaRPr lang="en-US" altLang="zh-CN" sz="2000"/>
          </a:p>
          <a:p>
            <a:pPr eaLnBrk="1" latinLnBrk="0" hangingPunct="1">
              <a:spcBef>
                <a:spcPct val="0"/>
              </a:spcBef>
              <a:buFontTx/>
              <a:buNone/>
            </a:pPr>
            <a:r>
              <a:rPr lang="en-US" altLang="zh-CN" sz="2000"/>
              <a:t>T3</a:t>
            </a:r>
            <a:endParaRPr lang="zh-CN" altLang="en-US" sz="2000"/>
          </a:p>
        </p:txBody>
      </p:sp>
    </p:spTree>
    <p:extLst>
      <p:ext uri="{BB962C8B-B14F-4D97-AF65-F5344CB8AC3E}">
        <p14:creationId xmlns:p14="http://schemas.microsoft.com/office/powerpoint/2010/main" val="12627219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伪迹识别</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9" name="内容占位符 2"/>
          <p:cNvSpPr>
            <a:spLocks noGrp="1"/>
          </p:cNvSpPr>
          <p:nvPr/>
        </p:nvSpPr>
        <p:spPr>
          <a:xfrm>
            <a:off x="484322" y="1026297"/>
            <a:ext cx="7886700" cy="3584575"/>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Wingdings" panose="05000000000000000000" pitchFamily="2" charset="2"/>
              <a:buChar char="Ø"/>
              <a:defRPr/>
            </a:pPr>
            <a:r>
              <a:rPr lang="zh-CN" altLang="en-US" dirty="0">
                <a:solidFill>
                  <a:prstClr val="black"/>
                </a:solidFill>
                <a:latin typeface="微软雅黑" panose="020B0503020204020204" pitchFamily="34" charset="-122"/>
                <a:ea typeface="微软雅黑" panose="020B0503020204020204" pitchFamily="34" charset="-122"/>
              </a:rPr>
              <a:t>眼动伪迹</a:t>
            </a:r>
            <a:endParaRPr lang="en-US" altLang="zh-CN" dirty="0">
              <a:solidFill>
                <a:prstClr val="black"/>
              </a:solidFill>
              <a:latin typeface="微软雅黑" panose="020B0503020204020204" pitchFamily="34" charset="-122"/>
              <a:ea typeface="微软雅黑" panose="020B0503020204020204" pitchFamily="34" charset="-122"/>
            </a:endParaRPr>
          </a:p>
          <a:p>
            <a:pPr marL="292735" lvl="1" indent="0">
              <a:buFont typeface="Arial" panose="020B0604020202020204" pitchFamily="34" charset="0"/>
              <a:buNone/>
              <a:defRPr/>
            </a:pPr>
            <a:r>
              <a:rPr lang="zh-CN" altLang="en-US" sz="2400" dirty="0">
                <a:solidFill>
                  <a:prstClr val="black"/>
                </a:solidFill>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23" name="TextBox 5"/>
          <p:cNvSpPr txBox="1">
            <a:spLocks noChangeArrowheads="1"/>
          </p:cNvSpPr>
          <p:nvPr/>
        </p:nvSpPr>
        <p:spPr bwMode="auto">
          <a:xfrm>
            <a:off x="7612197" y="2134372"/>
            <a:ext cx="10230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Tx/>
              <a:buNone/>
            </a:pPr>
            <a:r>
              <a:rPr lang="zh-CN" altLang="en-US" sz="1600" dirty="0">
                <a:latin typeface="微软雅黑" panose="020B0503020204020204" pitchFamily="34" charset="-122"/>
                <a:ea typeface="微软雅黑" panose="020B0503020204020204" pitchFamily="34" charset="-122"/>
              </a:rPr>
              <a:t>垂直眼电</a:t>
            </a:r>
            <a:endParaRPr lang="en-US" altLang="zh-CN" sz="1600" dirty="0">
              <a:latin typeface="微软雅黑" panose="020B0503020204020204" pitchFamily="34" charset="-122"/>
              <a:ea typeface="微软雅黑" panose="020B0503020204020204" pitchFamily="34" charset="-122"/>
            </a:endParaRPr>
          </a:p>
          <a:p>
            <a:pPr eaLnBrk="1" latinLnBrk="0" hangingPunct="1">
              <a:spcBef>
                <a:spcPct val="0"/>
              </a:spcBef>
              <a:buFontTx/>
              <a:buNone/>
            </a:pPr>
            <a:r>
              <a:rPr lang="en-US" altLang="zh-CN" sz="1600" dirty="0">
                <a:latin typeface="微软雅黑" panose="020B0503020204020204" pitchFamily="34" charset="-122"/>
                <a:ea typeface="微软雅黑" panose="020B0503020204020204" pitchFamily="34" charset="-122"/>
              </a:rPr>
              <a:t>(VEOG</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30" name="TextBox 6"/>
          <p:cNvSpPr txBox="1">
            <a:spLocks noChangeArrowheads="1"/>
          </p:cNvSpPr>
          <p:nvPr/>
        </p:nvSpPr>
        <p:spPr bwMode="auto">
          <a:xfrm>
            <a:off x="7612197" y="3982222"/>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Tx/>
              <a:buNone/>
            </a:pPr>
            <a:r>
              <a:rPr lang="zh-CN" altLang="en-US" sz="1600" dirty="0">
                <a:latin typeface="微软雅黑" panose="020B0503020204020204" pitchFamily="34" charset="-122"/>
                <a:ea typeface="微软雅黑" panose="020B0503020204020204" pitchFamily="34" charset="-122"/>
              </a:rPr>
              <a:t>水平眼电</a:t>
            </a:r>
            <a:endParaRPr lang="en-US" altLang="zh-CN" sz="1600" dirty="0">
              <a:latin typeface="微软雅黑" panose="020B0503020204020204" pitchFamily="34" charset="-122"/>
              <a:ea typeface="微软雅黑" panose="020B0503020204020204" pitchFamily="34" charset="-122"/>
            </a:endParaRPr>
          </a:p>
          <a:p>
            <a:pPr eaLnBrk="1" latinLnBrk="0" hangingPunct="1">
              <a:spcBef>
                <a:spcPct val="0"/>
              </a:spcBef>
              <a:buFontTx/>
              <a:buNone/>
            </a:pPr>
            <a:r>
              <a:rPr lang="en-US" altLang="zh-CN" sz="1600" dirty="0">
                <a:latin typeface="微软雅黑" panose="020B0503020204020204" pitchFamily="34" charset="-122"/>
                <a:ea typeface="微软雅黑" panose="020B0503020204020204" pitchFamily="34" charset="-122"/>
              </a:rPr>
              <a:t>(HEOG)</a:t>
            </a:r>
            <a:endParaRPr lang="zh-CN" altLang="en-US" sz="1600" dirty="0">
              <a:latin typeface="微软雅黑" panose="020B0503020204020204" pitchFamily="34" charset="-122"/>
              <a:ea typeface="微软雅黑" panose="020B0503020204020204" pitchFamily="34" charset="-122"/>
            </a:endParaRPr>
          </a:p>
        </p:txBody>
      </p:sp>
      <p:pic>
        <p:nvPicPr>
          <p:cNvPr id="3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197" y="3612334"/>
            <a:ext cx="68580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197" y="1839097"/>
            <a:ext cx="6858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20452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伪迹识别</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20" name="内容占位符 2"/>
          <p:cNvSpPr>
            <a:spLocks noGrp="1"/>
          </p:cNvSpPr>
          <p:nvPr/>
        </p:nvSpPr>
        <p:spPr>
          <a:xfrm>
            <a:off x="727752" y="1060497"/>
            <a:ext cx="4524375" cy="455613"/>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defRPr/>
            </a:pPr>
            <a:r>
              <a:rPr lang="zh-CN" altLang="en-US" sz="2200" dirty="0">
                <a:solidFill>
                  <a:prstClr val="black"/>
                </a:solidFill>
                <a:latin typeface="微软雅黑" panose="020B0503020204020204" pitchFamily="34" charset="-122"/>
                <a:ea typeface="微软雅黑" panose="020B0503020204020204" pitchFamily="34" charset="-122"/>
              </a:rPr>
              <a:t>血管性伪迹至少包括两种：</a:t>
            </a:r>
            <a:endParaRPr lang="en-US" altLang="zh-CN" sz="2200" dirty="0">
              <a:solidFill>
                <a:prstClr val="black"/>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en-US" altLang="zh-CN" sz="2200" dirty="0">
              <a:solidFill>
                <a:prstClr val="black"/>
              </a:solidFill>
              <a:latin typeface="微软雅黑" panose="020B0503020204020204" pitchFamily="34" charset="-122"/>
              <a:ea typeface="微软雅黑" panose="020B0503020204020204" pitchFamily="34" charset="-122"/>
            </a:endParaRPr>
          </a:p>
        </p:txBody>
      </p:sp>
      <p:pic>
        <p:nvPicPr>
          <p:cNvPr id="21" name="Picture 6" descr="C:\6.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427" y="2389235"/>
            <a:ext cx="700087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C:\5.tif"/>
          <p:cNvPicPr>
            <a:picLocks noChangeAspect="1" noChangeArrowheads="1"/>
          </p:cNvPicPr>
          <p:nvPr/>
        </p:nvPicPr>
        <p:blipFill>
          <a:blip r:embed="rId5">
            <a:lum bright="-18000" contrast="54000"/>
            <a:extLst>
              <a:ext uri="{28A0092B-C50C-407E-A947-70E740481C1C}">
                <a14:useLocalDpi xmlns:a14="http://schemas.microsoft.com/office/drawing/2010/main" val="0"/>
              </a:ext>
            </a:extLst>
          </a:blip>
          <a:srcRect/>
          <a:stretch>
            <a:fillRect/>
          </a:stretch>
        </p:blipFill>
        <p:spPr bwMode="auto">
          <a:xfrm>
            <a:off x="1175427" y="4065635"/>
            <a:ext cx="700087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15"/>
          <p:cNvSpPr>
            <a:spLocks noChangeArrowheads="1"/>
          </p:cNvSpPr>
          <p:nvPr/>
        </p:nvSpPr>
        <p:spPr bwMode="auto">
          <a:xfrm>
            <a:off x="732515" y="1666922"/>
            <a:ext cx="1659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 typeface="Wingdings" panose="05000000000000000000" pitchFamily="2" charset="2"/>
              <a:buChar char="Ø"/>
            </a:pPr>
            <a:r>
              <a:rPr lang="zh-CN" altLang="en-US" sz="2200" dirty="0">
                <a:solidFill>
                  <a:srgbClr val="000000"/>
                </a:solidFill>
                <a:latin typeface="微软雅黑" panose="020B0503020204020204" pitchFamily="34" charset="-122"/>
                <a:ea typeface="微软雅黑" panose="020B0503020204020204" pitchFamily="34" charset="-122"/>
              </a:rPr>
              <a:t>脉搏伪迹</a:t>
            </a:r>
            <a:endParaRPr lang="en-US" altLang="zh-CN" sz="2200" dirty="0">
              <a:solidFill>
                <a:srgbClr val="000000"/>
              </a:solidFill>
              <a:latin typeface="微软雅黑" panose="020B0503020204020204" pitchFamily="34" charset="-122"/>
              <a:ea typeface="微软雅黑" panose="020B0503020204020204" pitchFamily="34" charset="-122"/>
            </a:endParaRPr>
          </a:p>
        </p:txBody>
      </p:sp>
      <p:sp>
        <p:nvSpPr>
          <p:cNvPr id="36" name="矩形 20"/>
          <p:cNvSpPr>
            <a:spLocks noChangeArrowheads="1"/>
          </p:cNvSpPr>
          <p:nvPr/>
        </p:nvSpPr>
        <p:spPr bwMode="auto">
          <a:xfrm>
            <a:off x="727752" y="3360785"/>
            <a:ext cx="1659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spcBef>
                <a:spcPct val="0"/>
              </a:spcBef>
              <a:buFont typeface="Wingdings" panose="05000000000000000000" pitchFamily="2" charset="2"/>
              <a:buChar char="Ø"/>
            </a:pPr>
            <a:r>
              <a:rPr lang="zh-CN" altLang="en-US" sz="2200" dirty="0">
                <a:solidFill>
                  <a:srgbClr val="000000"/>
                </a:solidFill>
                <a:latin typeface="微软雅黑" panose="020B0503020204020204" pitchFamily="34" charset="-122"/>
                <a:ea typeface="微软雅黑" panose="020B0503020204020204" pitchFamily="34" charset="-122"/>
              </a:rPr>
              <a:t>心电伪迹</a:t>
            </a:r>
            <a:endParaRPr lang="en-US" altLang="zh-CN" sz="22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87929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7769306" y="1054521"/>
            <a:ext cx="1215737" cy="392425"/>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414455"/>
                </a:solidFill>
              </a:rPr>
              <a:t>第四部分</a:t>
            </a:r>
          </a:p>
        </p:txBody>
      </p:sp>
      <p:cxnSp>
        <p:nvCxnSpPr>
          <p:cNvPr id="20" name="直接连接符 19"/>
          <p:cNvCxnSpPr/>
          <p:nvPr/>
        </p:nvCxnSpPr>
        <p:spPr>
          <a:xfrm>
            <a:off x="0" y="1516109"/>
            <a:ext cx="91455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0" y="1514475"/>
            <a:ext cx="3950849" cy="3646511"/>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799771" y="1543994"/>
            <a:ext cx="2370947" cy="220579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4124692" y="1642911"/>
            <a:ext cx="4906113" cy="615553"/>
          </a:xfrm>
          <a:prstGeom prst="rect">
            <a:avLst/>
          </a:prstGeom>
          <a:noFill/>
        </p:spPr>
        <p:txBody>
          <a:bodyPr wrap="square" rtlCol="0">
            <a:spAutoFit/>
          </a:bodyPr>
          <a:lstStyle/>
          <a:p>
            <a:r>
              <a:rPr lang="zh-CN" altLang="en-US" sz="3400" b="1" spc="-150" dirty="0">
                <a:solidFill>
                  <a:srgbClr val="00B0F0"/>
                </a:solidFill>
                <a:latin typeface="微软雅黑" panose="020B0503020204020204" pitchFamily="34" charset="-122"/>
                <a:ea typeface="微软雅黑" panose="020B0503020204020204" pitchFamily="34" charset="-122"/>
              </a:rPr>
              <a:t>案例分享</a:t>
            </a:r>
          </a:p>
        </p:txBody>
      </p:sp>
      <p:sp>
        <p:nvSpPr>
          <p:cNvPr id="35" name="TextBox 34"/>
          <p:cNvSpPr txBox="1"/>
          <p:nvPr/>
        </p:nvSpPr>
        <p:spPr>
          <a:xfrm>
            <a:off x="4818266" y="2258464"/>
            <a:ext cx="902811" cy="307777"/>
          </a:xfrm>
          <a:prstGeom prst="rect">
            <a:avLst/>
          </a:prstGeom>
          <a:noFill/>
        </p:spPr>
        <p:txBody>
          <a:bodyPr wrap="none" rtlCol="0">
            <a:spAutoFit/>
          </a:bodyPr>
          <a:lstStyle>
            <a:defPPr>
              <a:defRPr lang="zh-CN"/>
            </a:defPPr>
            <a:lvl1pPr>
              <a:defRPr b="1">
                <a:solidFill>
                  <a:srgbClr val="414455"/>
                </a:solidFill>
                <a:latin typeface="微软雅黑" pitchFamily="34" charset="-122"/>
                <a:ea typeface="微软雅黑" pitchFamily="34" charset="-122"/>
              </a:defRPr>
            </a:lvl1pPr>
          </a:lstStyle>
          <a:p>
            <a:r>
              <a:rPr lang="zh-CN" altLang="en-US" dirty="0"/>
              <a:t>情绪相关</a:t>
            </a:r>
          </a:p>
        </p:txBody>
      </p:sp>
      <p:grpSp>
        <p:nvGrpSpPr>
          <p:cNvPr id="25" name="组合 24"/>
          <p:cNvGrpSpPr/>
          <p:nvPr/>
        </p:nvGrpSpPr>
        <p:grpSpPr>
          <a:xfrm>
            <a:off x="874749" y="621890"/>
            <a:ext cx="1850044" cy="1785170"/>
            <a:chOff x="1827622" y="1343919"/>
            <a:chExt cx="2304000" cy="2304000"/>
          </a:xfrm>
        </p:grpSpPr>
        <p:sp>
          <p:nvSpPr>
            <p:cNvPr id="29" name="椭圆 2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sx="80000" sy="8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椭圆 2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2" name="椭圆 31"/>
          <p:cNvSpPr/>
          <p:nvPr/>
        </p:nvSpPr>
        <p:spPr>
          <a:xfrm>
            <a:off x="4349951" y="2342965"/>
            <a:ext cx="292137" cy="292137"/>
          </a:xfrm>
          <a:prstGeom prst="ellipse">
            <a:avLst/>
          </a:prstGeom>
          <a:solidFill>
            <a:srgbClr val="FEB10F"/>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42" name="矩形 41"/>
          <p:cNvSpPr/>
          <p:nvPr/>
        </p:nvSpPr>
        <p:spPr>
          <a:xfrm>
            <a:off x="4368086" y="2355027"/>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104" y="827808"/>
            <a:ext cx="1373331" cy="1373331"/>
          </a:xfrm>
          <a:prstGeom prst="ellipse">
            <a:avLst/>
          </a:prstGeom>
        </p:spPr>
      </p:pic>
    </p:spTree>
    <p:extLst>
      <p:ext uri="{BB962C8B-B14F-4D97-AF65-F5344CB8AC3E}">
        <p14:creationId xmlns:p14="http://schemas.microsoft.com/office/powerpoint/2010/main" val="549213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情绪相关</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36" name="内容占位符 2"/>
          <p:cNvSpPr txBox="1">
            <a:spLocks/>
          </p:cNvSpPr>
          <p:nvPr/>
        </p:nvSpPr>
        <p:spPr>
          <a:xfrm>
            <a:off x="685782" y="1134238"/>
            <a:ext cx="7886700" cy="3584575"/>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marL="0" indent="0">
              <a:buFont typeface="Arial" panose="020B0604020202020204" pitchFamily="34" charset="0"/>
              <a:buNone/>
              <a:defRPr/>
            </a:pPr>
            <a:endParaRPr lang="zh-CN" altLang="en-US" kern="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endParaRPr lang="zh-CN" altLang="en-US" kern="0" dirty="0">
              <a:latin typeface="微软雅黑" panose="020B0503020204020204" pitchFamily="34" charset="-122"/>
              <a:ea typeface="微软雅黑" panose="020B0503020204020204" pitchFamily="34" charset="-122"/>
            </a:endParaRPr>
          </a:p>
        </p:txBody>
      </p:sp>
      <p:sp>
        <p:nvSpPr>
          <p:cNvPr id="49" name="内容占位符 2"/>
          <p:cNvSpPr txBox="1">
            <a:spLocks/>
          </p:cNvSpPr>
          <p:nvPr/>
        </p:nvSpPr>
        <p:spPr bwMode="auto">
          <a:xfrm>
            <a:off x="1191927" y="1407685"/>
            <a:ext cx="7168134"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buFont typeface="Arial" panose="020B0604020202020204" pitchFamily="34" charset="0"/>
              <a:buNone/>
            </a:pPr>
            <a:r>
              <a:rPr lang="zh-CN" altLang="en-US" sz="2200" b="1" dirty="0">
                <a:latin typeface="微软雅黑" panose="020B0503020204020204" pitchFamily="34" charset="-122"/>
                <a:ea typeface="微软雅黑" panose="020B0503020204020204" pitchFamily="34" charset="-122"/>
              </a:rPr>
              <a:t>案例一：大中学生对悲伤与愉快面孔区分的特征比较</a:t>
            </a:r>
            <a:endParaRPr lang="en-US" altLang="zh-CN" sz="2200" b="1" dirty="0">
              <a:latin typeface="微软雅黑" panose="020B0503020204020204" pitchFamily="34" charset="-122"/>
              <a:ea typeface="微软雅黑" panose="020B0503020204020204" pitchFamily="34" charset="-122"/>
            </a:endParaRPr>
          </a:p>
          <a:p>
            <a:pPr eaLnBrk="1" latinLnBrk="0" hangingPunct="1">
              <a:lnSpc>
                <a:spcPct val="90000"/>
              </a:lnSpc>
              <a:spcBef>
                <a:spcPts val="75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latinLnBrk="0" hangingPunct="1">
              <a:lnSpc>
                <a:spcPct val="90000"/>
              </a:lnSpc>
              <a:spcBef>
                <a:spcPts val="75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marL="800100" lvl="1" indent="-285750" latinLnBrk="0">
              <a:lnSpc>
                <a:spcPct val="150000"/>
              </a:lnSpc>
              <a:spcBef>
                <a:spcPts val="75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实验范式：面孔识别</a:t>
            </a:r>
            <a:endParaRPr lang="en-US" altLang="zh-CN" sz="1800" b="1" dirty="0">
              <a:latin typeface="微软雅黑" panose="020B0503020204020204" pitchFamily="34" charset="-122"/>
              <a:ea typeface="微软雅黑" panose="020B0503020204020204" pitchFamily="34" charset="-122"/>
            </a:endParaRPr>
          </a:p>
          <a:p>
            <a:pPr marL="800100" lvl="1" indent="-285750" latinLnBrk="0">
              <a:lnSpc>
                <a:spcPct val="150000"/>
              </a:lnSpc>
              <a:spcBef>
                <a:spcPts val="75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研究对象：初中生、高中生和大学生三组</a:t>
            </a:r>
            <a:endParaRPr lang="en-US" altLang="zh-CN" sz="1800" dirty="0">
              <a:latin typeface="微软雅黑" panose="020B0503020204020204" pitchFamily="34" charset="-122"/>
              <a:ea typeface="微软雅黑" panose="020B0503020204020204" pitchFamily="34" charset="-122"/>
            </a:endParaRPr>
          </a:p>
          <a:p>
            <a:pPr marL="800100" lvl="1" indent="-285750" latinLnBrk="0">
              <a:lnSpc>
                <a:spcPct val="150000"/>
              </a:lnSpc>
              <a:spcBef>
                <a:spcPts val="75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被试数量：每个年龄段</a:t>
            </a:r>
            <a:r>
              <a:rPr lang="en-US" altLang="zh-CN" sz="1800" dirty="0">
                <a:latin typeface="微软雅黑" panose="020B0503020204020204" pitchFamily="34" charset="-122"/>
                <a:ea typeface="微软雅黑" panose="020B0503020204020204" pitchFamily="34" charset="-122"/>
              </a:rPr>
              <a:t>14</a:t>
            </a:r>
            <a:r>
              <a:rPr lang="zh-CN" altLang="en-US" sz="1800" dirty="0">
                <a:latin typeface="微软雅黑" panose="020B0503020204020204" pitchFamily="34" charset="-122"/>
                <a:ea typeface="微软雅黑" panose="020B0503020204020204" pitchFamily="34" charset="-122"/>
              </a:rPr>
              <a:t>名</a:t>
            </a:r>
          </a:p>
        </p:txBody>
      </p:sp>
    </p:spTree>
    <p:extLst>
      <p:ext uri="{BB962C8B-B14F-4D97-AF65-F5344CB8AC3E}">
        <p14:creationId xmlns:p14="http://schemas.microsoft.com/office/powerpoint/2010/main" val="35912825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情绪相关</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22" name="Rectangle 20"/>
          <p:cNvSpPr>
            <a:spLocks noChangeArrowheads="1"/>
          </p:cNvSpPr>
          <p:nvPr/>
        </p:nvSpPr>
        <p:spPr bwMode="auto">
          <a:xfrm>
            <a:off x="1490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29" name="Rectangle 24"/>
          <p:cNvSpPr>
            <a:spLocks noChangeArrowheads="1"/>
          </p:cNvSpPr>
          <p:nvPr/>
        </p:nvSpPr>
        <p:spPr bwMode="auto">
          <a:xfrm>
            <a:off x="29384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1" name="Rectangle 28"/>
          <p:cNvSpPr>
            <a:spLocks noChangeArrowheads="1"/>
          </p:cNvSpPr>
          <p:nvPr/>
        </p:nvSpPr>
        <p:spPr bwMode="auto">
          <a:xfrm>
            <a:off x="4376719"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3" name="Rectangle 32"/>
          <p:cNvSpPr>
            <a:spLocks noChangeArrowheads="1"/>
          </p:cNvSpPr>
          <p:nvPr/>
        </p:nvSpPr>
        <p:spPr bwMode="auto">
          <a:xfrm>
            <a:off x="581499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35" name="Rectangle 36"/>
          <p:cNvSpPr>
            <a:spLocks noChangeArrowheads="1"/>
          </p:cNvSpPr>
          <p:nvPr/>
        </p:nvSpPr>
        <p:spPr bwMode="auto">
          <a:xfrm>
            <a:off x="7205644" y="738156"/>
            <a:ext cx="1416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hangingPunct="1">
              <a:spcBef>
                <a:spcPct val="0"/>
              </a:spcBef>
              <a:buFontTx/>
              <a:buNone/>
            </a:pPr>
            <a:endParaRPr kumimoji="1" lang="zh-CN" altLang="en-US" sz="2000">
              <a:solidFill>
                <a:schemeClr val="bg2"/>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nvSpPr>
        <p:spPr bwMode="auto">
          <a:xfrm>
            <a:off x="406400" y="738156"/>
            <a:ext cx="426402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514350" indent="-171450" defTabSz="68580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857250" indent="-171450" defTabSz="6858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2001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1543050" indent="-171450" defTabSz="6858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0002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4574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29146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371850" indent="-171450" defTabSz="6858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eaLnBrk="1" latinLnBrk="0" hangingPunct="1">
              <a:lnSpc>
                <a:spcPct val="90000"/>
              </a:lnSpc>
              <a:spcBef>
                <a:spcPts val="750"/>
              </a:spcBef>
            </a:pPr>
            <a:endParaRPr lang="en-US" altLang="zh-CN" sz="2400" dirty="0">
              <a:latin typeface="微软雅黑" panose="020B0503020204020204" pitchFamily="34" charset="-122"/>
              <a:ea typeface="微软雅黑" panose="020B0503020204020204" pitchFamily="34" charset="-122"/>
            </a:endParaRPr>
          </a:p>
        </p:txBody>
      </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7" name="流程图: 可选过程 16"/>
          <p:cNvSpPr/>
          <p:nvPr/>
        </p:nvSpPr>
        <p:spPr bwMode="auto">
          <a:xfrm>
            <a:off x="1814486" y="1227092"/>
            <a:ext cx="1040673" cy="499043"/>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altLang="zh-CN" sz="5400" dirty="0">
                <a:latin typeface="微软雅黑" panose="020B0503020204020204" pitchFamily="34" charset="-122"/>
                <a:ea typeface="微软雅黑" panose="020B0503020204020204" pitchFamily="34" charset="-122"/>
              </a:rPr>
              <a:t>+</a:t>
            </a:r>
            <a:endParaRPr lang="zh-CN" altLang="en-US" sz="5400" dirty="0">
              <a:solidFill>
                <a:srgbClr val="FFFFFF"/>
              </a:solidFill>
              <a:latin typeface="微软雅黑" panose="020B0503020204020204" pitchFamily="34" charset="-122"/>
              <a:ea typeface="微软雅黑" panose="020B0503020204020204" pitchFamily="34" charset="-122"/>
            </a:endParaRPr>
          </a:p>
        </p:txBody>
      </p:sp>
      <p:sp>
        <p:nvSpPr>
          <p:cNvPr id="19" name="流程图: 可选过程 18"/>
          <p:cNvSpPr/>
          <p:nvPr/>
        </p:nvSpPr>
        <p:spPr bwMode="auto">
          <a:xfrm>
            <a:off x="2591441" y="1802029"/>
            <a:ext cx="1071717" cy="508660"/>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sz="1800" dirty="0">
                <a:latin typeface="微软雅黑" panose="020B0503020204020204" pitchFamily="34" charset="-122"/>
                <a:ea typeface="微软雅黑" panose="020B0503020204020204" pitchFamily="34" charset="-122"/>
              </a:rPr>
              <a:t>指导语</a:t>
            </a:r>
            <a:endParaRPr lang="zh-CN" altLang="en-US" sz="1800" dirty="0">
              <a:solidFill>
                <a:srgbClr val="FFFFFF"/>
              </a:solidFill>
              <a:latin typeface="微软雅黑" panose="020B0503020204020204" pitchFamily="34" charset="-122"/>
              <a:ea typeface="微软雅黑" panose="020B0503020204020204" pitchFamily="34" charset="-122"/>
            </a:endParaRPr>
          </a:p>
        </p:txBody>
      </p:sp>
      <p:cxnSp>
        <p:nvCxnSpPr>
          <p:cNvPr id="20" name="直接箭头连接符 19"/>
          <p:cNvCxnSpPr>
            <a:cxnSpLocks/>
          </p:cNvCxnSpPr>
          <p:nvPr/>
        </p:nvCxnSpPr>
        <p:spPr bwMode="auto">
          <a:xfrm>
            <a:off x="3046418" y="1002100"/>
            <a:ext cx="4956544" cy="332500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矩形 5"/>
          <p:cNvSpPr>
            <a:spLocks noChangeArrowheads="1"/>
          </p:cNvSpPr>
          <p:nvPr/>
        </p:nvSpPr>
        <p:spPr bwMode="auto">
          <a:xfrm>
            <a:off x="5180004" y="1858905"/>
            <a:ext cx="14073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en-US" altLang="zh-CN" dirty="0">
                <a:solidFill>
                  <a:srgbClr val="FF0000"/>
                </a:solidFill>
                <a:latin typeface="微软雅黑" panose="020B0503020204020204" pitchFamily="34" charset="-122"/>
                <a:ea typeface="微软雅黑" panose="020B0503020204020204" pitchFamily="34" charset="-122"/>
              </a:rPr>
              <a:t>Time</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3" name="矩形 16"/>
          <p:cNvSpPr>
            <a:spLocks noChangeArrowheads="1"/>
          </p:cNvSpPr>
          <p:nvPr/>
        </p:nvSpPr>
        <p:spPr bwMode="auto">
          <a:xfrm>
            <a:off x="685782" y="1257174"/>
            <a:ext cx="1177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en-US" altLang="zh-CN" sz="1800" dirty="0">
                <a:solidFill>
                  <a:srgbClr val="FF0000"/>
                </a:solidFill>
                <a:latin typeface="微软雅黑" panose="020B0503020204020204" pitchFamily="34" charset="-122"/>
                <a:ea typeface="微软雅黑" panose="020B0503020204020204" pitchFamily="34" charset="-122"/>
              </a:rPr>
              <a:t>1000ms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24" name="矩形 17"/>
          <p:cNvSpPr>
            <a:spLocks noChangeArrowheads="1"/>
          </p:cNvSpPr>
          <p:nvPr/>
        </p:nvSpPr>
        <p:spPr bwMode="auto">
          <a:xfrm>
            <a:off x="1462365" y="1874965"/>
            <a:ext cx="1131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en-US" altLang="zh-CN" sz="1800" dirty="0">
                <a:solidFill>
                  <a:srgbClr val="FF0000"/>
                </a:solidFill>
                <a:latin typeface="微软雅黑" panose="020B0503020204020204" pitchFamily="34" charset="-122"/>
                <a:ea typeface="微软雅黑" panose="020B0503020204020204" pitchFamily="34" charset="-122"/>
              </a:rPr>
              <a:t>5000ms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25" name="矩形 18"/>
          <p:cNvSpPr>
            <a:spLocks noChangeArrowheads="1"/>
          </p:cNvSpPr>
          <p:nvPr/>
        </p:nvSpPr>
        <p:spPr bwMode="auto">
          <a:xfrm>
            <a:off x="2375302" y="2424836"/>
            <a:ext cx="1074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en-US" altLang="zh-CN" sz="1800" dirty="0">
                <a:solidFill>
                  <a:srgbClr val="FF0000"/>
                </a:solidFill>
                <a:latin typeface="微软雅黑" panose="020B0503020204020204" pitchFamily="34" charset="-122"/>
                <a:ea typeface="微软雅黑" panose="020B0503020204020204" pitchFamily="34" charset="-122"/>
              </a:rPr>
              <a:t>500ms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30" name="流程图: 可选过程 29"/>
          <p:cNvSpPr/>
          <p:nvPr/>
        </p:nvSpPr>
        <p:spPr bwMode="auto">
          <a:xfrm>
            <a:off x="3449739" y="2373766"/>
            <a:ext cx="1115440" cy="472444"/>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sz="1700" dirty="0">
                <a:latin typeface="微软雅黑" panose="020B0503020204020204" pitchFamily="34" charset="-122"/>
                <a:ea typeface="微软雅黑" panose="020B0503020204020204" pitchFamily="34" charset="-122"/>
              </a:rPr>
              <a:t>情绪图片</a:t>
            </a:r>
            <a:endParaRPr lang="en-US" altLang="zh-CN" sz="1700" dirty="0">
              <a:latin typeface="微软雅黑" panose="020B0503020204020204" pitchFamily="34" charset="-122"/>
              <a:ea typeface="微软雅黑" panose="020B0503020204020204" pitchFamily="34" charset="-122"/>
            </a:endParaRPr>
          </a:p>
        </p:txBody>
      </p:sp>
      <p:sp>
        <p:nvSpPr>
          <p:cNvPr id="32" name="流程图: 可选过程 31"/>
          <p:cNvSpPr/>
          <p:nvPr/>
        </p:nvSpPr>
        <p:spPr bwMode="auto">
          <a:xfrm>
            <a:off x="5245449" y="3451544"/>
            <a:ext cx="1053773" cy="50264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en-US" altLang="zh-CN" sz="2400" dirty="0">
                <a:latin typeface="微软雅黑" panose="020B0503020204020204" pitchFamily="34" charset="-122"/>
                <a:ea typeface="微软雅黑" panose="020B0503020204020204" pitchFamily="34" charset="-122"/>
              </a:rPr>
              <a:t>···</a:t>
            </a:r>
          </a:p>
        </p:txBody>
      </p:sp>
      <p:sp>
        <p:nvSpPr>
          <p:cNvPr id="34" name="矩形 22"/>
          <p:cNvSpPr>
            <a:spLocks noChangeArrowheads="1"/>
          </p:cNvSpPr>
          <p:nvPr/>
        </p:nvSpPr>
        <p:spPr bwMode="auto">
          <a:xfrm>
            <a:off x="2099254" y="3006659"/>
            <a:ext cx="25362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en-US" altLang="zh-CN" sz="1800" dirty="0">
                <a:solidFill>
                  <a:srgbClr val="FF0000"/>
                </a:solidFill>
                <a:latin typeface="微软雅黑" panose="020B0503020204020204" pitchFamily="34" charset="-122"/>
                <a:ea typeface="微软雅黑" panose="020B0503020204020204" pitchFamily="34" charset="-122"/>
              </a:rPr>
              <a:t>ISI</a:t>
            </a:r>
            <a:r>
              <a:rPr lang="zh-CN" altLang="en-US" sz="1800" dirty="0">
                <a:solidFill>
                  <a:srgbClr val="FF0000"/>
                </a:solidFill>
                <a:latin typeface="微软雅黑" panose="020B0503020204020204" pitchFamily="34" charset="-122"/>
                <a:ea typeface="微软雅黑" panose="020B0503020204020204" pitchFamily="34" charset="-122"/>
              </a:rPr>
              <a:t>（</a:t>
            </a:r>
            <a:r>
              <a:rPr lang="en-US" altLang="zh-CN" sz="1800" dirty="0">
                <a:solidFill>
                  <a:srgbClr val="FF0000"/>
                </a:solidFill>
                <a:latin typeface="微软雅黑" panose="020B0503020204020204" pitchFamily="34" charset="-122"/>
                <a:ea typeface="微软雅黑" panose="020B0503020204020204" pitchFamily="34" charset="-122"/>
              </a:rPr>
              <a:t>900-1500ms</a:t>
            </a:r>
            <a:r>
              <a:rPr lang="zh-CN" altLang="en-US" sz="1800" dirty="0">
                <a:solidFill>
                  <a:srgbClr val="FF0000"/>
                </a:solidFill>
                <a:latin typeface="微软雅黑" panose="020B0503020204020204" pitchFamily="34" charset="-122"/>
                <a:ea typeface="微软雅黑" panose="020B0503020204020204" pitchFamily="34" charset="-122"/>
              </a:rPr>
              <a:t>）</a:t>
            </a:r>
          </a:p>
        </p:txBody>
      </p:sp>
      <p:sp>
        <p:nvSpPr>
          <p:cNvPr id="37" name="矩形 23"/>
          <p:cNvSpPr>
            <a:spLocks noChangeArrowheads="1"/>
          </p:cNvSpPr>
          <p:nvPr/>
        </p:nvSpPr>
        <p:spPr bwMode="auto">
          <a:xfrm>
            <a:off x="3814745" y="663394"/>
            <a:ext cx="13131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zh-CN" altLang="en-US" sz="2200" dirty="0">
                <a:latin typeface="微软雅黑" panose="020B0503020204020204" pitchFamily="34" charset="-122"/>
                <a:ea typeface="微软雅黑" panose="020B0503020204020204" pitchFamily="34" charset="-122"/>
              </a:rPr>
              <a:t>实验程序</a:t>
            </a:r>
          </a:p>
        </p:txBody>
      </p:sp>
      <p:sp>
        <p:nvSpPr>
          <p:cNvPr id="36" name="流程图: 可选过程 35"/>
          <p:cNvSpPr/>
          <p:nvPr/>
        </p:nvSpPr>
        <p:spPr bwMode="auto">
          <a:xfrm>
            <a:off x="4367932" y="2901650"/>
            <a:ext cx="1115440" cy="472444"/>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sz="1800" dirty="0">
                <a:latin typeface="微软雅黑" panose="020B0503020204020204" pitchFamily="34" charset="-122"/>
                <a:ea typeface="微软雅黑" panose="020B0503020204020204" pitchFamily="34" charset="-122"/>
              </a:rPr>
              <a:t>空屏</a:t>
            </a:r>
            <a:endParaRPr lang="en-US" altLang="zh-CN" sz="1800" dirty="0">
              <a:latin typeface="微软雅黑" panose="020B0503020204020204" pitchFamily="34" charset="-122"/>
              <a:ea typeface="微软雅黑" panose="020B0503020204020204" pitchFamily="34" charset="-122"/>
            </a:endParaRPr>
          </a:p>
        </p:txBody>
      </p:sp>
      <p:sp>
        <p:nvSpPr>
          <p:cNvPr id="38" name="矩形 18"/>
          <p:cNvSpPr>
            <a:spLocks noChangeArrowheads="1"/>
          </p:cNvSpPr>
          <p:nvPr/>
        </p:nvSpPr>
        <p:spPr bwMode="auto">
          <a:xfrm>
            <a:off x="4277621" y="3618134"/>
            <a:ext cx="1074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en-US" altLang="zh-CN" sz="1800" dirty="0">
                <a:solidFill>
                  <a:srgbClr val="FF0000"/>
                </a:solidFill>
                <a:latin typeface="微软雅黑" panose="020B0503020204020204" pitchFamily="34" charset="-122"/>
                <a:ea typeface="微软雅黑" panose="020B0503020204020204" pitchFamily="34" charset="-122"/>
              </a:rPr>
              <a:t>500ms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40" name="流程图: 可选过程 39"/>
          <p:cNvSpPr/>
          <p:nvPr/>
        </p:nvSpPr>
        <p:spPr bwMode="auto">
          <a:xfrm>
            <a:off x="6195003" y="4006324"/>
            <a:ext cx="1115440" cy="472444"/>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sz="1700" dirty="0">
                <a:latin typeface="微软雅黑" panose="020B0503020204020204" pitchFamily="34" charset="-122"/>
                <a:ea typeface="微软雅黑" panose="020B0503020204020204" pitchFamily="34" charset="-122"/>
              </a:rPr>
              <a:t>情绪图片</a:t>
            </a:r>
            <a:endParaRPr lang="en-US" altLang="zh-CN" sz="1700" dirty="0">
              <a:latin typeface="微软雅黑" panose="020B0503020204020204" pitchFamily="34" charset="-122"/>
              <a:ea typeface="微软雅黑" panose="020B0503020204020204" pitchFamily="34" charset="-122"/>
            </a:endParaRPr>
          </a:p>
        </p:txBody>
      </p:sp>
      <p:sp>
        <p:nvSpPr>
          <p:cNvPr id="42" name="流程图: 可选过程 41"/>
          <p:cNvSpPr/>
          <p:nvPr/>
        </p:nvSpPr>
        <p:spPr bwMode="auto">
          <a:xfrm>
            <a:off x="7104026" y="4530906"/>
            <a:ext cx="1115440" cy="472444"/>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eaLnBrk="1" hangingPunct="1">
              <a:defRPr/>
            </a:pPr>
            <a:r>
              <a:rPr lang="zh-CN" altLang="en-US" sz="1800" dirty="0">
                <a:latin typeface="微软雅黑" panose="020B0503020204020204" pitchFamily="34" charset="-122"/>
                <a:ea typeface="微软雅黑" panose="020B0503020204020204" pitchFamily="34" charset="-122"/>
              </a:rPr>
              <a:t>空屏</a:t>
            </a:r>
            <a:endParaRPr lang="en-US" altLang="zh-CN" sz="1800" dirty="0">
              <a:latin typeface="微软雅黑" panose="020B0503020204020204" pitchFamily="34" charset="-122"/>
              <a:ea typeface="微软雅黑" panose="020B0503020204020204" pitchFamily="34" charset="-122"/>
            </a:endParaRPr>
          </a:p>
        </p:txBody>
      </p:sp>
      <p:sp>
        <p:nvSpPr>
          <p:cNvPr id="6" name="矩形 5"/>
          <p:cNvSpPr/>
          <p:nvPr/>
        </p:nvSpPr>
        <p:spPr>
          <a:xfrm>
            <a:off x="231324" y="4138353"/>
            <a:ext cx="2518638" cy="523220"/>
          </a:xfrm>
          <a:prstGeom prst="rect">
            <a:avLst/>
          </a:prstGeom>
        </p:spPr>
        <p:txBody>
          <a:bodyPr wrap="none">
            <a:spAutoFit/>
          </a:bodyPr>
          <a:lstStyle/>
          <a:p>
            <a:pPr algn="ctr">
              <a:defRPr/>
            </a:pPr>
            <a:r>
              <a:rPr lang="zh-CN" altLang="en-US" dirty="0">
                <a:latin typeface="微软雅黑" panose="020B0503020204020204" pitchFamily="34" charset="-122"/>
                <a:ea typeface="微软雅黑" panose="020B0503020204020204" pitchFamily="34" charset="-122"/>
              </a:rPr>
              <a:t>情绪图片：愉快、悲伤、中性</a:t>
            </a:r>
            <a:endParaRPr lang="en-US" altLang="zh-CN" dirty="0">
              <a:latin typeface="微软雅黑" panose="020B0503020204020204" pitchFamily="34" charset="-122"/>
              <a:ea typeface="微软雅黑" panose="020B0503020204020204" pitchFamily="34" charset="-122"/>
            </a:endParaRPr>
          </a:p>
          <a:p>
            <a:pPr algn="ctr">
              <a:defRP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8277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情绪相关</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pic>
        <p:nvPicPr>
          <p:cNvPr id="36"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5571" y="1293994"/>
            <a:ext cx="6805023" cy="363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1"/>
          <p:cNvSpPr>
            <a:spLocks noChangeArrowheads="1"/>
          </p:cNvSpPr>
          <p:nvPr/>
        </p:nvSpPr>
        <p:spPr bwMode="auto">
          <a:xfrm>
            <a:off x="2662101" y="793751"/>
            <a:ext cx="3903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三个年龄段被试 ERPs 基本特征比较</a:t>
            </a:r>
          </a:p>
        </p:txBody>
      </p:sp>
    </p:spTree>
    <p:extLst>
      <p:ext uri="{BB962C8B-B14F-4D97-AF65-F5344CB8AC3E}">
        <p14:creationId xmlns:p14="http://schemas.microsoft.com/office/powerpoint/2010/main" val="14244648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289135"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EEG</a:t>
            </a:r>
            <a:r>
              <a:rPr lang="zh-CN" altLang="en-US" sz="2200" b="1" dirty="0">
                <a:solidFill>
                  <a:srgbClr val="00B0F0"/>
                </a:solidFill>
                <a:latin typeface="微软雅黑" panose="020B0503020204020204" pitchFamily="34" charset="-122"/>
                <a:ea typeface="微软雅黑" panose="020B0503020204020204" pitchFamily="34" charset="-122"/>
              </a:rPr>
              <a:t>节律</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sp>
        <p:nvSpPr>
          <p:cNvPr id="12" name="矩形 12"/>
          <p:cNvSpPr>
            <a:spLocks noChangeArrowheads="1"/>
          </p:cNvSpPr>
          <p:nvPr/>
        </p:nvSpPr>
        <p:spPr bwMode="auto">
          <a:xfrm>
            <a:off x="796332" y="2012498"/>
            <a:ext cx="78867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marL="342900" indent="-342900" latinLnBrk="0">
              <a:spcBef>
                <a:spcPct val="0"/>
              </a:spcBef>
              <a:buFont typeface="Wingdings" panose="05000000000000000000" pitchFamily="2" charset="2"/>
              <a:buChar char="Ø"/>
            </a:pPr>
            <a:r>
              <a:rPr lang="en-US" altLang="zh-CN" sz="2200" b="1" dirty="0">
                <a:latin typeface="微软雅黑" panose="020B0503020204020204" pitchFamily="34" charset="-122"/>
                <a:ea typeface="微软雅黑" panose="020B0503020204020204" pitchFamily="34" charset="-122"/>
              </a:rPr>
              <a:t>Delta</a:t>
            </a:r>
            <a:r>
              <a:rPr lang="zh-CN" altLang="en-US" sz="2200" b="1" dirty="0">
                <a:latin typeface="微软雅黑" panose="020B0503020204020204" pitchFamily="34" charset="-122"/>
                <a:ea typeface="微软雅黑" panose="020B0503020204020204" pitchFamily="34" charset="-122"/>
              </a:rPr>
              <a:t>波</a:t>
            </a:r>
            <a:endParaRPr lang="en-US" altLang="zh-CN" sz="1800" b="1"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b="1"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p:txBody>
      </p:sp>
      <p:sp>
        <p:nvSpPr>
          <p:cNvPr id="14" name="矩形 12"/>
          <p:cNvSpPr>
            <a:spLocks noChangeArrowheads="1"/>
          </p:cNvSpPr>
          <p:nvPr/>
        </p:nvSpPr>
        <p:spPr bwMode="auto">
          <a:xfrm>
            <a:off x="796332" y="2681378"/>
            <a:ext cx="78867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endParaRPr lang="en-US" altLang="zh-CN" sz="1800" b="1"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频率：</a:t>
            </a:r>
            <a:r>
              <a:rPr lang="en-US" altLang="zh-CN" sz="1800" dirty="0">
                <a:latin typeface="微软雅黑" panose="020B0503020204020204" pitchFamily="34" charset="-122"/>
                <a:ea typeface="微软雅黑" panose="020B0503020204020204" pitchFamily="34" charset="-122"/>
              </a:rPr>
              <a:t>0~4Hz</a:t>
            </a:r>
          </a:p>
          <a:p>
            <a:pPr latinLnBrk="0">
              <a:spcBef>
                <a:spcPct val="0"/>
              </a:spcBef>
              <a:buFontTx/>
              <a:buNone/>
            </a:pPr>
            <a:endParaRPr lang="en-US" altLang="zh-CN" sz="1000"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幅值：</a:t>
            </a:r>
            <a:r>
              <a:rPr lang="en-US" altLang="zh-CN" sz="1800" dirty="0">
                <a:latin typeface="微软雅黑" panose="020B0503020204020204" pitchFamily="34" charset="-122"/>
                <a:ea typeface="微软雅黑" panose="020B0503020204020204" pitchFamily="34" charset="-122"/>
              </a:rPr>
              <a:t>20~200uV</a:t>
            </a: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4401451" y="2246811"/>
            <a:ext cx="3876190" cy="1250175"/>
          </a:xfrm>
          <a:prstGeom prst="rect">
            <a:avLst/>
          </a:prstGeom>
        </p:spPr>
      </p:pic>
    </p:spTree>
    <p:extLst>
      <p:ext uri="{BB962C8B-B14F-4D97-AF65-F5344CB8AC3E}">
        <p14:creationId xmlns:p14="http://schemas.microsoft.com/office/powerpoint/2010/main" val="28127486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情绪相关</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1" name="矩形 1"/>
          <p:cNvSpPr>
            <a:spLocks noChangeArrowheads="1"/>
          </p:cNvSpPr>
          <p:nvPr/>
        </p:nvSpPr>
        <p:spPr bwMode="auto">
          <a:xfrm>
            <a:off x="2219686" y="820284"/>
            <a:ext cx="4802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三个年龄段被试悲伤面孔引发的脑电模式比较</a:t>
            </a:r>
          </a:p>
        </p:txBody>
      </p:sp>
      <p:pic>
        <p:nvPicPr>
          <p:cNvPr id="12"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05289" y="1345473"/>
            <a:ext cx="6230983" cy="369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15724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情绪相关</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15" name="矩形 14"/>
          <p:cNvSpPr/>
          <p:nvPr/>
        </p:nvSpPr>
        <p:spPr>
          <a:xfrm>
            <a:off x="442233" y="224784"/>
            <a:ext cx="290464" cy="307777"/>
          </a:xfrm>
          <a:prstGeom prst="rect">
            <a:avLst/>
          </a:prstGeom>
        </p:spPr>
        <p:txBody>
          <a:bodyPr wrap="none">
            <a:spAutoFit/>
          </a:bodyPr>
          <a:lstStyle/>
          <a:p>
            <a:r>
              <a:rPr lang="en-US" altLang="zh-CN" dirty="0">
                <a:solidFill>
                  <a:srgbClr val="414455"/>
                </a:solidFill>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3" name="内容占位符 2"/>
          <p:cNvSpPr txBox="1">
            <a:spLocks/>
          </p:cNvSpPr>
          <p:nvPr/>
        </p:nvSpPr>
        <p:spPr>
          <a:xfrm>
            <a:off x="685782" y="1287357"/>
            <a:ext cx="7886700" cy="3584575"/>
          </a:xfrm>
          <a:prstGeom prst="rect">
            <a:avLst/>
          </a:prstGeom>
        </p:spPr>
        <p:txBody>
          <a:bodyPr/>
          <a:lstStyle>
            <a:lvl1pPr marL="342900" indent="-342900" algn="l" rtl="0" eaLnBrk="0" fontAlgn="base" latinLnBrk="1"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algun Gothic" panose="020B0503020000020004" pitchFamily="34" charset="-127"/>
              </a:defRPr>
            </a:lvl1pPr>
            <a:lvl2pPr marL="742950" indent="-285750" algn="l" rtl="0" eaLnBrk="0" fontAlgn="base" latinLnBrk="1" hangingPunct="0">
              <a:spcBef>
                <a:spcPct val="20000"/>
              </a:spcBef>
              <a:spcAft>
                <a:spcPct val="0"/>
              </a:spcAft>
              <a:buFont typeface="Arial" panose="020B0604020202020204" pitchFamily="34" charset="0"/>
              <a:buChar char="–"/>
              <a:defRPr sz="2800">
                <a:solidFill>
                  <a:schemeClr val="tx1"/>
                </a:solidFill>
                <a:latin typeface="+mn-lt"/>
                <a:ea typeface="+mn-ea"/>
                <a:sym typeface="Malgun Gothic" panose="020B0503020000020004" pitchFamily="34" charset="-127"/>
              </a:defRPr>
            </a:lvl2pPr>
            <a:lvl3pPr marL="1143000" indent="-228600" algn="l" rtl="0" eaLnBrk="0" fontAlgn="base" latinLnBrk="1" hangingPunct="0">
              <a:spcBef>
                <a:spcPct val="20000"/>
              </a:spcBef>
              <a:spcAft>
                <a:spcPct val="0"/>
              </a:spcAft>
              <a:buFont typeface="Arial" panose="020B0604020202020204" pitchFamily="34" charset="0"/>
              <a:buChar char="•"/>
              <a:defRPr sz="2400">
                <a:solidFill>
                  <a:schemeClr val="tx1"/>
                </a:solidFill>
                <a:latin typeface="+mn-lt"/>
                <a:ea typeface="+mn-ea"/>
                <a:sym typeface="Malgun Gothic" panose="020B0503020000020004" pitchFamily="34" charset="-127"/>
              </a:defRPr>
            </a:lvl3pPr>
            <a:lvl4pPr marL="16002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4pPr>
            <a:lvl5pPr marL="2057400" indent="-228600" algn="l" rtl="0" eaLnBrk="0" fontAlgn="base" latinLnBrk="1" hangingPunct="0">
              <a:spcBef>
                <a:spcPct val="20000"/>
              </a:spcBef>
              <a:spcAft>
                <a:spcPct val="0"/>
              </a:spcAft>
              <a:buFont typeface="Arial" panose="020B0604020202020204" pitchFamily="34" charset="0"/>
              <a:buChar char="»"/>
              <a:defRPr sz="2000">
                <a:solidFill>
                  <a:schemeClr val="tx1"/>
                </a:solidFill>
                <a:latin typeface="+mn-lt"/>
                <a:ea typeface="+mn-ea"/>
                <a:sym typeface="Malgun Gothic" panose="020B0503020000020004" pitchFamily="34" charset="-127"/>
              </a:defRPr>
            </a:lvl5pPr>
            <a:lvl6pPr marL="25146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6pPr>
            <a:lvl7pPr marL="29718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7pPr>
            <a:lvl8pPr marL="34290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8pPr>
            <a:lvl9pPr marL="3886200" indent="-228600" algn="l" rtl="0" fontAlgn="base" latinLnBrk="1">
              <a:spcBef>
                <a:spcPct val="20000"/>
              </a:spcBef>
              <a:spcAft>
                <a:spcPct val="0"/>
              </a:spcAft>
              <a:buFont typeface="Arial" pitchFamily="34" charset="0"/>
              <a:buChar char="»"/>
              <a:defRPr sz="2000">
                <a:solidFill>
                  <a:schemeClr val="tx1"/>
                </a:solidFill>
                <a:latin typeface="+mn-lt"/>
                <a:ea typeface="+mn-ea"/>
                <a:sym typeface="Malgun Gothic" pitchFamily="34" charset="-127"/>
              </a:defRPr>
            </a:lvl9pPr>
          </a:lstStyle>
          <a:p>
            <a:pPr marL="0" indent="0">
              <a:buFont typeface="Arial" panose="020B0604020202020204" pitchFamily="34" charset="0"/>
              <a:buNone/>
              <a:defRPr/>
            </a:pPr>
            <a:endParaRPr lang="zh-CN" altLang="en-US" kern="0">
              <a:latin typeface="微软雅黑" panose="020B0503020204020204" pitchFamily="34" charset="-122"/>
              <a:ea typeface="微软雅黑" panose="020B0503020204020204" pitchFamily="34" charset="-122"/>
            </a:endParaRPr>
          </a:p>
          <a:p>
            <a:pPr>
              <a:defRPr/>
            </a:pPr>
            <a:endParaRPr lang="zh-CN" altLang="en-US" kern="0" dirty="0">
              <a:latin typeface="微软雅黑" panose="020B0503020204020204" pitchFamily="34" charset="-122"/>
              <a:ea typeface="微软雅黑" panose="020B0503020204020204" pitchFamily="34" charset="-122"/>
            </a:endParaRPr>
          </a:p>
        </p:txBody>
      </p:sp>
      <p:sp>
        <p:nvSpPr>
          <p:cNvPr id="14" name="矩形 12"/>
          <p:cNvSpPr>
            <a:spLocks noChangeArrowheads="1"/>
          </p:cNvSpPr>
          <p:nvPr/>
        </p:nvSpPr>
        <p:spPr bwMode="auto">
          <a:xfrm>
            <a:off x="740550" y="1516110"/>
            <a:ext cx="7777163" cy="307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spcAft>
                <a:spcPts val="1200"/>
              </a:spcAft>
              <a:buFontTx/>
              <a:buNone/>
            </a:pPr>
            <a:r>
              <a:rPr lang="zh-CN" altLang="en-US" sz="2000" dirty="0">
                <a:latin typeface="微软雅黑" panose="020B0503020204020204" pitchFamily="34" charset="-122"/>
                <a:ea typeface="微软雅黑" panose="020B0503020204020204" pitchFamily="34" charset="-122"/>
              </a:rPr>
              <a:t>研究得出以下结论</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1028700" lvl="1" latinLnBrk="0">
              <a:lnSpc>
                <a:spcPct val="150000"/>
              </a:lnSpc>
              <a:spcBef>
                <a:spcPct val="0"/>
              </a:spcBef>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 情绪面孔区分的悲伤效应</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en-US" altLang="zh-CN" sz="1600" dirty="0">
                <a:latin typeface="微软雅黑" panose="020B0503020204020204" pitchFamily="34" charset="-122"/>
                <a:ea typeface="微软雅黑" panose="020B0503020204020204" pitchFamily="34" charset="-122"/>
              </a:rPr>
              <a:t>LPC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550~800ms</a:t>
            </a:r>
            <a:r>
              <a:rPr lang="zh-CN" altLang="en-US" sz="1600" dirty="0">
                <a:latin typeface="微软雅黑" panose="020B0503020204020204" pitchFamily="34" charset="-122"/>
                <a:ea typeface="微软雅黑" panose="020B0503020204020204" pitchFamily="34" charset="-122"/>
              </a:rPr>
              <a:t>正波）波幅：悲伤面孔</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愉快面孔</a:t>
            </a:r>
            <a:endParaRPr lang="en-US" altLang="zh-CN" sz="1600" dirty="0">
              <a:latin typeface="微软雅黑" panose="020B0503020204020204" pitchFamily="34" charset="-122"/>
              <a:ea typeface="微软雅黑" panose="020B0503020204020204" pitchFamily="34" charset="-122"/>
            </a:endParaRPr>
          </a:p>
          <a:p>
            <a:pPr marL="1028700" lvl="1" latinLnBrk="0">
              <a:lnSpc>
                <a:spcPct val="150000"/>
              </a:lnSpc>
              <a:spcBef>
                <a:spcPts val="1200"/>
              </a:spcBef>
              <a:buSzPct val="100000"/>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 情绪面孔加工的年龄效应</a:t>
            </a:r>
            <a:endParaRPr lang="en-US" altLang="zh-CN" sz="1800" dirty="0">
              <a:latin typeface="微软雅黑" panose="020B0503020204020204" pitchFamily="34" charset="-122"/>
              <a:ea typeface="微软雅黑" panose="020B0503020204020204" pitchFamily="34" charset="-122"/>
            </a:endParaRPr>
          </a:p>
          <a:p>
            <a:pPr lvl="2">
              <a:lnSpc>
                <a:spcPct val="150000"/>
              </a:lnSpc>
            </a:pPr>
            <a:r>
              <a:rPr lang="en-US" altLang="zh-CN" sz="1600" dirty="0">
                <a:latin typeface="微软雅黑" panose="020B0503020204020204" pitchFamily="34" charset="-122"/>
                <a:ea typeface="微软雅黑" panose="020B0503020204020204" pitchFamily="34" charset="-122"/>
              </a:rPr>
              <a:t>N2</a:t>
            </a:r>
            <a:r>
              <a:rPr lang="zh-CN" altLang="en-US" sz="1600" dirty="0">
                <a:latin typeface="微软雅黑" panose="020B0503020204020204" pitchFamily="34" charset="-122"/>
                <a:ea typeface="微软雅黑" panose="020B0503020204020204" pitchFamily="34" charset="-122"/>
              </a:rPr>
              <a:t>波幅：初中生</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高中生</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大学生</a:t>
            </a:r>
            <a:endParaRPr lang="en-US" altLang="zh-CN" sz="1600" dirty="0">
              <a:latin typeface="微软雅黑" panose="020B0503020204020204" pitchFamily="34" charset="-122"/>
              <a:ea typeface="微软雅黑" panose="020B0503020204020204" pitchFamily="34" charset="-122"/>
            </a:endParaRPr>
          </a:p>
          <a:p>
            <a:pPr lvl="2">
              <a:lnSpc>
                <a:spcPct val="150000"/>
              </a:lnSpc>
            </a:pPr>
            <a:r>
              <a:rPr lang="en-US" altLang="zh-CN" sz="1600" dirty="0">
                <a:latin typeface="微软雅黑" panose="020B0503020204020204" pitchFamily="34" charset="-122"/>
                <a:ea typeface="微软雅黑" panose="020B0503020204020204" pitchFamily="34" charset="-122"/>
              </a:rPr>
              <a:t>P3</a:t>
            </a:r>
            <a:r>
              <a:rPr lang="zh-CN" altLang="en-US" sz="1600" dirty="0">
                <a:latin typeface="微软雅黑" panose="020B0503020204020204" pitchFamily="34" charset="-122"/>
                <a:ea typeface="微软雅黑" panose="020B0503020204020204" pitchFamily="34" charset="-122"/>
              </a:rPr>
              <a:t>波幅：大学生</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高中生</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初中生</a:t>
            </a: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61918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313180" cy="430887"/>
          </a:xfrm>
          <a:prstGeom prst="rect">
            <a:avLst/>
          </a:prstGeom>
          <a:noFill/>
        </p:spPr>
        <p:txBody>
          <a:bodyPr wrap="none" rtlCol="0">
            <a:spAutoFit/>
          </a:bodyPr>
          <a:lstStyle/>
          <a:p>
            <a:pPr>
              <a:defRPr/>
            </a:pPr>
            <a:r>
              <a:rPr lang="zh-CN" altLang="en-US" sz="2200" b="1" dirty="0">
                <a:solidFill>
                  <a:srgbClr val="00B0F0"/>
                </a:solidFill>
                <a:latin typeface="微软雅黑" panose="020B0503020204020204" pitchFamily="34" charset="-122"/>
                <a:ea typeface="微软雅黑" panose="020B0503020204020204" pitchFamily="34" charset="-122"/>
              </a:rPr>
              <a:t>参考文献</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latin typeface="微软雅黑" panose="020B0503020204020204" pitchFamily="34" charset="-122"/>
                <a:ea typeface="微软雅黑" panose="020B0503020204020204" pitchFamily="34" charset="-122"/>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247136" y="1182765"/>
            <a:ext cx="8898452" cy="38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marL="342900" indent="-342900">
              <a:spcBef>
                <a:spcPts val="0"/>
              </a:spcBef>
              <a:buFont typeface="+mj-lt"/>
              <a:buAutoNum type="arabicPeriod"/>
            </a:pPr>
            <a:r>
              <a:rPr lang="en-US" altLang="zh-CN" sz="1050" dirty="0"/>
              <a:t>Laurel J. Trainor and Andrea </a:t>
            </a:r>
            <a:r>
              <a:rPr lang="en-US" altLang="zh-CN" sz="1050" dirty="0" err="1"/>
              <a:t>Unrau</a:t>
            </a:r>
            <a:r>
              <a:rPr lang="en-US" altLang="zh-CN" sz="1050" dirty="0"/>
              <a:t> </a:t>
            </a:r>
            <a:r>
              <a:rPr lang="zh-CN" altLang="en-US" sz="1050" dirty="0"/>
              <a:t>，</a:t>
            </a:r>
            <a:r>
              <a:rPr lang="en-US" altLang="zh-CN" sz="1050" dirty="0"/>
              <a:t>Development of Pitch and Music Perception . Springer Handbook of Auditory Research, 2012</a:t>
            </a:r>
          </a:p>
          <a:p>
            <a:pPr marL="342900" indent="-342900">
              <a:spcBef>
                <a:spcPts val="0"/>
              </a:spcBef>
              <a:buFont typeface="+mj-lt"/>
              <a:buAutoNum type="arabicPeriod"/>
            </a:pPr>
            <a:r>
              <a:rPr lang="en-US" altLang="zh-CN" sz="1050" dirty="0" err="1"/>
              <a:t>Desmedt</a:t>
            </a:r>
            <a:r>
              <a:rPr lang="en-US" altLang="zh-CN" sz="1050" dirty="0"/>
              <a:t> JE, </a:t>
            </a:r>
            <a:r>
              <a:rPr lang="en-US" altLang="zh-CN" sz="1050" dirty="0" err="1"/>
              <a:t>Brunko</a:t>
            </a:r>
            <a:r>
              <a:rPr lang="en-US" altLang="zh-CN" sz="1050" dirty="0"/>
              <a:t> E 1980 Functional organization of far-field and cortical components of somatosensory evoked potentials in normal adults. </a:t>
            </a:r>
            <a:r>
              <a:rPr lang="en-US" altLang="zh-CN" sz="1050" dirty="0" err="1"/>
              <a:t>Prog</a:t>
            </a:r>
            <a:r>
              <a:rPr lang="en-US" altLang="zh-CN" sz="1050" dirty="0"/>
              <a:t> </a:t>
            </a:r>
            <a:r>
              <a:rPr lang="en-US" altLang="zh-CN" sz="1050" dirty="0" err="1"/>
              <a:t>Clin</a:t>
            </a:r>
            <a:r>
              <a:rPr lang="en-US" altLang="zh-CN" sz="1050" dirty="0"/>
              <a:t> </a:t>
            </a:r>
            <a:r>
              <a:rPr lang="en-US" altLang="zh-CN" sz="1050" dirty="0" err="1"/>
              <a:t>Neurophysiol</a:t>
            </a:r>
            <a:r>
              <a:rPr lang="en-US" altLang="zh-CN" sz="1050" dirty="0"/>
              <a:t> 7:27–50</a:t>
            </a:r>
            <a:endParaRPr lang="zh-CN" altLang="en-US" sz="1050" dirty="0"/>
          </a:p>
          <a:p>
            <a:pPr marL="342900" indent="-342900">
              <a:spcBef>
                <a:spcPts val="0"/>
              </a:spcBef>
              <a:buFont typeface="+mj-lt"/>
              <a:buAutoNum type="arabicPeriod"/>
            </a:pPr>
            <a:r>
              <a:rPr lang="en-US" altLang="zh-CN" sz="1050" dirty="0"/>
              <a:t>Duncan-Johnson, C. C., &amp; </a:t>
            </a:r>
            <a:r>
              <a:rPr lang="en-US" altLang="zh-CN" sz="1050" dirty="0" err="1"/>
              <a:t>Donchin</a:t>
            </a:r>
            <a:r>
              <a:rPr lang="en-US" altLang="zh-CN" sz="1050" dirty="0"/>
              <a:t>, E. (1977). On quantifying surprise: The variation of event-related potentials with subjective probability. Psychophysiology, 14(5), 456–467.</a:t>
            </a:r>
          </a:p>
          <a:p>
            <a:pPr marL="342900" indent="-342900">
              <a:spcBef>
                <a:spcPts val="0"/>
              </a:spcBef>
              <a:buFont typeface="+mj-lt"/>
              <a:buAutoNum type="arabicPeriod"/>
            </a:pPr>
            <a:r>
              <a:rPr lang="en-US" altLang="zh-CN" sz="1050" dirty="0" err="1"/>
              <a:t>Kutas</a:t>
            </a:r>
            <a:r>
              <a:rPr lang="en-US" altLang="zh-CN" sz="1050" dirty="0"/>
              <a:t>, M., McCarthy, G., &amp; </a:t>
            </a:r>
            <a:r>
              <a:rPr lang="en-US" altLang="zh-CN" sz="1050" dirty="0" err="1"/>
              <a:t>Donchin</a:t>
            </a:r>
            <a:r>
              <a:rPr lang="en-US" altLang="zh-CN" sz="1050" dirty="0"/>
              <a:t>, E. (1977). Augmenting mental chronometry: The P300 as a measure of stimulus evaluation time. Science, 197, 792–795.</a:t>
            </a:r>
          </a:p>
          <a:p>
            <a:pPr marL="342900" indent="-342900">
              <a:spcBef>
                <a:spcPts val="0"/>
              </a:spcBef>
              <a:buFont typeface="+mj-lt"/>
              <a:buAutoNum type="arabicPeriod"/>
            </a:pPr>
            <a:r>
              <a:rPr lang="zh-CN" altLang="en-US" sz="1050" dirty="0"/>
              <a:t>赵仑，</a:t>
            </a:r>
            <a:r>
              <a:rPr lang="en-US" altLang="zh-CN" sz="1050" dirty="0"/>
              <a:t>ERPs</a:t>
            </a:r>
            <a:r>
              <a:rPr lang="zh-CN" altLang="en-US" sz="1050" dirty="0"/>
              <a:t>实验教程，东南大学出版社</a:t>
            </a:r>
            <a:r>
              <a:rPr lang="en-US" altLang="zh-CN" sz="1050" dirty="0"/>
              <a:t>, 2010.</a:t>
            </a:r>
          </a:p>
          <a:p>
            <a:pPr marL="342900" indent="-342900">
              <a:spcBef>
                <a:spcPts val="0"/>
              </a:spcBef>
              <a:buFont typeface="+mj-lt"/>
              <a:buAutoNum type="arabicPeriod"/>
            </a:pPr>
            <a:r>
              <a:rPr lang="zh-CN" altLang="en-US" sz="1050" dirty="0"/>
              <a:t>魏景汉</a:t>
            </a:r>
            <a:r>
              <a:rPr lang="en-US" altLang="zh-CN" sz="1050" dirty="0"/>
              <a:t>,</a:t>
            </a:r>
            <a:r>
              <a:rPr lang="zh-CN" altLang="en-US" sz="1050" dirty="0"/>
              <a:t>罗跃嘉</a:t>
            </a:r>
            <a:r>
              <a:rPr lang="en-US" altLang="zh-CN" sz="1050" dirty="0"/>
              <a:t>, </a:t>
            </a:r>
            <a:r>
              <a:rPr lang="zh-CN" altLang="en-US" sz="1050" dirty="0"/>
              <a:t>事件相关电位原理与技术</a:t>
            </a:r>
            <a:r>
              <a:rPr lang="en-US" altLang="zh-CN" sz="1050" dirty="0"/>
              <a:t>. </a:t>
            </a:r>
            <a:r>
              <a:rPr lang="zh-CN" altLang="en-US" sz="1050" dirty="0"/>
              <a:t>科学出版社</a:t>
            </a:r>
            <a:r>
              <a:rPr lang="en-US" altLang="zh-CN" sz="1050" dirty="0"/>
              <a:t>, 2010.</a:t>
            </a:r>
          </a:p>
          <a:p>
            <a:pPr marL="342900" indent="-342900">
              <a:spcBef>
                <a:spcPts val="0"/>
              </a:spcBef>
              <a:buFont typeface="+mj-lt"/>
              <a:buAutoNum type="arabicPeriod"/>
            </a:pPr>
            <a:r>
              <a:rPr lang="en-US" altLang="zh-CN" sz="1050" dirty="0"/>
              <a:t>Steven J. Luck</a:t>
            </a:r>
            <a:r>
              <a:rPr lang="zh-CN" altLang="en-US" sz="1050" dirty="0"/>
              <a:t>（著），范思陆，丁玉珑，曲折，傅世敏（译）</a:t>
            </a:r>
            <a:r>
              <a:rPr lang="en-US" altLang="zh-CN" sz="1050" dirty="0"/>
              <a:t>, </a:t>
            </a:r>
            <a:r>
              <a:rPr lang="zh-CN" altLang="en-US" sz="1050" dirty="0"/>
              <a:t>事件相关电位基础，华东师范大学出版社，</a:t>
            </a:r>
            <a:r>
              <a:rPr lang="en-US" altLang="zh-CN" sz="1050" dirty="0"/>
              <a:t>2008.</a:t>
            </a:r>
          </a:p>
          <a:p>
            <a:pPr marL="342900" indent="-342900">
              <a:spcBef>
                <a:spcPts val="0"/>
              </a:spcBef>
              <a:buFont typeface="+mj-lt"/>
              <a:buAutoNum type="arabicPeriod"/>
            </a:pPr>
            <a:r>
              <a:rPr lang="fr-FR" altLang="zh-CN" sz="1050" dirty="0"/>
              <a:t>Donchin, E. (1981). Surprise! .... Surprise? Psychophysiology, 18, 493– 515.</a:t>
            </a:r>
          </a:p>
          <a:p>
            <a:pPr marL="342900" indent="-342900">
              <a:spcBef>
                <a:spcPts val="0"/>
              </a:spcBef>
              <a:buFont typeface="+mj-lt"/>
              <a:buAutoNum type="arabicPeriod"/>
            </a:pPr>
            <a:r>
              <a:rPr lang="it-IT" altLang="zh-CN" sz="1050" dirty="0"/>
              <a:t>Marco D. Comercheroa , John Polichb, </a:t>
            </a:r>
            <a:r>
              <a:rPr lang="en-US" altLang="zh-CN" sz="1050" dirty="0"/>
              <a:t>P3a and P3b from typical auditory and visual stimuli. Clinical Neurophysiology 110 (1999) 24–30</a:t>
            </a:r>
          </a:p>
          <a:p>
            <a:pPr marL="342900" indent="-342900">
              <a:spcBef>
                <a:spcPts val="0"/>
              </a:spcBef>
              <a:buFont typeface="+mj-lt"/>
              <a:buAutoNum type="arabicPeriod"/>
            </a:pPr>
            <a:r>
              <a:rPr lang="de-DE" altLang="zh-CN" sz="1050" dirty="0"/>
              <a:t>Winkler, C., Schäfer, M., Duschl, J., Schartl, M., and Volff, J.-N.</a:t>
            </a:r>
            <a:r>
              <a:rPr lang="en-US" altLang="zh-CN" sz="1050" dirty="0"/>
              <a:t> Functional divergence of two zebrafish </a:t>
            </a:r>
            <a:r>
              <a:rPr lang="en-US" altLang="zh-CN" sz="1050" dirty="0" err="1"/>
              <a:t>midkine</a:t>
            </a:r>
            <a:r>
              <a:rPr lang="en-US" altLang="zh-CN" sz="1050" dirty="0"/>
              <a:t> growth factors following fish-specific gene duplication, Genome research 13: 1067-1081</a:t>
            </a:r>
          </a:p>
          <a:p>
            <a:pPr marL="228600" indent="-228600">
              <a:spcBef>
                <a:spcPts val="0"/>
              </a:spcBef>
              <a:buFont typeface="+mj-lt"/>
              <a:buAutoNum type="arabicPeriod"/>
            </a:pPr>
            <a:r>
              <a:rPr lang="en-US" altLang="zh-CN" sz="1050" dirty="0" err="1"/>
              <a:t>Naatanen</a:t>
            </a:r>
            <a:r>
              <a:rPr lang="en-US" altLang="zh-CN" sz="1050" dirty="0"/>
              <a:t> R, Gaillard AWK, </a:t>
            </a:r>
            <a:r>
              <a:rPr lang="en-US" altLang="zh-CN" sz="1050" dirty="0" err="1"/>
              <a:t>Mantysalo</a:t>
            </a:r>
            <a:r>
              <a:rPr lang="en-US" altLang="zh-CN" sz="1050" dirty="0"/>
              <a:t> S. Early selective-attention effect on evoked potential reinterpreted. </a:t>
            </a:r>
            <a:r>
              <a:rPr lang="en-US" altLang="zh-CN" sz="1050" dirty="0" err="1"/>
              <a:t>Acta</a:t>
            </a:r>
            <a:r>
              <a:rPr lang="en-US" altLang="zh-CN" sz="1050" dirty="0"/>
              <a:t> </a:t>
            </a:r>
            <a:r>
              <a:rPr lang="en-US" altLang="zh-CN" sz="1050" dirty="0" err="1"/>
              <a:t>Psychol</a:t>
            </a:r>
            <a:r>
              <a:rPr lang="en-US" altLang="zh-CN" sz="1050" dirty="0"/>
              <a:t> 1978;42:313–29.</a:t>
            </a:r>
          </a:p>
          <a:p>
            <a:pPr marL="228600" indent="-228600">
              <a:spcBef>
                <a:spcPts val="0"/>
              </a:spcBef>
              <a:buFont typeface="+mj-lt"/>
              <a:buAutoNum type="arabicPeriod"/>
            </a:pPr>
            <a:r>
              <a:rPr lang="en-US" altLang="zh-CN" sz="1050" dirty="0" err="1"/>
              <a:t>Sams</a:t>
            </a:r>
            <a:r>
              <a:rPr lang="en-US" altLang="zh-CN" sz="1050" dirty="0"/>
              <a:t> M, </a:t>
            </a:r>
            <a:r>
              <a:rPr lang="en-US" altLang="zh-CN" sz="1050" dirty="0" err="1"/>
              <a:t>Paavilainen</a:t>
            </a:r>
            <a:r>
              <a:rPr lang="en-US" altLang="zh-CN" sz="1050" dirty="0"/>
              <a:t> P, </a:t>
            </a:r>
            <a:r>
              <a:rPr lang="en-US" altLang="zh-CN" sz="1050" dirty="0" err="1"/>
              <a:t>Alho</a:t>
            </a:r>
            <a:r>
              <a:rPr lang="en-US" altLang="zh-CN" sz="1050" dirty="0"/>
              <a:t> K, </a:t>
            </a:r>
            <a:r>
              <a:rPr lang="en-US" altLang="zh-CN" sz="1050" dirty="0" err="1"/>
              <a:t>Na¨a¨ta¨nen</a:t>
            </a:r>
            <a:r>
              <a:rPr lang="en-US" altLang="zh-CN" sz="1050" dirty="0"/>
              <a:t> R. Auditory frequency discrimination and event-related potentials. </a:t>
            </a:r>
            <a:r>
              <a:rPr lang="en-US" altLang="zh-CN" sz="1050" dirty="0" err="1"/>
              <a:t>Electroencephalogr</a:t>
            </a:r>
            <a:r>
              <a:rPr lang="en-US" altLang="zh-CN" sz="1050" dirty="0"/>
              <a:t> </a:t>
            </a:r>
            <a:r>
              <a:rPr lang="en-US" altLang="zh-CN" sz="1050" dirty="0" err="1"/>
              <a:t>Clin</a:t>
            </a:r>
            <a:r>
              <a:rPr lang="en-US" altLang="zh-CN" sz="1050" dirty="0"/>
              <a:t> </a:t>
            </a:r>
            <a:r>
              <a:rPr lang="en-US" altLang="zh-CN" sz="1050" dirty="0" err="1"/>
              <a:t>Neurophysiol</a:t>
            </a:r>
            <a:r>
              <a:rPr lang="en-US" altLang="zh-CN" sz="1050" dirty="0"/>
              <a:t> 1985a;62:437–48.</a:t>
            </a:r>
          </a:p>
          <a:p>
            <a:pPr marL="228600" indent="-228600">
              <a:spcBef>
                <a:spcPts val="0"/>
              </a:spcBef>
              <a:buFont typeface="+mj-lt"/>
              <a:buAutoNum type="arabicPeriod"/>
            </a:pPr>
            <a:r>
              <a:rPr lang="en-US" altLang="zh-CN" sz="1050" dirty="0" err="1"/>
              <a:t>Kutas</a:t>
            </a:r>
            <a:r>
              <a:rPr lang="en-US" altLang="zh-CN" sz="1050" dirty="0"/>
              <a:t>, M.; </a:t>
            </a:r>
            <a:r>
              <a:rPr lang="en-US" altLang="zh-CN" sz="1050" dirty="0" err="1"/>
              <a:t>Hillyard</a:t>
            </a:r>
            <a:r>
              <a:rPr lang="en-US" altLang="zh-CN" sz="1050" dirty="0"/>
              <a:t>, S. A. (1980). "Reading senseless sentences: Brain potentials reflect semantic incongruity". </a:t>
            </a:r>
            <a:r>
              <a:rPr lang="en-US" altLang="zh-CN" sz="1050" i="1" dirty="0"/>
              <a:t>Science</a:t>
            </a:r>
            <a:r>
              <a:rPr lang="en-US" altLang="zh-CN" sz="1050" dirty="0"/>
              <a:t>. 207: 203–208. </a:t>
            </a:r>
          </a:p>
          <a:p>
            <a:pPr marL="228600" indent="-228600">
              <a:spcBef>
                <a:spcPts val="0"/>
              </a:spcBef>
              <a:buFont typeface="+mj-lt"/>
              <a:buAutoNum type="arabicPeriod"/>
            </a:pPr>
            <a:r>
              <a:rPr lang="en-US" altLang="zh-CN" sz="1050" dirty="0" err="1"/>
              <a:t>Fabiani</a:t>
            </a:r>
            <a:r>
              <a:rPr lang="en-US" altLang="zh-CN" sz="1050" dirty="0"/>
              <a:t>, M., </a:t>
            </a:r>
            <a:r>
              <a:rPr lang="en-US" altLang="zh-CN" sz="1050" dirty="0" err="1"/>
              <a:t>Gratton</a:t>
            </a:r>
            <a:r>
              <a:rPr lang="en-US" altLang="zh-CN" sz="1050" dirty="0"/>
              <a:t>, G., &amp; Coles, M.G.H. (2000). Event-related brain potentials: Methods, theory and applications. In J. </a:t>
            </a:r>
            <a:r>
              <a:rPr lang="en-US" altLang="zh-CN" sz="1050" dirty="0" err="1"/>
              <a:t>Cacioppo</a:t>
            </a:r>
            <a:r>
              <a:rPr lang="en-US" altLang="zh-CN" sz="1050" dirty="0"/>
              <a:t>, L. </a:t>
            </a:r>
            <a:r>
              <a:rPr lang="en-US" altLang="zh-CN" sz="1050" dirty="0" err="1"/>
              <a:t>Tassinary</a:t>
            </a:r>
            <a:r>
              <a:rPr lang="en-US" altLang="zh-CN" sz="1050" dirty="0"/>
              <a:t>, &amp; G. </a:t>
            </a:r>
            <a:r>
              <a:rPr lang="en-US" altLang="zh-CN" sz="1050" dirty="0" err="1"/>
              <a:t>Berntson</a:t>
            </a:r>
            <a:r>
              <a:rPr lang="en-US" altLang="zh-CN" sz="1050" dirty="0"/>
              <a:t> (Eds.), Handbook of psychophysiology (pp. 53–84). New York: Cambridge University Press.</a:t>
            </a:r>
          </a:p>
          <a:p>
            <a:pPr marL="228600" indent="-228600">
              <a:spcBef>
                <a:spcPts val="0"/>
              </a:spcBef>
              <a:buFont typeface="+mj-lt"/>
              <a:buAutoNum type="arabicPeriod"/>
            </a:pPr>
            <a:r>
              <a:rPr lang="zh-CN" altLang="en-US" sz="1050" dirty="0"/>
              <a:t>蒋长好</a:t>
            </a:r>
            <a:r>
              <a:rPr lang="en-US" altLang="zh-CN" sz="1050" dirty="0"/>
              <a:t>, </a:t>
            </a:r>
            <a:r>
              <a:rPr lang="zh-CN" altLang="en-US" sz="1050" dirty="0"/>
              <a:t>郭德俊</a:t>
            </a:r>
            <a:r>
              <a:rPr lang="en-US" altLang="zh-CN" sz="1050" dirty="0"/>
              <a:t>, </a:t>
            </a:r>
            <a:r>
              <a:rPr lang="zh-CN" altLang="en-US" sz="1050" dirty="0"/>
              <a:t>赵仑等 </a:t>
            </a:r>
            <a:r>
              <a:rPr lang="en-US" altLang="zh-CN" sz="1050" dirty="0"/>
              <a:t>.</a:t>
            </a:r>
            <a:r>
              <a:rPr lang="zh-CN" altLang="en-US" sz="1050" dirty="0"/>
              <a:t>大中学生对悲伤与愉快面孔区分的特征比较</a:t>
            </a:r>
            <a:r>
              <a:rPr lang="en-US" altLang="zh-CN" sz="1050" dirty="0"/>
              <a:t>[J]  </a:t>
            </a:r>
            <a:r>
              <a:rPr lang="zh-CN" altLang="en-US" sz="1050" dirty="0"/>
              <a:t>心理发展与教育</a:t>
            </a:r>
            <a:r>
              <a:rPr lang="en-US" altLang="zh-CN" sz="1050" dirty="0"/>
              <a:t>, 2007,V23(4): 38-44</a:t>
            </a:r>
            <a:r>
              <a:rPr lang="en-US" altLang="zh-CN" sz="1050" dirty="0">
                <a:latin typeface="微软雅黑" panose="020B0503020204020204" pitchFamily="34" charset="-122"/>
                <a:ea typeface="微软雅黑" panose="020B0503020204020204" pitchFamily="34" charset="-122"/>
              </a:rPr>
              <a:t>	</a:t>
            </a:r>
          </a:p>
          <a:p>
            <a:pPr marL="228600" indent="-228600">
              <a:spcBef>
                <a:spcPts val="0"/>
              </a:spcBef>
              <a:buFont typeface="+mj-lt"/>
              <a:buAutoNum type="arabicPeriod"/>
            </a:pPr>
            <a:r>
              <a:rPr lang="zh-CN" altLang="en-US" sz="1050" dirty="0"/>
              <a:t>张文嘉，陈晓，樊阳，黄健，王穗苹，语义整合的早期加工：来自</a:t>
            </a:r>
            <a:r>
              <a:rPr lang="en-US" altLang="zh-CN" sz="1050" dirty="0"/>
              <a:t>ERPs</a:t>
            </a:r>
            <a:r>
              <a:rPr lang="zh-CN" altLang="en-US" sz="1050" dirty="0"/>
              <a:t>的证据，心理科学    </a:t>
            </a:r>
            <a:r>
              <a:rPr lang="en-US" altLang="zh-CN" sz="1050" dirty="0"/>
              <a:t>2015  (2): 303-308  </a:t>
            </a:r>
          </a:p>
          <a:p>
            <a:pPr marL="228600" indent="-228600">
              <a:spcBef>
                <a:spcPts val="0"/>
              </a:spcBef>
              <a:buFont typeface="+mj-lt"/>
              <a:buAutoNum type="arabicPeriod"/>
            </a:pPr>
            <a:r>
              <a:rPr lang="zh-CN" altLang="en-US" sz="1050" dirty="0"/>
              <a:t>吴边，苏煜，张剑慧，李昕，张吉财，陈卫东，郑筱祥，基于</a:t>
            </a:r>
            <a:r>
              <a:rPr lang="en-US" altLang="zh-CN" sz="1050" dirty="0"/>
              <a:t>P300</a:t>
            </a:r>
            <a:r>
              <a:rPr lang="zh-CN" altLang="en-US" sz="1050" dirty="0"/>
              <a:t>电位的新型</a:t>
            </a:r>
            <a:r>
              <a:rPr lang="en-US" altLang="zh-CN" sz="1050" dirty="0"/>
              <a:t>BCI</a:t>
            </a:r>
            <a:r>
              <a:rPr lang="zh-CN" altLang="en-US" sz="1050" dirty="0"/>
              <a:t>中文输入虚拟键盘系统，电子学报，</a:t>
            </a:r>
            <a:r>
              <a:rPr lang="en-US" altLang="zh-CN" sz="1050" dirty="0"/>
              <a:t>2009</a:t>
            </a:r>
            <a:r>
              <a:rPr lang="zh-CN" altLang="en-US" sz="1050" dirty="0"/>
              <a:t>（</a:t>
            </a:r>
            <a:r>
              <a:rPr lang="en-US" altLang="zh-CN" sz="1050" dirty="0"/>
              <a:t>8</a:t>
            </a:r>
            <a:r>
              <a:rPr lang="zh-CN" altLang="en-US" sz="1050" dirty="0"/>
              <a:t>）</a:t>
            </a:r>
            <a:r>
              <a:rPr lang="en-US" altLang="zh-CN" sz="1050" dirty="0"/>
              <a:t> </a:t>
            </a:r>
            <a:endParaRPr lang="en-US" altLang="zh-CN"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15638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815032" y="2024384"/>
            <a:ext cx="6330556" cy="1039501"/>
          </a:xfrm>
          <a:prstGeom prst="rect">
            <a:avLst/>
          </a:prstGeom>
          <a:solidFill>
            <a:srgbClr val="414455"/>
          </a:solidFill>
          <a:ln>
            <a:noFill/>
          </a:ln>
          <a:effectLst>
            <a:glow rad="139700">
              <a:srgbClr val="0070C0">
                <a:alpha val="9000"/>
              </a:srgbClr>
            </a:glo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a:defRPr/>
            </a:pPr>
            <a:endParaRPr lang="zh-CN" altLang="en-US">
              <a:solidFill>
                <a:prstClr val="white"/>
              </a:solidFill>
            </a:endParaRPr>
          </a:p>
        </p:txBody>
      </p:sp>
      <p:sp>
        <p:nvSpPr>
          <p:cNvPr id="29" name="TextBox 37"/>
          <p:cNvSpPr>
            <a:spLocks noChangeArrowheads="1"/>
          </p:cNvSpPr>
          <p:nvPr/>
        </p:nvSpPr>
        <p:spPr bwMode="auto">
          <a:xfrm>
            <a:off x="2698253" y="2047691"/>
            <a:ext cx="6079987" cy="9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5" tIns="34294" rIns="68585" bIns="34294">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spcBef>
                <a:spcPct val="0"/>
              </a:spcBef>
              <a:buNone/>
            </a:pPr>
            <a:r>
              <a:rPr lang="en-US" altLang="zh-CN" sz="6000" b="1" spc="450" dirty="0">
                <a:solidFill>
                  <a:schemeClr val="bg1"/>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Thank you</a:t>
            </a:r>
            <a:endParaRPr lang="zh-CN" altLang="en-US" sz="6000" b="1" spc="450" dirty="0">
              <a:solidFill>
                <a:schemeClr val="bg1"/>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1" name="文本框 157"/>
          <p:cNvSpPr txBox="1"/>
          <p:nvPr/>
        </p:nvSpPr>
        <p:spPr>
          <a:xfrm>
            <a:off x="6172961" y="3074912"/>
            <a:ext cx="2972627" cy="330870"/>
          </a:xfrm>
          <a:prstGeom prst="rect">
            <a:avLst/>
          </a:prstGeom>
          <a:noFill/>
        </p:spPr>
        <p:txBody>
          <a:bodyPr wrap="none" lIns="68589" tIns="34295" rIns="68589" bIns="34295" rtlCol="0">
            <a:spAutoFit/>
          </a:bodyPr>
          <a:lstStyle/>
          <a:p>
            <a:pPr algn="ctr"/>
            <a:r>
              <a:rPr lang="zh-CN" altLang="en-US" sz="1700" b="1" dirty="0">
                <a:solidFill>
                  <a:srgbClr val="414455"/>
                </a:solidFill>
                <a:latin typeface="微软雅黑" panose="020B0503020204020204" pitchFamily="34" charset="-122"/>
                <a:ea typeface="微软雅黑" panose="020B0503020204020204" pitchFamily="34" charset="-122"/>
              </a:rPr>
              <a:t>北京飞宇星电子科技有限公司</a:t>
            </a:r>
            <a:endParaRPr lang="en-US" altLang="zh-CN" sz="1700" b="1" dirty="0">
              <a:solidFill>
                <a:srgbClr val="41445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131" y="3510285"/>
            <a:ext cx="1494825" cy="1494825"/>
          </a:xfrm>
          <a:prstGeom prst="rect">
            <a:avLst/>
          </a:prstGeom>
        </p:spPr>
      </p:pic>
    </p:spTree>
    <p:extLst>
      <p:ext uri="{BB962C8B-B14F-4D97-AF65-F5344CB8AC3E}">
        <p14:creationId xmlns:p14="http://schemas.microsoft.com/office/powerpoint/2010/main" val="41377007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289135"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EEG</a:t>
            </a:r>
            <a:r>
              <a:rPr lang="zh-CN" altLang="en-US" sz="2200" b="1" dirty="0">
                <a:solidFill>
                  <a:srgbClr val="00B0F0"/>
                </a:solidFill>
                <a:latin typeface="微软雅黑" panose="020B0503020204020204" pitchFamily="34" charset="-122"/>
                <a:ea typeface="微软雅黑" panose="020B0503020204020204" pitchFamily="34" charset="-122"/>
              </a:rPr>
              <a:t>节律</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sp>
        <p:nvSpPr>
          <p:cNvPr id="13" name="矩形 12"/>
          <p:cNvSpPr>
            <a:spLocks noChangeArrowheads="1"/>
          </p:cNvSpPr>
          <p:nvPr/>
        </p:nvSpPr>
        <p:spPr bwMode="auto">
          <a:xfrm>
            <a:off x="756930" y="2000254"/>
            <a:ext cx="78867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marL="342900" indent="-342900" latinLnBrk="0">
              <a:spcBef>
                <a:spcPct val="0"/>
              </a:spcBef>
              <a:buFont typeface="Wingdings" panose="05000000000000000000" pitchFamily="2" charset="2"/>
              <a:buChar char="Ø"/>
            </a:pPr>
            <a:r>
              <a:rPr lang="en-US" altLang="zh-CN" sz="2200" b="1" dirty="0">
                <a:latin typeface="微软雅黑" panose="020B0503020204020204" pitchFamily="34" charset="-122"/>
                <a:ea typeface="微软雅黑" panose="020B0503020204020204" pitchFamily="34" charset="-122"/>
              </a:rPr>
              <a:t>Theta</a:t>
            </a:r>
            <a:r>
              <a:rPr lang="zh-CN" altLang="en-US" sz="2200" b="1" dirty="0">
                <a:latin typeface="微软雅黑" panose="020B0503020204020204" pitchFamily="34" charset="-122"/>
                <a:ea typeface="微软雅黑" panose="020B0503020204020204" pitchFamily="34" charset="-122"/>
              </a:rPr>
              <a:t>波</a:t>
            </a:r>
            <a:endParaRPr lang="en-US" altLang="zh-CN" sz="1800" b="1"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b="1"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p:txBody>
      </p:sp>
      <p:sp>
        <p:nvSpPr>
          <p:cNvPr id="17" name="矩形 12"/>
          <p:cNvSpPr>
            <a:spLocks noChangeArrowheads="1"/>
          </p:cNvSpPr>
          <p:nvPr/>
        </p:nvSpPr>
        <p:spPr bwMode="auto">
          <a:xfrm>
            <a:off x="756930" y="2625123"/>
            <a:ext cx="78867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endParaRPr lang="en-US" altLang="zh-CN" sz="1800" b="1"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频率：</a:t>
            </a:r>
            <a:r>
              <a:rPr lang="en-US" altLang="zh-CN" sz="1800" dirty="0">
                <a:latin typeface="微软雅黑" panose="020B0503020204020204" pitchFamily="34" charset="-122"/>
                <a:ea typeface="微软雅黑" panose="020B0503020204020204" pitchFamily="34" charset="-122"/>
              </a:rPr>
              <a:t>4~7Hz</a:t>
            </a:r>
          </a:p>
          <a:p>
            <a:pPr latinLnBrk="0">
              <a:spcBef>
                <a:spcPct val="0"/>
              </a:spcBef>
              <a:buFontTx/>
              <a:buNone/>
            </a:pPr>
            <a:endParaRPr lang="en-US" altLang="zh-CN" sz="1000"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幅值：</a:t>
            </a:r>
            <a:r>
              <a:rPr lang="en-US" altLang="zh-CN" sz="1800" dirty="0">
                <a:latin typeface="微软雅黑" panose="020B0503020204020204" pitchFamily="34" charset="-122"/>
                <a:ea typeface="微软雅黑" panose="020B0503020204020204" pitchFamily="34" charset="-122"/>
              </a:rPr>
              <a:t>20~100uV</a:t>
            </a: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4175445" y="2178847"/>
            <a:ext cx="4057143" cy="1252182"/>
          </a:xfrm>
          <a:prstGeom prst="rect">
            <a:avLst/>
          </a:prstGeom>
        </p:spPr>
      </p:pic>
    </p:spTree>
    <p:extLst>
      <p:ext uri="{BB962C8B-B14F-4D97-AF65-F5344CB8AC3E}">
        <p14:creationId xmlns:p14="http://schemas.microsoft.com/office/powerpoint/2010/main" val="1791840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289135"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EEG</a:t>
            </a:r>
            <a:r>
              <a:rPr lang="zh-CN" altLang="en-US" sz="2200" b="1" dirty="0">
                <a:solidFill>
                  <a:srgbClr val="00B0F0"/>
                </a:solidFill>
                <a:latin typeface="微软雅黑" panose="020B0503020204020204" pitchFamily="34" charset="-122"/>
                <a:ea typeface="微软雅黑" panose="020B0503020204020204" pitchFamily="34" charset="-122"/>
              </a:rPr>
              <a:t>节律</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sp>
        <p:nvSpPr>
          <p:cNvPr id="12" name="矩形 12"/>
          <p:cNvSpPr>
            <a:spLocks noChangeArrowheads="1"/>
          </p:cNvSpPr>
          <p:nvPr/>
        </p:nvSpPr>
        <p:spPr bwMode="auto">
          <a:xfrm>
            <a:off x="796332" y="1947184"/>
            <a:ext cx="78867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marL="342900" indent="-342900" latinLnBrk="0">
              <a:spcBef>
                <a:spcPct val="0"/>
              </a:spcBef>
              <a:buFont typeface="Wingdings" panose="05000000000000000000" pitchFamily="2" charset="2"/>
              <a:buChar char="Ø"/>
            </a:pPr>
            <a:r>
              <a:rPr lang="en-US" altLang="zh-CN" sz="2200" b="1" dirty="0">
                <a:latin typeface="微软雅黑" panose="020B0503020204020204" pitchFamily="34" charset="-122"/>
                <a:ea typeface="微软雅黑" panose="020B0503020204020204" pitchFamily="34" charset="-122"/>
              </a:rPr>
              <a:t>Alpha</a:t>
            </a:r>
            <a:r>
              <a:rPr lang="zh-CN" altLang="en-US" sz="2200" b="1" dirty="0">
                <a:latin typeface="微软雅黑" panose="020B0503020204020204" pitchFamily="34" charset="-122"/>
                <a:ea typeface="微软雅黑" panose="020B0503020204020204" pitchFamily="34" charset="-122"/>
              </a:rPr>
              <a:t>波</a:t>
            </a:r>
            <a:endParaRPr lang="en-US" altLang="zh-CN" sz="1800" b="1"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p:txBody>
      </p:sp>
      <p:sp>
        <p:nvSpPr>
          <p:cNvPr id="15" name="矩形 12"/>
          <p:cNvSpPr>
            <a:spLocks noChangeArrowheads="1"/>
          </p:cNvSpPr>
          <p:nvPr/>
        </p:nvSpPr>
        <p:spPr bwMode="auto">
          <a:xfrm>
            <a:off x="796332" y="2583294"/>
            <a:ext cx="78867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endParaRPr lang="en-US" altLang="zh-CN" sz="1800" b="1"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频率：</a:t>
            </a:r>
            <a:r>
              <a:rPr lang="en-US" altLang="zh-CN" sz="1800" dirty="0">
                <a:latin typeface="微软雅黑" panose="020B0503020204020204" pitchFamily="34" charset="-122"/>
                <a:ea typeface="微软雅黑" panose="020B0503020204020204" pitchFamily="34" charset="-122"/>
              </a:rPr>
              <a:t>8~13Hz</a:t>
            </a:r>
          </a:p>
          <a:p>
            <a:pPr latinLnBrk="0">
              <a:spcBef>
                <a:spcPct val="0"/>
              </a:spcBef>
              <a:buFontTx/>
              <a:buNone/>
            </a:pPr>
            <a:endParaRPr lang="en-US" altLang="zh-CN" sz="1000"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幅值：</a:t>
            </a:r>
            <a:r>
              <a:rPr lang="en-US" altLang="zh-CN" sz="1800" dirty="0">
                <a:latin typeface="微软雅黑" panose="020B0503020204020204" pitchFamily="34" charset="-122"/>
                <a:ea typeface="微软雅黑" panose="020B0503020204020204" pitchFamily="34" charset="-122"/>
              </a:rPr>
              <a:t>20~60uV</a:t>
            </a: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rotWithShape="1">
          <a:blip r:embed="rId4"/>
          <a:srcRect t="1" b="3516"/>
          <a:stretch/>
        </p:blipFill>
        <p:spPr>
          <a:xfrm>
            <a:off x="4424502" y="2088015"/>
            <a:ext cx="3809524" cy="1223897"/>
          </a:xfrm>
          <a:prstGeom prst="rect">
            <a:avLst/>
          </a:prstGeom>
        </p:spPr>
      </p:pic>
    </p:spTree>
    <p:extLst>
      <p:ext uri="{BB962C8B-B14F-4D97-AF65-F5344CB8AC3E}">
        <p14:creationId xmlns:p14="http://schemas.microsoft.com/office/powerpoint/2010/main" val="40896024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663394"/>
            <a:ext cx="406400" cy="852716"/>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06400" y="663394"/>
            <a:ext cx="8739188" cy="0"/>
          </a:xfrm>
          <a:prstGeom prst="line">
            <a:avLst/>
          </a:prstGeom>
          <a:ln>
            <a:solidFill>
              <a:srgbClr val="2D2A19"/>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6332" y="233856"/>
            <a:ext cx="1289135" cy="430887"/>
          </a:xfrm>
          <a:prstGeom prst="rect">
            <a:avLst/>
          </a:prstGeom>
          <a:noFill/>
        </p:spPr>
        <p:txBody>
          <a:bodyPr wrap="none" rtlCol="0">
            <a:spAutoFit/>
          </a:bodyPr>
          <a:lstStyle/>
          <a:p>
            <a:r>
              <a:rPr lang="en-US" altLang="zh-CN" sz="2200" b="1" dirty="0">
                <a:solidFill>
                  <a:srgbClr val="00B0F0"/>
                </a:solidFill>
                <a:latin typeface="微软雅黑" panose="020B0503020204020204" pitchFamily="34" charset="-122"/>
                <a:ea typeface="微软雅黑" panose="020B0503020204020204" pitchFamily="34" charset="-122"/>
              </a:rPr>
              <a:t>EEG</a:t>
            </a:r>
            <a:r>
              <a:rPr lang="zh-CN" altLang="en-US" sz="2200" b="1" dirty="0">
                <a:solidFill>
                  <a:srgbClr val="00B0F0"/>
                </a:solidFill>
                <a:latin typeface="微软雅黑" panose="020B0503020204020204" pitchFamily="34" charset="-122"/>
                <a:ea typeface="微软雅黑" panose="020B0503020204020204" pitchFamily="34" charset="-122"/>
              </a:rPr>
              <a:t>节律</a:t>
            </a:r>
          </a:p>
        </p:txBody>
      </p:sp>
      <p:grpSp>
        <p:nvGrpSpPr>
          <p:cNvPr id="28" name="组合 27"/>
          <p:cNvGrpSpPr/>
          <p:nvPr/>
        </p:nvGrpSpPr>
        <p:grpSpPr>
          <a:xfrm>
            <a:off x="432753" y="233171"/>
            <a:ext cx="294999" cy="355462"/>
            <a:chOff x="385763" y="223636"/>
            <a:chExt cx="400979" cy="483164"/>
          </a:xfrm>
        </p:grpSpPr>
        <p:sp>
          <p:nvSpPr>
            <p:cNvPr id="26" name="椭圆 11"/>
            <p:cNvSpPr/>
            <p:nvPr/>
          </p:nvSpPr>
          <p:spPr>
            <a:xfrm>
              <a:off x="385763" y="223636"/>
              <a:ext cx="400979" cy="483164"/>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27" name="MH_Other_9"/>
            <p:cNvSpPr/>
            <p:nvPr>
              <p:custDataLst>
                <p:tags r:id="rId1"/>
              </p:custDataLst>
            </p:nvPr>
          </p:nvSpPr>
          <p:spPr>
            <a:xfrm>
              <a:off x="455859" y="284494"/>
              <a:ext cx="273835" cy="273834"/>
            </a:xfrm>
            <a:prstGeom prst="ellipse">
              <a:avLst/>
            </a:prstGeom>
            <a:solidFill>
              <a:srgbClr val="FEB10F"/>
            </a:solidFill>
            <a:ln>
              <a:noFill/>
            </a:ln>
            <a:effectLst>
              <a:innerShdw blurRad="63500" dist="508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endParaRPr lang="zh-CN" altLang="en-US" dirty="0">
                <a:latin typeface="Impact" panose="020B0806030902050204" pitchFamily="34" charset="0"/>
                <a:ea typeface="微软雅黑" panose="020B0503020204020204" pitchFamily="34" charset="-122"/>
              </a:endParaRPr>
            </a:p>
          </p:txBody>
        </p:sp>
      </p:grpSp>
      <p:sp>
        <p:nvSpPr>
          <p:cNvPr id="7" name="矩形 6"/>
          <p:cNvSpPr/>
          <p:nvPr/>
        </p:nvSpPr>
        <p:spPr>
          <a:xfrm>
            <a:off x="442233" y="224784"/>
            <a:ext cx="276038" cy="307777"/>
          </a:xfrm>
          <a:prstGeom prst="rect">
            <a:avLst/>
          </a:prstGeom>
        </p:spPr>
        <p:txBody>
          <a:bodyPr wrap="none">
            <a:spAutoFit/>
          </a:bodyPr>
          <a:lstStyle/>
          <a:p>
            <a:r>
              <a:rPr lang="en-US" altLang="zh-CN" dirty="0">
                <a:solidFill>
                  <a:srgbClr val="414455"/>
                </a:solidFill>
                <a:ea typeface="方正兰亭粗黑_GBK" pitchFamily="2" charset="-122"/>
              </a:rPr>
              <a:t>2</a:t>
            </a:r>
            <a:endParaRPr lang="zh-CN" altLang="en-US" dirty="0"/>
          </a:p>
        </p:txBody>
      </p:sp>
      <p:sp>
        <p:nvSpPr>
          <p:cNvPr id="13" name="矩形 12"/>
          <p:cNvSpPr>
            <a:spLocks noChangeArrowheads="1"/>
          </p:cNvSpPr>
          <p:nvPr/>
        </p:nvSpPr>
        <p:spPr bwMode="auto">
          <a:xfrm>
            <a:off x="796332" y="1961432"/>
            <a:ext cx="78867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marL="342900" indent="-342900" latinLnBrk="0">
              <a:spcBef>
                <a:spcPct val="0"/>
              </a:spcBef>
              <a:buFont typeface="Wingdings" panose="05000000000000000000" pitchFamily="2" charset="2"/>
              <a:buChar char="Ø"/>
            </a:pPr>
            <a:r>
              <a:rPr lang="en-US" altLang="zh-CN" sz="2200" b="1" dirty="0">
                <a:latin typeface="微软雅黑" panose="020B0503020204020204" pitchFamily="34" charset="-122"/>
                <a:ea typeface="微软雅黑" panose="020B0503020204020204" pitchFamily="34" charset="-122"/>
              </a:rPr>
              <a:t>Beta</a:t>
            </a:r>
            <a:r>
              <a:rPr lang="zh-CN" altLang="en-US" sz="2200" b="1" dirty="0">
                <a:latin typeface="微软雅黑" panose="020B0503020204020204" pitchFamily="34" charset="-122"/>
                <a:ea typeface="微软雅黑" panose="020B0503020204020204" pitchFamily="34" charset="-122"/>
              </a:rPr>
              <a:t>波</a:t>
            </a:r>
            <a:endParaRPr lang="en-US" altLang="zh-CN" sz="1800" dirty="0">
              <a:latin typeface="微软雅黑" panose="020B0503020204020204" pitchFamily="34" charset="-122"/>
              <a:ea typeface="微软雅黑" panose="020B0503020204020204" pitchFamily="34" charset="-122"/>
            </a:endParaRPr>
          </a:p>
          <a:p>
            <a:pPr marL="285750" indent="-285750" latinLnBrk="0">
              <a:spcBef>
                <a:spcPct val="0"/>
              </a:spcBef>
              <a:buFont typeface="Wingdings" panose="05000000000000000000" pitchFamily="2" charset="2"/>
              <a:buChar char="Ø"/>
            </a:pPr>
            <a:endParaRPr lang="en-US" altLang="zh-CN" sz="1800" dirty="0">
              <a:latin typeface="微软雅黑" panose="020B0503020204020204" pitchFamily="34" charset="-122"/>
              <a:ea typeface="微软雅黑" panose="020B0503020204020204" pitchFamily="34" charset="-122"/>
            </a:endParaRPr>
          </a:p>
        </p:txBody>
      </p:sp>
      <p:sp>
        <p:nvSpPr>
          <p:cNvPr id="17" name="矩形 12"/>
          <p:cNvSpPr>
            <a:spLocks noChangeArrowheads="1"/>
          </p:cNvSpPr>
          <p:nvPr/>
        </p:nvSpPr>
        <p:spPr bwMode="auto">
          <a:xfrm>
            <a:off x="796332" y="2561291"/>
            <a:ext cx="7886700"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Malgun Gothic" panose="020B0503020000020004" pitchFamily="34" charset="-127"/>
                <a:ea typeface="宋体" panose="02010600030101010101" pitchFamily="2" charset="-122"/>
                <a:sym typeface="Malgun Gothic" panose="020B0503020000020004" pitchFamily="34" charset="-127"/>
              </a:defRPr>
            </a:lvl9pPr>
          </a:lstStyle>
          <a:p>
            <a:pPr latinLnBrk="0">
              <a:spcBef>
                <a:spcPct val="0"/>
              </a:spcBef>
              <a:buFontTx/>
              <a:buNone/>
            </a:pPr>
            <a:endParaRPr lang="en-US" altLang="zh-CN" sz="1800" b="1"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频率：</a:t>
            </a:r>
            <a:r>
              <a:rPr lang="en-US" altLang="zh-CN" sz="1800" dirty="0">
                <a:latin typeface="微软雅黑" panose="020B0503020204020204" pitchFamily="34" charset="-122"/>
                <a:ea typeface="微软雅黑" panose="020B0503020204020204" pitchFamily="34" charset="-122"/>
              </a:rPr>
              <a:t>14~30Hz</a:t>
            </a:r>
          </a:p>
          <a:p>
            <a:pPr latinLnBrk="0">
              <a:spcBef>
                <a:spcPct val="0"/>
              </a:spcBef>
              <a:buFontTx/>
              <a:buNone/>
            </a:pPr>
            <a:endParaRPr lang="en-US" altLang="zh-CN" sz="1000" dirty="0">
              <a:latin typeface="微软雅黑" panose="020B0503020204020204" pitchFamily="34" charset="-122"/>
              <a:ea typeface="微软雅黑" panose="020B0503020204020204" pitchFamily="34" charset="-122"/>
            </a:endParaRPr>
          </a:p>
          <a:p>
            <a:pPr latinLnBrk="0">
              <a:spcBef>
                <a:spcPct val="0"/>
              </a:spcBef>
              <a:buFontTx/>
              <a:buNone/>
            </a:pPr>
            <a:r>
              <a:rPr lang="zh-CN" altLang="en-US" sz="1800" dirty="0">
                <a:latin typeface="微软雅黑" panose="020B0503020204020204" pitchFamily="34" charset="-122"/>
                <a:ea typeface="微软雅黑" panose="020B0503020204020204" pitchFamily="34" charset="-122"/>
              </a:rPr>
              <a:t>幅值：</a:t>
            </a:r>
            <a:r>
              <a:rPr lang="en-US" altLang="zh-CN" sz="1800" dirty="0">
                <a:latin typeface="微软雅黑" panose="020B0503020204020204" pitchFamily="34" charset="-122"/>
                <a:ea typeface="微软雅黑" panose="020B0503020204020204" pitchFamily="34" charset="-122"/>
              </a:rPr>
              <a:t>2~20uV</a:t>
            </a: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a:p>
            <a:pPr latinLnBrk="0">
              <a:spcBef>
                <a:spcPct val="0"/>
              </a:spcBef>
              <a:buFontTx/>
              <a:buNone/>
            </a:pPr>
            <a:endParaRPr lang="en-US" altLang="zh-CN" sz="18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4629132" y="2118314"/>
            <a:ext cx="3695238" cy="1240203"/>
          </a:xfrm>
          <a:prstGeom prst="rect">
            <a:avLst/>
          </a:prstGeom>
        </p:spPr>
      </p:pic>
    </p:spTree>
    <p:extLst>
      <p:ext uri="{BB962C8B-B14F-4D97-AF65-F5344CB8AC3E}">
        <p14:creationId xmlns:p14="http://schemas.microsoft.com/office/powerpoint/2010/main" val="2173001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2"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1+#ppt_w/2"/>
                                          </p:val>
                                        </p:tav>
                                        <p:tav tm="100000">
                                          <p:val>
                                            <p:strVal val="#ppt_x"/>
                                          </p:val>
                                        </p:tav>
                                      </p:tavLst>
                                    </p:anim>
                                    <p:anim calcmode="lin" valueType="num">
                                      <p:cBhvr additive="base">
                                        <p:cTn id="15" dur="5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e0a31cccc6ef2173ab234e21e446a8851e0ee"/>
</p:tagLst>
</file>

<file path=ppt/tags/tag10.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4.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5.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6.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8.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19.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0.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1.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2.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3.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4.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5.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6.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7.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8.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3.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30.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31.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32.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3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7"/>
</p:tagLst>
</file>

<file path=ppt/tags/tag3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8"/>
</p:tagLst>
</file>

<file path=ppt/tags/tag3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7"/>
</p:tagLst>
</file>

<file path=ppt/tags/tag3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5"/>
</p:tagLst>
</file>

<file path=ppt/tags/tag39.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4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6"/>
</p:tagLst>
</file>

<file path=ppt/tags/tag4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3"/>
</p:tagLst>
</file>

<file path=ppt/tags/tag4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45.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47.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48.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49.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0.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1.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2.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3.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4.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5.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6.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7.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9.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0.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2.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3.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4.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5.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6.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7.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68.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8.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9.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15438</TotalTime>
  <Words>6663</Words>
  <Application>Microsoft Office PowerPoint</Application>
  <PresentationFormat>自定义</PresentationFormat>
  <Paragraphs>779</Paragraphs>
  <Slides>63</Slides>
  <Notes>63</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80" baseType="lpstr">
      <vt:lpstr>Arial Unicode MS</vt:lpstr>
      <vt:lpstr>Malgun Gothic</vt:lpstr>
      <vt:lpstr>方正兰亭粗黑_GBK</vt:lpstr>
      <vt:lpstr>方正姚体</vt:lpstr>
      <vt:lpstr>黑体</vt:lpstr>
      <vt:lpstr>宋体</vt:lpstr>
      <vt:lpstr>微软雅黑</vt:lpstr>
      <vt:lpstr>Arial</vt:lpstr>
      <vt:lpstr>Calibri</vt:lpstr>
      <vt:lpstr>Calibri Light</vt:lpstr>
      <vt:lpstr>Helvetica</vt:lpstr>
      <vt:lpstr>Impact</vt:lpstr>
      <vt:lpstr>Times New Roman</vt:lpstr>
      <vt:lpstr>Wingdings</vt:lpstr>
      <vt:lpstr>Office 主题</vt:lpstr>
      <vt:lpstr>位图图像</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Lizzy</dc:creator>
  <cp:lastModifiedBy>Eric</cp:lastModifiedBy>
  <cp:revision>2208</cp:revision>
  <dcterms:created xsi:type="dcterms:W3CDTF">2014-10-29T09:18:14Z</dcterms:created>
  <dcterms:modified xsi:type="dcterms:W3CDTF">2018-04-10T07:20:50Z</dcterms:modified>
</cp:coreProperties>
</file>