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sldIdLst>
    <p:sldId id="264" r:id="rId2"/>
    <p:sldId id="295" r:id="rId3"/>
    <p:sldId id="307" r:id="rId4"/>
    <p:sldId id="309" r:id="rId5"/>
    <p:sldId id="308" r:id="rId6"/>
    <p:sldId id="310" r:id="rId7"/>
    <p:sldId id="270" r:id="rId8"/>
    <p:sldId id="311" r:id="rId9"/>
    <p:sldId id="318" r:id="rId10"/>
    <p:sldId id="286" r:id="rId11"/>
    <p:sldId id="315" r:id="rId12"/>
    <p:sldId id="314" r:id="rId13"/>
    <p:sldId id="272" r:id="rId14"/>
    <p:sldId id="291" r:id="rId15"/>
    <p:sldId id="289" r:id="rId16"/>
    <p:sldId id="292" r:id="rId17"/>
    <p:sldId id="316" r:id="rId18"/>
    <p:sldId id="319" r:id="rId19"/>
    <p:sldId id="320" r:id="rId20"/>
    <p:sldId id="321" r:id="rId21"/>
    <p:sldId id="312" r:id="rId22"/>
    <p:sldId id="313" r:id="rId23"/>
    <p:sldId id="322" r:id="rId24"/>
    <p:sldId id="317" r:id="rId25"/>
    <p:sldId id="298" r:id="rId26"/>
    <p:sldId id="299" r:id="rId27"/>
    <p:sldId id="300" r:id="rId28"/>
    <p:sldId id="301" r:id="rId29"/>
    <p:sldId id="323" r:id="rId30"/>
    <p:sldId id="296" r:id="rId31"/>
    <p:sldId id="302" r:id="rId32"/>
    <p:sldId id="303" r:id="rId33"/>
    <p:sldId id="304" r:id="rId34"/>
    <p:sldId id="306" r:id="rId35"/>
    <p:sldId id="324" r:id="rId36"/>
    <p:sldId id="325" r:id="rId37"/>
    <p:sldId id="327" r:id="rId38"/>
    <p:sldId id="328" r:id="rId39"/>
    <p:sldId id="326" r:id="rId40"/>
    <p:sldId id="329" r:id="rId41"/>
    <p:sldId id="330" r:id="rId42"/>
    <p:sldId id="331" r:id="rId43"/>
    <p:sldId id="332" r:id="rId44"/>
    <p:sldId id="333" r:id="rId45"/>
    <p:sldId id="334" r:id="rId46"/>
    <p:sldId id="269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26" autoAdjust="0"/>
    <p:restoredTop sz="94660"/>
  </p:normalViewPr>
  <p:slideViewPr>
    <p:cSldViewPr>
      <p:cViewPr>
        <p:scale>
          <a:sx n="75" d="100"/>
          <a:sy n="75" d="100"/>
        </p:scale>
        <p:origin x="-1458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8794" y="1643050"/>
            <a:ext cx="650085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Android</a:t>
            </a:r>
            <a:r>
              <a:rPr lang="zh-CN" altLang="en-US" b="1" dirty="0" smtClean="0"/>
              <a:t>源码阅读</a:t>
            </a:r>
            <a:br>
              <a:rPr lang="zh-CN" altLang="en-US" b="1" dirty="0" smtClean="0"/>
            </a:br>
            <a:r>
              <a:rPr lang="en-US" altLang="zh-CN" b="1" dirty="0" smtClean="0"/>
              <a:t>——</a:t>
            </a:r>
            <a:r>
              <a:rPr lang="en-US" b="1" dirty="0" smtClean="0"/>
              <a:t>Binder</a:t>
            </a:r>
            <a:r>
              <a:rPr lang="zh-CN" altLang="en-US" b="1" dirty="0" smtClean="0"/>
              <a:t>分析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29190" y="5072074"/>
            <a:ext cx="5719010" cy="57150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i="1" dirty="0" smtClean="0">
                <a:latin typeface="华文新魏" pitchFamily="2" charset="-122"/>
                <a:ea typeface="华文新魏" pitchFamily="2" charset="-122"/>
              </a:rPr>
              <a:t>冯力    </a:t>
            </a:r>
            <a:r>
              <a:rPr lang="en-US" altLang="zh-CN" i="1" dirty="0" smtClean="0">
                <a:latin typeface="华文新魏" pitchFamily="2" charset="-122"/>
                <a:ea typeface="华文新魏" pitchFamily="2" charset="-122"/>
              </a:rPr>
              <a:t>2012/03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r>
              <a:rPr lang="zh-CN" altLang="en-US" dirty="0" smtClean="0"/>
              <a:t>层实现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285860"/>
            <a:ext cx="8929718" cy="535785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先来看一个</a:t>
            </a:r>
            <a:r>
              <a:rPr lang="en-US" dirty="0" smtClean="0"/>
              <a:t>service</a:t>
            </a:r>
            <a:r>
              <a:rPr lang="zh-CN" altLang="en-US" dirty="0" smtClean="0"/>
              <a:t>例子，来源于</a:t>
            </a:r>
            <a:r>
              <a:rPr lang="en-US" dirty="0" smtClean="0"/>
              <a:t>android 2.3  </a:t>
            </a:r>
            <a:r>
              <a:rPr lang="zh-CN" altLang="en-US" dirty="0" smtClean="0"/>
              <a:t>，简化后</a:t>
            </a:r>
            <a:r>
              <a:rPr lang="en-US" dirty="0" smtClean="0"/>
              <a:t>framework\base\Media\</a:t>
            </a:r>
            <a:r>
              <a:rPr lang="en-US" dirty="0" err="1" smtClean="0"/>
              <a:t>MediaServer</a:t>
            </a:r>
            <a:r>
              <a:rPr lang="en-US" dirty="0" smtClean="0"/>
              <a:t>\</a:t>
            </a:r>
            <a:r>
              <a:rPr lang="en-US" dirty="0" err="1" smtClean="0"/>
              <a:t>Main_mediaserver.cpp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  <a:endParaRPr lang="zh-CN" altLang="en-US" dirty="0" smtClean="0"/>
          </a:p>
          <a:p>
            <a:r>
              <a:rPr lang="en-US" dirty="0" smtClean="0"/>
              <a:t>{</a:t>
            </a:r>
            <a:endParaRPr lang="zh-CN" altLang="en-US" dirty="0" smtClean="0"/>
          </a:p>
          <a:p>
            <a:r>
              <a:rPr lang="en-US" dirty="0" smtClean="0"/>
              <a:t>//</a:t>
            </a:r>
            <a:r>
              <a:rPr lang="zh-CN" altLang="en-US" dirty="0" smtClean="0"/>
              <a:t>对应</a:t>
            </a:r>
            <a:r>
              <a:rPr lang="en-US" dirty="0" smtClean="0"/>
              <a:t>sp&lt;</a:t>
            </a:r>
            <a:r>
              <a:rPr lang="en-US" dirty="0" err="1" smtClean="0"/>
              <a:t>ProcessState</a:t>
            </a:r>
            <a:r>
              <a:rPr lang="en-US" dirty="0" smtClean="0"/>
              <a:t>&gt; proc(</a:t>
            </a:r>
            <a:r>
              <a:rPr lang="en-US" dirty="0" err="1" smtClean="0"/>
              <a:t>ProcessState</a:t>
            </a:r>
            <a:r>
              <a:rPr lang="en-US" dirty="0" smtClean="0"/>
              <a:t>::self());</a:t>
            </a:r>
            <a:endParaRPr lang="zh-CN" alt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fd</a:t>
            </a:r>
            <a:r>
              <a:rPr lang="en-US" dirty="0" smtClean="0">
                <a:solidFill>
                  <a:srgbClr val="FF0000"/>
                </a:solidFill>
              </a:rPr>
              <a:t> = open("/dev/binder", </a:t>
            </a:r>
            <a:r>
              <a:rPr lang="en-US" dirty="0" err="1" smtClean="0">
                <a:solidFill>
                  <a:srgbClr val="FF0000"/>
                </a:solidFill>
              </a:rPr>
              <a:t>O_RDWR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mVMStart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mmap</a:t>
            </a:r>
            <a:r>
              <a:rPr lang="en-US" dirty="0" smtClean="0">
                <a:solidFill>
                  <a:srgbClr val="FF0000"/>
                </a:solidFill>
              </a:rPr>
              <a:t>(0, </a:t>
            </a:r>
            <a:r>
              <a:rPr lang="en-US" dirty="0" err="1" smtClean="0">
                <a:solidFill>
                  <a:srgbClr val="FF0000"/>
                </a:solidFill>
              </a:rPr>
              <a:t>BINDER_VM_SIZE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PROT_READ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MAP_PRIVATE</a:t>
            </a:r>
            <a:r>
              <a:rPr lang="en-US" dirty="0" smtClean="0">
                <a:solidFill>
                  <a:srgbClr val="FF0000"/>
                </a:solidFill>
              </a:rPr>
              <a:t> | </a:t>
            </a:r>
            <a:r>
              <a:rPr lang="en-US" dirty="0" err="1" smtClean="0">
                <a:solidFill>
                  <a:srgbClr val="FF0000"/>
                </a:solidFill>
              </a:rPr>
              <a:t>MAP_NORESERVE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mDriverFD</a:t>
            </a:r>
            <a:r>
              <a:rPr lang="en-US" dirty="0" smtClean="0">
                <a:solidFill>
                  <a:srgbClr val="FF0000"/>
                </a:solidFill>
              </a:rPr>
              <a:t>, 0);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sp&lt;</a:t>
            </a:r>
            <a:r>
              <a:rPr lang="en-US" dirty="0" err="1" smtClean="0">
                <a:solidFill>
                  <a:srgbClr val="FF0000"/>
                </a:solidFill>
              </a:rPr>
              <a:t>IServiceManager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  <a:r>
              <a:rPr lang="en-US" dirty="0" err="1" smtClean="0">
                <a:solidFill>
                  <a:srgbClr val="FF0000"/>
                </a:solidFill>
              </a:rPr>
              <a:t>sm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defaultServiceManager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//</a:t>
            </a:r>
            <a:r>
              <a:rPr lang="zh-CN" altLang="en-US" dirty="0" smtClean="0"/>
              <a:t>对应</a:t>
            </a:r>
            <a:r>
              <a:rPr lang="en-US" dirty="0" err="1" smtClean="0"/>
              <a:t>MediaPlayerService</a:t>
            </a:r>
            <a:r>
              <a:rPr lang="en-US" dirty="0" smtClean="0"/>
              <a:t>::instantiate();</a:t>
            </a:r>
            <a:endParaRPr lang="zh-CN" alt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sm</a:t>
            </a:r>
            <a:r>
              <a:rPr lang="en-US" dirty="0" smtClean="0">
                <a:solidFill>
                  <a:srgbClr val="FF0000"/>
                </a:solidFill>
              </a:rPr>
              <a:t>-&gt; </a:t>
            </a:r>
            <a:r>
              <a:rPr lang="en-US" dirty="0" err="1" smtClean="0">
                <a:solidFill>
                  <a:srgbClr val="FF0000"/>
                </a:solidFill>
              </a:rPr>
              <a:t>addService</a:t>
            </a:r>
            <a:r>
              <a:rPr lang="en-US" dirty="0" smtClean="0">
                <a:solidFill>
                  <a:srgbClr val="FF0000"/>
                </a:solidFill>
              </a:rPr>
              <a:t>( </a:t>
            </a:r>
            <a:r>
              <a:rPr lang="en-US" dirty="0" err="1" smtClean="0">
                <a:solidFill>
                  <a:srgbClr val="FF0000"/>
                </a:solidFill>
              </a:rPr>
              <a:t>String16</a:t>
            </a:r>
            <a:r>
              <a:rPr lang="en-US" dirty="0" smtClean="0">
                <a:solidFill>
                  <a:srgbClr val="FF0000"/>
                </a:solidFill>
              </a:rPr>
              <a:t>("</a:t>
            </a:r>
            <a:r>
              <a:rPr lang="en-US" dirty="0" err="1" smtClean="0">
                <a:solidFill>
                  <a:srgbClr val="FF0000"/>
                </a:solidFill>
              </a:rPr>
              <a:t>media.player</a:t>
            </a:r>
            <a:r>
              <a:rPr lang="en-US" dirty="0" smtClean="0">
                <a:solidFill>
                  <a:srgbClr val="FF0000"/>
                </a:solidFill>
              </a:rPr>
              <a:t>"), new </a:t>
            </a:r>
            <a:r>
              <a:rPr lang="en-US" dirty="0" err="1" smtClean="0">
                <a:solidFill>
                  <a:srgbClr val="FF0000"/>
                </a:solidFill>
              </a:rPr>
              <a:t>MediaPlayerService</a:t>
            </a:r>
            <a:r>
              <a:rPr lang="en-US" dirty="0" smtClean="0">
                <a:solidFill>
                  <a:srgbClr val="FF0000"/>
                </a:solidFill>
              </a:rPr>
              <a:t>());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// </a:t>
            </a:r>
            <a:r>
              <a:rPr lang="zh-CN" altLang="en-US" dirty="0" smtClean="0"/>
              <a:t>对应</a:t>
            </a:r>
            <a:r>
              <a:rPr lang="en-US" dirty="0" err="1" smtClean="0"/>
              <a:t>ProcessState</a:t>
            </a:r>
            <a:r>
              <a:rPr lang="en-US" dirty="0" smtClean="0"/>
              <a:t>::self()-&gt;</a:t>
            </a:r>
            <a:r>
              <a:rPr lang="en-US" dirty="0" err="1" smtClean="0"/>
              <a:t>startThreadPool</a:t>
            </a:r>
            <a:r>
              <a:rPr lang="en-US" dirty="0" smtClean="0"/>
              <a:t>();</a:t>
            </a:r>
            <a:endParaRPr lang="zh-CN" alt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while(1){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result = </a:t>
            </a:r>
            <a:r>
              <a:rPr lang="en-US" dirty="0" err="1" smtClean="0">
                <a:solidFill>
                  <a:srgbClr val="FF0000"/>
                </a:solidFill>
              </a:rPr>
              <a:t>talkWithDriver</a:t>
            </a:r>
            <a:r>
              <a:rPr lang="en-US" dirty="0" smtClean="0">
                <a:solidFill>
                  <a:srgbClr val="FF0000"/>
                </a:solidFill>
              </a:rPr>
              <a:t>(); 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}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http://hi.csdn.net/attachment/201104/12/0_1302586619BxRj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816100"/>
            <a:ext cx="8286808" cy="461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143000"/>
          </a:xfrm>
        </p:spPr>
        <p:txBody>
          <a:bodyPr/>
          <a:lstStyle/>
          <a:p>
            <a:r>
              <a:rPr lang="en-US" dirty="0" smtClean="0"/>
              <a:t>framework</a:t>
            </a:r>
            <a:r>
              <a:rPr lang="zh-CN" altLang="en-US" dirty="0" smtClean="0"/>
              <a:t>层实现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binder </a:t>
            </a:r>
            <a:r>
              <a:rPr lang="zh-CN" altLang="en-US" b="1" dirty="0"/>
              <a:t>通信是一种</a:t>
            </a:r>
            <a:r>
              <a:rPr lang="en-US" b="1" dirty="0"/>
              <a:t> client-server </a:t>
            </a:r>
            <a:r>
              <a:rPr lang="zh-CN" altLang="en-US" b="1" dirty="0"/>
              <a:t>的通信结构，</a:t>
            </a:r>
            <a:r>
              <a:rPr lang="en-US" b="1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1. </a:t>
            </a:r>
            <a:r>
              <a:rPr lang="zh-CN" altLang="en-US" dirty="0"/>
              <a:t>从表面上来看，是</a:t>
            </a:r>
            <a:r>
              <a:rPr lang="en-US" dirty="0"/>
              <a:t> client </a:t>
            </a:r>
            <a:r>
              <a:rPr lang="zh-CN" altLang="en-US" dirty="0"/>
              <a:t>通过获得一个</a:t>
            </a:r>
            <a:r>
              <a:rPr lang="en-US" dirty="0"/>
              <a:t> server </a:t>
            </a:r>
            <a:r>
              <a:rPr lang="zh-CN" altLang="en-US" dirty="0"/>
              <a:t>的代理接口，对</a:t>
            </a:r>
            <a:r>
              <a:rPr lang="en-US" dirty="0"/>
              <a:t> server </a:t>
            </a:r>
            <a:r>
              <a:rPr lang="zh-CN" altLang="en-US" dirty="0"/>
              <a:t>进行直接调用；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    2. </a:t>
            </a:r>
            <a:r>
              <a:rPr lang="zh-CN" altLang="en-US" dirty="0"/>
              <a:t>实际上，代理接口中定义的方法与</a:t>
            </a:r>
            <a:r>
              <a:rPr lang="en-US" dirty="0"/>
              <a:t> server </a:t>
            </a:r>
            <a:r>
              <a:rPr lang="zh-CN" altLang="en-US" dirty="0"/>
              <a:t>中定义的方法是一一对应的；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3.client</a:t>
            </a:r>
            <a:r>
              <a:rPr lang="en-US" dirty="0"/>
              <a:t> </a:t>
            </a:r>
            <a:r>
              <a:rPr lang="zh-CN" altLang="en-US" dirty="0"/>
              <a:t>调用某个代理接口中的方法时，代理接口的方法会将</a:t>
            </a:r>
            <a:r>
              <a:rPr lang="en-US" dirty="0"/>
              <a:t> client </a:t>
            </a:r>
            <a:r>
              <a:rPr lang="zh-CN" altLang="en-US" dirty="0"/>
              <a:t>传递的参数打包成为</a:t>
            </a:r>
            <a:r>
              <a:rPr lang="en-US" dirty="0"/>
              <a:t> Parcel </a:t>
            </a:r>
            <a:r>
              <a:rPr lang="zh-CN" altLang="en-US" dirty="0"/>
              <a:t>对象；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    4. </a:t>
            </a:r>
            <a:r>
              <a:rPr lang="zh-CN" altLang="en-US" dirty="0"/>
              <a:t>代理接口将该</a:t>
            </a:r>
            <a:r>
              <a:rPr lang="en-US" dirty="0"/>
              <a:t> Parcel </a:t>
            </a:r>
            <a:r>
              <a:rPr lang="zh-CN" altLang="en-US" dirty="0"/>
              <a:t>发送给内核中的</a:t>
            </a:r>
            <a:r>
              <a:rPr lang="en-US" dirty="0"/>
              <a:t> binder driver. 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5.server</a:t>
            </a:r>
            <a:r>
              <a:rPr lang="en-US" dirty="0"/>
              <a:t> </a:t>
            </a:r>
            <a:r>
              <a:rPr lang="zh-CN" altLang="en-US" dirty="0"/>
              <a:t>会读取</a:t>
            </a:r>
            <a:r>
              <a:rPr lang="en-US" dirty="0"/>
              <a:t> binder driver </a:t>
            </a:r>
            <a:r>
              <a:rPr lang="zh-CN" altLang="en-US" dirty="0"/>
              <a:t>中的请求数据，如果是发送给自己的，解包</a:t>
            </a:r>
            <a:r>
              <a:rPr lang="en-US" dirty="0"/>
              <a:t> Parcel </a:t>
            </a:r>
            <a:r>
              <a:rPr lang="zh-CN" altLang="en-US" dirty="0"/>
              <a:t>对象，处理并将结果返回；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    6. </a:t>
            </a:r>
            <a:r>
              <a:rPr lang="zh-CN" altLang="en-US" dirty="0"/>
              <a:t>整个的调用过程是一个同步过程，在</a:t>
            </a:r>
            <a:r>
              <a:rPr lang="en-US" dirty="0"/>
              <a:t> server </a:t>
            </a:r>
            <a:r>
              <a:rPr lang="zh-CN" altLang="en-US" dirty="0"/>
              <a:t>处理的时候，</a:t>
            </a:r>
            <a:r>
              <a:rPr lang="en-US" dirty="0"/>
              <a:t> client </a:t>
            </a:r>
            <a:r>
              <a:rPr lang="zh-CN" altLang="en-US" dirty="0"/>
              <a:t>会</a:t>
            </a:r>
            <a:r>
              <a:rPr lang="en-US" dirty="0"/>
              <a:t> block </a:t>
            </a:r>
            <a:r>
              <a:rPr lang="zh-CN" altLang="en-US" dirty="0"/>
              <a:t>住。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r>
              <a:rPr lang="zh-CN" altLang="en-US" dirty="0" smtClean="0"/>
              <a:t>层实现</a:t>
            </a:r>
            <a:r>
              <a:rPr lang="en-US" altLang="zh-CN" dirty="0" smtClean="0"/>
              <a:t>——service</a:t>
            </a:r>
            <a:r>
              <a:rPr lang="zh-CN" altLang="en-US" dirty="0" smtClean="0"/>
              <a:t>类图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1604" y="1928802"/>
            <a:ext cx="6504828" cy="3676656"/>
          </a:xfrm>
        </p:spPr>
        <p:txBody>
          <a:bodyPr/>
          <a:lstStyle/>
          <a:p>
            <a:pPr lvl="0">
              <a:buFont typeface="Wingdings" pitchFamily="2" charset="2"/>
              <a:buChar char="ü"/>
            </a:pPr>
            <a:r>
              <a:rPr lang="zh-CN" altLang="zh-CN" dirty="0" smtClean="0"/>
              <a:t>应用开发</a:t>
            </a:r>
          </a:p>
          <a:p>
            <a:pPr lvl="0">
              <a:buFont typeface="Wingdings" pitchFamily="2" charset="2"/>
              <a:buChar char="ü"/>
            </a:pPr>
            <a:r>
              <a:rPr lang="zh-CN" altLang="zh-CN" dirty="0" smtClean="0"/>
              <a:t>系统开发</a:t>
            </a:r>
          </a:p>
          <a:p>
            <a:pPr lvl="0">
              <a:buFont typeface="Wingdings" pitchFamily="2" charset="2"/>
              <a:buChar char="ü"/>
            </a:pPr>
            <a:r>
              <a:rPr lang="zh-CN" altLang="zh-CN" dirty="0" smtClean="0"/>
              <a:t>移植开发</a:t>
            </a:r>
          </a:p>
          <a:p>
            <a:endParaRPr lang="zh-CN" altLang="en-US" dirty="0"/>
          </a:p>
        </p:txBody>
      </p:sp>
      <p:pic>
        <p:nvPicPr>
          <p:cNvPr id="4" name="图片 3" descr="C:\Users\vonnyfly\Desktop\0_1311479168os88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142984"/>
            <a:ext cx="9144000" cy="5375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r>
              <a:rPr lang="zh-CN" altLang="en-US" dirty="0" smtClean="0"/>
              <a:t>层实现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代理类图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214422"/>
            <a:ext cx="8258204" cy="4911741"/>
          </a:xfrm>
        </p:spPr>
        <p:txBody>
          <a:bodyPr/>
          <a:lstStyle/>
          <a:p>
            <a:r>
              <a:rPr lang="zh-CN" altLang="en-US" dirty="0" smtClean="0"/>
              <a:t>主要基类</a:t>
            </a:r>
            <a:endParaRPr lang="zh-CN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165048" rIns="91440" bIns="1650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1500" b="1" i="0" u="none" strike="noStrike" cap="none" normalizeH="0" baseline="0" smtClean="0" bmk="_Toc31829633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、 </a:t>
            </a:r>
            <a:r>
              <a:rPr kumimoji="0" lang="en-US" altLang="zh-CN" sz="1500" b="1" i="0" u="none" strike="noStrike" cap="none" normalizeH="0" baseline="0" smtClean="0" bmk="_Toc31829633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service manager</a:t>
            </a:r>
            <a:endParaRPr kumimoji="0" lang="en-US" altLang="zh-CN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6" name="图片 5" descr="C:\Users\vonnyfly\Desktop\0_1311363642X5Cd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11674"/>
            <a:ext cx="8786841" cy="4846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r>
              <a:rPr lang="zh-CN" altLang="en-US" dirty="0" smtClean="0"/>
              <a:t>层实现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相关核心部件</a:t>
            </a:r>
            <a:endParaRPr lang="en-US" b="1" dirty="0" smtClean="0"/>
          </a:p>
          <a:p>
            <a:r>
              <a:rPr lang="en-US" b="1" dirty="0" smtClean="0"/>
              <a:t>1</a:t>
            </a:r>
            <a:r>
              <a:rPr lang="zh-CN" altLang="en-US" b="1" dirty="0" smtClean="0"/>
              <a:t>、</a:t>
            </a:r>
            <a:r>
              <a:rPr lang="en-US" b="1" dirty="0" smtClean="0"/>
              <a:t> service manager</a:t>
            </a:r>
            <a:endParaRPr lang="zh-CN" altLang="en-US" b="1" dirty="0" smtClean="0"/>
          </a:p>
          <a:p>
            <a:r>
              <a:rPr lang="en-US" b="1" dirty="0" smtClean="0"/>
              <a:t>2</a:t>
            </a:r>
            <a:r>
              <a:rPr lang="zh-CN" altLang="en-US" b="1" dirty="0" smtClean="0"/>
              <a:t>、</a:t>
            </a:r>
            <a:r>
              <a:rPr lang="en-US" b="1" dirty="0" err="1" smtClean="0"/>
              <a:t>ProcessState</a:t>
            </a:r>
            <a:endParaRPr lang="zh-CN" altLang="en-US" b="1" dirty="0" smtClean="0"/>
          </a:p>
          <a:p>
            <a:r>
              <a:rPr lang="en-US" b="1" dirty="0" smtClean="0"/>
              <a:t>2.1 </a:t>
            </a:r>
            <a:r>
              <a:rPr lang="zh-CN" altLang="en-US" b="1" dirty="0" smtClean="0"/>
              <a:t>、</a:t>
            </a:r>
            <a:r>
              <a:rPr lang="en-US" b="1" dirty="0" smtClean="0"/>
              <a:t>Pool thread</a:t>
            </a:r>
            <a:endParaRPr lang="zh-CN" altLang="en-US" b="1" dirty="0" smtClean="0"/>
          </a:p>
          <a:p>
            <a:r>
              <a:rPr lang="en-US" b="1" dirty="0" smtClean="0"/>
              <a:t>2.2 </a:t>
            </a:r>
            <a:r>
              <a:rPr lang="zh-CN" altLang="en-US" b="1" dirty="0" smtClean="0"/>
              <a:t>、</a:t>
            </a:r>
            <a:r>
              <a:rPr lang="en-US" b="1" dirty="0" err="1" smtClean="0"/>
              <a:t>BpBinder</a:t>
            </a:r>
            <a:r>
              <a:rPr lang="en-US" b="1" dirty="0" smtClean="0"/>
              <a:t> </a:t>
            </a:r>
            <a:endParaRPr lang="zh-CN" altLang="en-US" b="1" dirty="0" smtClean="0"/>
          </a:p>
          <a:p>
            <a:r>
              <a:rPr lang="en-US" b="1" dirty="0" smtClean="0"/>
              <a:t>3</a:t>
            </a:r>
            <a:r>
              <a:rPr lang="zh-CN" altLang="en-US" b="1" dirty="0" smtClean="0"/>
              <a:t>、</a:t>
            </a:r>
            <a:r>
              <a:rPr lang="en-US" b="1" dirty="0" err="1" smtClean="0"/>
              <a:t>IPCThreadState</a:t>
            </a:r>
            <a:endParaRPr lang="zh-CN" altLang="en-US" b="1" dirty="0" smtClean="0"/>
          </a:p>
          <a:p>
            <a:endParaRPr lang="zh-CN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165048" rIns="91440" bIns="1650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1500" b="1" i="0" u="none" strike="noStrike" cap="none" normalizeH="0" baseline="0" smtClean="0" bmk="_Toc31829633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、 </a:t>
            </a:r>
            <a:r>
              <a:rPr kumimoji="0" lang="en-US" altLang="zh-CN" sz="1500" b="1" i="0" u="none" strike="noStrike" cap="none" normalizeH="0" baseline="0" smtClean="0" bmk="_Toc31829633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service manager</a:t>
            </a:r>
            <a:endParaRPr kumimoji="0" lang="en-US" altLang="zh-CN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r>
              <a:rPr lang="zh-CN" altLang="en-US" dirty="0" smtClean="0"/>
              <a:t>层实现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主要基类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基类</a:t>
            </a:r>
            <a:r>
              <a:rPr lang="en-US" dirty="0" smtClean="0"/>
              <a:t> </a:t>
            </a:r>
            <a:r>
              <a:rPr lang="en-US" dirty="0" err="1" smtClean="0"/>
              <a:t>Iinterface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基类</a:t>
            </a:r>
            <a:r>
              <a:rPr lang="en-US" dirty="0" smtClean="0"/>
              <a:t> </a:t>
            </a:r>
            <a:r>
              <a:rPr lang="en-US" dirty="0" err="1" smtClean="0"/>
              <a:t>IBinder</a:t>
            </a:r>
            <a:r>
              <a:rPr lang="en-US" dirty="0" smtClean="0"/>
              <a:t> 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基类</a:t>
            </a:r>
            <a:r>
              <a:rPr lang="en-US" dirty="0" smtClean="0"/>
              <a:t> </a:t>
            </a:r>
            <a:r>
              <a:rPr lang="en-US" dirty="0" err="1" smtClean="0"/>
              <a:t>BpRefBase</a:t>
            </a:r>
            <a:r>
              <a:rPr lang="en-US" dirty="0" smtClean="0"/>
              <a:t> </a:t>
            </a:r>
          </a:p>
          <a:p>
            <a:pPr>
              <a:buNone/>
            </a:pPr>
            <a:endParaRPr lang="en-US" dirty="0" smtClean="0"/>
          </a:p>
          <a:p>
            <a:r>
              <a:rPr lang="zh-CN" altLang="en-US" b="1" dirty="0" smtClean="0"/>
              <a:t>两个接口类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	</a:t>
            </a:r>
            <a:r>
              <a:rPr lang="en-US" dirty="0" err="1" smtClean="0"/>
              <a:t>BpINTERFACE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template&lt;</a:t>
            </a:r>
            <a:r>
              <a:rPr lang="en-US" dirty="0" err="1">
                <a:solidFill>
                  <a:srgbClr val="FF0000"/>
                </a:solidFill>
              </a:rPr>
              <a:t>typename</a:t>
            </a:r>
            <a:r>
              <a:rPr lang="en-US" dirty="0">
                <a:solidFill>
                  <a:srgbClr val="FF0000"/>
                </a:solidFill>
              </a:rPr>
              <a:t> INTERFACE&gt;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class </a:t>
            </a:r>
            <a:r>
              <a:rPr lang="en-US" dirty="0" err="1">
                <a:solidFill>
                  <a:srgbClr val="FF0000"/>
                </a:solidFill>
              </a:rPr>
              <a:t>BpInterface</a:t>
            </a:r>
            <a:r>
              <a:rPr lang="en-US" dirty="0">
                <a:solidFill>
                  <a:srgbClr val="FF0000"/>
                </a:solidFill>
              </a:rPr>
              <a:t> : public INTERFACE, public </a:t>
            </a:r>
            <a:r>
              <a:rPr lang="en-US" dirty="0" err="1">
                <a:solidFill>
                  <a:srgbClr val="FF0000"/>
                </a:solidFill>
              </a:rPr>
              <a:t>BpRefBase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BnINTERFACE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template&lt;</a:t>
            </a:r>
            <a:r>
              <a:rPr lang="en-US" dirty="0" err="1" smtClean="0">
                <a:solidFill>
                  <a:srgbClr val="FF0000"/>
                </a:solidFill>
              </a:rPr>
              <a:t>typename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INTERFACE&gt;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class </a:t>
            </a:r>
            <a:r>
              <a:rPr lang="en-US" dirty="0" err="1">
                <a:solidFill>
                  <a:srgbClr val="FF0000"/>
                </a:solidFill>
              </a:rPr>
              <a:t>BnInterface</a:t>
            </a:r>
            <a:r>
              <a:rPr lang="en-US" dirty="0">
                <a:solidFill>
                  <a:srgbClr val="FF0000"/>
                </a:solidFill>
              </a:rPr>
              <a:t> : public INTERFACE, public </a:t>
            </a:r>
            <a:r>
              <a:rPr lang="en-US" dirty="0" err="1">
                <a:solidFill>
                  <a:srgbClr val="FF0000"/>
                </a:solidFill>
              </a:rPr>
              <a:t>BBinder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zh-CN" altLang="en-US" dirty="0" smtClean="0"/>
              <a:t>那么</a:t>
            </a:r>
            <a:r>
              <a:rPr lang="en-US" dirty="0"/>
              <a:t> </a:t>
            </a:r>
            <a:r>
              <a:rPr lang="en-US" dirty="0" err="1"/>
              <a:t>BBinder</a:t>
            </a:r>
            <a:r>
              <a:rPr lang="en-US" dirty="0"/>
              <a:t> </a:t>
            </a:r>
            <a:r>
              <a:rPr lang="zh-CN" altLang="en-US" dirty="0"/>
              <a:t>与</a:t>
            </a:r>
            <a:r>
              <a:rPr lang="en-US" dirty="0"/>
              <a:t> </a:t>
            </a:r>
            <a:r>
              <a:rPr lang="en-US" dirty="0" err="1"/>
              <a:t>BpBinder</a:t>
            </a:r>
            <a:r>
              <a:rPr lang="en-US" dirty="0"/>
              <a:t> </a:t>
            </a:r>
            <a:r>
              <a:rPr lang="zh-CN" altLang="en-US" dirty="0"/>
              <a:t>的区别又是什么呢？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	</a:t>
            </a:r>
            <a:r>
              <a:rPr lang="zh-CN" altLang="en-US" dirty="0"/>
              <a:t>其实它们的区别很简单，</a:t>
            </a:r>
            <a:r>
              <a:rPr lang="en-US" dirty="0"/>
              <a:t> </a:t>
            </a:r>
            <a:r>
              <a:rPr lang="en-US" dirty="0" err="1"/>
              <a:t>BpBinder</a:t>
            </a:r>
            <a:r>
              <a:rPr lang="en-US" dirty="0"/>
              <a:t> </a:t>
            </a:r>
            <a:r>
              <a:rPr lang="zh-CN" altLang="en-US" dirty="0"/>
              <a:t>是</a:t>
            </a:r>
            <a:r>
              <a:rPr lang="en-US" dirty="0"/>
              <a:t> client </a:t>
            </a:r>
            <a:r>
              <a:rPr lang="zh-CN" altLang="en-US" dirty="0"/>
              <a:t>端创建的用于消息发送的代理，而</a:t>
            </a:r>
            <a:r>
              <a:rPr lang="en-US" dirty="0"/>
              <a:t> </a:t>
            </a:r>
            <a:r>
              <a:rPr lang="en-US" dirty="0" err="1"/>
              <a:t>BBinder</a:t>
            </a:r>
            <a:r>
              <a:rPr lang="en-US" dirty="0"/>
              <a:t> </a:t>
            </a:r>
            <a:r>
              <a:rPr lang="zh-CN" altLang="en-US" dirty="0"/>
              <a:t>是</a:t>
            </a:r>
            <a:r>
              <a:rPr lang="en-US" dirty="0"/>
              <a:t> server </a:t>
            </a:r>
            <a:r>
              <a:rPr lang="zh-CN" altLang="en-US" dirty="0"/>
              <a:t>端用于接收消息的通道。查看各自的代码就会发现，虽然两个类型均有</a:t>
            </a:r>
            <a:r>
              <a:rPr lang="en-US" dirty="0"/>
              <a:t> transact </a:t>
            </a:r>
            <a:r>
              <a:rPr lang="zh-CN" altLang="en-US" dirty="0"/>
              <a:t>的方法，但是两者的作用不同，</a:t>
            </a:r>
            <a:r>
              <a:rPr lang="en-US" dirty="0"/>
              <a:t> </a:t>
            </a:r>
            <a:r>
              <a:rPr lang="en-US" dirty="0" err="1"/>
              <a:t>BpBinder</a:t>
            </a:r>
            <a:r>
              <a:rPr lang="en-US" dirty="0"/>
              <a:t> </a:t>
            </a:r>
            <a:r>
              <a:rPr lang="zh-CN" altLang="en-US" dirty="0"/>
              <a:t>的</a:t>
            </a:r>
            <a:r>
              <a:rPr lang="en-US" dirty="0"/>
              <a:t> transact </a:t>
            </a:r>
            <a:r>
              <a:rPr lang="zh-CN" altLang="en-US" dirty="0"/>
              <a:t>方法是向</a:t>
            </a:r>
            <a:r>
              <a:rPr lang="en-US" dirty="0"/>
              <a:t> </a:t>
            </a:r>
            <a:r>
              <a:rPr lang="en-US" dirty="0" err="1"/>
              <a:t>IPCThreadState</a:t>
            </a:r>
            <a:r>
              <a:rPr lang="en-US" dirty="0"/>
              <a:t> </a:t>
            </a:r>
            <a:r>
              <a:rPr lang="zh-CN" altLang="en-US" dirty="0"/>
              <a:t>实例发送消息，通知其有消息要发送给</a:t>
            </a:r>
            <a:r>
              <a:rPr lang="en-US" dirty="0"/>
              <a:t> BINDER </a:t>
            </a:r>
            <a:r>
              <a:rPr lang="zh-CN" altLang="en-US" dirty="0"/>
              <a:t>；而</a:t>
            </a:r>
            <a:r>
              <a:rPr lang="en-US" dirty="0"/>
              <a:t> </a:t>
            </a:r>
            <a:r>
              <a:rPr lang="en-US" dirty="0" err="1"/>
              <a:t>BBinder</a:t>
            </a:r>
            <a:r>
              <a:rPr lang="en-US" dirty="0"/>
              <a:t> </a:t>
            </a:r>
            <a:r>
              <a:rPr lang="zh-CN" altLang="en-US" dirty="0"/>
              <a:t>则是当</a:t>
            </a:r>
            <a:r>
              <a:rPr lang="en-US" dirty="0"/>
              <a:t> </a:t>
            </a:r>
            <a:r>
              <a:rPr lang="en-US" dirty="0" err="1"/>
              <a:t>IPCThreadState</a:t>
            </a:r>
            <a:r>
              <a:rPr lang="en-US" dirty="0"/>
              <a:t> </a:t>
            </a:r>
            <a:r>
              <a:rPr lang="zh-CN" altLang="en-US" dirty="0"/>
              <a:t>实例收到</a:t>
            </a:r>
            <a:r>
              <a:rPr lang="en-US" dirty="0"/>
              <a:t> BINDER</a:t>
            </a:r>
            <a:r>
              <a:rPr lang="zh-CN" altLang="en-US" dirty="0"/>
              <a:t>消息时，通过</a:t>
            </a:r>
            <a:r>
              <a:rPr lang="en-US" dirty="0"/>
              <a:t> </a:t>
            </a:r>
            <a:r>
              <a:rPr lang="en-US" dirty="0" err="1"/>
              <a:t>BBinder</a:t>
            </a:r>
            <a:r>
              <a:rPr lang="en-US" dirty="0"/>
              <a:t> </a:t>
            </a:r>
            <a:r>
              <a:rPr lang="zh-CN" altLang="en-US" dirty="0"/>
              <a:t>的</a:t>
            </a:r>
            <a:r>
              <a:rPr lang="en-US" dirty="0"/>
              <a:t> transact </a:t>
            </a:r>
            <a:r>
              <a:rPr lang="zh-CN" altLang="en-US" dirty="0"/>
              <a:t>的方法将其传递给它的子类</a:t>
            </a:r>
            <a:r>
              <a:rPr lang="en-US" dirty="0"/>
              <a:t> </a:t>
            </a:r>
            <a:r>
              <a:rPr lang="en-US" dirty="0" err="1"/>
              <a:t>BnSERVICE</a:t>
            </a:r>
            <a:r>
              <a:rPr lang="en-US" dirty="0"/>
              <a:t> </a:t>
            </a:r>
            <a:r>
              <a:rPr lang="zh-CN" altLang="en-US" dirty="0"/>
              <a:t>的</a:t>
            </a:r>
            <a:r>
              <a:rPr lang="en-US" dirty="0"/>
              <a:t> </a:t>
            </a:r>
            <a:r>
              <a:rPr lang="en-US" dirty="0" err="1"/>
              <a:t>onTransact</a:t>
            </a:r>
            <a:r>
              <a:rPr lang="en-US" dirty="0"/>
              <a:t> </a:t>
            </a:r>
            <a:r>
              <a:rPr lang="zh-CN" altLang="en-US" dirty="0"/>
              <a:t>函数执行</a:t>
            </a:r>
            <a:r>
              <a:rPr lang="en-US" dirty="0"/>
              <a:t> server </a:t>
            </a:r>
            <a:r>
              <a:rPr lang="zh-CN" altLang="en-US" dirty="0"/>
              <a:t>端的操作。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5852" y="1857364"/>
            <a:ext cx="7076332" cy="389097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Android Binder</a:t>
            </a:r>
            <a:r>
              <a:rPr lang="zh-CN" altLang="en-US" dirty="0"/>
              <a:t>概述</a:t>
            </a:r>
            <a:endParaRPr lang="en-US" altLang="zh-CN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Binder</a:t>
            </a:r>
            <a:r>
              <a:rPr lang="zh-CN" altLang="en-US" dirty="0"/>
              <a:t>的</a:t>
            </a:r>
            <a:r>
              <a:rPr lang="en-US" dirty="0"/>
              <a:t>framework</a:t>
            </a:r>
            <a:r>
              <a:rPr lang="zh-CN" altLang="en-US" dirty="0"/>
              <a:t>层实现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Binder </a:t>
            </a:r>
            <a:r>
              <a:rPr lang="en-US" dirty="0" smtClean="0">
                <a:solidFill>
                  <a:srgbClr val="FF0000"/>
                </a:solidFill>
              </a:rPr>
              <a:t>fram</a:t>
            </a:r>
            <a:r>
              <a:rPr lang="en-US" altLang="zh-CN" dirty="0" smtClean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work</a:t>
            </a:r>
            <a:r>
              <a:rPr lang="zh-CN" altLang="en-US" dirty="0">
                <a:solidFill>
                  <a:srgbClr val="FF0000"/>
                </a:solidFill>
              </a:rPr>
              <a:t>总结</a:t>
            </a:r>
            <a:r>
              <a:rPr lang="zh-CN" altLang="en-US" dirty="0" smtClean="0">
                <a:solidFill>
                  <a:srgbClr val="FF0000"/>
                </a:solidFill>
              </a:rPr>
              <a:t>	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Binder</a:t>
            </a:r>
            <a:r>
              <a:rPr lang="zh-CN" altLang="en-US" dirty="0"/>
              <a:t>驱动及</a:t>
            </a:r>
            <a:r>
              <a:rPr lang="en-US" dirty="0"/>
              <a:t>Binder</a:t>
            </a:r>
            <a:r>
              <a:rPr lang="zh-CN" altLang="en-US" dirty="0"/>
              <a:t>的表述和相关结构</a:t>
            </a:r>
            <a:r>
              <a:rPr lang="zh-CN" altLang="en-US" dirty="0" smtClean="0"/>
              <a:t>	</a:t>
            </a:r>
          </a:p>
          <a:p>
            <a:endParaRPr lang="zh-CN" altLang="en-US" u="sng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fram</a:t>
            </a:r>
            <a:r>
              <a:rPr lang="en-US" altLang="zh-CN" dirty="0" smtClean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work</a:t>
            </a:r>
            <a:r>
              <a:rPr lang="zh-CN" altLang="en-US" dirty="0" smtClean="0">
                <a:solidFill>
                  <a:srgbClr val="FF0000"/>
                </a:solidFill>
              </a:rPr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如何实现自己的</a:t>
            </a:r>
            <a:r>
              <a:rPr lang="en-US" altLang="zh-CN" dirty="0" smtClean="0"/>
              <a:t>native service</a:t>
            </a:r>
            <a:r>
              <a:rPr lang="zh-CN" altLang="en-US" dirty="0" smtClean="0"/>
              <a:t>呢？</a:t>
            </a:r>
            <a:endParaRPr lang="en-US" altLang="zh-CN" dirty="0" smtClean="0"/>
          </a:p>
          <a:p>
            <a:r>
              <a:rPr lang="zh-CN" altLang="en-US" dirty="0" smtClean="0"/>
              <a:t>见文档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5852" y="1857364"/>
            <a:ext cx="7076332" cy="389097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Android </a:t>
            </a:r>
            <a:r>
              <a:rPr lang="en-US" dirty="0" smtClean="0">
                <a:solidFill>
                  <a:srgbClr val="FF0000"/>
                </a:solidFill>
              </a:rPr>
              <a:t>Binder</a:t>
            </a:r>
            <a:r>
              <a:rPr lang="zh-CN" altLang="en-US" dirty="0" smtClean="0">
                <a:solidFill>
                  <a:srgbClr val="FF0000"/>
                </a:solidFill>
              </a:rPr>
              <a:t>概述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/>
              <a:t>Binder</a:t>
            </a:r>
            <a:r>
              <a:rPr lang="zh-CN" altLang="en-US" dirty="0"/>
              <a:t>的</a:t>
            </a:r>
            <a:r>
              <a:rPr lang="en-US" dirty="0"/>
              <a:t>framework</a:t>
            </a:r>
            <a:r>
              <a:rPr lang="zh-CN" altLang="en-US" dirty="0"/>
              <a:t>层实现</a:t>
            </a:r>
            <a:endParaRPr lang="zh-CN" alt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Binder </a:t>
            </a:r>
            <a:r>
              <a:rPr lang="en-US" dirty="0" smtClean="0"/>
              <a:t>fram</a:t>
            </a:r>
            <a:r>
              <a:rPr lang="en-US" altLang="zh-CN" dirty="0" smtClean="0"/>
              <a:t>e</a:t>
            </a:r>
            <a:r>
              <a:rPr lang="en-US" dirty="0" smtClean="0"/>
              <a:t>work</a:t>
            </a:r>
            <a:r>
              <a:rPr lang="zh-CN" altLang="en-US" dirty="0"/>
              <a:t>总结</a:t>
            </a:r>
            <a:r>
              <a:rPr lang="zh-CN" altLang="en-US" dirty="0" smtClean="0"/>
              <a:t>	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Binder</a:t>
            </a:r>
            <a:r>
              <a:rPr lang="zh-CN" altLang="en-US" dirty="0"/>
              <a:t>驱动及</a:t>
            </a:r>
            <a:r>
              <a:rPr lang="en-US" dirty="0"/>
              <a:t>Binder</a:t>
            </a:r>
            <a:r>
              <a:rPr lang="zh-CN" altLang="en-US" dirty="0"/>
              <a:t>的表述和相关结构</a:t>
            </a:r>
            <a:r>
              <a:rPr lang="zh-CN" altLang="en-US" dirty="0" smtClean="0"/>
              <a:t>	</a:t>
            </a:r>
          </a:p>
          <a:p>
            <a:endParaRPr lang="zh-CN" altLang="en-US" u="sng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5852" y="1857364"/>
            <a:ext cx="7076332" cy="389097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Android Binder</a:t>
            </a:r>
            <a:r>
              <a:rPr lang="zh-CN" altLang="en-US" dirty="0"/>
              <a:t>概述</a:t>
            </a:r>
            <a:endParaRPr lang="en-US" altLang="zh-CN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Binder</a:t>
            </a:r>
            <a:r>
              <a:rPr lang="zh-CN" altLang="en-US" dirty="0"/>
              <a:t>的</a:t>
            </a:r>
            <a:r>
              <a:rPr lang="en-US" dirty="0"/>
              <a:t>framework</a:t>
            </a:r>
            <a:r>
              <a:rPr lang="zh-CN" altLang="en-US" dirty="0"/>
              <a:t>层实现</a:t>
            </a:r>
          </a:p>
          <a:p>
            <a:pPr>
              <a:buFont typeface="Wingdings" pitchFamily="2" charset="2"/>
              <a:buChar char="Ø"/>
            </a:pPr>
            <a:r>
              <a:rPr lang="en-US" altLang="en-US" dirty="0"/>
              <a:t>Binder fram</a:t>
            </a:r>
            <a:r>
              <a:rPr lang="en-US" altLang="zh-CN" dirty="0"/>
              <a:t>e</a:t>
            </a:r>
            <a:r>
              <a:rPr lang="en-US" altLang="en-US" dirty="0"/>
              <a:t>work</a:t>
            </a:r>
            <a:r>
              <a:rPr lang="zh-CN" altLang="en-US" dirty="0"/>
              <a:t>总结	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Binder</a:t>
            </a:r>
            <a:r>
              <a:rPr lang="zh-CN" altLang="en-US" dirty="0">
                <a:solidFill>
                  <a:srgbClr val="FF0000"/>
                </a:solidFill>
              </a:rPr>
              <a:t>驱动及</a:t>
            </a:r>
            <a:r>
              <a:rPr lang="en-US" dirty="0">
                <a:solidFill>
                  <a:srgbClr val="FF0000"/>
                </a:solidFill>
              </a:rPr>
              <a:t>Binder</a:t>
            </a:r>
            <a:r>
              <a:rPr lang="zh-CN" altLang="en-US" dirty="0">
                <a:solidFill>
                  <a:srgbClr val="FF0000"/>
                </a:solidFill>
              </a:rPr>
              <a:t>的表述和相关结构</a:t>
            </a:r>
            <a:r>
              <a:rPr lang="zh-CN" altLang="en-US" dirty="0" smtClean="0">
                <a:solidFill>
                  <a:srgbClr val="FF0000"/>
                </a:solidFill>
              </a:rPr>
              <a:t>	</a:t>
            </a:r>
          </a:p>
          <a:p>
            <a:endParaRPr lang="zh-CN" altLang="en-US" u="sng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Binder</a:t>
            </a:r>
            <a:r>
              <a:rPr lang="zh-CN" altLang="en-US" dirty="0" smtClean="0"/>
              <a:t>驱动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Binder</a:t>
            </a:r>
            <a:r>
              <a:rPr lang="zh-CN" altLang="en-US" dirty="0" smtClean="0"/>
              <a:t>以字符混杂设备注册在内核里。</a:t>
            </a:r>
            <a:endParaRPr lang="en-US" altLang="zh-CN" dirty="0" smtClean="0"/>
          </a:p>
          <a:p>
            <a:endParaRPr lang="zh-CN" altLang="en-US" dirty="0" smtClean="0"/>
          </a:p>
          <a:p>
            <a:pPr>
              <a:buNone/>
            </a:pPr>
            <a:r>
              <a:rPr lang="en-US" dirty="0" smtClean="0"/>
              <a:t>drivers\staging\android\</a:t>
            </a:r>
            <a:r>
              <a:rPr lang="en-US" dirty="0" err="1" smtClean="0"/>
              <a:t>binder.c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static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file_operations</a:t>
            </a:r>
            <a:r>
              <a:rPr lang="en-US" dirty="0" smtClean="0"/>
              <a:t> </a:t>
            </a:r>
            <a:r>
              <a:rPr lang="en-US" dirty="0" err="1" smtClean="0"/>
              <a:t>binder_fops</a:t>
            </a:r>
            <a:r>
              <a:rPr lang="en-US" dirty="0" smtClean="0"/>
              <a:t> = {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.owner = </a:t>
            </a:r>
            <a:r>
              <a:rPr lang="en-US" dirty="0" err="1" smtClean="0"/>
              <a:t>THIS_MODULE</a:t>
            </a:r>
            <a:r>
              <a:rPr lang="en-US" dirty="0" smtClean="0"/>
              <a:t>,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.poll = </a:t>
            </a:r>
            <a:r>
              <a:rPr lang="en-US" dirty="0" err="1" smtClean="0"/>
              <a:t>binder_poll</a:t>
            </a:r>
            <a:r>
              <a:rPr lang="en-US" dirty="0" smtClean="0"/>
              <a:t>,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.</a:t>
            </a:r>
            <a:r>
              <a:rPr lang="en-US" dirty="0" err="1" smtClean="0"/>
              <a:t>unlocked_ioctl</a:t>
            </a:r>
            <a:r>
              <a:rPr lang="en-US" dirty="0" smtClean="0"/>
              <a:t> = </a:t>
            </a:r>
            <a:r>
              <a:rPr lang="en-US" dirty="0" err="1" smtClean="0"/>
              <a:t>binder_ioctl</a:t>
            </a:r>
            <a:r>
              <a:rPr lang="en-US" dirty="0" smtClean="0"/>
              <a:t>,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.</a:t>
            </a:r>
            <a:r>
              <a:rPr lang="en-US" dirty="0" err="1" smtClean="0"/>
              <a:t>mmap</a:t>
            </a:r>
            <a:r>
              <a:rPr lang="en-US" dirty="0" smtClean="0"/>
              <a:t> = </a:t>
            </a:r>
            <a:r>
              <a:rPr lang="en-US" dirty="0" err="1" smtClean="0"/>
              <a:t>binder_mmap</a:t>
            </a:r>
            <a:r>
              <a:rPr lang="en-US" dirty="0" smtClean="0"/>
              <a:t>,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.open </a:t>
            </a:r>
            <a:r>
              <a:rPr lang="en-US" dirty="0" err="1" smtClean="0"/>
              <a:t>= binder_op</a:t>
            </a:r>
            <a:r>
              <a:rPr lang="en-US" dirty="0" smtClean="0"/>
              <a:t>en,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.flush </a:t>
            </a:r>
            <a:r>
              <a:rPr lang="en-US" dirty="0" err="1" smtClean="0"/>
              <a:t>= binder_flu</a:t>
            </a:r>
            <a:r>
              <a:rPr lang="en-US" dirty="0" smtClean="0"/>
              <a:t>sh,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.release </a:t>
            </a:r>
            <a:r>
              <a:rPr lang="en-US" dirty="0" err="1" smtClean="0"/>
              <a:t>= binder_relea</a:t>
            </a:r>
            <a:r>
              <a:rPr lang="en-US" dirty="0" smtClean="0"/>
              <a:t>se,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};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内核部分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对于</a:t>
            </a:r>
            <a:r>
              <a:rPr lang="en-US" dirty="0" smtClean="0"/>
              <a:t>binder</a:t>
            </a:r>
            <a:r>
              <a:rPr lang="zh-CN" altLang="en-US" dirty="0" smtClean="0"/>
              <a:t>来说，重点就放在</a:t>
            </a:r>
            <a:r>
              <a:rPr lang="en-US" dirty="0" err="1" smtClean="0"/>
              <a:t>mmap</a:t>
            </a:r>
            <a:r>
              <a:rPr lang="zh-CN" altLang="en-US" dirty="0" smtClean="0"/>
              <a:t>还有</a:t>
            </a:r>
            <a:r>
              <a:rPr lang="en-US" dirty="0" err="1" smtClean="0"/>
              <a:t>ioctl</a:t>
            </a:r>
            <a:r>
              <a:rPr lang="zh-CN" altLang="en-US" dirty="0" smtClean="0"/>
              <a:t>，</a:t>
            </a:r>
            <a:r>
              <a:rPr lang="en-US" dirty="0" err="1" smtClean="0"/>
              <a:t>ioctl</a:t>
            </a:r>
            <a:r>
              <a:rPr lang="zh-CN" altLang="en-US" dirty="0" smtClean="0"/>
              <a:t>是字符设备的精髓，用来和用户空间通信的入口。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dirty="0" err="1" smtClean="0"/>
              <a:t>mmap</a:t>
            </a:r>
            <a:r>
              <a:rPr lang="zh-CN" altLang="en-US" dirty="0" smtClean="0"/>
              <a:t>的其核心思想是：在进程的用户空间找到一块区域，然后再内核空间（高端内存，</a:t>
            </a:r>
            <a:r>
              <a:rPr lang="en-US" dirty="0" err="1" smtClean="0"/>
              <a:t>vmlloc</a:t>
            </a:r>
            <a:r>
              <a:rPr lang="zh-CN" altLang="en-US" dirty="0" smtClean="0"/>
              <a:t>区域）找到一段对应的虚拟空间，有了这以后，然后要分配物理内存，然后分别对用户空间、</a:t>
            </a:r>
            <a:r>
              <a:rPr lang="en-US" dirty="0" err="1" smtClean="0"/>
              <a:t>vmalloc</a:t>
            </a:r>
            <a:r>
              <a:rPr lang="zh-CN" altLang="en-US" dirty="0" smtClean="0"/>
              <a:t>区域建立页表映射，也就完成了。在应用中，调用</a:t>
            </a:r>
            <a:r>
              <a:rPr lang="en-US" dirty="0" smtClean="0"/>
              <a:t>open</a:t>
            </a:r>
            <a:r>
              <a:rPr lang="zh-CN" altLang="en-US" dirty="0" smtClean="0"/>
              <a:t>和</a:t>
            </a:r>
            <a:r>
              <a:rPr lang="en-US" dirty="0" err="1" smtClean="0"/>
              <a:t>mmap</a:t>
            </a:r>
            <a:r>
              <a:rPr lang="zh-CN" altLang="en-US" dirty="0" smtClean="0"/>
              <a:t>的进程有</a:t>
            </a:r>
            <a:r>
              <a:rPr lang="en-US" dirty="0" err="1" smtClean="0"/>
              <a:t>servicemanager</a:t>
            </a:r>
            <a:r>
              <a:rPr lang="zh-CN" altLang="en-US" dirty="0" smtClean="0"/>
              <a:t>、</a:t>
            </a:r>
            <a:r>
              <a:rPr lang="en-US" dirty="0" err="1" smtClean="0"/>
              <a:t>mediaserver</a:t>
            </a:r>
            <a:r>
              <a:rPr lang="zh-CN" altLang="en-US" dirty="0" smtClean="0"/>
              <a:t>等，这些都是</a:t>
            </a:r>
            <a:r>
              <a:rPr lang="en-US" dirty="0" smtClean="0"/>
              <a:t>server</a:t>
            </a:r>
            <a:r>
              <a:rPr lang="zh-CN" altLang="en-US" dirty="0" smtClean="0"/>
              <a:t>端，进行实际通信时，客户端将数据拷贝到</a:t>
            </a:r>
            <a:r>
              <a:rPr lang="en-US" dirty="0" smtClean="0"/>
              <a:t>proc-&gt;buffer</a:t>
            </a:r>
            <a:r>
              <a:rPr lang="zh-CN" altLang="en-US" dirty="0" smtClean="0"/>
              <a:t>区就</a:t>
            </a:r>
            <a:r>
              <a:rPr lang="en-US" dirty="0" smtClean="0"/>
              <a:t>ok</a:t>
            </a:r>
            <a:r>
              <a:rPr lang="zh-CN" altLang="en-US" dirty="0" smtClean="0"/>
              <a:t>了，</a:t>
            </a:r>
            <a:r>
              <a:rPr lang="en-US" dirty="0" smtClean="0"/>
              <a:t>server</a:t>
            </a:r>
            <a:r>
              <a:rPr lang="zh-CN" altLang="en-US" dirty="0" smtClean="0"/>
              <a:t>就可以从用户空间获取，少了一次复制的操作。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内核部分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ioctl</a:t>
            </a:r>
            <a:r>
              <a:rPr lang="zh-CN" altLang="en-US" dirty="0"/>
              <a:t>根据用户空间的请求接收</a:t>
            </a:r>
            <a:r>
              <a:rPr lang="en-US" dirty="0"/>
              <a:t>binder</a:t>
            </a:r>
            <a:r>
              <a:rPr lang="zh-CN" altLang="en-US" dirty="0"/>
              <a:t>协议数据包，将数据包放到对应的</a:t>
            </a:r>
            <a:r>
              <a:rPr lang="en-US" dirty="0"/>
              <a:t>binder</a:t>
            </a:r>
            <a:r>
              <a:rPr lang="zh-CN" altLang="en-US" dirty="0"/>
              <a:t>所在的进程或线程队列里，然后唤醒线程池中的线程来解析数据包，如果有返回数据，则返回数据给发送端，实现一次</a:t>
            </a:r>
            <a:r>
              <a:rPr lang="en-US" dirty="0"/>
              <a:t>transaction</a:t>
            </a:r>
            <a:r>
              <a:rPr lang="zh-CN" altLang="en-US" dirty="0"/>
              <a:t>。同时，一些其它的协议命令用来控制线程池和</a:t>
            </a:r>
            <a:r>
              <a:rPr lang="en-US" dirty="0"/>
              <a:t>binder</a:t>
            </a:r>
            <a:r>
              <a:rPr lang="zh-CN" altLang="en-US" dirty="0"/>
              <a:t>内核结构的表示的。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ioctl</a:t>
            </a:r>
            <a:r>
              <a:rPr lang="zh-CN" altLang="en-US" dirty="0" smtClean="0"/>
              <a:t>传输的格式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0" y="2285992"/>
            <a:ext cx="9429784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0" y="3286124"/>
            <a:ext cx="9429784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5400000">
            <a:off x="715142" y="2786058"/>
            <a:ext cx="999338" cy="79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85852" y="2357430"/>
            <a:ext cx="24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BC_TRANSACTION</a:t>
            </a:r>
            <a:endParaRPr lang="en-US" altLang="zh-CN" dirty="0" smtClean="0"/>
          </a:p>
          <a:p>
            <a:r>
              <a:rPr lang="en-US" altLang="zh-CN" dirty="0" err="1" smtClean="0"/>
              <a:t>BC_REPLY</a:t>
            </a:r>
            <a:endParaRPr lang="zh-CN" altLang="en-US" dirty="0"/>
          </a:p>
        </p:txBody>
      </p:sp>
      <p:cxnSp>
        <p:nvCxnSpPr>
          <p:cNvPr id="23" name="直接连接符 22"/>
          <p:cNvCxnSpPr/>
          <p:nvPr/>
        </p:nvCxnSpPr>
        <p:spPr>
          <a:xfrm rot="5400000">
            <a:off x="6179752" y="2821380"/>
            <a:ext cx="928694" cy="79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5400000">
            <a:off x="3036877" y="2821777"/>
            <a:ext cx="9279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86182" y="2357430"/>
            <a:ext cx="2428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binder_transaction_data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2571744"/>
            <a:ext cx="10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929454" y="2500306"/>
            <a:ext cx="10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40" name="直接连接符 39"/>
          <p:cNvCxnSpPr/>
          <p:nvPr/>
        </p:nvCxnSpPr>
        <p:spPr>
          <a:xfrm>
            <a:off x="0" y="4643446"/>
            <a:ext cx="9429784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0" y="5643578"/>
            <a:ext cx="9429784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rot="5400000">
            <a:off x="715142" y="5143512"/>
            <a:ext cx="999338" cy="79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85852" y="4714884"/>
            <a:ext cx="24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BR_TRANSACTION</a:t>
            </a:r>
            <a:endParaRPr lang="en-US" altLang="zh-CN" dirty="0" smtClean="0"/>
          </a:p>
          <a:p>
            <a:r>
              <a:rPr lang="en-US" altLang="zh-CN" dirty="0" err="1" smtClean="0"/>
              <a:t>BR_REPLY</a:t>
            </a:r>
            <a:endParaRPr lang="zh-CN" altLang="en-US" dirty="0"/>
          </a:p>
        </p:txBody>
      </p:sp>
      <p:cxnSp>
        <p:nvCxnSpPr>
          <p:cNvPr id="44" name="直接连接符 43"/>
          <p:cNvCxnSpPr/>
          <p:nvPr/>
        </p:nvCxnSpPr>
        <p:spPr>
          <a:xfrm rot="5400000">
            <a:off x="6179752" y="5178834"/>
            <a:ext cx="928694" cy="79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rot="5400000">
            <a:off x="3036877" y="5179231"/>
            <a:ext cx="9279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86182" y="4714884"/>
            <a:ext cx="2428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binder_transaction_data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0" y="4929198"/>
            <a:ext cx="10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929454" y="4857760"/>
            <a:ext cx="10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142976" y="1357298"/>
            <a:ext cx="678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ioctl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mProcess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mDriverFD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BINDER_WRITE_READ</a:t>
            </a:r>
            <a:r>
              <a:rPr lang="en-US" altLang="zh-CN" dirty="0" smtClean="0"/>
              <a:t>, &amp;</a:t>
            </a:r>
            <a:r>
              <a:rPr lang="en-US" altLang="zh-CN" dirty="0" err="1" smtClean="0"/>
              <a:t>bwr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142976" y="1785926"/>
            <a:ext cx="678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err="1" smtClean="0"/>
              <a:t>binder_read_write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bwr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write_buffer</a:t>
            </a:r>
            <a:r>
              <a:rPr lang="zh-CN" altLang="en-US" dirty="0" smtClean="0"/>
              <a:t>格式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214414" y="4143380"/>
            <a:ext cx="678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err="1" smtClean="0"/>
              <a:t>binder_read_write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bwr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read_buffer</a:t>
            </a:r>
            <a:r>
              <a:rPr lang="zh-CN" altLang="en-US" dirty="0" smtClean="0"/>
              <a:t>格式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071678"/>
            <a:ext cx="7419834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的表述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、应用程序进程</a:t>
            </a:r>
            <a:endParaRPr lang="en-US" altLang="zh-CN" dirty="0" smtClean="0"/>
          </a:p>
          <a:p>
            <a:r>
              <a:rPr lang="en-US" altLang="zh-CN" dirty="0" smtClean="0"/>
              <a:t>Server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实体，即所有继承</a:t>
            </a:r>
            <a:r>
              <a:rPr lang="en-US" altLang="zh-CN" dirty="0" err="1" smtClean="0"/>
              <a:t>BBinder</a:t>
            </a:r>
            <a:r>
              <a:rPr lang="zh-CN" altLang="en-US" dirty="0" smtClean="0"/>
              <a:t>的实例</a:t>
            </a:r>
            <a:endParaRPr lang="en-US" altLang="zh-CN" dirty="0" smtClean="0"/>
          </a:p>
          <a:p>
            <a:r>
              <a:rPr lang="en-US" altLang="zh-CN" dirty="0" smtClean="0"/>
              <a:t>Client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引用，即所有继承</a:t>
            </a:r>
            <a:r>
              <a:rPr lang="en-US" altLang="zh-CN" dirty="0" err="1" smtClean="0"/>
              <a:t>BpBinder</a:t>
            </a:r>
            <a:r>
              <a:rPr lang="zh-CN" altLang="en-US" dirty="0" smtClean="0"/>
              <a:t>的实例</a:t>
            </a:r>
            <a:endParaRPr lang="zh-CN" altLang="en-US" dirty="0"/>
          </a:p>
        </p:txBody>
      </p:sp>
      <p:sp>
        <p:nvSpPr>
          <p:cNvPr id="3073" name="AutoShape 1" descr="C:\Users\vonnyfly\AppData\Roaming\Tencent\Users\717711984\QQ\WinTemp\RichOle\]20GV1%@FKSV@mF9E%NRD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4" name="AutoShape 2" descr="C:\Users\vonnyfly\AppData\Roaming\Tencent\Users\717711984\QQ\WinTemp\RichOle\]20GV1%@FKSV@mF9E%NRD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5" name="AutoShape 3" descr="C:\Users\vonnyfly\AppData\Roaming\Tencent\Users\717711984\QQ\WinTemp\RichOle\]20GV1%@FKSV@mF9E%NRD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6" name="AutoShape 4" descr="C:\Users\vonnyfly\AppData\Roaming\Tencent\Users\717711984\QQ\WinTemp\RichOle\]20GV1%@FKSV@mF9E%NRD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的表述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、驱动：</a:t>
            </a:r>
            <a:endParaRPr lang="en-US" altLang="zh-CN" dirty="0" smtClean="0"/>
          </a:p>
          <a:p>
            <a:r>
              <a:rPr lang="en-US" altLang="zh-CN" dirty="0" smtClean="0"/>
              <a:t>Binder</a:t>
            </a:r>
            <a:r>
              <a:rPr lang="zh-CN" altLang="en-US" dirty="0" smtClean="0"/>
              <a:t>实体：用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binder_node</a:t>
            </a:r>
            <a:r>
              <a:rPr lang="zh-CN" altLang="en-US" dirty="0" smtClean="0"/>
              <a:t>来表示</a:t>
            </a:r>
            <a:endParaRPr lang="en-US" altLang="zh-CN" dirty="0" smtClean="0"/>
          </a:p>
          <a:p>
            <a:r>
              <a:rPr lang="en-US" altLang="zh-CN" dirty="0" smtClean="0"/>
              <a:t>Binder</a:t>
            </a:r>
            <a:r>
              <a:rPr lang="zh-CN" altLang="en-US" dirty="0" smtClean="0"/>
              <a:t>引用：用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binder_ref</a:t>
            </a:r>
            <a:r>
              <a:rPr lang="zh-CN" altLang="en-US" dirty="0" smtClean="0"/>
              <a:t>来表示</a:t>
            </a:r>
            <a:endParaRPr lang="en-US" altLang="zh-CN" dirty="0" smtClean="0"/>
          </a:p>
        </p:txBody>
      </p:sp>
      <p:sp>
        <p:nvSpPr>
          <p:cNvPr id="3073" name="AutoShape 1" descr="C:\Users\vonnyfly\AppData\Roaming\Tencent\Users\717711984\QQ\WinTemp\RichOle\]20GV1%@FKSV@mF9E%NRD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4" name="AutoShape 2" descr="C:\Users\vonnyfly\AppData\Roaming\Tencent\Users\717711984\QQ\WinTemp\RichOle\]20GV1%@FKSV@mF9E%NRD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5" name="AutoShape 3" descr="C:\Users\vonnyfly\AppData\Roaming\Tencent\Users\717711984\QQ\WinTemp\RichOle\]20GV1%@FKSV@mF9E%NRD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6" name="AutoShape 4" descr="C:\Users\vonnyfly\AppData\Roaming\Tencent\Users\717711984\QQ\WinTemp\RichOle\]20GV1%@FKSV@mF9E%NRD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的表述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、传输过程中：</a:t>
            </a:r>
            <a:endParaRPr lang="en-US" altLang="zh-CN" dirty="0" smtClean="0"/>
          </a:p>
          <a:p>
            <a:r>
              <a:rPr lang="zh-CN" altLang="en-US" dirty="0" smtClean="0"/>
              <a:t>统一用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flat_binder_object</a:t>
            </a:r>
            <a:r>
              <a:rPr lang="zh-CN" altLang="en-US" dirty="0" smtClean="0"/>
              <a:t>来表示。</a:t>
            </a:r>
            <a:endParaRPr lang="en-US" altLang="zh-CN" dirty="0" smtClean="0"/>
          </a:p>
          <a:p>
            <a:r>
              <a:rPr lang="zh-CN" altLang="en-US" dirty="0" smtClean="0"/>
              <a:t>成员</a:t>
            </a:r>
            <a:r>
              <a:rPr lang="en-US" altLang="zh-CN" dirty="0" smtClean="0"/>
              <a:t>unsigned long type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BINDER_TYPE_BINDER</a:t>
            </a:r>
            <a:r>
              <a:rPr lang="en-US" altLang="zh-CN" dirty="0" smtClean="0"/>
              <a:t>/HANDLE</a:t>
            </a:r>
            <a:r>
              <a:rPr lang="zh-CN" altLang="en-US" dirty="0" smtClean="0"/>
              <a:t>来表示传输的是实体还是引用</a:t>
            </a:r>
            <a:endParaRPr lang="en-US" altLang="zh-CN" dirty="0" smtClean="0"/>
          </a:p>
        </p:txBody>
      </p:sp>
      <p:sp>
        <p:nvSpPr>
          <p:cNvPr id="3073" name="AutoShape 1" descr="C:\Users\vonnyfly\AppData\Roaming\Tencent\Users\717711984\QQ\WinTemp\RichOle\]20GV1%@FKSV@mF9E%NRD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4" name="AutoShape 2" descr="C:\Users\vonnyfly\AppData\Roaming\Tencent\Users\717711984\QQ\WinTemp\RichOle\]20GV1%@FKSV@mF9E%NRD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5" name="AutoShape 3" descr="C:\Users\vonnyfly\AppData\Roaming\Tencent\Users\717711984\QQ\WinTemp\RichOle\]20GV1%@FKSV@mF9E%NRD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6" name="AutoShape 4" descr="C:\Users\vonnyfly\AppData\Roaming\Tencent\Users\717711984\QQ\WinTemp\RichOle\]20GV1%@FKSV@mF9E%NRD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其它数据结构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Binder</a:t>
            </a:r>
            <a:r>
              <a:rPr lang="zh-CN" altLang="en-US" dirty="0"/>
              <a:t>实体在内核中的表示是：</a:t>
            </a:r>
            <a:r>
              <a:rPr lang="en-US" dirty="0" err="1"/>
              <a:t>binder_node</a:t>
            </a:r>
            <a:endParaRPr lang="zh-CN" altLang="en-US" dirty="0"/>
          </a:p>
          <a:p>
            <a:r>
              <a:rPr lang="en-US" dirty="0"/>
              <a:t>Binder</a:t>
            </a:r>
            <a:r>
              <a:rPr lang="zh-CN" altLang="en-US" dirty="0"/>
              <a:t>引用（句柄）在内核中的表示：</a:t>
            </a:r>
            <a:r>
              <a:rPr lang="en-US" dirty="0" err="1"/>
              <a:t>binder_ref</a:t>
            </a:r>
            <a:endParaRPr lang="zh-CN" altLang="en-US" dirty="0"/>
          </a:p>
          <a:p>
            <a:r>
              <a:rPr lang="en-US" dirty="0"/>
              <a:t>Binder </a:t>
            </a:r>
            <a:r>
              <a:rPr lang="zh-CN" altLang="en-US" dirty="0"/>
              <a:t>数据包在内核中的表示是：</a:t>
            </a:r>
            <a:r>
              <a:rPr lang="en-US" dirty="0" err="1"/>
              <a:t>binder_transaction</a:t>
            </a:r>
            <a:endParaRPr lang="zh-CN" altLang="en-US" dirty="0"/>
          </a:p>
          <a:p>
            <a:r>
              <a:rPr lang="en-US" dirty="0"/>
              <a:t>Binder </a:t>
            </a:r>
            <a:r>
              <a:rPr lang="zh-CN" altLang="en-US" dirty="0"/>
              <a:t>消息队列成员在内核中的表示是：</a:t>
            </a:r>
            <a:r>
              <a:rPr lang="en-US" dirty="0" err="1"/>
              <a:t>binder_work</a:t>
            </a:r>
            <a:endParaRPr lang="zh-CN" altLang="en-US" dirty="0"/>
          </a:p>
        </p:txBody>
      </p:sp>
      <p:sp>
        <p:nvSpPr>
          <p:cNvPr id="3073" name="AutoShape 1" descr="C:\Users\vonnyfly\AppData\Roaming\Tencent\Users\717711984\QQ\WinTemp\RichOle\]20GV1%@FKSV@mF9E%NRD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4" name="AutoShape 2" descr="C:\Users\vonnyfly\AppData\Roaming\Tencent\Users\717711984\QQ\WinTemp\RichOle\]20GV1%@FKSV@mF9E%NRD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5" name="AutoShape 3" descr="C:\Users\vonnyfly\AppData\Roaming\Tencent\Users\717711984\QQ\WinTemp\RichOle\]20GV1%@FKSV@mF9E%NRD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6" name="AutoShape 4" descr="C:\Users\vonnyfly\AppData\Roaming\Tencent\Users\717711984\QQ\WinTemp\RichOle\]20GV1%@FKSV@mF9E%NRD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Binder</a:t>
            </a:r>
            <a:r>
              <a:rPr lang="zh-CN" altLang="en-US" dirty="0" smtClean="0"/>
              <a:t>是</a:t>
            </a:r>
            <a:r>
              <a:rPr lang="en-US" dirty="0" smtClean="0"/>
              <a:t>Android</a:t>
            </a:r>
            <a:r>
              <a:rPr lang="zh-CN" altLang="en-US" dirty="0" smtClean="0"/>
              <a:t>系统中基于</a:t>
            </a:r>
            <a:r>
              <a:rPr lang="en-US" dirty="0" smtClean="0"/>
              <a:t>C/S</a:t>
            </a:r>
            <a:r>
              <a:rPr lang="zh-CN" altLang="en-US" dirty="0" smtClean="0"/>
              <a:t>进程间通信（</a:t>
            </a:r>
            <a:r>
              <a:rPr lang="en-US" dirty="0" err="1" smtClean="0"/>
              <a:t>IPC</a:t>
            </a:r>
            <a:r>
              <a:rPr lang="zh-CN" altLang="en-US" dirty="0" smtClean="0"/>
              <a:t>）方式之一，也是最重要的一种，遍布</a:t>
            </a:r>
            <a:r>
              <a:rPr lang="en-US" dirty="0" smtClean="0"/>
              <a:t>android</a:t>
            </a:r>
            <a:r>
              <a:rPr lang="zh-CN" altLang="en-US" dirty="0" smtClean="0"/>
              <a:t>系统的每一个角落。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Binder</a:t>
            </a:r>
            <a:r>
              <a:rPr lang="zh-CN" altLang="en-US" dirty="0" smtClean="0"/>
              <a:t> 的传输</a:t>
            </a:r>
            <a:endParaRPr lang="zh-CN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165048" rIns="91440" bIns="1650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1500" b="1" i="0" u="none" strike="noStrike" cap="none" normalizeH="0" baseline="0" smtClean="0" bmk="_Toc31829633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、 </a:t>
            </a:r>
            <a:r>
              <a:rPr kumimoji="0" lang="en-US" altLang="zh-CN" sz="1500" b="1" i="0" u="none" strike="noStrike" cap="none" normalizeH="0" baseline="0" smtClean="0" bmk="_Toc31829633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service manager</a:t>
            </a:r>
            <a:endParaRPr kumimoji="0" lang="en-US" altLang="zh-CN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43636" y="1428736"/>
            <a:ext cx="3000364" cy="507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143636" y="2285992"/>
            <a:ext cx="3000364" cy="4214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86480" y="1785926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Service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71538" y="1428736"/>
            <a:ext cx="3000396" cy="50720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71538" y="2285992"/>
            <a:ext cx="3000396" cy="42148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304620" y="1785926"/>
            <a:ext cx="169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357290" y="3643314"/>
            <a:ext cx="185738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getXXX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143636" y="2285992"/>
            <a:ext cx="2857520" cy="33575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786578" y="2714620"/>
            <a:ext cx="192882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Read  wait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786578" y="4643446"/>
            <a:ext cx="192882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write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3286116" y="3929066"/>
            <a:ext cx="4357718" cy="7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5400000">
            <a:off x="7000100" y="3929068"/>
            <a:ext cx="1286679" cy="7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4" idx="2"/>
          </p:cNvCxnSpPr>
          <p:nvPr/>
        </p:nvCxnSpPr>
        <p:spPr>
          <a:xfrm rot="5400000">
            <a:off x="7340223" y="5732876"/>
            <a:ext cx="785818" cy="357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072198" y="228599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357950" y="0"/>
            <a:ext cx="278605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786" y="0"/>
            <a:ext cx="8147902" cy="6248400"/>
          </a:xfrm>
        </p:spPr>
        <p:txBody>
          <a:bodyPr/>
          <a:lstStyle/>
          <a:p>
            <a:r>
              <a:rPr lang="zh-CN" altLang="en-US" dirty="0" smtClean="0"/>
              <a:t>转变过程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1472" y="571480"/>
            <a:ext cx="1857388" cy="285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在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端调用</a:t>
            </a:r>
            <a:endParaRPr lang="en-US" altLang="zh-CN" dirty="0" smtClean="0"/>
          </a:p>
          <a:p>
            <a:pPr algn="ctr"/>
            <a:r>
              <a:rPr lang="en-US" dirty="0" smtClean="0"/>
              <a:t>remote()-&gt;transact</a:t>
            </a:r>
            <a:r>
              <a:rPr lang="zh-CN" altLang="en-US" dirty="0" smtClean="0"/>
              <a:t>（远程函数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71802" y="571480"/>
            <a:ext cx="3071834" cy="2928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调用</a:t>
            </a:r>
            <a:r>
              <a:rPr lang="en-US" altLang="zh-CN" dirty="0" err="1" smtClean="0"/>
              <a:t>IPCThreadState</a:t>
            </a:r>
            <a:r>
              <a:rPr lang="en-US" altLang="zh-CN" dirty="0" smtClean="0"/>
              <a:t>::self()-&gt;transact(</a:t>
            </a:r>
          </a:p>
          <a:p>
            <a:pPr algn="ctr"/>
            <a:r>
              <a:rPr lang="en-US" altLang="zh-CN" dirty="0" smtClean="0"/>
              <a:t>            </a:t>
            </a:r>
            <a:r>
              <a:rPr lang="en-US" altLang="zh-CN" dirty="0" err="1" smtClean="0"/>
              <a:t>mHandle</a:t>
            </a:r>
            <a:r>
              <a:rPr lang="en-US" altLang="zh-CN" dirty="0" smtClean="0"/>
              <a:t>, code, data, reply, flags);</a:t>
            </a:r>
            <a:r>
              <a:rPr lang="zh-CN" altLang="en-US" dirty="0" smtClean="0"/>
              <a:t>内部封装成</a:t>
            </a:r>
            <a:r>
              <a:rPr lang="en-US" altLang="zh-CN" dirty="0" err="1" smtClean="0"/>
              <a:t>binder_transaction_data</a:t>
            </a:r>
            <a:r>
              <a:rPr lang="zh-CN" altLang="en-US" dirty="0" smtClean="0"/>
              <a:t>里面，然后通过</a:t>
            </a:r>
            <a:r>
              <a:rPr lang="en-US" altLang="zh-CN" dirty="0" err="1" smtClean="0"/>
              <a:t>ioctl</a:t>
            </a:r>
            <a:r>
              <a:rPr lang="zh-CN" altLang="en-US" dirty="0" smtClean="0"/>
              <a:t>送入内核。（</a:t>
            </a:r>
            <a:r>
              <a:rPr lang="en-US" altLang="zh-CN" dirty="0" smtClean="0"/>
              <a:t>binder  </a:t>
            </a:r>
            <a:r>
              <a:rPr lang="zh-CN" altLang="en-US" dirty="0" smtClean="0"/>
              <a:t>被序列化成</a:t>
            </a:r>
            <a:r>
              <a:rPr lang="en-US" altLang="zh-CN" dirty="0" err="1" smtClean="0"/>
              <a:t>flat_binder_object</a:t>
            </a:r>
            <a:r>
              <a:rPr lang="zh-CN" altLang="en-US" dirty="0" smtClean="0"/>
              <a:t>中然后放到了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里面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72264" y="571480"/>
            <a:ext cx="2214578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解析</a:t>
            </a:r>
            <a:r>
              <a:rPr lang="en-US" altLang="zh-CN" dirty="0" err="1" smtClean="0"/>
              <a:t>binder_transaction_data</a:t>
            </a:r>
            <a:r>
              <a:rPr lang="zh-CN" altLang="en-US" dirty="0" smtClean="0"/>
              <a:t>，读出</a:t>
            </a:r>
            <a:r>
              <a:rPr lang="en-US" altLang="zh-CN" dirty="0" smtClean="0"/>
              <a:t>binder  </a:t>
            </a:r>
            <a:r>
              <a:rPr lang="zh-CN" altLang="en-US" dirty="0" smtClean="0"/>
              <a:t>，进行修改后存入</a:t>
            </a:r>
            <a:r>
              <a:rPr lang="en-US" altLang="zh-CN" dirty="0" err="1" smtClean="0"/>
              <a:t>binder_transaction</a:t>
            </a:r>
            <a:r>
              <a:rPr lang="zh-CN" altLang="en-US" dirty="0" smtClean="0"/>
              <a:t>里面，转发到目标进程的接收队列排队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8596" y="3929042"/>
            <a:ext cx="1857388" cy="2928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在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端调用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BBinder</a:t>
            </a:r>
            <a:r>
              <a:rPr lang="en-US" altLang="zh-CN" dirty="0" smtClean="0"/>
              <a:t>-&gt;</a:t>
            </a:r>
            <a:r>
              <a:rPr lang="en-US" dirty="0" smtClean="0"/>
              <a:t>transact</a:t>
            </a:r>
            <a:r>
              <a:rPr lang="zh-CN" altLang="en-US" dirty="0" smtClean="0"/>
              <a:t>（函数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</a:p>
          <a:p>
            <a:pPr algn="ctr"/>
            <a:r>
              <a:rPr lang="zh-CN" altLang="en-US" dirty="0" smtClean="0"/>
              <a:t>即相当于调用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里面对应的函数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071802" y="4143380"/>
            <a:ext cx="3071834" cy="2428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目标进程中的</a:t>
            </a:r>
            <a:r>
              <a:rPr lang="en-US" altLang="zh-CN" dirty="0" err="1" smtClean="0"/>
              <a:t>executeCommand</a:t>
            </a:r>
            <a:r>
              <a:rPr lang="zh-CN" altLang="en-US" dirty="0" smtClean="0"/>
              <a:t>，来解析</a:t>
            </a:r>
            <a:r>
              <a:rPr lang="en-US" altLang="zh-CN" dirty="0" err="1" smtClean="0"/>
              <a:t>binder_transaction_data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取出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实体。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929454" y="3786166"/>
            <a:ext cx="1857388" cy="3071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目标进程启动线程取出数据包，然后将</a:t>
            </a:r>
            <a:r>
              <a:rPr lang="en-US" altLang="zh-CN" dirty="0" err="1" smtClean="0"/>
              <a:t>binder_transaction</a:t>
            </a:r>
            <a:r>
              <a:rPr lang="en-US" altLang="zh-CN" dirty="0" smtClean="0"/>
              <a:t>  </a:t>
            </a:r>
            <a:r>
              <a:rPr lang="zh-CN" altLang="en-US" dirty="0" smtClean="0"/>
              <a:t>对象转化成</a:t>
            </a:r>
            <a:r>
              <a:rPr lang="en-US" altLang="zh-CN" dirty="0" err="1" smtClean="0"/>
              <a:t>binder_transaction_data</a:t>
            </a:r>
            <a:r>
              <a:rPr lang="zh-CN" altLang="en-US" dirty="0" smtClean="0"/>
              <a:t>，然后拷贝到目标进程的用户空间中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2786074" y="3571876"/>
            <a:ext cx="7143752" cy="15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10800000">
            <a:off x="-357222" y="3643314"/>
            <a:ext cx="10144196" cy="15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7000892" y="142852"/>
            <a:ext cx="214310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内核空间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3071802" y="142852"/>
            <a:ext cx="214310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用户空间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3714752"/>
            <a:ext cx="57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-642974" y="3143248"/>
            <a:ext cx="214310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-571536" y="3786190"/>
            <a:ext cx="214310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  <p:sp>
        <p:nvSpPr>
          <p:cNvPr id="29" name="右箭头 28"/>
          <p:cNvSpPr/>
          <p:nvPr/>
        </p:nvSpPr>
        <p:spPr>
          <a:xfrm>
            <a:off x="6143636" y="1785926"/>
            <a:ext cx="500066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2428860" y="1857364"/>
            <a:ext cx="642942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rot="5400000">
            <a:off x="7750991" y="3321843"/>
            <a:ext cx="571504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 rot="10800000">
            <a:off x="2214546" y="5072074"/>
            <a:ext cx="893273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 rot="10800000">
            <a:off x="6143636" y="5072074"/>
            <a:ext cx="893273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14876" y="1500174"/>
            <a:ext cx="4429124" cy="535782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完成一次传输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1538" y="1643050"/>
            <a:ext cx="307183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用户空间的传输表述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binder_transaction_data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86380" y="1785926"/>
            <a:ext cx="335758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内核空间的传输表述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binder_transaction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571736" y="3286124"/>
            <a:ext cx="3500462" cy="500066"/>
          </a:xfrm>
          <a:prstGeom prst="rightArrow">
            <a:avLst>
              <a:gd name="adj1" fmla="val 2968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 rot="10800000">
            <a:off x="2643174" y="4357694"/>
            <a:ext cx="350046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86050" y="2928934"/>
            <a:ext cx="342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Binder_thread_write</a:t>
            </a:r>
            <a:r>
              <a:rPr lang="zh-CN" altLang="en-US" dirty="0" smtClean="0"/>
              <a:t>放到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to-do</a:t>
            </a:r>
            <a:r>
              <a:rPr lang="zh-CN" altLang="en-US" dirty="0" smtClean="0"/>
              <a:t>队列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57488" y="3929066"/>
            <a:ext cx="342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Binder_thread_read</a:t>
            </a:r>
            <a:r>
              <a:rPr lang="zh-CN" altLang="en-US" dirty="0" smtClean="0"/>
              <a:t>从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to-do</a:t>
            </a:r>
            <a:r>
              <a:rPr lang="zh-CN" altLang="en-US" dirty="0" smtClean="0"/>
              <a:t>队列读出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请求方式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、同步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、异步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714480" y="3071810"/>
            <a:ext cx="7143800" cy="15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弧形 5"/>
          <p:cNvSpPr/>
          <p:nvPr/>
        </p:nvSpPr>
        <p:spPr>
          <a:xfrm>
            <a:off x="2000232" y="2000240"/>
            <a:ext cx="5000660" cy="2643206"/>
          </a:xfrm>
          <a:prstGeom prst="arc">
            <a:avLst>
              <a:gd name="adj1" fmla="val 10168610"/>
              <a:gd name="adj2" fmla="val 9260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/>
          <p:cNvSpPr/>
          <p:nvPr/>
        </p:nvSpPr>
        <p:spPr>
          <a:xfrm>
            <a:off x="3286116" y="2000240"/>
            <a:ext cx="5000660" cy="2643206"/>
          </a:xfrm>
          <a:prstGeom prst="arc">
            <a:avLst>
              <a:gd name="adj1" fmla="val 10168610"/>
              <a:gd name="adj2" fmla="val 9260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1538" y="378619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BC_TRANSACTION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8" y="378619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BR_TRANSACTION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86644" y="3214686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BC_REPLY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14612" y="3214686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BR_REPLY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4000496" y="1428736"/>
            <a:ext cx="214310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内核空间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3786182" y="3929066"/>
            <a:ext cx="214310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用户空间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数据包接收队列与线程等待队列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每个进程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全局接收队列（</a:t>
            </a:r>
            <a:r>
              <a:rPr lang="en-US" altLang="zh-CN" dirty="0" err="1" smtClean="0"/>
              <a:t>binder_proc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todo</a:t>
            </a:r>
            <a:r>
              <a:rPr lang="zh-CN" altLang="en-US" dirty="0" smtClean="0"/>
              <a:t>队列）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全局等待队列（</a:t>
            </a:r>
            <a:r>
              <a:rPr lang="en-US" altLang="zh-CN" dirty="0" err="1" smtClean="0"/>
              <a:t>binder_proc</a:t>
            </a:r>
            <a:r>
              <a:rPr lang="en-US" altLang="zh-CN" dirty="0" smtClean="0"/>
              <a:t>-&gt;wait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每个线程</a:t>
            </a:r>
            <a:endParaRPr lang="en-US" dirty="0" smtClean="0"/>
          </a:p>
          <a:p>
            <a:pPr lvl="1"/>
            <a:r>
              <a:rPr lang="zh-CN" altLang="en-US" dirty="0" smtClean="0"/>
              <a:t>私有接收队列（</a:t>
            </a:r>
            <a:r>
              <a:rPr lang="en-US" dirty="0" err="1" smtClean="0"/>
              <a:t>binder_</a:t>
            </a:r>
            <a:r>
              <a:rPr lang="en-US" altLang="zh-CN" dirty="0" err="1" smtClean="0"/>
              <a:t>thread</a:t>
            </a:r>
            <a:r>
              <a:rPr lang="en-US" dirty="0" smtClean="0"/>
              <a:t>-&gt;</a:t>
            </a:r>
            <a:r>
              <a:rPr lang="en-US" dirty="0" err="1" smtClean="0"/>
              <a:t>todo</a:t>
            </a:r>
            <a:r>
              <a:rPr lang="zh-CN" altLang="en-US" dirty="0" smtClean="0"/>
              <a:t>队列）</a:t>
            </a:r>
            <a:endParaRPr lang="en-US" dirty="0" smtClean="0"/>
          </a:p>
          <a:p>
            <a:pPr lvl="1"/>
            <a:r>
              <a:rPr lang="zh-CN" altLang="en-US" dirty="0" smtClean="0"/>
              <a:t>全局等待队列（</a:t>
            </a:r>
            <a:r>
              <a:rPr lang="en-US" dirty="0" err="1" smtClean="0"/>
              <a:t>binder_</a:t>
            </a:r>
            <a:r>
              <a:rPr lang="en-US" altLang="zh-CN" dirty="0" err="1" smtClean="0"/>
              <a:t>thread</a:t>
            </a:r>
            <a:r>
              <a:rPr lang="en-US" dirty="0" smtClean="0"/>
              <a:t>-&gt;wait</a:t>
            </a:r>
            <a:r>
              <a:rPr lang="zh-CN" altLang="en-US" dirty="0" smtClean="0"/>
              <a:t>），只有自已一个线程</a:t>
            </a:r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实例跟踪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为简单起见，服务端程序采用</a:t>
            </a:r>
            <a:r>
              <a:rPr lang="en-US" altLang="zh-CN" dirty="0" err="1" smtClean="0"/>
              <a:t>servicemanager</a:t>
            </a:r>
            <a:r>
              <a:rPr lang="zh-CN" altLang="en-US" dirty="0" smtClean="0"/>
              <a:t>，此时当前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，远程调用</a:t>
            </a:r>
            <a:r>
              <a:rPr lang="en-US" altLang="zh-CN" dirty="0" err="1" smtClean="0"/>
              <a:t>addservice</a:t>
            </a:r>
            <a:r>
              <a:rPr lang="zh-CN" altLang="en-US" dirty="0" smtClean="0"/>
              <a:t>来注册服务：</a:t>
            </a:r>
            <a:endParaRPr lang="en-US" altLang="zh-CN" dirty="0" smtClean="0"/>
          </a:p>
          <a:p>
            <a:r>
              <a:rPr lang="en-US" altLang="zh-CN" dirty="0" err="1" smtClean="0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main{</a:t>
            </a:r>
          </a:p>
          <a:p>
            <a:pPr>
              <a:buNone/>
            </a:pPr>
            <a:r>
              <a:rPr lang="en-US" altLang="zh-CN" dirty="0" smtClean="0"/>
              <a:t>    sp&lt;</a:t>
            </a:r>
            <a:r>
              <a:rPr lang="en-US" altLang="zh-CN" dirty="0" err="1" smtClean="0"/>
              <a:t>ProcessState</a:t>
            </a:r>
            <a:r>
              <a:rPr lang="en-US" altLang="zh-CN" dirty="0" smtClean="0"/>
              <a:t>&gt; proc(</a:t>
            </a:r>
            <a:r>
              <a:rPr lang="en-US" altLang="zh-CN" dirty="0" err="1" smtClean="0"/>
              <a:t>ProcessState</a:t>
            </a:r>
            <a:r>
              <a:rPr lang="en-US" altLang="zh-CN" dirty="0" smtClean="0"/>
              <a:t>::self());</a:t>
            </a:r>
          </a:p>
          <a:p>
            <a:pPr>
              <a:buNone/>
            </a:pPr>
            <a:r>
              <a:rPr lang="en-US" altLang="zh-CN" dirty="0" smtClean="0"/>
              <a:t>    sp&lt;</a:t>
            </a:r>
            <a:r>
              <a:rPr lang="en-US" altLang="zh-CN" dirty="0" err="1" smtClean="0"/>
              <a:t>IServiceManager</a:t>
            </a:r>
            <a:r>
              <a:rPr lang="en-US" altLang="zh-CN" dirty="0" smtClean="0"/>
              <a:t>&gt; </a:t>
            </a:r>
            <a:r>
              <a:rPr lang="en-US" altLang="zh-CN" dirty="0" err="1" smtClean="0"/>
              <a:t>sm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defaultServiceManager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smtClean="0"/>
              <a:t>    LOGD("</a:t>
            </a:r>
            <a:r>
              <a:rPr lang="en-US" altLang="zh-CN" dirty="0" err="1" smtClean="0"/>
              <a:t>ServiceManager</a:t>
            </a:r>
            <a:r>
              <a:rPr lang="en-US" altLang="zh-CN" dirty="0" smtClean="0"/>
              <a:t>: %p", </a:t>
            </a:r>
            <a:r>
              <a:rPr lang="en-US" altLang="zh-CN" dirty="0" err="1" smtClean="0"/>
              <a:t>sm.get</a:t>
            </a:r>
            <a:r>
              <a:rPr lang="en-US" altLang="zh-CN" dirty="0" smtClean="0"/>
              <a:t>());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ServiceManager</a:t>
            </a:r>
            <a:r>
              <a:rPr lang="en-US" altLang="zh-CN" dirty="0" smtClean="0"/>
              <a:t>: %p\n", </a:t>
            </a:r>
            <a:r>
              <a:rPr lang="en-US" altLang="zh-CN" dirty="0" err="1" smtClean="0"/>
              <a:t>sm.get</a:t>
            </a:r>
            <a:r>
              <a:rPr lang="en-US" altLang="zh-CN" dirty="0" smtClean="0"/>
              <a:t>());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</a:t>
            </a:r>
            <a:r>
              <a:rPr lang="en-US" altLang="zh-CN" dirty="0" err="1" smtClean="0">
                <a:solidFill>
                  <a:srgbClr val="FF0000"/>
                </a:solidFill>
              </a:rPr>
              <a:t>sm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en-US" altLang="zh-CN" dirty="0" err="1" smtClean="0">
                <a:solidFill>
                  <a:srgbClr val="FF0000"/>
                </a:solidFill>
              </a:rPr>
              <a:t>addService</a:t>
            </a:r>
            <a:r>
              <a:rPr lang="en-US" altLang="zh-CN" dirty="0" smtClean="0">
                <a:solidFill>
                  <a:srgbClr val="FF0000"/>
                </a:solidFill>
              </a:rPr>
              <a:t>(String16("</a:t>
            </a:r>
            <a:r>
              <a:rPr lang="en-US" altLang="zh-CN" dirty="0" err="1" smtClean="0">
                <a:solidFill>
                  <a:srgbClr val="FF0000"/>
                </a:solidFill>
              </a:rPr>
              <a:t>server_lfeng</a:t>
            </a:r>
            <a:r>
              <a:rPr lang="en-US" altLang="zh-CN" dirty="0" smtClean="0">
                <a:solidFill>
                  <a:srgbClr val="FF0000"/>
                </a:solidFill>
              </a:rPr>
              <a:t>"),new </a:t>
            </a:r>
            <a:r>
              <a:rPr lang="en-US" altLang="zh-CN" dirty="0" err="1" smtClean="0">
                <a:solidFill>
                  <a:srgbClr val="FF0000"/>
                </a:solidFill>
              </a:rPr>
              <a:t>Serverlfeng</a:t>
            </a:r>
            <a:r>
              <a:rPr lang="en-US" altLang="zh-CN" dirty="0" smtClean="0">
                <a:solidFill>
                  <a:srgbClr val="FF0000"/>
                </a:solidFill>
              </a:rPr>
              <a:t>());</a:t>
            </a:r>
          </a:p>
          <a:p>
            <a:pPr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启动一个新线程，进入</a:t>
            </a:r>
            <a:r>
              <a:rPr lang="en-US" altLang="zh-CN" dirty="0" smtClean="0"/>
              <a:t>loop</a:t>
            </a:r>
          </a:p>
          <a:p>
            <a:pPr>
              <a:buNone/>
            </a:pPr>
            <a:r>
              <a:rPr lang="zh-CN" altLang="en-US" dirty="0" smtClean="0"/>
              <a:t>主</a:t>
            </a:r>
            <a:r>
              <a:rPr lang="zh-CN" altLang="en-US" dirty="0" smtClean="0"/>
              <a:t>线程也进入</a:t>
            </a:r>
            <a:r>
              <a:rPr lang="en-US" altLang="zh-CN" dirty="0" smtClean="0"/>
              <a:t>loop </a:t>
            </a:r>
            <a:r>
              <a:rPr lang="zh-CN" altLang="en-US" dirty="0" smtClean="0"/>
              <a:t>（为了效率）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ProcessState</a:t>
            </a:r>
            <a:r>
              <a:rPr lang="en-US" altLang="zh-CN" dirty="0" smtClean="0"/>
              <a:t>::self()-&gt;</a:t>
            </a:r>
            <a:r>
              <a:rPr lang="en-US" altLang="zh-CN" dirty="0" err="1" smtClean="0"/>
              <a:t>startThreadPool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IPCThreadState</a:t>
            </a:r>
            <a:r>
              <a:rPr lang="en-US" altLang="zh-CN" dirty="0" smtClean="0"/>
              <a:t>::self()-&gt;</a:t>
            </a:r>
            <a:r>
              <a:rPr lang="en-US" altLang="zh-CN" dirty="0" err="1" smtClean="0"/>
              <a:t>joinThreadPool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此时当前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进入循环，等待消息处理：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While(1)</a:t>
            </a:r>
          </a:p>
          <a:p>
            <a:pPr>
              <a:buNone/>
            </a:pPr>
            <a:r>
              <a:rPr lang="en-US" altLang="zh-CN" dirty="0" smtClean="0"/>
              <a:t>{		//</a:t>
            </a:r>
            <a:r>
              <a:rPr lang="zh-CN" altLang="en-US" dirty="0" smtClean="0"/>
              <a:t>等待下一个命令来处理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talkWithDriver</a:t>
            </a:r>
            <a:r>
              <a:rPr lang="en-US" altLang="zh-CN" dirty="0" smtClean="0"/>
              <a:t>();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= mIn.readInt32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result = </a:t>
            </a:r>
            <a:r>
              <a:rPr lang="en-US" altLang="zh-CN" dirty="0" err="1" smtClean="0"/>
              <a:t>executeCommand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talkWithDriver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err="1" smtClean="0"/>
              <a:t>ioctl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mProcess</a:t>
            </a:r>
            <a:r>
              <a:rPr lang="en-US" altLang="zh-CN" dirty="0" smtClean="0"/>
              <a:t>-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mDriverFD</a:t>
            </a:r>
            <a:r>
              <a:rPr lang="en-US" altLang="zh-CN" dirty="0" smtClean="0"/>
              <a:t>, </a:t>
            </a:r>
            <a:r>
              <a:rPr lang="en-US" altLang="zh-CN" dirty="0" smtClean="0"/>
              <a:t>BINDER_WRITE_READ</a:t>
            </a:r>
            <a:r>
              <a:rPr lang="en-US" altLang="zh-CN" dirty="0" smtClean="0"/>
              <a:t>, &amp;</a:t>
            </a:r>
            <a:r>
              <a:rPr lang="en-US" altLang="zh-CN" dirty="0" err="1" smtClean="0"/>
              <a:t>bwr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进入驱动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Binder_ioctl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58204" cy="685791"/>
          </a:xfrm>
        </p:spPr>
        <p:txBody>
          <a:bodyPr/>
          <a:lstStyle/>
          <a:p>
            <a:r>
              <a:rPr lang="nb-NO" altLang="zh-CN" dirty="0" smtClean="0"/>
              <a:t>struct binder_proc *proc = filp-&gt;private_data</a:t>
            </a:r>
            <a:r>
              <a:rPr lang="nb-NO" altLang="zh-CN" dirty="0" smtClean="0"/>
              <a:t>;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86116" y="2928934"/>
            <a:ext cx="242889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rb_root</a:t>
            </a:r>
            <a:r>
              <a:rPr lang="en-US" altLang="zh-CN" dirty="0" smtClean="0"/>
              <a:t> threads;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86116" y="3714752"/>
            <a:ext cx="2428892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rb_root</a:t>
            </a:r>
            <a:r>
              <a:rPr lang="en-US" altLang="zh-CN" dirty="0" smtClean="0"/>
              <a:t> nodes;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86116" y="4643446"/>
            <a:ext cx="242889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rb_root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refs_by_desc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86116" y="5429264"/>
            <a:ext cx="242889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rb_root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refs_by_node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00430" y="2357430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altLang="zh-CN" dirty="0" smtClean="0"/>
              <a:t>struct binder_proc 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0" y="2786058"/>
            <a:ext cx="242889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rb_node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rb_node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0" y="3571876"/>
            <a:ext cx="2428892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binder_proc</a:t>
            </a:r>
            <a:r>
              <a:rPr lang="en-US" altLang="zh-CN" dirty="0" smtClean="0"/>
              <a:t> *proc;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0" y="4500570"/>
            <a:ext cx="242889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void __user *</a:t>
            </a:r>
            <a:r>
              <a:rPr lang="en-US" altLang="zh-CN" dirty="0" err="1" smtClean="0"/>
              <a:t>ptr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14314" y="2214554"/>
            <a:ext cx="214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altLang="zh-CN" dirty="0" smtClean="0"/>
              <a:t>struct binder_node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715108" y="4643446"/>
            <a:ext cx="242889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rb_node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rb_node_desc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715108" y="5429264"/>
            <a:ext cx="2428892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rb_node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rb_node_node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715108" y="3857628"/>
            <a:ext cx="242889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binder_proc</a:t>
            </a:r>
            <a:r>
              <a:rPr lang="en-US" altLang="zh-CN" dirty="0" smtClean="0"/>
              <a:t> *</a:t>
            </a:r>
            <a:r>
              <a:rPr lang="en-US" altLang="zh-CN" dirty="0" smtClean="0"/>
              <a:t>proc;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715108" y="3071810"/>
            <a:ext cx="242889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binder_node</a:t>
            </a:r>
            <a:r>
              <a:rPr lang="en-US" altLang="zh-CN" dirty="0" smtClean="0"/>
              <a:t> *node;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929422" y="2357430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altLang="zh-CN" dirty="0" smtClean="0"/>
              <a:t>struct binder_ref</a:t>
            </a:r>
            <a:endParaRPr lang="zh-CN" altLang="en-US" dirty="0"/>
          </a:p>
        </p:txBody>
      </p:sp>
      <p:cxnSp>
        <p:nvCxnSpPr>
          <p:cNvPr id="31" name="曲线连接符 30"/>
          <p:cNvCxnSpPr>
            <a:stCxn id="6" idx="3"/>
            <a:endCxn id="25" idx="1"/>
          </p:cNvCxnSpPr>
          <p:nvPr/>
        </p:nvCxnSpPr>
        <p:spPr>
          <a:xfrm>
            <a:off x="5715008" y="5036355"/>
            <a:ext cx="1000100" cy="158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7" idx="3"/>
            <a:endCxn id="26" idx="1"/>
          </p:cNvCxnSpPr>
          <p:nvPr/>
        </p:nvCxnSpPr>
        <p:spPr>
          <a:xfrm>
            <a:off x="5715008" y="5822173"/>
            <a:ext cx="1000100" cy="7143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stCxn id="27" idx="1"/>
            <a:endCxn id="9" idx="3"/>
          </p:cNvCxnSpPr>
          <p:nvPr/>
        </p:nvCxnSpPr>
        <p:spPr>
          <a:xfrm rot="10800000">
            <a:off x="5429256" y="2542097"/>
            <a:ext cx="1285852" cy="170844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/>
          <p:cNvCxnSpPr>
            <a:stCxn id="28" idx="1"/>
            <a:endCxn id="24" idx="3"/>
          </p:cNvCxnSpPr>
          <p:nvPr/>
        </p:nvCxnSpPr>
        <p:spPr>
          <a:xfrm rot="10800000">
            <a:off x="2357422" y="2399221"/>
            <a:ext cx="4357686" cy="1065499"/>
          </a:xfrm>
          <a:prstGeom prst="curvedConnector3">
            <a:avLst>
              <a:gd name="adj1" fmla="val 205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/>
          <p:cNvCxnSpPr>
            <a:endCxn id="5" idx="1"/>
          </p:cNvCxnSpPr>
          <p:nvPr/>
        </p:nvCxnSpPr>
        <p:spPr>
          <a:xfrm>
            <a:off x="2285984" y="3214686"/>
            <a:ext cx="1000132" cy="96441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/>
          <p:cNvCxnSpPr>
            <a:stCxn id="21" idx="3"/>
            <a:endCxn id="9" idx="1"/>
          </p:cNvCxnSpPr>
          <p:nvPr/>
        </p:nvCxnSpPr>
        <p:spPr>
          <a:xfrm flipV="1">
            <a:off x="2428892" y="2542096"/>
            <a:ext cx="1071538" cy="149412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binder_thread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binder_thread</a:t>
            </a:r>
            <a:r>
              <a:rPr lang="en-US" altLang="zh-CN" dirty="0" smtClean="0"/>
              <a:t> {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binder_proc</a:t>
            </a:r>
            <a:r>
              <a:rPr lang="en-US" altLang="zh-CN" dirty="0" smtClean="0"/>
              <a:t> *proc;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rb_node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rb_node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looper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binder_transaction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transaction_stack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list_head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todo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wait_queue_head_t</a:t>
            </a:r>
            <a:r>
              <a:rPr lang="en-US" altLang="zh-CN" dirty="0" smtClean="0"/>
              <a:t> </a:t>
            </a:r>
            <a:r>
              <a:rPr lang="en-US" altLang="zh-CN" dirty="0" smtClean="0"/>
              <a:t>wait;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binder_stats</a:t>
            </a:r>
            <a:r>
              <a:rPr lang="en-US" altLang="zh-CN" dirty="0" smtClean="0"/>
              <a:t> stats;</a:t>
            </a:r>
          </a:p>
          <a:p>
            <a:pPr>
              <a:buNone/>
            </a:pPr>
            <a:r>
              <a:rPr lang="en-US" altLang="zh-CN" dirty="0" smtClean="0"/>
              <a:t>};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为什么使用</a:t>
            </a:r>
            <a:r>
              <a:rPr lang="en-US" altLang="zh-CN" dirty="0" smtClean="0"/>
              <a:t>binder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与传统的</a:t>
            </a:r>
            <a:r>
              <a:rPr lang="en-US" altLang="zh-CN" dirty="0" smtClean="0"/>
              <a:t>Linux </a:t>
            </a:r>
            <a:r>
              <a:rPr lang="en-US" altLang="zh-CN" dirty="0" err="1" smtClean="0"/>
              <a:t>ipc</a:t>
            </a:r>
            <a:r>
              <a:rPr lang="zh-CN" altLang="en-US" dirty="0" smtClean="0"/>
              <a:t>相比：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、传输性能好，只需要一次拷贝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、安全性好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进程的</a:t>
            </a:r>
            <a:r>
              <a:rPr lang="en-US" altLang="zh-CN" dirty="0" err="1" smtClean="0"/>
              <a:t>Uid</a:t>
            </a:r>
            <a:r>
              <a:rPr lang="zh-CN" altLang="en-US" dirty="0" smtClean="0"/>
              <a:t>由内核填充管理，控制用户权限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可以建立私有通道（匿名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、基于</a:t>
            </a:r>
            <a:r>
              <a:rPr lang="en-US" altLang="zh-CN" dirty="0" smtClean="0"/>
              <a:t>c/s</a:t>
            </a:r>
            <a:r>
              <a:rPr lang="zh-CN" altLang="en-US" dirty="0" smtClean="0"/>
              <a:t>结构的通信方式有如下优点：提供服务与使用服务，非常方便，简化客户端开发，比普通的进程间点对点的有更高的复用性和并发性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Binder_ioctl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thread = </a:t>
            </a:r>
            <a:r>
              <a:rPr lang="en-US" altLang="zh-CN" dirty="0" err="1" smtClean="0"/>
              <a:t>binder_get_thread</a:t>
            </a:r>
            <a:r>
              <a:rPr lang="en-US" altLang="zh-CN" dirty="0" smtClean="0"/>
              <a:t>(proc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switch (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) {</a:t>
            </a:r>
          </a:p>
          <a:p>
            <a:pPr>
              <a:buNone/>
            </a:pPr>
            <a:r>
              <a:rPr lang="en-US" altLang="zh-CN" dirty="0" smtClean="0"/>
              <a:t>	case </a:t>
            </a:r>
            <a:r>
              <a:rPr lang="en-US" altLang="zh-CN" dirty="0" smtClean="0"/>
              <a:t>BINDER_WRITE_READ: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binder_thread_write</a:t>
            </a:r>
            <a:r>
              <a:rPr lang="en-US" altLang="zh-CN" dirty="0" smtClean="0"/>
              <a:t>(proc</a:t>
            </a:r>
            <a:r>
              <a:rPr lang="en-US" altLang="zh-CN" dirty="0" smtClean="0"/>
              <a:t>, </a:t>
            </a:r>
            <a:r>
              <a:rPr lang="en-US" altLang="zh-CN" dirty="0" smtClean="0"/>
              <a:t>thread,…)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binder_thread_read</a:t>
            </a:r>
            <a:r>
              <a:rPr lang="en-US" altLang="zh-CN" dirty="0" smtClean="0"/>
              <a:t>(…)</a:t>
            </a:r>
          </a:p>
          <a:p>
            <a:pPr>
              <a:buNone/>
            </a:pPr>
            <a:r>
              <a:rPr lang="en-US" altLang="zh-CN" dirty="0" smtClean="0"/>
              <a:t>……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binder_thread_write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smtClean="0"/>
              <a:t>case BC_TRANSACTION:</a:t>
            </a:r>
          </a:p>
          <a:p>
            <a:pPr>
              <a:buNone/>
            </a:pPr>
            <a:r>
              <a:rPr lang="en-US" altLang="zh-CN" dirty="0" smtClean="0"/>
              <a:t>case </a:t>
            </a:r>
            <a:r>
              <a:rPr lang="en-US" altLang="zh-CN" dirty="0" smtClean="0"/>
              <a:t>BC_REPLY: {</a:t>
            </a:r>
          </a:p>
          <a:p>
            <a:pPr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binder_transaction_data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	if (</a:t>
            </a:r>
            <a:r>
              <a:rPr lang="en-US" altLang="zh-CN" dirty="0" err="1" smtClean="0"/>
              <a:t>copy_from_user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ptr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)))</a:t>
            </a:r>
          </a:p>
          <a:p>
            <a:pPr>
              <a:buNone/>
            </a:pPr>
            <a:r>
              <a:rPr lang="en-US" altLang="zh-CN" dirty="0" smtClean="0"/>
              <a:t>				return -EFAULT;</a:t>
            </a:r>
          </a:p>
          <a:p>
            <a:pPr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ptr</a:t>
            </a:r>
            <a:r>
              <a:rPr lang="en-US" altLang="zh-CN" dirty="0" smtClean="0"/>
              <a:t> +=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binder_transaction</a:t>
            </a:r>
            <a:r>
              <a:rPr lang="en-US" altLang="zh-CN" dirty="0" smtClean="0"/>
              <a:t>(proc, thread, &amp;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== BC_REPLY);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binder_transaction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这个函数比较复杂</a:t>
            </a:r>
            <a:endParaRPr lang="en-US" altLang="zh-CN" dirty="0" smtClean="0"/>
          </a:p>
          <a:p>
            <a:r>
              <a:rPr lang="zh-CN" altLang="en-US" dirty="0" smtClean="0"/>
              <a:t>完成 两个任务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、数据包转化成</a:t>
            </a:r>
            <a:r>
              <a:rPr lang="en-US" altLang="zh-CN" dirty="0" err="1" smtClean="0"/>
              <a:t>binder_transaction</a:t>
            </a:r>
            <a:r>
              <a:rPr lang="zh-CN" altLang="en-US" dirty="0" smtClean="0"/>
              <a:t>，放入相关的等待队列，然后唤醒目标进程。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、将数据包中的</a:t>
            </a:r>
            <a:r>
              <a:rPr lang="en-US" altLang="zh-CN" dirty="0" smtClean="0"/>
              <a:t>Binder </a:t>
            </a:r>
            <a:r>
              <a:rPr lang="zh-CN" altLang="en-US" dirty="0" smtClean="0"/>
              <a:t>实体或者引用在内核中建立相关的结构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binder_thread_read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wait_event_interruptible_exclusive</a:t>
            </a:r>
            <a:r>
              <a:rPr lang="en-US" altLang="zh-CN" dirty="0" smtClean="0"/>
              <a:t>(proc-&gt;wait, </a:t>
            </a:r>
            <a:r>
              <a:rPr lang="en-US" altLang="zh-CN" dirty="0" err="1" smtClean="0"/>
              <a:t>binder_has_proc_work</a:t>
            </a:r>
            <a:r>
              <a:rPr lang="en-US" altLang="zh-CN" dirty="0" smtClean="0"/>
              <a:t>(proc, thread</a:t>
            </a:r>
            <a:r>
              <a:rPr lang="en-US" altLang="zh-CN" dirty="0" smtClean="0"/>
              <a:t>));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然后从队列取出</a:t>
            </a:r>
            <a:r>
              <a:rPr lang="en-US" altLang="zh-CN" dirty="0" smtClean="0"/>
              <a:t>transaction</a:t>
            </a:r>
          </a:p>
          <a:p>
            <a:r>
              <a:rPr lang="zh-CN" altLang="en-US" dirty="0" smtClean="0"/>
              <a:t>从 </a:t>
            </a:r>
            <a:r>
              <a:rPr lang="en-US" altLang="zh-CN" dirty="0" err="1" smtClean="0"/>
              <a:t>binder_transaction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转化成</a:t>
            </a:r>
            <a:r>
              <a:rPr lang="en-US" altLang="zh-CN" dirty="0" err="1" smtClean="0"/>
              <a:t>binder_transaction_data</a:t>
            </a:r>
            <a:endParaRPr lang="en-US" altLang="zh-CN" dirty="0" smtClean="0"/>
          </a:p>
          <a:p>
            <a:r>
              <a:rPr lang="zh-CN" altLang="en-US" dirty="0" smtClean="0"/>
              <a:t>就</a:t>
            </a:r>
            <a:r>
              <a:rPr lang="zh-CN" altLang="en-US" dirty="0" smtClean="0"/>
              <a:t>可以返回到目标进程的用户空间。</a:t>
            </a:r>
            <a:endParaRPr lang="en-US" altLang="zh-CN" dirty="0" smtClean="0"/>
          </a:p>
          <a:p>
            <a:r>
              <a:rPr lang="zh-CN" altLang="en-US" dirty="0" smtClean="0"/>
              <a:t>如果没有回复的话，内核部分就到此</a:t>
            </a:r>
            <a:r>
              <a:rPr lang="en-US" altLang="zh-CN" dirty="0" smtClean="0"/>
              <a:t>ok</a:t>
            </a:r>
            <a:r>
              <a:rPr lang="zh-CN" altLang="en-US" dirty="0" smtClean="0"/>
              <a:t>了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executeCommand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dirty="0" smtClean="0"/>
              <a:t>目标</a:t>
            </a:r>
            <a:r>
              <a:rPr lang="zh-CN" altLang="en-US" dirty="0" smtClean="0"/>
              <a:t>进程（用户空间）解析指令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en-US" altLang="zh-CN" dirty="0" err="1" smtClean="0"/>
              <a:t>inder_transaction_data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result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mIn.read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));</a:t>
            </a:r>
          </a:p>
          <a:p>
            <a:pPr>
              <a:buNone/>
            </a:pPr>
            <a:r>
              <a:rPr lang="en-US" altLang="zh-CN" dirty="0" smtClean="0"/>
              <a:t>……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sp&lt;</a:t>
            </a:r>
            <a:r>
              <a:rPr lang="en-US" altLang="zh-CN" dirty="0" err="1" smtClean="0"/>
              <a:t>BBinder</a:t>
            </a:r>
            <a:r>
              <a:rPr lang="en-US" altLang="zh-CN" dirty="0" smtClean="0"/>
              <a:t>&gt; b((</a:t>
            </a:r>
            <a:r>
              <a:rPr lang="en-US" altLang="zh-CN" dirty="0" err="1" smtClean="0"/>
              <a:t>BBinder</a:t>
            </a:r>
            <a:r>
              <a:rPr lang="en-US" altLang="zh-CN" dirty="0" smtClean="0"/>
              <a:t>*)</a:t>
            </a:r>
            <a:r>
              <a:rPr lang="en-US" altLang="zh-CN" dirty="0" err="1" smtClean="0"/>
              <a:t>tr.cookie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const </a:t>
            </a:r>
            <a:r>
              <a:rPr lang="en-US" altLang="zh-CN" dirty="0" err="1" smtClean="0"/>
              <a:t>status_t</a:t>
            </a:r>
            <a:r>
              <a:rPr lang="en-US" altLang="zh-CN" dirty="0" smtClean="0"/>
              <a:t> error = b-&gt;transact(</a:t>
            </a:r>
            <a:r>
              <a:rPr lang="en-US" altLang="zh-CN" dirty="0" err="1" smtClean="0"/>
              <a:t>tr.code</a:t>
            </a:r>
            <a:r>
              <a:rPr lang="en-US" altLang="zh-CN" dirty="0" smtClean="0"/>
              <a:t>, buffer, &amp;reply, </a:t>
            </a:r>
            <a:r>
              <a:rPr lang="en-US" altLang="zh-CN" dirty="0" err="1" smtClean="0"/>
              <a:t>tr.flags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性能的改善？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启动时候，启动的最佳线程数目？默认两个，主线程</a:t>
            </a:r>
            <a:r>
              <a:rPr lang="en-US" altLang="zh-CN" dirty="0" smtClean="0"/>
              <a:t>+</a:t>
            </a:r>
            <a:r>
              <a:rPr lang="zh-CN" altLang="en-US" dirty="0" smtClean="0"/>
              <a:t>一个新线程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、在作为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向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请求时，内存的分配过于频繁？请看</a:t>
            </a:r>
            <a:r>
              <a:rPr lang="en-US" altLang="zh-CN" dirty="0" err="1" smtClean="0"/>
              <a:t>Pacel</a:t>
            </a:r>
            <a:r>
              <a:rPr lang="zh-CN" altLang="en-US" dirty="0" smtClean="0"/>
              <a:t>的实现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、可否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同时</a:t>
            </a:r>
            <a:r>
              <a:rPr lang="en-US" altLang="zh-CN" dirty="0" err="1" smtClean="0"/>
              <a:t>mmap</a:t>
            </a:r>
            <a:r>
              <a:rPr lang="zh-CN" altLang="en-US" dirty="0" smtClean="0"/>
              <a:t>到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的那块共享内存？会产生安全问题吗？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1736" y="2143116"/>
            <a:ext cx="6283634" cy="1143000"/>
          </a:xfrm>
        </p:spPr>
        <p:txBody>
          <a:bodyPr/>
          <a:lstStyle/>
          <a:p>
            <a:r>
              <a:rPr lang="zh-CN" altLang="en-US" dirty="0" smtClean="0"/>
              <a:t>谢谢</a:t>
            </a:r>
            <a:r>
              <a:rPr lang="en-US" altLang="zh-CN" dirty="0" smtClean="0"/>
              <a:t> </a:t>
            </a:r>
            <a:r>
              <a:rPr lang="zh-CN" altLang="en-US" dirty="0" smtClean="0"/>
              <a:t>！</a:t>
            </a:r>
            <a:r>
              <a:rPr lang="en-US" altLang="zh-CN" dirty="0" smtClean="0"/>
              <a:t> O(∩_∩)O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Binder</a:t>
            </a:r>
            <a:r>
              <a:rPr lang="zh-CN" altLang="en-US" dirty="0" smtClean="0"/>
              <a:t>主要提供以下几个功能：</a:t>
            </a:r>
          </a:p>
          <a:p>
            <a:pPr lvl="1"/>
            <a:r>
              <a:rPr lang="zh-CN" altLang="en-US" dirty="0" smtClean="0"/>
              <a:t>用驱动来实现进程间通信，统一访问接口（</a:t>
            </a:r>
            <a:r>
              <a:rPr lang="en-US" dirty="0" err="1" smtClean="0"/>
              <a:t>ioctl</a:t>
            </a:r>
            <a:r>
              <a:rPr lang="zh-CN" altLang="en-US" dirty="0" smtClean="0"/>
              <a:t>）。</a:t>
            </a:r>
          </a:p>
          <a:p>
            <a:pPr lvl="1"/>
            <a:r>
              <a:rPr lang="zh-CN" altLang="en-US" dirty="0" smtClean="0"/>
              <a:t>通过共享内存映射来提高传输效率。</a:t>
            </a:r>
          </a:p>
          <a:p>
            <a:pPr lvl="1"/>
            <a:r>
              <a:rPr lang="zh-CN" altLang="en-US" dirty="0" smtClean="0"/>
              <a:t>为进程请求分配线程池来处理数据包。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。。。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通信模型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框架定义了四个角色：</a:t>
            </a:r>
            <a:endParaRPr lang="en-US" altLang="zh-CN" dirty="0" smtClean="0"/>
          </a:p>
          <a:p>
            <a:r>
              <a:rPr lang="en-US" altLang="zh-CN" dirty="0" smtClean="0"/>
              <a:t>Server</a:t>
            </a:r>
          </a:p>
          <a:p>
            <a:r>
              <a:rPr lang="en-US" altLang="zh-CN" dirty="0" smtClean="0"/>
              <a:t>Client</a:t>
            </a:r>
          </a:p>
          <a:p>
            <a:r>
              <a:rPr lang="en-US" altLang="zh-CN" dirty="0" err="1" smtClean="0"/>
              <a:t>ServiceManager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SMgr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驱动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00166" y="4572008"/>
            <a:ext cx="192882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86512" y="4572008"/>
            <a:ext cx="192882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57620" y="1928802"/>
            <a:ext cx="250033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ServiceManager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rot="5400000" flipH="1" flipV="1">
            <a:off x="2095009" y="2762719"/>
            <a:ext cx="2000264" cy="1475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3" idx="1"/>
          </p:cNvCxnSpPr>
          <p:nvPr/>
        </p:nvCxnSpPr>
        <p:spPr>
          <a:xfrm flipV="1">
            <a:off x="2786050" y="4071942"/>
            <a:ext cx="1143008" cy="4286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16200000" flipV="1">
            <a:off x="5822165" y="3107529"/>
            <a:ext cx="2071702" cy="8572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00166" y="321468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查询</a:t>
            </a:r>
            <a:r>
              <a:rPr lang="en-US" altLang="zh-CN" dirty="0" smtClean="0"/>
              <a:t>service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858016" y="321468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注册</a:t>
            </a:r>
            <a:r>
              <a:rPr lang="en-US" altLang="zh-CN" dirty="0" smtClean="0"/>
              <a:t>service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643174" y="407194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service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929058" y="3786190"/>
            <a:ext cx="192882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驱动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3" idx="3"/>
          </p:cNvCxnSpPr>
          <p:nvPr/>
        </p:nvCxnSpPr>
        <p:spPr>
          <a:xfrm>
            <a:off x="5857884" y="4071942"/>
            <a:ext cx="1000132" cy="4286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>
            <a:off x="4071934" y="3143248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 flipH="1" flipV="1">
            <a:off x="4465637" y="3106735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3571868" y="1357298"/>
            <a:ext cx="3500462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DNS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5643538" y="5072074"/>
            <a:ext cx="3500462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3357554" y="4357694"/>
            <a:ext cx="3500462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路由器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785786" y="5143512"/>
            <a:ext cx="3500462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通信模型图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http://disanji.net/wp-content/uploads/2011/02/bander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14338"/>
            <a:ext cx="8929718" cy="6929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5852" y="1857364"/>
            <a:ext cx="7076332" cy="389097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Android Binder</a:t>
            </a:r>
            <a:r>
              <a:rPr lang="zh-CN" altLang="en-US" dirty="0"/>
              <a:t>概述</a:t>
            </a:r>
            <a:endParaRPr lang="en-US" altLang="zh-CN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Binder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dirty="0">
                <a:solidFill>
                  <a:srgbClr val="FF0000"/>
                </a:solidFill>
              </a:rPr>
              <a:t>framework</a:t>
            </a:r>
            <a:r>
              <a:rPr lang="zh-CN" altLang="en-US" dirty="0">
                <a:solidFill>
                  <a:srgbClr val="FF0000"/>
                </a:solidFill>
              </a:rPr>
              <a:t>层实现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/>
              <a:t>Binder </a:t>
            </a:r>
            <a:r>
              <a:rPr lang="en-US" dirty="0" smtClean="0"/>
              <a:t>fram</a:t>
            </a:r>
            <a:r>
              <a:rPr lang="en-US" altLang="zh-CN" dirty="0" smtClean="0"/>
              <a:t>e</a:t>
            </a:r>
            <a:r>
              <a:rPr lang="en-US" dirty="0" smtClean="0"/>
              <a:t>work</a:t>
            </a:r>
            <a:r>
              <a:rPr lang="zh-CN" altLang="en-US" dirty="0"/>
              <a:t>总结</a:t>
            </a:r>
            <a:r>
              <a:rPr lang="zh-CN" altLang="en-US" dirty="0" smtClean="0"/>
              <a:t>	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Binder</a:t>
            </a:r>
            <a:r>
              <a:rPr lang="zh-CN" altLang="en-US" dirty="0"/>
              <a:t>驱动及</a:t>
            </a:r>
            <a:r>
              <a:rPr lang="en-US" dirty="0"/>
              <a:t>Binder</a:t>
            </a:r>
            <a:r>
              <a:rPr lang="zh-CN" altLang="en-US" dirty="0"/>
              <a:t>的表述和相关结构</a:t>
            </a:r>
            <a:r>
              <a:rPr lang="zh-CN" altLang="en-US" dirty="0" smtClean="0"/>
              <a:t>	</a:t>
            </a:r>
          </a:p>
          <a:p>
            <a:endParaRPr lang="zh-CN" altLang="en-US" u="sng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1054</TotalTime>
  <Words>1490</Words>
  <Application>Microsoft Office PowerPoint</Application>
  <PresentationFormat>全屏显示(4:3)</PresentationFormat>
  <Paragraphs>307</Paragraphs>
  <Slides>46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Office 主题</vt:lpstr>
      <vt:lpstr>Android源码阅读 ——Binder分析</vt:lpstr>
      <vt:lpstr>Binder</vt:lpstr>
      <vt:lpstr>概述</vt:lpstr>
      <vt:lpstr>概述——为什么使用binder</vt:lpstr>
      <vt:lpstr>概述</vt:lpstr>
      <vt:lpstr>概述——通信模型</vt:lpstr>
      <vt:lpstr>概述——通信模型图</vt:lpstr>
      <vt:lpstr>幻灯片 8</vt:lpstr>
      <vt:lpstr>Binder</vt:lpstr>
      <vt:lpstr>framework层实现</vt:lpstr>
      <vt:lpstr>幻灯片 11</vt:lpstr>
      <vt:lpstr>framework层实现</vt:lpstr>
      <vt:lpstr>framework层实现——service类图</vt:lpstr>
      <vt:lpstr>framework层实现——代理类图</vt:lpstr>
      <vt:lpstr>framework层实现</vt:lpstr>
      <vt:lpstr>framework层实现</vt:lpstr>
      <vt:lpstr>幻灯片 17</vt:lpstr>
      <vt:lpstr>Binder</vt:lpstr>
      <vt:lpstr>framework总结</vt:lpstr>
      <vt:lpstr>Binder</vt:lpstr>
      <vt:lpstr>Binder驱动 </vt:lpstr>
      <vt:lpstr>内核部分 </vt:lpstr>
      <vt:lpstr>内核部分 </vt:lpstr>
      <vt:lpstr>ioctl传输的格式</vt:lpstr>
      <vt:lpstr>幻灯片 25</vt:lpstr>
      <vt:lpstr>Binder的表述</vt:lpstr>
      <vt:lpstr>Binder的表述</vt:lpstr>
      <vt:lpstr>Binder的表述</vt:lpstr>
      <vt:lpstr>其它数据结构</vt:lpstr>
      <vt:lpstr>Binder 的传输</vt:lpstr>
      <vt:lpstr>幻灯片 31</vt:lpstr>
      <vt:lpstr>完成一次传输</vt:lpstr>
      <vt:lpstr>请求方式 </vt:lpstr>
      <vt:lpstr>Binder数据包接收队列与线程等待队列</vt:lpstr>
      <vt:lpstr>实例跟踪</vt:lpstr>
      <vt:lpstr>Loop</vt:lpstr>
      <vt:lpstr>talkWithDriver()</vt:lpstr>
      <vt:lpstr>Binder_ioctl</vt:lpstr>
      <vt:lpstr>binder_thread</vt:lpstr>
      <vt:lpstr>Binder_ioctl  </vt:lpstr>
      <vt:lpstr>binder_thread_write</vt:lpstr>
      <vt:lpstr>binder_transaction</vt:lpstr>
      <vt:lpstr>binder_thread_read</vt:lpstr>
      <vt:lpstr>executeCommand</vt:lpstr>
      <vt:lpstr>Binder性能的改善？</vt:lpstr>
      <vt:lpstr>谢谢 ！ O(∩_∩)O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vonnyfly</dc:creator>
  <cp:lastModifiedBy>vonnyfly</cp:lastModifiedBy>
  <cp:revision>152</cp:revision>
  <dcterms:created xsi:type="dcterms:W3CDTF">2011-09-07T01:43:10Z</dcterms:created>
  <dcterms:modified xsi:type="dcterms:W3CDTF">2012-03-27T14:32:02Z</dcterms:modified>
</cp:coreProperties>
</file>