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49" r:id="rId3"/>
  </p:sldIdLst>
  <p:sldSz cx="7556500" cy="10693400"/>
  <p:notesSz cx="7556500" cy="10693400"/>
  <p:embeddedFontLst>
    <p:embeddedFont>
      <p:font typeface="Microsoft YaHei" pitchFamily="34" charset="-122"/>
      <p:regular r:id="rId8"/>
    </p:embeddedFont>
    <p:embeddedFont>
      <p:font typeface="等线" charset="0"/>
      <p:regular r:id="rId9"/>
    </p:embeddedFont>
  </p:embeddedFontLst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5A"/>
    <a:srgbClr val="E61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2"/>
    <p:restoredTop sz="94669"/>
  </p:normalViewPr>
  <p:slideViewPr>
    <p:cSldViewPr showGuides="1">
      <p:cViewPr>
        <p:scale>
          <a:sx n="100" d="100"/>
          <a:sy n="100" d="100"/>
        </p:scale>
        <p:origin x="696" y="48"/>
      </p:cViewPr>
      <p:guideLst>
        <p:guide orient="horz" pos="476"/>
        <p:guide pos="2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0374E-E4EF-4378-965D-1C948B71AB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E3C6-9003-4EAA-8456-90814629D6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1" y="0"/>
            <a:ext cx="7564931" cy="107119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510" y="569326"/>
            <a:ext cx="6517481" cy="206689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567055" rtl="0" eaLnBrk="1" latinLnBrk="0" hangingPunct="1">
        <a:lnSpc>
          <a:spcPct val="90000"/>
        </a:lnSpc>
        <a:spcBef>
          <a:spcPct val="0"/>
        </a:spcBef>
        <a:buNone/>
        <a:defRPr sz="198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605" indent="-141605" algn="l" defTabSz="56705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42481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70866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70" kern="1200">
          <a:solidFill>
            <a:schemeClr val="tx1"/>
          </a:solidFill>
          <a:latin typeface="+mn-lt"/>
          <a:ea typeface="+mn-ea"/>
          <a:cs typeface="+mn-cs"/>
        </a:defRPr>
      </a:lvl3pPr>
      <a:lvl4pPr marL="99187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4pPr>
      <a:lvl5pPr marL="127508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745" kern="1200">
          <a:solidFill>
            <a:schemeClr val="tx1"/>
          </a:solidFill>
          <a:latin typeface="+mn-lt"/>
          <a:ea typeface="+mn-ea"/>
          <a:cs typeface="+mn-cs"/>
        </a:defRPr>
      </a:lvl5pPr>
      <a:lvl6pPr marL="1558290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213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534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8555" indent="-141605" algn="l" defTabSz="567055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21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5026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347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6685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70053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374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6950" algn="l" defTabSz="567055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/>
          <p:cNvSpPr txBox="1"/>
          <p:nvPr>
            <p:custDataLst>
              <p:tags r:id="rId1"/>
            </p:custDataLst>
          </p:nvPr>
        </p:nvSpPr>
        <p:spPr>
          <a:xfrm>
            <a:off x="730386" y="2372281"/>
            <a:ext cx="6172064" cy="7148195"/>
          </a:xfrm>
          <a:prstGeom prst="rect">
            <a:avLst/>
          </a:prstGeom>
          <a:noFill/>
        </p:spPr>
        <p:txBody>
          <a:bodyPr vert="horz" wrap="square" lIns="0" tIns="13970" rIns="0" bIns="0" rtlCol="0">
            <a:spAutoFit/>
          </a:bodyPr>
          <a:lstStyle/>
          <a:p>
            <a:pPr marL="19050">
              <a:lnSpc>
                <a:spcPts val="1880"/>
              </a:lnSpc>
              <a:spcBef>
                <a:spcPts val="1175"/>
              </a:spcBef>
              <a:tabLst>
                <a:tab pos="704850" algn="l"/>
              </a:tabLst>
            </a:pPr>
            <a:r>
              <a:rPr lang="en-US" altLang="zh-CN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{</a:t>
            </a:r>
            <a:r>
              <a:rPr lang="zh-CN" altLang="en-US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占位符</a:t>
            </a:r>
            <a:r>
              <a:rPr lang="en-US" altLang="zh-CN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1}</a:t>
            </a:r>
            <a:r>
              <a:rPr lang="zh-CN" altLang="en-US" sz="16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同学，</a:t>
            </a:r>
            <a:endParaRPr lang="zh-CN" altLang="en-US" sz="1600" dirty="0">
              <a:latin typeface="Microsoft YaHei" pitchFamily="34" charset="-122"/>
              <a:ea typeface="Microsoft YaHei" pitchFamily="34" charset="-122"/>
              <a:cs typeface="Times New Roman" panose="02020603050405020304"/>
            </a:endParaRPr>
          </a:p>
          <a:p>
            <a:pPr marL="12700" marR="0" lvl="0" indent="0" algn="ctr" defTabSz="914400" rtl="0" eaLnBrk="1" fontAlgn="auto" latinLnBrk="0" hangingPunct="1">
              <a:lnSpc>
                <a:spcPts val="188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 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祝贺</a:t>
            </a:r>
            <a:r>
              <a:rPr kumimoji="0" lang="en-US" altLang="zh-CN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{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占位符</a:t>
            </a:r>
            <a:r>
              <a:rPr kumimoji="0" lang="en-US" altLang="zh-CN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2}</a:t>
            </a:r>
            <a:r>
              <a:rPr kumimoji="0" lang="zh-CN" altLang="en-US" sz="14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YaHei" pitchFamily="34" charset="-122"/>
                <a:ea typeface="Microsoft YaHei" pitchFamily="34" charset="-122"/>
                <a:cs typeface="FZCuHeiSongS-B-GB" panose="02000000000000000000" charset="-122"/>
              </a:rPr>
              <a:t>！</a:t>
            </a:r>
            <a:endParaRPr kumimoji="0" lang="en-US" altLang="zh-CN" sz="1400" b="1" i="0" u="none" strike="noStrike" kern="1200" cap="none" spc="5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FZCuHeiSongS-B-GB" panose="02000000000000000000" charset="-122"/>
            </a:endParaRPr>
          </a:p>
          <a:p>
            <a:pPr marL="12700" marR="541020">
              <a:lnSpc>
                <a:spcPts val="1720"/>
              </a:lnSpc>
            </a:pPr>
            <a:r>
              <a:rPr lang="en-US" altLang="zh-CN" sz="1400" b="1" spc="50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</a:rPr>
              <a:t> </a:t>
            </a:r>
            <a:endParaRPr lang="en-US" altLang="zh-CN" sz="1400" b="1" spc="50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以下为本次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寒假科创营日程</a:t>
            </a:r>
            <a:r>
              <a:rPr sz="1200" b="1" dirty="0" err="1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安排</a:t>
            </a: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：（具体参加营期待后续通知）</a:t>
            </a:r>
            <a:endParaRPr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17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--2025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24</a:t>
            </a:r>
            <a:r>
              <a:rPr lang="zh-CN" altLang="en-US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  </a:t>
            </a:r>
            <a:r>
              <a:rPr lang="en-US" altLang="zh-CN" sz="120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9:30-20:30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活动地点：深圳科创学院（广东省深圳市南山区留仙大道创智云城二期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C1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栋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A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座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楼）</a:t>
            </a:r>
            <a:endParaRPr lang="zh-CN" altLang="en-US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报到时间：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2024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年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月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日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14:00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报到地点：深圳科创学院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楼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营期活动内容：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营前作业、破冰与团队组建；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2)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外出参观与研讨；    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3)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技术与创新思维课程；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4)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项目设计与制作；  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5)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项目路演展示；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84785" marR="5080" indent="-171450">
              <a:lnSpc>
                <a:spcPts val="1880"/>
              </a:lnSpc>
              <a:spcBef>
                <a:spcPts val="695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主办单位：深圳科创学院、深圳市教育信息技术中心</a:t>
            </a:r>
            <a:endParaRPr lang="en-US" altLang="zh-CN" sz="1200" b="1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>
              <a:lnSpc>
                <a:spcPts val="1880"/>
              </a:lnSpc>
              <a:spcBef>
                <a:spcPts val="695"/>
              </a:spcBef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营期不收取学费、材料费用。学生个人食宿、交通自理。</a:t>
            </a:r>
            <a:endParaRPr lang="en-US" altLang="zh-CN" sz="1200" spc="-50" dirty="0">
              <a:solidFill>
                <a:srgbClr val="211714"/>
              </a:solidFill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defTabSz="914400" rtl="0" eaLnBrk="1" fontAlgn="auto" latinLnBrk="0" hangingPunct="1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itchFamily="34" charset="-122"/>
              <a:ea typeface="Microsoft YaHei" pitchFamily="34" charset="-122"/>
              <a:cs typeface="黑体" panose="02010609060101010101" pitchFamily="49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深圳科创学院由李泽湘教授携二十多年科创教育以及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140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多家硬科技企业（其中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家上市公司、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6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家估值超过</a:t>
            </a:r>
            <a:r>
              <a:rPr lang="en-US" altLang="zh-CN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10</a:t>
            </a: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亿美金的独角兽企业）的孵化经验，集合旗下所有优质科创资源创办。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  <a:p>
            <a:pPr marL="13335" marR="5080" lvl="0" indent="0" fontAlgn="auto">
              <a:lnSpc>
                <a:spcPts val="188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prstClr val="black"/>
                </a:solidFill>
                <a:latin typeface="Microsoft YaHei" pitchFamily="34" charset="-122"/>
                <a:ea typeface="Microsoft YaHei" pitchFamily="34" charset="-122"/>
              </a:rPr>
              <a:t>学院致力于探索全新机制的拔尖创新创业人才培养模式，提供植根于一线创新企业真实应用场景的体系化创业教育，从产品思维、技术支撑、创业素养和产业链等领域全方位赋能，帮助有潜力的年轻人找到项目方向、完成产品定义、组建创业团队，快速将年轻人带上创业轨道，并持续推动项目落地与成长，成为科创经济的驱动力量。</a:t>
            </a:r>
            <a:endParaRPr lang="en-US" altLang="zh-CN" sz="1200" dirty="0">
              <a:solidFill>
                <a:prstClr val="black"/>
              </a:solidFill>
              <a:latin typeface="Microsoft YaHei" pitchFamily="34" charset="-122"/>
              <a:ea typeface="Microsoft YaHei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1635359"/>
            <a:ext cx="7556500" cy="4347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567055"/>
            <a:r>
              <a:rPr lang="en-US" altLang="zh-CN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2025</a:t>
            </a:r>
            <a:r>
              <a:rPr lang="zh-CN" altLang="en-US" sz="2500" b="1" dirty="0">
                <a:solidFill>
                  <a:schemeClr val="accent2">
                    <a:lumMod val="50000"/>
                  </a:schemeClr>
                </a:solidFill>
                <a:latin typeface="Microsoft YaHei" pitchFamily="34" charset="-122"/>
                <a:ea typeface="Microsoft YaHei" pitchFamily="34" charset="-122"/>
                <a:cs typeface="OPPOSans B" panose="00020600040101010101" pitchFamily="18" charset="-122"/>
              </a:rPr>
              <a:t>青少年寒假科创营录取通知书</a:t>
            </a:r>
            <a:endParaRPr lang="zh-CN" altLang="en-US" sz="2500" b="1" dirty="0">
              <a:solidFill>
                <a:schemeClr val="accent2">
                  <a:lumMod val="50000"/>
                </a:schemeClr>
              </a:solidFill>
              <a:latin typeface="Microsoft YaHei" pitchFamily="34" charset="-122"/>
              <a:ea typeface="Microsoft YaHei" pitchFamily="34" charset="-122"/>
              <a:cs typeface="OPPOSans B" panose="00020600040101010101" pitchFamily="18" charset="-122"/>
            </a:endParaRPr>
          </a:p>
        </p:txBody>
      </p:sp>
      <p:sp>
        <p:nvSpPr>
          <p:cNvPr id="13" name="object 26"/>
          <p:cNvSpPr txBox="1"/>
          <p:nvPr/>
        </p:nvSpPr>
        <p:spPr>
          <a:xfrm>
            <a:off x="5698490" y="9842500"/>
            <a:ext cx="1203960" cy="321945"/>
          </a:xfrm>
          <a:prstGeom prst="rect">
            <a:avLst/>
          </a:prstGeom>
        </p:spPr>
        <p:txBody>
          <a:bodyPr vert="horz" wrap="square" lIns="0" tIns="122555" rIns="0" bIns="0" rtlCol="0">
            <a:noAutofit/>
          </a:bodyPr>
          <a:lstStyle/>
          <a:p>
            <a:pPr marL="21590">
              <a:lnSpc>
                <a:spcPct val="100000"/>
              </a:lnSpc>
              <a:spcBef>
                <a:spcPts val="965"/>
              </a:spcBef>
            </a:pPr>
            <a:r>
              <a:rPr sz="1450" spc="95" dirty="0" err="1">
                <a:latin typeface="黑体" panose="02010609060101010101" pitchFamily="49" charset="-122"/>
                <a:cs typeface="黑体" panose="02010609060101010101" pitchFamily="49" charset="-122"/>
              </a:rPr>
              <a:t>深圳科创学院</a:t>
            </a:r>
            <a:endParaRPr sz="1450" dirty="0"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29895"/>
          <a:stretch>
            <a:fillRect/>
          </a:stretch>
        </p:blipFill>
        <p:spPr>
          <a:xfrm>
            <a:off x="5530850" y="9232900"/>
            <a:ext cx="1467378" cy="1219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9128,&quot;width&quot;:9394}"/>
</p:tagLst>
</file>

<file path=ppt/tags/tag2.xml><?xml version="1.0" encoding="utf-8"?>
<p:tagLst xmlns:p="http://schemas.openxmlformats.org/presentationml/2006/main">
  <p:tag name="ISLIDE.ICON" val="#840874;#840871;#840872;#840873;"/>
</p:tagLst>
</file>

<file path=ppt/tags/tag3.xml><?xml version="1.0" encoding="utf-8"?>
<p:tagLst xmlns:p="http://schemas.openxmlformats.org/presentationml/2006/main">
  <p:tag name="KSO_WPP_MARK_KEY" val="ff84e0f2-aa42-432c-8697-ca2f3a086245"/>
  <p:tag name="COMMONDATA" val="eyJoZGlkIjoiMmJlMjE2MjI2N2ZlM2M2ZTdhZjBjNDhkODA5NjAzMWYifQ=="/>
</p:tagLst>
</file>

<file path=ppt/theme/theme1.xml><?xml version="1.0" encoding="utf-8"?>
<a:theme xmlns:a="http://schemas.openxmlformats.org/drawingml/2006/main" name="Office 主题​​">
  <a:themeElements>
    <a:clrScheme name="Office 2007-2010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54F4"/>
      </a:accent1>
      <a:accent2>
        <a:srgbClr val="795FE5"/>
      </a:accent2>
      <a:accent3>
        <a:srgbClr val="50C9A8"/>
      </a:accent3>
      <a:accent4>
        <a:srgbClr val="F77272"/>
      </a:accent4>
      <a:accent5>
        <a:srgbClr val="F6AE66"/>
      </a:accent5>
      <a:accent6>
        <a:srgbClr val="B8B8B8"/>
      </a:accent6>
      <a:hlink>
        <a:srgbClr val="4472C4"/>
      </a:hlink>
      <a:folHlink>
        <a:srgbClr val="BFBFBF"/>
      </a:folHlink>
    </a:clrScheme>
    <a:fontScheme name="5u2kcdf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WPS 演示</Application>
  <PresentationFormat>自定义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Microsoft YaHei</vt:lpstr>
      <vt:lpstr>Times New Roman</vt:lpstr>
      <vt:lpstr>FZCuHeiSongS-B-GB</vt:lpstr>
      <vt:lpstr>Apple SD Gothic Neo</vt:lpstr>
      <vt:lpstr>黑体</vt:lpstr>
      <vt:lpstr>OPPOSans B</vt:lpstr>
      <vt:lpstr>宋体</vt:lpstr>
      <vt:lpstr>汉仪书宋二KW</vt:lpstr>
      <vt:lpstr>微软雅黑</vt:lpstr>
      <vt:lpstr>汉仪旗黑</vt:lpstr>
      <vt:lpstr>汉仪中黑KW</vt:lpstr>
      <vt:lpstr>微软雅黑</vt:lpstr>
      <vt:lpstr>Arial Unicode MS</vt:lpstr>
      <vt:lpstr>等线</vt:lpstr>
      <vt:lpstr>Calibri</vt:lpstr>
      <vt:lpstr>Helvetica Neue</vt:lpstr>
      <vt:lpstr>苹方-简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- 冬令营</dc:title>
  <dc:creator>The Next One</dc:creator>
  <cp:lastModifiedBy>世界和谐(Harry)</cp:lastModifiedBy>
  <cp:revision>301</cp:revision>
  <dcterms:created xsi:type="dcterms:W3CDTF">2024-11-23T12:21:04Z</dcterms:created>
  <dcterms:modified xsi:type="dcterms:W3CDTF">2024-11-23T12:21:04Z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2021-12-16T08:00:00Z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2021-12-16T08:00:00Z</vt:filetime>
  </property>
  <property fmtid="{D5CDD505-2E9C-101B-9397-08002B2CF9AE}" pid="5" name="ICV">
    <vt:lpwstr>3F213EE728DFDEB380B941672CE53651_43</vt:lpwstr>
  </property>
  <property fmtid="{D5CDD505-2E9C-101B-9397-08002B2CF9AE}" pid="6" name="KSOProductBuildVer">
    <vt:lpwstr>2052-5.4.0.7913</vt:lpwstr>
  </property>
</Properties>
</file>