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6" r:id="rId2"/>
    <p:sldId id="319" r:id="rId3"/>
    <p:sldId id="261" r:id="rId4"/>
    <p:sldId id="277" r:id="rId5"/>
    <p:sldId id="267" r:id="rId6"/>
    <p:sldId id="269" r:id="rId7"/>
    <p:sldId id="265" r:id="rId8"/>
    <p:sldId id="280" r:id="rId9"/>
    <p:sldId id="270" r:id="rId10"/>
    <p:sldId id="296" r:id="rId11"/>
    <p:sldId id="271" r:id="rId12"/>
    <p:sldId id="273" r:id="rId13"/>
    <p:sldId id="278" r:id="rId14"/>
    <p:sldId id="274" r:id="rId15"/>
    <p:sldId id="297" r:id="rId16"/>
    <p:sldId id="275" r:id="rId17"/>
    <p:sldId id="276" r:id="rId18"/>
    <p:sldId id="281" r:id="rId19"/>
    <p:sldId id="279" r:id="rId20"/>
    <p:sldId id="282" r:id="rId21"/>
    <p:sldId id="291" r:id="rId22"/>
    <p:sldId id="292" r:id="rId23"/>
    <p:sldId id="283" r:id="rId24"/>
    <p:sldId id="284" r:id="rId25"/>
    <p:sldId id="299" r:id="rId26"/>
    <p:sldId id="285" r:id="rId27"/>
    <p:sldId id="300" r:id="rId28"/>
    <p:sldId id="286" r:id="rId29"/>
    <p:sldId id="293" r:id="rId30"/>
    <p:sldId id="294" r:id="rId31"/>
    <p:sldId id="260" r:id="rId32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2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32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赫杰辉" userId="85678829-4e7c-4bf4-bb9b-7d8eed3eae83" providerId="ADAL" clId="{2AECCC28-B957-4B93-AB63-CB686D1D681A}"/>
    <pc:docChg chg="custSel modSld">
      <pc:chgData name="赫杰辉" userId="85678829-4e7c-4bf4-bb9b-7d8eed3eae83" providerId="ADAL" clId="{2AECCC28-B957-4B93-AB63-CB686D1D681A}" dt="2023-06-02T09:45:38.136" v="6" actId="1076"/>
      <pc:docMkLst>
        <pc:docMk/>
      </pc:docMkLst>
      <pc:sldChg chg="addSp delSp modSp mod">
        <pc:chgData name="赫杰辉" userId="85678829-4e7c-4bf4-bb9b-7d8eed3eae83" providerId="ADAL" clId="{2AECCC28-B957-4B93-AB63-CB686D1D681A}" dt="2023-06-02T09:45:38.136" v="6" actId="1076"/>
        <pc:sldMkLst>
          <pc:docMk/>
          <pc:sldMk cId="0" sldId="294"/>
        </pc:sldMkLst>
        <pc:spChg chg="mod">
          <ac:chgData name="赫杰辉" userId="85678829-4e7c-4bf4-bb9b-7d8eed3eae83" providerId="ADAL" clId="{2AECCC28-B957-4B93-AB63-CB686D1D681A}" dt="2023-06-02T09:45:38.136" v="6" actId="1076"/>
          <ac:spMkLst>
            <pc:docMk/>
            <pc:sldMk cId="0" sldId="294"/>
            <ac:spMk id="4" creationId="{00000000-0000-0000-0000-000000000000}"/>
          </ac:spMkLst>
        </pc:spChg>
        <pc:picChg chg="del">
          <ac:chgData name="赫杰辉" userId="85678829-4e7c-4bf4-bb9b-7d8eed3eae83" providerId="ADAL" clId="{2AECCC28-B957-4B93-AB63-CB686D1D681A}" dt="2023-06-02T09:42:46.877" v="0" actId="478"/>
          <ac:picMkLst>
            <pc:docMk/>
            <pc:sldMk cId="0" sldId="294"/>
            <ac:picMk id="5" creationId="{00000000-0000-0000-0000-000000000000}"/>
          </ac:picMkLst>
        </pc:picChg>
        <pc:picChg chg="add mod">
          <ac:chgData name="赫杰辉" userId="85678829-4e7c-4bf4-bb9b-7d8eed3eae83" providerId="ADAL" clId="{2AECCC28-B957-4B93-AB63-CB686D1D681A}" dt="2023-06-02T09:42:55.168" v="3" actId="14100"/>
          <ac:picMkLst>
            <pc:docMk/>
            <pc:sldMk cId="0" sldId="294"/>
            <ac:picMk id="6" creationId="{E58D0B80-5D0E-37BB-BC2B-12A18A956E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775580-052A-4A10-8721-AA0D4B0989A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2023/6/2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DB301-1B8F-4F8F-8C54-E98625148AB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2023/6/2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‹#›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1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2" descr="峰会logo白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838" y="306388"/>
            <a:ext cx="815975" cy="747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2313" y="2163763"/>
            <a:ext cx="3406775" cy="815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98936"/>
            <a:ext cx="6858000" cy="668976"/>
          </a:xfrm>
        </p:spPr>
        <p:txBody>
          <a:bodyPr anchor="b">
            <a:normAutofit/>
          </a:bodyPr>
          <a:lstStyle>
            <a:lvl1pPr algn="ctr">
              <a:defRPr sz="3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4875"/>
            <a:ext cx="6858000" cy="326190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Others_1"/>
          <p:cNvSpPr txBox="1"/>
          <p:nvPr>
            <p:custDataLst>
              <p:tags r:id="rId1"/>
            </p:custDataLst>
          </p:nvPr>
        </p:nvSpPr>
        <p:spPr>
          <a:xfrm>
            <a:off x="1236663" y="987425"/>
            <a:ext cx="811213" cy="436563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142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8" name="MH_Others_2"/>
          <p:cNvSpPr txBox="1"/>
          <p:nvPr>
            <p:custDataLst>
              <p:tags r:id="rId2"/>
            </p:custDataLst>
          </p:nvPr>
        </p:nvSpPr>
        <p:spPr>
          <a:xfrm>
            <a:off x="1152525" y="1423988"/>
            <a:ext cx="1851025" cy="3508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75" b="0" i="0" u="none" strike="noStrike" kern="1200" cap="none" spc="0" normalizeH="0" baseline="0" noProof="0" dirty="0">
                <a:ln>
                  <a:noFill/>
                </a:ln>
                <a:solidFill>
                  <a:srgbClr val="5142BC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CONTENTS</a:t>
            </a:r>
            <a:endParaRPr kumimoji="0" lang="zh-CN" altLang="en-US" sz="2275" b="0" i="0" u="none" strike="noStrike" kern="1200" cap="none" spc="0" normalizeH="0" baseline="0" noProof="0" dirty="0">
              <a:ln>
                <a:noFill/>
              </a:ln>
              <a:solidFill>
                <a:srgbClr val="5142BC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3076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88" y="1931988"/>
            <a:ext cx="4611687" cy="3211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55650" y="752475"/>
            <a:ext cx="1004888" cy="1004888"/>
          </a:xfrm>
          <a:prstGeom prst="ellipse">
            <a:avLst/>
          </a:prstGeom>
          <a:solidFill>
            <a:srgbClr val="492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8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099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4287"/>
            <a:ext cx="7397750" cy="515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7209" y="2293269"/>
            <a:ext cx="4278830" cy="1534452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峰会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13713" y="306388"/>
            <a:ext cx="639762" cy="587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17625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98185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E475C5-D00F-4BC9-87F5-F77D5F5D061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  <a:t>‹#›</a:t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峰会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5425" y="306388"/>
            <a:ext cx="908050" cy="831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 3"/>
          <p:cNvSpPr>
            <a:spLocks noGrp="1"/>
          </p:cNvSpPr>
          <p:nvPr/>
        </p:nvSpPr>
        <p:spPr>
          <a:xfrm>
            <a:off x="2098675" y="1198563"/>
            <a:ext cx="4948238" cy="9286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THANKS</a:t>
            </a:r>
          </a:p>
        </p:txBody>
      </p:sp>
      <p:pic>
        <p:nvPicPr>
          <p:cNvPr id="6148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5038" y="3175000"/>
            <a:ext cx="3128962" cy="196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127125" cy="114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3250" y="3998913"/>
            <a:ext cx="2716213" cy="65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081463" y="2244725"/>
            <a:ext cx="1079500" cy="107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2C869F-432C-4D10-AC34-33E1E60CE7A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  <a:t>‹#›</a:t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Administrator\Desktop\未标题-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3765550"/>
            <a:ext cx="4125913" cy="815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EED7716-C403-4057-A71B-986F7D597D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2023/6/2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 txBox="1"/>
          <p:nvPr/>
        </p:nvSpPr>
        <p:spPr bwMode="auto">
          <a:xfrm>
            <a:off x="667385" y="3498850"/>
            <a:ext cx="75692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 anchorCtr="0">
            <a:noAutofit/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buClrTx/>
              <a:buSzTx/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软件研发困境与X-Series落地实践</a:t>
            </a:r>
          </a:p>
        </p:txBody>
      </p:sp>
      <p:sp>
        <p:nvSpPr>
          <p:cNvPr id="10243" name="副标题 2"/>
          <p:cNvSpPr txBox="1"/>
          <p:nvPr/>
        </p:nvSpPr>
        <p:spPr>
          <a:xfrm>
            <a:off x="1143000" y="4284663"/>
            <a:ext cx="6858000" cy="327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r>
              <a:rPr lang="zh-CN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赫杰辉</a:t>
            </a:r>
            <a:endParaRPr lang="zh-CN" altLang="en-US" sz="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0938"/>
            <a:ext cx="6096000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/>
          <p:nvPr/>
        </p:nvSpPr>
        <p:spPr>
          <a:xfrm>
            <a:off x="1524000" y="380524"/>
            <a:ext cx="609600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 lnSpcReduction="1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400" b="1" dirty="0">
                <a:solidFill>
                  <a:srgbClr val="492D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低代码似乎不是我的菜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普通低代码</a:t>
            </a:r>
          </a:p>
        </p:txBody>
      </p:sp>
      <p:pic>
        <p:nvPicPr>
          <p:cNvPr id="20483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238" y="1354138"/>
            <a:ext cx="1511300" cy="3060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63" y="1330325"/>
            <a:ext cx="1512887" cy="116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688" y="3377263"/>
            <a:ext cx="1344459" cy="910356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2997200" y="2581275"/>
            <a:ext cx="21844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  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  后端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数据库</a:t>
            </a:r>
          </a:p>
        </p:txBody>
      </p:sp>
      <p:sp>
        <p:nvSpPr>
          <p:cNvPr id="20487" name="文本框 13"/>
          <p:cNvSpPr txBox="1"/>
          <p:nvPr/>
        </p:nvSpPr>
        <p:spPr>
          <a:xfrm>
            <a:off x="3649663" y="4348163"/>
            <a:ext cx="1195387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 * 数据库</a:t>
            </a:r>
          </a:p>
        </p:txBody>
      </p:sp>
      <p:sp>
        <p:nvSpPr>
          <p:cNvPr id="9" name="文本框 14"/>
          <p:cNvSpPr txBox="1">
            <a:spLocks noChangeArrowheads="1"/>
          </p:cNvSpPr>
          <p:nvPr/>
        </p:nvSpPr>
        <p:spPr bwMode="auto">
          <a:xfrm>
            <a:off x="2198688" y="1905000"/>
            <a:ext cx="9715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期待</a:t>
            </a:r>
          </a:p>
        </p:txBody>
      </p:sp>
      <p:sp>
        <p:nvSpPr>
          <p:cNvPr id="20489" name="文本框 15"/>
          <p:cNvSpPr txBox="1"/>
          <p:nvPr/>
        </p:nvSpPr>
        <p:spPr>
          <a:xfrm>
            <a:off x="2243138" y="3708400"/>
            <a:ext cx="97155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</a:t>
            </a:r>
          </a:p>
        </p:txBody>
      </p:sp>
      <p:sp>
        <p:nvSpPr>
          <p:cNvPr id="20490" name="文本框 17"/>
          <p:cNvSpPr txBox="1"/>
          <p:nvPr/>
        </p:nvSpPr>
        <p:spPr>
          <a:xfrm>
            <a:off x="3897313" y="4759325"/>
            <a:ext cx="709612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20487" idx="2"/>
            <a:endCxn id="20490" idx="0"/>
          </p:cNvCxnSpPr>
          <p:nvPr/>
        </p:nvCxnSpPr>
        <p:spPr>
          <a:xfrm>
            <a:off x="4246563" y="4610100"/>
            <a:ext cx="4763" cy="14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35125" y="2889250"/>
            <a:ext cx="6242050" cy="2254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文艺低代码</a:t>
            </a:r>
          </a:p>
        </p:txBody>
      </p:sp>
      <p:sp>
        <p:nvSpPr>
          <p:cNvPr id="3" name="文本框 15"/>
          <p:cNvSpPr txBox="1">
            <a:spLocks noChangeArrowheads="1"/>
          </p:cNvSpPr>
          <p:nvPr/>
        </p:nvSpPr>
        <p:spPr bwMode="auto">
          <a:xfrm>
            <a:off x="373063" y="1262063"/>
            <a:ext cx="5875338" cy="3416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X-Series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后端程序员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写给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后端程序员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的用于研发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后端程序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Eclipse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IDEA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可视化模型驱动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无外部依赖！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不生成代码！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非特定平台！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0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763" y="1206500"/>
            <a:ext cx="2636837" cy="2624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"/>
          <p:cNvSpPr>
            <a:spLocks noGrp="1"/>
          </p:cNvSpPr>
          <p:nvPr>
            <p:ph type="body" idx="1" hasCustomPrompt="1"/>
          </p:nvPr>
        </p:nvSpPr>
        <p:spPr>
          <a:xfrm>
            <a:off x="2861628" y="2337753"/>
            <a:ext cx="5349875" cy="6794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l">
              <a:buClrTx/>
              <a:buSzTx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X-Series设计思路与简介</a:t>
            </a:r>
          </a:p>
        </p:txBody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>
          <a:xfrm>
            <a:off x="863600" y="903288"/>
            <a:ext cx="758825" cy="4333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algn="ctr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X-Series设计思路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460750" y="1370013"/>
            <a:ext cx="25654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大而全？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316" y="2234343"/>
            <a:ext cx="2753607" cy="1887555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13" name="直接连接符 12"/>
          <p:cNvCxnSpPr/>
          <p:nvPr/>
        </p:nvCxnSpPr>
        <p:spPr>
          <a:xfrm>
            <a:off x="3106738" y="1319213"/>
            <a:ext cx="3111500" cy="3184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979738" y="1319213"/>
            <a:ext cx="3146425" cy="31845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X-Series设计思路</a:t>
            </a:r>
          </a:p>
        </p:txBody>
      </p:sp>
      <p:sp>
        <p:nvSpPr>
          <p:cNvPr id="3" name="十字形 2"/>
          <p:cNvSpPr/>
          <p:nvPr/>
        </p:nvSpPr>
        <p:spPr>
          <a:xfrm>
            <a:off x="1325563" y="2754313"/>
            <a:ext cx="1333500" cy="369888"/>
          </a:xfrm>
          <a:prstGeom prst="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xUnit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箭头: 五边形 3">
            <a:hlinkClick r:id="" action="ppaction://noaction" highlightClick="1"/>
          </p:cNvPr>
          <p:cNvSpPr/>
          <p:nvPr/>
        </p:nvSpPr>
        <p:spPr>
          <a:xfrm>
            <a:off x="4038600" y="2754313"/>
            <a:ext cx="1331913" cy="369888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xDecision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6362700" y="2754313"/>
            <a:ext cx="1333500" cy="369888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xState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1238" y="3211513"/>
            <a:ext cx="19637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2375" y="3211513"/>
            <a:ext cx="19621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决策判断可视化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48375" y="3211513"/>
            <a:ext cx="19621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状态变迁可视化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460750" y="1370013"/>
            <a:ext cx="25654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小而精！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xUnit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93" y="1568450"/>
            <a:ext cx="5545707" cy="3575050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  <p:sp>
        <p:nvSpPr>
          <p:cNvPr id="4" name="文本框 3"/>
          <p:cNvSpPr txBox="1"/>
          <p:nvPr/>
        </p:nvSpPr>
        <p:spPr>
          <a:xfrm>
            <a:off x="0" y="1158875"/>
            <a:ext cx="4597400" cy="3984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流程图构建工具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Unit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可视化流程构建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预定义常见流程结构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流程节点绑定到代码，支持组件配置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支持嵌套，并发与关联</a:t>
            </a:r>
            <a:endParaRPr kumimoji="0" lang="en-US" altLang="zh-CN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难度低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：无需精通设计即可快速构建系统结构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负担低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：无需阅读代码即可快速理解系统结构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速度快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：快速定位关键节点，直接跳转代码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代码少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：无代码生成，消除粘合代码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低耦合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：模型代码分离，消灭系统腐化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高内聚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：程序员只需专心写单元逻辑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xDecision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1168400"/>
            <a:ext cx="4597400" cy="3706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决策树构建工具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Decision Tree</a:t>
            </a: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可视化创建决策树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自定义变量，决策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支持自定义类型，枚举和常量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支持多种自动布局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支持生成测试代码框架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无代码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：决策树模型可直接使用，无代码生成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易理解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：纯图形化模型展示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易维护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：模型与应用代码独立维护，降低耦合度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易验证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：测试框架代码方便验证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624013"/>
            <a:ext cx="5638800" cy="3519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92D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xState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92DC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62050"/>
            <a:ext cx="4597400" cy="315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状态机构建工具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State Machine</a:t>
            </a: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创建状态机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自定义事件，状态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支持自定义事件触发器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支持多种连接线型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优势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无代码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：状态机模型可直接使用，无代码生成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易理解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：纯图形化模型展示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易维护</a:t>
            </a: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：模型与应用代码独立维护，降低耦合度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765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5" y="1624013"/>
            <a:ext cx="5724525" cy="3519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"/>
          <p:cNvSpPr>
            <a:spLocks noGrp="1"/>
          </p:cNvSpPr>
          <p:nvPr>
            <p:ph type="body" idx="1" hasCustomPrompt="1"/>
          </p:nvPr>
        </p:nvSpPr>
        <p:spPr>
          <a:xfrm>
            <a:off x="2099310" y="2449830"/>
            <a:ext cx="6236335" cy="96901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l">
              <a:buClrTx/>
              <a:buSzTx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X-Series落地效果与最佳实践</a:t>
            </a:r>
          </a:p>
        </p:txBody>
      </p:sp>
      <p:sp>
        <p:nvSpPr>
          <p:cNvPr id="28675" name="文本占位符 2"/>
          <p:cNvSpPr>
            <a:spLocks noGrp="1"/>
          </p:cNvSpPr>
          <p:nvPr>
            <p:ph type="body"/>
          </p:nvPr>
        </p:nvSpPr>
        <p:spPr>
          <a:xfrm>
            <a:off x="863600" y="903288"/>
            <a:ext cx="758825" cy="4333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algn="ctr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"/>
          <p:cNvSpPr>
            <a:spLocks noGrp="1"/>
          </p:cNvSpPr>
          <p:nvPr>
            <p:ph type="title"/>
          </p:nvPr>
        </p:nvSpPr>
        <p:spPr>
          <a:xfrm>
            <a:off x="628650" y="392113"/>
            <a:ext cx="7886700" cy="39687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defTabSz="685800" eaLnBrk="1" hangingPunct="1"/>
            <a:r>
              <a:rPr lang="zh-CN" altLang="en-US" sz="2400" b="1" kern="1200" dirty="0">
                <a:solidFill>
                  <a:srgbClr val="492D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演讲嘉宾介绍</a:t>
            </a:r>
          </a:p>
        </p:txBody>
      </p:sp>
      <p:sp>
        <p:nvSpPr>
          <p:cNvPr id="15362" name="矩形 14"/>
          <p:cNvSpPr/>
          <p:nvPr/>
        </p:nvSpPr>
        <p:spPr>
          <a:xfrm>
            <a:off x="468313" y="1347788"/>
            <a:ext cx="4608512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 eaLnBrk="1" hangingPunct="1">
              <a:lnSpc>
                <a:spcPct val="150000"/>
              </a:lnSpc>
            </a:pPr>
            <a:r>
              <a:rPr lang="zh-CN" altLang="en-US" sz="2400" b="1" noProof="0" dirty="0">
                <a:ln>
                  <a:noFill/>
                </a:ln>
                <a:solidFill>
                  <a:srgbClr val="492BC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赫杰辉</a:t>
            </a:r>
            <a:r>
              <a:rPr lang="en-US" altLang="zh-CN" sz="2400" b="1">
                <a:solidFill>
                  <a:srgbClr val="492D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可视化低代码框架X-Series作者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信也科技研发中心架构研究员</a:t>
            </a: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运维研发团队负责人</a:t>
            </a: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主导研发：</a:t>
            </a: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资源管理系统RMS</a:t>
            </a: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微服务框架Radar</a:t>
            </a: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中间件私有云</a:t>
            </a: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开源ORM框架信也DAS</a:t>
            </a: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开源ORM框架携程DAL</a:t>
            </a: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endParaRPr kumimoji="0" lang="en-US" altLang="zh-CN" sz="1200" b="0" i="0" u="none" strike="noStrike" kern="1200" cap="none" spc="0" normalizeH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indent="-171450" defTabSz="914400" eaLnBrk="1" hangingPunct="1">
              <a:lnSpc>
                <a:spcPct val="150000"/>
              </a:lnSpc>
              <a:buClr>
                <a:srgbClr val="492DC1"/>
              </a:buClr>
              <a:buFont typeface="Arial" panose="020B0604020202020204" pitchFamily="34" charset="0"/>
              <a:buChar char="•"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60085" y="1035685"/>
            <a:ext cx="2628900" cy="3504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55613" y="1812925"/>
            <a:ext cx="4419600" cy="2274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多个认证场景中，有相同的处理逻辑</a:t>
            </a: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清晰：业务逻辑通过流程图可以清晰的表达​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复用：组件可以在多个流程中使用，方便代码复用​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轻量：组件调用关系无需代码，配置或数据库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落地案例与效果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8" y="1604963"/>
            <a:ext cx="3943350" cy="96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3575" y="3114675"/>
            <a:ext cx="4551363" cy="966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55613" y="1014413"/>
            <a:ext cx="2509838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信也科技用户认证实践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2D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落地案例与效果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5613" y="1812925"/>
            <a:ext cx="4419600" cy="2274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判断用户是否登录后，对后继节点并发处理</a:t>
            </a: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方便：原串行执行接口调用很直观的转变为并行</a:t>
            </a:r>
            <a:endParaRPr kumimoji="0" lang="en-US" altLang="zh-CN" sz="1200" kern="1200" cap="none" spc="0" normalizeH="0" baseline="0" noProof="0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轻量：仅需两个通用可配置组件就可完成所有工作</a:t>
            </a:r>
            <a:endParaRPr kumimoji="0" lang="en-US" altLang="zh-CN" sz="1200" kern="1200" cap="none" spc="0" normalizeH="0" baseline="0" noProof="0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en-US" altLang="zh-CN" sz="1200" kern="1200" cap="none" spc="0" normalizeH="0" baseline="0" noProof="0" dirty="0" err="1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HttpProcessor</a:t>
            </a: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200" kern="1200" cap="none" spc="0" normalizeH="0" baseline="0" noProof="0" dirty="0" err="1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ExpLocator</a:t>
            </a:r>
            <a:endParaRPr kumimoji="0" lang="en-US" altLang="zh-CN" sz="1200" kern="1200" cap="none" spc="0" normalizeH="0" baseline="0" noProof="0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55613" y="1014413"/>
            <a:ext cx="2509838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信也科技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KOO BFF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05350" y="1604963"/>
            <a:ext cx="4308475" cy="210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50" y="2724150"/>
            <a:ext cx="4308475" cy="1770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55613" y="1812925"/>
            <a:ext cx="4419600" cy="2274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简单的工作流处理场景，不希望引入太重的工具</a:t>
            </a: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16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轻量：</a:t>
            </a:r>
            <a:r>
              <a:rPr kumimoji="0" lang="en-US" altLang="zh-CN" sz="1200" kern="1200" cap="none" spc="0" normalizeH="0" baseline="0" noProof="0" dirty="0" err="1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xState</a:t>
            </a: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是经过技术选型后最轻量级的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方便：使用也最方便方便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强大：靠谱，清晰，易懂，功能全面的状态机工具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92DC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落地案例与效果</a:t>
            </a:r>
          </a:p>
        </p:txBody>
      </p:sp>
      <p:sp>
        <p:nvSpPr>
          <p:cNvPr id="8" name="文本框 15"/>
          <p:cNvSpPr txBox="1">
            <a:spLocks noChangeArrowheads="1"/>
          </p:cNvSpPr>
          <p:nvPr/>
        </p:nvSpPr>
        <p:spPr bwMode="auto">
          <a:xfrm>
            <a:off x="455613" y="1014413"/>
            <a:ext cx="2509838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信也科技用户认证实践</a:t>
            </a:r>
          </a:p>
        </p:txBody>
      </p:sp>
      <p:pic>
        <p:nvPicPr>
          <p:cNvPr id="9" name="图片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75" y="1601788"/>
            <a:ext cx="3536950" cy="300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92DC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277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38" y="671513"/>
            <a:ext cx="3995737" cy="3995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560638" y="3214688"/>
            <a:ext cx="4008438" cy="461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 marR="0" algn="ctr" defTabSz="4572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都是简单案例，逗我玩呢？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复杂落地案例与效果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5613" y="1812925"/>
            <a:ext cx="4419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场景</a:t>
            </a:r>
            <a:endParaRPr kumimoji="0" lang="en-US" altLang="zh-CN" sz="16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t>简单的工作流处理场景，不希望引入太重的工具</a:t>
            </a:r>
          </a:p>
        </p:txBody>
      </p:sp>
      <p:sp>
        <p:nvSpPr>
          <p:cNvPr id="9" name="文本框 15"/>
          <p:cNvSpPr txBox="1">
            <a:spLocks noChangeArrowheads="1"/>
          </p:cNvSpPr>
          <p:nvPr/>
        </p:nvSpPr>
        <p:spPr bwMode="auto">
          <a:xfrm>
            <a:off x="455613" y="1014413"/>
            <a:ext cx="2509838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携程金服业务流程</a:t>
            </a:r>
          </a:p>
        </p:txBody>
      </p:sp>
      <p:pic>
        <p:nvPicPr>
          <p:cNvPr id="10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113" y="3076575"/>
            <a:ext cx="835977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4637088" y="1817688"/>
            <a:ext cx="4419600" cy="1258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效果</a:t>
            </a:r>
            <a:endParaRPr kumimoji="0" lang="en-US" altLang="zh-CN" sz="1400" kern="1200" cap="none" spc="0" normalizeH="0" baseline="0" noProof="0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轻量：无需数据库，只需引入 </a:t>
            </a:r>
            <a:r>
              <a:rPr kumimoji="0" lang="en-US" altLang="zh-CN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jar </a:t>
            </a: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包就可直接使用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简单：通过文档和 </a:t>
            </a:r>
            <a:r>
              <a:rPr kumimoji="0" lang="en-US" altLang="zh-CN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sample </a:t>
            </a: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即可快速了解运作机制</a:t>
            </a:r>
          </a:p>
          <a:p>
            <a:pPr marL="171450" marR="0" indent="-171450" defTabSz="457200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200" kern="1200" cap="none" spc="0" normalizeH="0" baseline="0" noProof="0" dirty="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快速：能快速搭建一套包含各个业务节点的工作流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用户反馈</a:t>
            </a: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92200"/>
            <a:ext cx="3227388" cy="311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Текст 2"/>
          <p:cNvSpPr txBox="1"/>
          <p:nvPr/>
        </p:nvSpPr>
        <p:spPr>
          <a:xfrm>
            <a:off x="3671888" y="1012825"/>
            <a:ext cx="5149850" cy="2130425"/>
          </a:xfrm>
          <a:prstGeom prst="rect">
            <a:avLst/>
          </a:prstGeom>
        </p:spPr>
        <p:txBody>
          <a:bodyPr/>
          <a:lstStyle>
            <a:lvl1pPr marL="914400" indent="-9144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pitchFamily="2" charset="0"/>
                <a:ea typeface="Roboto Light" pitchFamily="2" charset="0"/>
                <a:cs typeface="Roboto Light" pitchFamily="2" charset="0"/>
              </a:defRPr>
            </a:lvl1pPr>
            <a:lvl2pPr marL="1981200" indent="-7620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0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2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0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4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6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835" indent="-609600" algn="l" defTabSz="2438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438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55E6B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支持群留言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Light" pitchFamily="2" charset="0"/>
            </a:endParaRPr>
          </a:p>
          <a:p>
            <a:pPr marL="135255" marR="0" lvl="0" indent="-135255" algn="l" defTabSz="2438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55E6B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xSeries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三件套确实是抓住了大型系统构建的核心问题，复杂度怎么沟通，沟通完了怎么确保往代码转换的时候不走样复杂的卡状态处理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Roboto Light" pitchFamily="2" charset="0"/>
            </a:endParaRPr>
          </a:p>
          <a:p>
            <a:pPr marL="135255" marR="0" lvl="0" indent="-135255" algn="l" defTabSz="2438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55E6B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通过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InfoQ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看到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X-Series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，正是我找了很久的工具</a:t>
            </a:r>
          </a:p>
          <a:p>
            <a:pPr marL="135255" marR="0" lvl="0" indent="-135255" algn="l" defTabSz="2438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555E6B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今天才发现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x-series  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Roboto Light" pitchFamily="2" charset="0"/>
              </a:rPr>
              <a:t>庆幸呀，虽然有些晚</a:t>
            </a:r>
          </a:p>
        </p:txBody>
      </p:sp>
      <p:pic>
        <p:nvPicPr>
          <p:cNvPr id="5" name="Picture 2" descr="https://gss1.bdstatic.com/9vo3dSag_xI4khGkpoWK1HF6hhy/baike/c0%3Dbaike92%2C5%2C5%2C92%2C30/sign=aadb727a5d0fd9f9b41a5d3b4444bf4f/a9d3fd1f4134970a716d4d2999cad1c8a7865d9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238" y="4433888"/>
            <a:ext cx="1314450" cy="657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" name="Picture 6" descr="https://ss1.baidu.com/6ONXsjip0QIZ8tyhnq/it/u=685897894,3419220141&amp;fm=58&amp;s=2242DE169C25EF1306FE8CC3030010B8&amp;bpow=121&amp;bpoh=7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71888" y="3302000"/>
            <a:ext cx="1314450" cy="814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938" y="3302000"/>
            <a:ext cx="1317625" cy="9636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14" descr="https://ss3.bdstatic.com/yrwDcj7w0QhBkMak8IuT_XF5ehU5bvGh7c50/logopic/19df75f6d0abb371cc4d474f624fb39d_fullsize.jpg@s_1,w_484,h_48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5450" y="4249738"/>
            <a:ext cx="1284288" cy="893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Picture 16" descr="ä¸­éäºå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21513" y="4433888"/>
            <a:ext cx="2122488" cy="6080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4826" name="图片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575" y="3254375"/>
            <a:ext cx="1314450" cy="855663"/>
          </a:xfrm>
          <a:prstGeom prst="rect">
            <a:avLst/>
          </a:prstGeom>
          <a:noFill/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用户反馈—产品对比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438" y="762000"/>
            <a:ext cx="4483100" cy="4381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288" y="2147888"/>
            <a:ext cx="3643313" cy="29956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288" y="762000"/>
            <a:ext cx="3643313" cy="13192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用户反馈—使用感受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2571750"/>
            <a:ext cx="4070350" cy="24907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686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75" y="1409700"/>
            <a:ext cx="70485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1452563"/>
            <a:ext cx="4552950" cy="24622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0" name="直接连接符 9"/>
          <p:cNvCxnSpPr/>
          <p:nvPr/>
        </p:nvCxnSpPr>
        <p:spPr>
          <a:xfrm>
            <a:off x="1733550" y="1746250"/>
            <a:ext cx="29400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20800" y="2095500"/>
            <a:ext cx="335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总结</a:t>
            </a:r>
          </a:p>
        </p:txBody>
      </p:sp>
      <p:sp>
        <p:nvSpPr>
          <p:cNvPr id="3" name="文本框 22"/>
          <p:cNvSpPr txBox="1">
            <a:spLocks noChangeArrowheads="1"/>
          </p:cNvSpPr>
          <p:nvPr/>
        </p:nvSpPr>
        <p:spPr bwMode="auto">
          <a:xfrm>
            <a:off x="881063" y="1130300"/>
            <a:ext cx="3697288" cy="1262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快速理解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可视化模型降低理解成本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从宏观到微观的自然切换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让产品和测试也可以参与</a:t>
            </a:r>
          </a:p>
        </p:txBody>
      </p:sp>
      <p:sp>
        <p:nvSpPr>
          <p:cNvPr id="4" name="文本框 23"/>
          <p:cNvSpPr txBox="1">
            <a:spLocks noChangeArrowheads="1"/>
          </p:cNvSpPr>
          <p:nvPr/>
        </p:nvSpPr>
        <p:spPr bwMode="auto">
          <a:xfrm>
            <a:off x="4640263" y="1130300"/>
            <a:ext cx="34734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快速构建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预定义接口减少设计环节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将系统构建效率从天提高到分钟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24"/>
          <p:cNvSpPr txBox="1">
            <a:spLocks noChangeArrowheads="1"/>
          </p:cNvSpPr>
          <p:nvPr/>
        </p:nvSpPr>
        <p:spPr bwMode="auto">
          <a:xfrm>
            <a:off x="881063" y="2997200"/>
            <a:ext cx="376555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持续健康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可视化模型容易定位和维护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模型与代码独立演化</a:t>
            </a: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4967288" y="2997200"/>
            <a:ext cx="3146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简单易学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不需要学习新语言，新概念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不需要熟悉新平台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48063" y="2247900"/>
            <a:ext cx="2047875" cy="6477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X-Series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ln/>
        </p:spPr>
        <p:txBody>
          <a:bodyPr vert="horz" wrap="square" lIns="91440" tIns="45720" rIns="91440" bIns="45720" anchor="ctr" anchorCtr="0"/>
          <a:lstStyle/>
          <a:p>
            <a:pPr defTabSz="685800">
              <a:buNone/>
            </a:pPr>
            <a:r>
              <a:rPr lang="zh-CN" altLang="en-US" sz="2200" b="1" kern="1200" dirty="0">
                <a:solidFill>
                  <a:srgbClr val="492D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最佳实践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1" y="1659448"/>
            <a:ext cx="1553696" cy="992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40" y="2651917"/>
            <a:ext cx="1565997" cy="10004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63" y="3673384"/>
            <a:ext cx="1553697" cy="769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2636838" y="1658938"/>
            <a:ext cx="5502275" cy="992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>
            <a:lvl1pPr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286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Unit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新项目从顶层开始使用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老项目从最复杂模块开始改造</a:t>
            </a: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适用于后台系统与分布式服务编织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积累个人，小组，部门，公司的组件库并提供单元测试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47950" y="2651125"/>
            <a:ext cx="5491163" cy="993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>
            <a:lvl1pPr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286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Decision Tree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核心逻辑判断条件变量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&gt;=3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</a:t>
            </a: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变更活跃的逻辑判断</a:t>
            </a: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规则库与版本控制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9538" y="3652838"/>
            <a:ext cx="5491163" cy="79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lvl1pPr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286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224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22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Xross State Machine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非线性状态流转，推荐一开始就用</a:t>
            </a:r>
          </a:p>
          <a:p>
            <a:pPr marL="228600" marR="0" lvl="1" indent="-228600" algn="l" defTabSz="1422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80/20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原则：分别创建</a:t>
            </a: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通用状态模型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与特殊状态模型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Entry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7175" y="1436688"/>
            <a:ext cx="3121025" cy="2778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研发困境与无效办法</a:t>
            </a:r>
          </a:p>
        </p:txBody>
      </p:sp>
      <p:sp>
        <p:nvSpPr>
          <p:cNvPr id="15" name="椭圆 14"/>
          <p:cNvSpPr/>
          <p:nvPr/>
        </p:nvSpPr>
        <p:spPr>
          <a:xfrm>
            <a:off x="4710113" y="1368425"/>
            <a:ext cx="457200" cy="457200"/>
          </a:xfrm>
          <a:prstGeom prst="ellipse">
            <a:avLst/>
          </a:prstGeom>
          <a:solidFill>
            <a:srgbClr val="492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10113" y="2092325"/>
            <a:ext cx="457200" cy="457200"/>
          </a:xfrm>
          <a:prstGeom prst="ellipse">
            <a:avLst/>
          </a:prstGeom>
          <a:solidFill>
            <a:srgbClr val="492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10113" y="2836863"/>
            <a:ext cx="457200" cy="457200"/>
          </a:xfrm>
          <a:prstGeom prst="ellipse">
            <a:avLst/>
          </a:prstGeom>
          <a:solidFill>
            <a:srgbClr val="492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710113" y="3559175"/>
            <a:ext cx="457200" cy="457200"/>
          </a:xfrm>
          <a:prstGeom prst="ellipse">
            <a:avLst/>
          </a:prstGeom>
          <a:solidFill>
            <a:srgbClr val="492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7175" y="2159476"/>
            <a:ext cx="2765425" cy="276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真正的问题与答案</a:t>
            </a: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7175" y="2946876"/>
            <a:ext cx="3267075" cy="276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X-Series设计思路与简介</a:t>
            </a:r>
          </a:p>
        </p:txBody>
      </p:sp>
      <p:sp>
        <p:nvSpPr>
          <p:cNvPr id="21" name="MH_Entry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7175" y="3669189"/>
            <a:ext cx="3686175" cy="276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buClrTx/>
              <a:buSzTx/>
              <a:buNone/>
              <a:defRPr/>
            </a:pPr>
            <a:r>
              <a:rPr lang="zh-CN" altLang="en-US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X-Series落地效果与最佳实践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7493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参考资料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16251" y="1038548"/>
            <a:ext cx="33083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i="0" u="none" strike="noStrike" kern="1200" cap="none" spc="3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http://www.xrosstools.com/</a:t>
            </a:r>
            <a:endParaRPr kumimoji="1" lang="en-US" altLang="zh-CN" sz="1000" b="1" i="0" u="none" strike="noStrike" kern="1200" cap="none" spc="315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994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684338"/>
            <a:ext cx="771525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文本框 6"/>
          <p:cNvSpPr txBox="1"/>
          <p:nvPr/>
        </p:nvSpPr>
        <p:spPr>
          <a:xfrm>
            <a:off x="5875338" y="2636838"/>
            <a:ext cx="281146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PingFang SC"/>
                <a:ea typeface="等线" panose="02010600030101010101" pitchFamily="2" charset="-122"/>
              </a:rPr>
              <a:t>低代码工具选项难题浅析</a:t>
            </a:r>
          </a:p>
        </p:txBody>
      </p:sp>
      <p:pic>
        <p:nvPicPr>
          <p:cNvPr id="3994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3" y="3230563"/>
            <a:ext cx="762000" cy="77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3" name="文本框 8"/>
          <p:cNvSpPr txBox="1"/>
          <p:nvPr/>
        </p:nvSpPr>
        <p:spPr>
          <a:xfrm>
            <a:off x="5578475" y="4227513"/>
            <a:ext cx="34051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latin typeface="PingFang SC"/>
                <a:ea typeface="等线" panose="02010600030101010101" pitchFamily="2" charset="-122"/>
              </a:rPr>
              <a:t>提高单测质量的低代码思路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8D0B80-5D0E-37BB-BC2B-12A18A956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8" y="1319213"/>
            <a:ext cx="5807250" cy="38242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"/>
          <p:cNvSpPr>
            <a:spLocks noGrp="1"/>
          </p:cNvSpPr>
          <p:nvPr>
            <p:ph type="body" idx="1" hasCustomPrompt="1"/>
          </p:nvPr>
        </p:nvSpPr>
        <p:spPr>
          <a:xfrm>
            <a:off x="2837180" y="2215515"/>
            <a:ext cx="5102225" cy="915035"/>
          </a:xfr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l">
              <a:buClrTx/>
              <a:buSzTx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研发困境与无效办法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>
          <a:xfrm>
            <a:off x="863600" y="903288"/>
            <a:ext cx="758825" cy="4333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algn="ctr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研发困境</a:t>
            </a: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2309813" y="1114425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需求理解偏差</a:t>
            </a:r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3532188" y="3802063"/>
            <a:ext cx="2217738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美好的设计与代码总是轻易被破坏</a:t>
            </a:r>
          </a:p>
        </p:txBody>
      </p:sp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5473700" y="3327400"/>
            <a:ext cx="18002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系统快速腐化</a:t>
            </a: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339850" y="1814513"/>
            <a:ext cx="2614613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系统难以理解</a:t>
            </a: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1471613" y="2536825"/>
            <a:ext cx="179863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可维护性差</a:t>
            </a: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037263" y="2660650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研发效率低</a:t>
            </a:r>
          </a:p>
        </p:txBody>
      </p:sp>
      <p:sp>
        <p:nvSpPr>
          <p:cNvPr id="11" name="文本框 14"/>
          <p:cNvSpPr txBox="1">
            <a:spLocks noChangeArrowheads="1"/>
          </p:cNvSpPr>
          <p:nvPr/>
        </p:nvSpPr>
        <p:spPr bwMode="auto">
          <a:xfrm>
            <a:off x="5751513" y="1814513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难以验证</a:t>
            </a:r>
          </a:p>
        </p:txBody>
      </p:sp>
      <p:pic>
        <p:nvPicPr>
          <p:cNvPr id="1434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603375"/>
            <a:ext cx="2095500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983163" y="1139825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耦合严重</a:t>
            </a:r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1835150" y="3289300"/>
            <a:ext cx="21605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祖传代码没有文档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850900" y="1103535"/>
            <a:ext cx="113982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流程？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7086600" y="1111250"/>
            <a:ext cx="11398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文档？</a:t>
            </a:r>
          </a:p>
        </p:txBody>
      </p:sp>
      <p:sp>
        <p:nvSpPr>
          <p:cNvPr id="17" name="文本框 15"/>
          <p:cNvSpPr txBox="1"/>
          <p:nvPr/>
        </p:nvSpPr>
        <p:spPr>
          <a:xfrm>
            <a:off x="850900" y="3578225"/>
            <a:ext cx="11398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框架？</a:t>
            </a:r>
          </a:p>
        </p:txBody>
      </p:sp>
      <p:sp>
        <p:nvSpPr>
          <p:cNvPr id="18" name="文本框 16"/>
          <p:cNvSpPr txBox="1"/>
          <p:nvPr/>
        </p:nvSpPr>
        <p:spPr>
          <a:xfrm>
            <a:off x="7072313" y="3654425"/>
            <a:ext cx="16795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方法论？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5"/>
          <p:cNvSpPr txBox="1"/>
          <p:nvPr/>
        </p:nvSpPr>
        <p:spPr>
          <a:xfrm>
            <a:off x="4113213" y="4591050"/>
            <a:ext cx="13652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原因何在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776538" y="3930650"/>
            <a:ext cx="4572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道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器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的全链条的缺陷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28750" y="1058863"/>
            <a:ext cx="1238250" cy="1200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marR="0" algn="ctr" defTabSz="457200">
              <a:buClrTx/>
              <a:buSzTx/>
              <a:buFontTx/>
              <a:buNone/>
              <a:defRPr/>
            </a:pPr>
            <a:r>
              <a:rPr kumimoji="0" lang="zh-CN" altLang="en-US" sz="7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97625" y="2259013"/>
            <a:ext cx="1238250" cy="120015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marR="0" algn="ctr" defTabSz="457200">
              <a:buClrTx/>
              <a:buSzTx/>
              <a:buFontTx/>
              <a:buNone/>
              <a:defRPr/>
            </a:pPr>
            <a:r>
              <a:rPr kumimoji="0" lang="zh-CN" altLang="en-US" sz="7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28750" y="3549650"/>
            <a:ext cx="1238250" cy="12017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 marR="0" algn="ctr" defTabSz="457200">
              <a:buClrTx/>
              <a:buSzTx/>
              <a:buFontTx/>
              <a:buNone/>
              <a:defRPr/>
            </a:pPr>
            <a:r>
              <a:rPr kumimoji="0" lang="zh-CN" altLang="en-US" sz="720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繁</a:t>
            </a: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2776538" y="1474788"/>
            <a:ext cx="4768850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正经的研发一直都是一项复杂智力活动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1079500" y="2679700"/>
            <a:ext cx="5408613" cy="3698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真正理解研发难题的管理者和研发人员都非常稀少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1"/>
          <p:cNvSpPr>
            <a:spLocks noGrp="1"/>
          </p:cNvSpPr>
          <p:nvPr>
            <p:ph type="body" idx="1" hasCustomPrompt="1"/>
          </p:nvPr>
        </p:nvSpPr>
        <p:spPr>
          <a:xfrm>
            <a:off x="3071813" y="2262188"/>
            <a:ext cx="4278313" cy="6794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lvl="0" algn="l">
              <a:buClrTx/>
              <a:buSzTx/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真正的问题与答案</a:t>
            </a:r>
          </a:p>
        </p:txBody>
      </p:sp>
      <p:sp>
        <p:nvSpPr>
          <p:cNvPr id="16387" name="文本占位符 2"/>
          <p:cNvSpPr>
            <a:spLocks noGrp="1"/>
          </p:cNvSpPr>
          <p:nvPr>
            <p:ph type="body"/>
          </p:nvPr>
        </p:nvSpPr>
        <p:spPr>
          <a:xfrm>
            <a:off x="863600" y="903288"/>
            <a:ext cx="758825" cy="433387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algn="ctr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603375"/>
            <a:ext cx="2095500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真正的问题</a:t>
            </a:r>
          </a:p>
        </p:txBody>
      </p:sp>
      <p:pic>
        <p:nvPicPr>
          <p:cNvPr id="1741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603375"/>
            <a:ext cx="2095500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5"/>
          <p:cNvSpPr txBox="1">
            <a:spLocks noChangeArrowheads="1"/>
          </p:cNvSpPr>
          <p:nvPr/>
        </p:nvSpPr>
        <p:spPr bwMode="auto">
          <a:xfrm>
            <a:off x="2309813" y="1114425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需求理解偏差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3532188" y="3802063"/>
            <a:ext cx="2217738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美好的设计与代码总是轻易被破坏</a:t>
            </a:r>
          </a:p>
        </p:txBody>
      </p:sp>
      <p:sp>
        <p:nvSpPr>
          <p:cNvPr id="20" name="文本框 8"/>
          <p:cNvSpPr txBox="1">
            <a:spLocks noChangeArrowheads="1"/>
          </p:cNvSpPr>
          <p:nvPr/>
        </p:nvSpPr>
        <p:spPr bwMode="auto">
          <a:xfrm>
            <a:off x="5473700" y="3327400"/>
            <a:ext cx="18002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系统快速腐化</a:t>
            </a:r>
          </a:p>
        </p:txBody>
      </p:sp>
      <p:sp>
        <p:nvSpPr>
          <p:cNvPr id="21" name="文本框 11"/>
          <p:cNvSpPr txBox="1">
            <a:spLocks noChangeArrowheads="1"/>
          </p:cNvSpPr>
          <p:nvPr/>
        </p:nvSpPr>
        <p:spPr bwMode="auto">
          <a:xfrm>
            <a:off x="1471613" y="2536825"/>
            <a:ext cx="179863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可维护性差</a:t>
            </a:r>
          </a:p>
        </p:txBody>
      </p:sp>
      <p:sp>
        <p:nvSpPr>
          <p:cNvPr id="22" name="文本框 12"/>
          <p:cNvSpPr txBox="1">
            <a:spLocks noChangeArrowheads="1"/>
          </p:cNvSpPr>
          <p:nvPr/>
        </p:nvSpPr>
        <p:spPr bwMode="auto">
          <a:xfrm>
            <a:off x="6037263" y="2660650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研发效率低</a:t>
            </a:r>
          </a:p>
        </p:txBody>
      </p:sp>
      <p:sp>
        <p:nvSpPr>
          <p:cNvPr id="23" name="文本框 14"/>
          <p:cNvSpPr txBox="1">
            <a:spLocks noChangeArrowheads="1"/>
          </p:cNvSpPr>
          <p:nvPr/>
        </p:nvSpPr>
        <p:spPr bwMode="auto">
          <a:xfrm>
            <a:off x="5751513" y="1814513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难以验证</a:t>
            </a:r>
          </a:p>
        </p:txBody>
      </p:sp>
      <p:sp>
        <p:nvSpPr>
          <p:cNvPr id="25" name="文本框 16"/>
          <p:cNvSpPr txBox="1">
            <a:spLocks noChangeArrowheads="1"/>
          </p:cNvSpPr>
          <p:nvPr/>
        </p:nvSpPr>
        <p:spPr bwMode="auto">
          <a:xfrm>
            <a:off x="4983163" y="1139825"/>
            <a:ext cx="179863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耦合严重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1835150" y="3289300"/>
            <a:ext cx="216058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祖传代码没有文档</a:t>
            </a:r>
          </a:p>
        </p:txBody>
      </p:sp>
      <p:sp>
        <p:nvSpPr>
          <p:cNvPr id="27" name="文本框 13"/>
          <p:cNvSpPr txBox="1">
            <a:spLocks noChangeArrowheads="1"/>
          </p:cNvSpPr>
          <p:nvPr/>
        </p:nvSpPr>
        <p:spPr bwMode="auto">
          <a:xfrm>
            <a:off x="850900" y="1052735"/>
            <a:ext cx="15875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快速理解</a:t>
            </a:r>
          </a:p>
        </p:txBody>
      </p:sp>
      <p:sp>
        <p:nvSpPr>
          <p:cNvPr id="28" name="文本框 14"/>
          <p:cNvSpPr txBox="1"/>
          <p:nvPr/>
        </p:nvSpPr>
        <p:spPr>
          <a:xfrm>
            <a:off x="7086600" y="1111250"/>
            <a:ext cx="15430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快速构建</a:t>
            </a:r>
          </a:p>
        </p:txBody>
      </p:sp>
      <p:sp>
        <p:nvSpPr>
          <p:cNvPr id="29" name="文本框 15"/>
          <p:cNvSpPr txBox="1"/>
          <p:nvPr/>
        </p:nvSpPr>
        <p:spPr>
          <a:xfrm>
            <a:off x="850900" y="3578225"/>
            <a:ext cx="15875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持续健康</a:t>
            </a:r>
          </a:p>
        </p:txBody>
      </p:sp>
      <p:sp>
        <p:nvSpPr>
          <p:cNvPr id="30" name="文本框 16"/>
          <p:cNvSpPr txBox="1"/>
          <p:nvPr/>
        </p:nvSpPr>
        <p:spPr>
          <a:xfrm>
            <a:off x="7273925" y="3659188"/>
            <a:ext cx="16795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396875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lvl="0" algn="ctr" defTabSz="914400" eaLnBrk="1" hangingPunct="1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b="1" dirty="0">
                <a:solidFill>
                  <a:srgbClr val="492DC1"/>
                </a:solidFill>
                <a:sym typeface="+mn-ea"/>
              </a:rPr>
              <a:t>答案</a:t>
            </a:r>
          </a:p>
        </p:txBody>
      </p:sp>
      <p:sp>
        <p:nvSpPr>
          <p:cNvPr id="18435" name="文本框 12"/>
          <p:cNvSpPr txBox="1">
            <a:spLocks noChangeArrowheads="1"/>
          </p:cNvSpPr>
          <p:nvPr/>
        </p:nvSpPr>
        <p:spPr bwMode="auto">
          <a:xfrm>
            <a:off x="3146425" y="863599"/>
            <a:ext cx="2851150" cy="341630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endParaRPr kumimoji="0" lang="en-US" altLang="zh-CN" sz="36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通用模型</a:t>
            </a:r>
            <a:endParaRPr kumimoji="0" lang="en-US" altLang="zh-CN" sz="36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endParaRPr kumimoji="0" lang="en-US" altLang="zh-CN" sz="36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可视化</a:t>
            </a:r>
            <a:endParaRPr kumimoji="0" lang="en-US" altLang="zh-CN" sz="36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低代码</a:t>
            </a:r>
            <a:endParaRPr kumimoji="0" lang="en-US" altLang="zh-CN" sz="36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开发框架</a:t>
            </a:r>
          </a:p>
        </p:txBody>
      </p:sp>
      <p:cxnSp>
        <p:nvCxnSpPr>
          <p:cNvPr id="9" name="直接箭头连接符 8"/>
          <p:cNvCxnSpPr>
            <a:endCxn id="21" idx="3"/>
          </p:cNvCxnSpPr>
          <p:nvPr/>
        </p:nvCxnSpPr>
        <p:spPr>
          <a:xfrm flipH="1" flipV="1">
            <a:off x="2438400" y="1284288"/>
            <a:ext cx="1096963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8449" idx="1"/>
          </p:cNvCxnSpPr>
          <p:nvPr/>
        </p:nvCxnSpPr>
        <p:spPr>
          <a:xfrm flipV="1">
            <a:off x="5580063" y="1343025"/>
            <a:ext cx="1506538" cy="145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21" idx="3"/>
          </p:cNvCxnSpPr>
          <p:nvPr/>
        </p:nvCxnSpPr>
        <p:spPr>
          <a:xfrm flipH="1" flipV="1">
            <a:off x="2438400" y="1284288"/>
            <a:ext cx="1096963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450" idx="3"/>
          </p:cNvCxnSpPr>
          <p:nvPr/>
        </p:nvCxnSpPr>
        <p:spPr>
          <a:xfrm flipH="1">
            <a:off x="2438400" y="1676400"/>
            <a:ext cx="1096963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8450" idx="3"/>
          </p:cNvCxnSpPr>
          <p:nvPr/>
        </p:nvCxnSpPr>
        <p:spPr>
          <a:xfrm flipH="1">
            <a:off x="2438400" y="2836863"/>
            <a:ext cx="1096963" cy="97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8449" idx="1"/>
          </p:cNvCxnSpPr>
          <p:nvPr/>
        </p:nvCxnSpPr>
        <p:spPr>
          <a:xfrm flipV="1">
            <a:off x="5580063" y="1343025"/>
            <a:ext cx="1506538" cy="212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8451" idx="1"/>
          </p:cNvCxnSpPr>
          <p:nvPr/>
        </p:nvCxnSpPr>
        <p:spPr>
          <a:xfrm>
            <a:off x="5680075" y="1709738"/>
            <a:ext cx="1593850" cy="217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8449" idx="1"/>
          </p:cNvCxnSpPr>
          <p:nvPr/>
        </p:nvCxnSpPr>
        <p:spPr>
          <a:xfrm flipV="1">
            <a:off x="5680075" y="1343025"/>
            <a:ext cx="1406525" cy="36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8451" idx="1"/>
          </p:cNvCxnSpPr>
          <p:nvPr/>
        </p:nvCxnSpPr>
        <p:spPr>
          <a:xfrm>
            <a:off x="5580063" y="2801938"/>
            <a:ext cx="1693863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8451" idx="1"/>
          </p:cNvCxnSpPr>
          <p:nvPr/>
        </p:nvCxnSpPr>
        <p:spPr>
          <a:xfrm>
            <a:off x="5580063" y="3470275"/>
            <a:ext cx="1693863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8450" idx="3"/>
          </p:cNvCxnSpPr>
          <p:nvPr/>
        </p:nvCxnSpPr>
        <p:spPr>
          <a:xfrm flipH="1">
            <a:off x="2438400" y="3465513"/>
            <a:ext cx="1125538" cy="34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21" idx="3"/>
          </p:cNvCxnSpPr>
          <p:nvPr/>
        </p:nvCxnSpPr>
        <p:spPr>
          <a:xfrm flipH="1" flipV="1">
            <a:off x="2438400" y="1284288"/>
            <a:ext cx="1125538" cy="21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13"/>
          <p:cNvSpPr txBox="1">
            <a:spLocks noChangeArrowheads="1"/>
          </p:cNvSpPr>
          <p:nvPr/>
        </p:nvSpPr>
        <p:spPr bwMode="auto">
          <a:xfrm>
            <a:off x="850900" y="1052735"/>
            <a:ext cx="15875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快速理解</a:t>
            </a:r>
          </a:p>
        </p:txBody>
      </p:sp>
      <p:sp>
        <p:nvSpPr>
          <p:cNvPr id="18449" name="文本框 14"/>
          <p:cNvSpPr txBox="1"/>
          <p:nvPr/>
        </p:nvSpPr>
        <p:spPr>
          <a:xfrm>
            <a:off x="7086600" y="1111250"/>
            <a:ext cx="15430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快速构建</a:t>
            </a:r>
          </a:p>
        </p:txBody>
      </p:sp>
      <p:sp>
        <p:nvSpPr>
          <p:cNvPr id="18450" name="文本框 15"/>
          <p:cNvSpPr txBox="1"/>
          <p:nvPr/>
        </p:nvSpPr>
        <p:spPr>
          <a:xfrm>
            <a:off x="850900" y="3578225"/>
            <a:ext cx="15875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持续健康</a:t>
            </a:r>
          </a:p>
        </p:txBody>
      </p:sp>
      <p:sp>
        <p:nvSpPr>
          <p:cNvPr id="18451" name="文本框 16"/>
          <p:cNvSpPr txBox="1"/>
          <p:nvPr/>
        </p:nvSpPr>
        <p:spPr>
          <a:xfrm>
            <a:off x="7273925" y="3659188"/>
            <a:ext cx="16795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简单易学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6215b5a-eed9-4666-90f6-d0074df061cf"/>
  <p:tag name="COMMONDATA" val="eyJoZGlkIjoiODRjZDA3N2E1ZDFmZjM3YTA1OTY5OTcyZjA2NjhhN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19.253543307086,&quot;width&quot;:4140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23"/>
  <p:tag name="MH_LIBRARY" val="CONTENTS"/>
  <p:tag name="MH_TYPE" val="ENTRY"/>
  <p:tag name="ID" val="547130"/>
  <p:tag name="MH_ORDER" val="1"/>
</p:tagLst>
</file>

<file path=ppt/theme/theme1.xml><?xml version="1.0" encoding="utf-8"?>
<a:theme xmlns:a="http://schemas.openxmlformats.org/drawingml/2006/main" name="Office 主题​​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1034</Words>
  <Application>Microsoft Office PowerPoint</Application>
  <PresentationFormat>全屏显示(16:9)</PresentationFormat>
  <Paragraphs>218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PingFang SC</vt:lpstr>
      <vt:lpstr>等线 Light</vt:lpstr>
      <vt:lpstr>微软雅黑</vt:lpstr>
      <vt:lpstr>微软雅黑 Light</vt:lpstr>
      <vt:lpstr>Arial</vt:lpstr>
      <vt:lpstr>Calibri</vt:lpstr>
      <vt:lpstr>Calibri Light</vt:lpstr>
      <vt:lpstr>Wingdings</vt:lpstr>
      <vt:lpstr>Office 主题​​</vt:lpstr>
      <vt:lpstr>PowerPoint 演示文稿</vt:lpstr>
      <vt:lpstr>演讲嘉宾介绍</vt:lpstr>
      <vt:lpstr>PowerPoint 演示文稿</vt:lpstr>
      <vt:lpstr>PowerPoint 演示文稿</vt:lpstr>
      <vt:lpstr>研发困境</vt:lpstr>
      <vt:lpstr>原因何在</vt:lpstr>
      <vt:lpstr>PowerPoint 演示文稿</vt:lpstr>
      <vt:lpstr>真正的问题</vt:lpstr>
      <vt:lpstr>答案</vt:lpstr>
      <vt:lpstr>PowerPoint 演示文稿</vt:lpstr>
      <vt:lpstr>普通低代码</vt:lpstr>
      <vt:lpstr>文艺低代码</vt:lpstr>
      <vt:lpstr>PowerPoint 演示文稿</vt:lpstr>
      <vt:lpstr>X-Series设计思路</vt:lpstr>
      <vt:lpstr>X-Series设计思路</vt:lpstr>
      <vt:lpstr>xUnit</vt:lpstr>
      <vt:lpstr>xDecision</vt:lpstr>
      <vt:lpstr>xState</vt:lpstr>
      <vt:lpstr>PowerPoint 演示文稿</vt:lpstr>
      <vt:lpstr>落地案例与效果</vt:lpstr>
      <vt:lpstr>落地案例与效果</vt:lpstr>
      <vt:lpstr>落地案例与效果</vt:lpstr>
      <vt:lpstr>PowerPoint 演示文稿</vt:lpstr>
      <vt:lpstr>复杂落地案例与效果</vt:lpstr>
      <vt:lpstr>用户反馈</vt:lpstr>
      <vt:lpstr>用户反馈—产品对比</vt:lpstr>
      <vt:lpstr>用户反馈—使用感受</vt:lpstr>
      <vt:lpstr>总结</vt:lpstr>
      <vt:lpstr>最佳实践</vt:lpstr>
      <vt:lpstr>参考资料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wangqr</dc:creator>
  <cp:lastModifiedBy>赫杰辉</cp:lastModifiedBy>
  <cp:revision>200</cp:revision>
  <dcterms:created xsi:type="dcterms:W3CDTF">2021-09-30T12:31:01Z</dcterms:created>
  <dcterms:modified xsi:type="dcterms:W3CDTF">2023-06-02T09:45:38Z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A8D798D6F48749969E67F92277A0D97D_13</vt:lpwstr>
  </property>
  <property fmtid="{D5CDD505-2E9C-101B-9397-08002B2CF9AE}" pid="3" name="KSOProductBuildVer">
    <vt:lpwstr>2052-11.1.0.14036</vt:lpwstr>
  </property>
  <property fmtid="{D5CDD505-2E9C-101B-9397-08002B2CF9AE}" pid="4" name="fileWhereFroms">
    <vt:lpwstr>PpjeLB1gRN0lwrPqMaCTksRU44PacfxrkXn+wvtbE7SnKDCoY2ZGxiR7mtRgA4NgSm6IXJMSBaKl4gZhAxD6TXA/EFoS8Od0gaueSbL+YyiL1Kex5PfDuKQOg5o6epURSOuTxGry65qz7EZxpVSkJmjIuJ0eM/oBAwohQYkDwcoHWlfRvy93Zh6RjqNrV1K6UmWmuAcIVrUWB88t72xCISfwP/BN2IjHcUJEWmMaZ3o+kwX4rOggADyDo2Dyivc0n1Q3tkx8nsGLMx0dh5PtpvgQdY4LcShuceUSbw0fQyN+CsYVE44adEz1Fioj7llcEEEHyAyC0N3O44pk2oG4FieqbwTaVsxUBIqogKkDI4/z4Wsk+OJpWib7B/VNPmYzJNe3Rg+qD8XPn0IARleiGw==</vt:lpwstr>
  </property>
</Properties>
</file>