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60" r:id="rId3"/>
    <p:sldId id="259" r:id="rId4"/>
    <p:sldId id="261" r:id="rId5"/>
    <p:sldId id="272" r:id="rId6"/>
    <p:sldId id="273" r:id="rId7"/>
    <p:sldId id="274" r:id="rId8"/>
    <p:sldId id="275" r:id="rId9"/>
    <p:sldId id="285" r:id="rId10"/>
    <p:sldId id="276" r:id="rId11"/>
    <p:sldId id="286" r:id="rId12"/>
    <p:sldId id="287" r:id="rId13"/>
    <p:sldId id="284" r:id="rId14"/>
    <p:sldId id="278" r:id="rId15"/>
    <p:sldId id="279" r:id="rId16"/>
    <p:sldId id="280" r:id="rId17"/>
    <p:sldId id="281" r:id="rId18"/>
    <p:sldId id="265" r:id="rId19"/>
    <p:sldId id="283" r:id="rId20"/>
    <p:sldId id="270" r:id="rId21"/>
    <p:sldId id="258" r:id="rId22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198" autoAdjust="0"/>
  </p:normalViewPr>
  <p:slideViewPr>
    <p:cSldViewPr snapToGrid="0" snapToObjects="1">
      <p:cViewPr>
        <p:scale>
          <a:sx n="75" d="100"/>
          <a:sy n="75" d="100"/>
        </p:scale>
        <p:origin x="-1824" y="-47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B7B4F-654B-4610-896B-1651E3947CDA}" type="datetimeFigureOut">
              <a:rPr lang="zh-CN" altLang="en-US" smtClean="0"/>
              <a:t>2017-9-8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69AF6-6DD2-47CE-A349-1F22ADFD4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896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日期为会议日期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69AF6-6DD2-47CE-A349-1F22ADFD4C32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720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69AF6-6DD2-47CE-A349-1F22ADFD4C3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733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69AF6-6DD2-47CE-A349-1F22ADFD4C3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733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69AF6-6DD2-47CE-A349-1F22ADFD4C3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733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69AF6-6DD2-47CE-A349-1F22ADFD4C3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854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69AF6-6DD2-47CE-A349-1F22ADFD4C3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7926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69AF6-6DD2-47CE-A349-1F22ADFD4C3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6167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69AF6-6DD2-47CE-A349-1F22ADFD4C3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5812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69AF6-6DD2-47CE-A349-1F22ADFD4C3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207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69AF6-6DD2-47CE-A349-1F22ADFD4C3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0333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69AF6-6DD2-47CE-A349-1F22ADFD4C3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988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69AF6-6DD2-47CE-A349-1F22ADFD4C3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2960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30000"/>
              </a:lnSpc>
            </a:pPr>
            <a:r>
              <a:rPr kumimoji="1" lang="en-US" altLang="zh-CN" dirty="0" smtClean="0">
                <a:ea typeface="微软雅黑"/>
              </a:rPr>
              <a:t>PPT</a:t>
            </a:r>
            <a:r>
              <a:rPr kumimoji="1" lang="zh-CN" altLang="en-US" dirty="0" smtClean="0">
                <a:ea typeface="微软雅黑"/>
              </a:rPr>
              <a:t>模板规范说明：</a:t>
            </a:r>
            <a:endParaRPr kumimoji="1" lang="en-US" altLang="zh-CN" dirty="0" smtClean="0">
              <a:ea typeface="微软雅黑"/>
            </a:endParaRPr>
          </a:p>
          <a:p>
            <a:pPr algn="just">
              <a:lnSpc>
                <a:spcPct val="130000"/>
              </a:lnSpc>
            </a:pPr>
            <a:r>
              <a:rPr kumimoji="1" lang="en-US" altLang="zh-CN" dirty="0" smtClean="0">
                <a:ea typeface="微软雅黑"/>
              </a:rPr>
              <a:t>1</a:t>
            </a:r>
            <a:r>
              <a:rPr kumimoji="1" lang="zh-CN" altLang="en-US" dirty="0" smtClean="0">
                <a:ea typeface="微软雅黑"/>
              </a:rPr>
              <a:t>、字体要求：为了达到良好的体验，所有中文文字建议使用微软雅黑，必要强调字体可加粗，英文字体使用</a:t>
            </a:r>
            <a:r>
              <a:rPr kumimoji="1" lang="en-US" altLang="zh-CN" dirty="0" smtClean="0">
                <a:ea typeface="微软雅黑"/>
              </a:rPr>
              <a:t>Arial</a:t>
            </a:r>
            <a:r>
              <a:rPr kumimoji="1" lang="zh-CN" altLang="en-US" dirty="0" smtClean="0">
                <a:ea typeface="微软雅黑"/>
              </a:rPr>
              <a:t>。页码为“分页码</a:t>
            </a:r>
            <a:r>
              <a:rPr kumimoji="1" lang="en-US" altLang="zh-CN" dirty="0" smtClean="0">
                <a:ea typeface="微软雅黑"/>
              </a:rPr>
              <a:t>/</a:t>
            </a:r>
            <a:r>
              <a:rPr kumimoji="1" lang="zh-CN" altLang="en-US" dirty="0" smtClean="0">
                <a:ea typeface="微软雅黑"/>
              </a:rPr>
              <a:t>总页码”，统一为楷体</a:t>
            </a:r>
            <a:r>
              <a:rPr kumimoji="1" lang="en-US" altLang="zh-CN" dirty="0" smtClean="0">
                <a:ea typeface="微软雅黑"/>
              </a:rPr>
              <a:t>18</a:t>
            </a:r>
            <a:r>
              <a:rPr kumimoji="1" lang="zh-CN" altLang="en-US" dirty="0" smtClean="0">
                <a:ea typeface="微软雅黑"/>
              </a:rPr>
              <a:t>号。在字体的大小方面建议为：封面字体字号以模板为准，内页的一级标题字号使用</a:t>
            </a:r>
            <a:r>
              <a:rPr kumimoji="1" lang="zh-CN" altLang="zh-CN" dirty="0" smtClean="0">
                <a:ea typeface="微软雅黑"/>
              </a:rPr>
              <a:t>2</a:t>
            </a:r>
            <a:r>
              <a:rPr kumimoji="1" lang="en-US" altLang="zh-CN" dirty="0" smtClean="0">
                <a:ea typeface="微软雅黑"/>
              </a:rPr>
              <a:t>4</a:t>
            </a:r>
            <a:r>
              <a:rPr kumimoji="1" lang="zh-CN" altLang="en-US" dirty="0" smtClean="0">
                <a:ea typeface="微软雅黑"/>
              </a:rPr>
              <a:t>号，二级标题字号不低于</a:t>
            </a:r>
            <a:r>
              <a:rPr kumimoji="1" lang="en-US" altLang="zh-CN" dirty="0" smtClean="0">
                <a:ea typeface="微软雅黑"/>
              </a:rPr>
              <a:t>20</a:t>
            </a:r>
            <a:r>
              <a:rPr kumimoji="1" lang="zh-CN" altLang="en-US" dirty="0" smtClean="0">
                <a:ea typeface="微软雅黑"/>
              </a:rPr>
              <a:t>号，正文字号不低于</a:t>
            </a:r>
            <a:r>
              <a:rPr kumimoji="1" lang="en-US" altLang="zh-CN" dirty="0" smtClean="0">
                <a:ea typeface="微软雅黑"/>
              </a:rPr>
              <a:t>18</a:t>
            </a:r>
            <a:r>
              <a:rPr kumimoji="1" lang="zh-CN" altLang="en-US" dirty="0" smtClean="0">
                <a:ea typeface="微软雅黑"/>
              </a:rPr>
              <a:t>号，图说文字不低于</a:t>
            </a:r>
            <a:r>
              <a:rPr kumimoji="1" lang="en-US" altLang="zh-CN" dirty="0" smtClean="0">
                <a:ea typeface="微软雅黑"/>
              </a:rPr>
              <a:t>14</a:t>
            </a:r>
            <a:r>
              <a:rPr kumimoji="1" lang="zh-CN" altLang="en-US" dirty="0" smtClean="0">
                <a:ea typeface="微软雅黑"/>
              </a:rPr>
              <a:t>号，表格内容不低于</a:t>
            </a:r>
            <a:r>
              <a:rPr kumimoji="1" lang="en-US" altLang="zh-CN" dirty="0" smtClean="0">
                <a:ea typeface="微软雅黑"/>
              </a:rPr>
              <a:t>15</a:t>
            </a:r>
            <a:r>
              <a:rPr kumimoji="1" lang="zh-CN" altLang="en-US" dirty="0" smtClean="0">
                <a:ea typeface="微软雅黑"/>
              </a:rPr>
              <a:t>号（根据内容的多少，字号尽量大一些来照顾观众体验视觉体验）。</a:t>
            </a:r>
            <a:endParaRPr kumimoji="1" lang="en-US" altLang="zh-CN" dirty="0" smtClean="0">
              <a:ea typeface="微软雅黑"/>
            </a:endParaRPr>
          </a:p>
          <a:p>
            <a:pPr algn="just">
              <a:lnSpc>
                <a:spcPct val="130000"/>
              </a:lnSpc>
            </a:pPr>
            <a:r>
              <a:rPr kumimoji="1" lang="en-US" altLang="zh-CN" dirty="0" smtClean="0">
                <a:ea typeface="微软雅黑"/>
              </a:rPr>
              <a:t>2</a:t>
            </a:r>
            <a:r>
              <a:rPr kumimoji="1" lang="zh-CN" altLang="en-US" dirty="0" smtClean="0">
                <a:ea typeface="微软雅黑"/>
              </a:rPr>
              <a:t>、</a:t>
            </a:r>
            <a:r>
              <a:rPr kumimoji="1" lang="en-US" altLang="zh-CN" dirty="0" smtClean="0">
                <a:ea typeface="微软雅黑"/>
              </a:rPr>
              <a:t>PPT</a:t>
            </a:r>
            <a:r>
              <a:rPr kumimoji="1" lang="zh-CN" altLang="en-US" dirty="0" smtClean="0">
                <a:ea typeface="微软雅黑"/>
              </a:rPr>
              <a:t>中装饰性色块建议不使用蓝色、紫色等与海信绿不协调的颜色。</a:t>
            </a:r>
            <a:endParaRPr kumimoji="1" lang="zh-CN" altLang="en-US" dirty="0">
              <a:ea typeface="微软雅黑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69AF6-6DD2-47CE-A349-1F22ADFD4C3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23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69AF6-6DD2-47CE-A349-1F22ADFD4C3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643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69AF6-6DD2-47CE-A349-1F22ADFD4C3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206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69AF6-6DD2-47CE-A349-1F22ADFD4C3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535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69AF6-6DD2-47CE-A349-1F22ADFD4C3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850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69AF6-6DD2-47CE-A349-1F22ADFD4C3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142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69AF6-6DD2-47CE-A349-1F22ADFD4C3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142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69AF6-6DD2-47CE-A349-1F22ADFD4C3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733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234CB-8D70-4F08-914A-A969CD9EEB15}" type="datetime1">
              <a:rPr kumimoji="1" lang="zh-CN" altLang="en-US" smtClean="0"/>
              <a:t>2017-9-8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D653-93B0-3A4C-8C6B-93898248E1D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306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2074D-F663-4FCC-A94B-01EB0B24E22A}" type="datetime1">
              <a:rPr kumimoji="1" lang="zh-CN" altLang="en-US" smtClean="0"/>
              <a:t>2017-9-8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D653-93B0-3A4C-8C6B-93898248E1D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887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3870-E379-4070-A17E-3A5D851783C8}" type="datetime1">
              <a:rPr kumimoji="1" lang="zh-CN" altLang="en-US" smtClean="0"/>
              <a:t>2017-9-8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D653-93B0-3A4C-8C6B-93898248E1D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9439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44825-0290-431E-95B4-7467B2600FB7}" type="datetime1">
              <a:rPr kumimoji="1" lang="zh-CN" altLang="en-US" smtClean="0"/>
              <a:t>2017-9-8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D653-93B0-3A4C-8C6B-93898248E1D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9238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6719-05B1-4CEB-BBD0-5FADD5B0742B}" type="datetime1">
              <a:rPr kumimoji="1" lang="zh-CN" altLang="en-US" smtClean="0"/>
              <a:t>2017-9-8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D653-93B0-3A4C-8C6B-93898248E1D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2325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D223-F1B4-4871-BF0A-490C0C5E158E}" type="datetime1">
              <a:rPr kumimoji="1" lang="zh-CN" altLang="en-US" smtClean="0"/>
              <a:t>2017-9-8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D653-93B0-3A4C-8C6B-93898248E1D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2356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67894-89A8-474D-983F-FAA77C48935D}" type="datetime1">
              <a:rPr kumimoji="1" lang="zh-CN" altLang="en-US" smtClean="0"/>
              <a:t>2017-9-8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D653-93B0-3A4C-8C6B-93898248E1D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4220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DE04-0560-447C-9EC4-5B5648404F27}" type="datetime1">
              <a:rPr kumimoji="1" lang="zh-CN" altLang="en-US" smtClean="0"/>
              <a:t>2017-9-8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D653-93B0-3A4C-8C6B-93898248E1D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37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EC18-2F84-4406-984B-10923139D019}" type="datetime1">
              <a:rPr kumimoji="1" lang="zh-CN" altLang="en-US" smtClean="0"/>
              <a:t>2017-9-8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D653-93B0-3A4C-8C6B-93898248E1D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3712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28F8-2DB9-4D7F-805F-E1D9A44B1467}" type="datetime1">
              <a:rPr kumimoji="1" lang="zh-CN" altLang="en-US" smtClean="0"/>
              <a:t>2017-9-8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D653-93B0-3A4C-8C6B-93898248E1D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5496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83B94-FC4C-4504-A2A2-FA85207E0348}" type="datetime1">
              <a:rPr kumimoji="1" lang="zh-CN" altLang="en-US" smtClean="0"/>
              <a:t>2017-9-8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81975" y="4797054"/>
            <a:ext cx="664246" cy="369332"/>
          </a:xfrm>
          <a:noFill/>
        </p:spPr>
        <p:txBody>
          <a:bodyPr wrap="square" rtlCol="0">
            <a:spAutoFit/>
          </a:bodyPr>
          <a:lstStyle>
            <a:lvl1pPr algn="r">
              <a:defRPr kumimoji="1" lang="zh-CN" altLang="en-US" sz="1800" smtClean="0">
                <a:solidFill>
                  <a:srgbClr val="009EA1"/>
                </a:solidFill>
                <a:latin typeface="楷体" pitchFamily="49" charset="-122"/>
                <a:ea typeface="楷体" pitchFamily="49" charset="-122"/>
              </a:defRPr>
            </a:lvl1pPr>
          </a:lstStyle>
          <a:p>
            <a:fld id="{15ABD653-93B0-3A4C-8C6B-93898248E1D9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0" y="260858"/>
            <a:ext cx="8686800" cy="520188"/>
          </a:xfrm>
        </p:spPr>
        <p:txBody>
          <a:bodyPr>
            <a:normAutofit/>
          </a:bodyPr>
          <a:lstStyle>
            <a:lvl1pPr algn="l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一级标题</a:t>
            </a:r>
            <a:endParaRPr kumimoji="1"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</p:nvPr>
        </p:nvSpPr>
        <p:spPr>
          <a:xfrm>
            <a:off x="239486" y="802818"/>
            <a:ext cx="5616575" cy="405498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 smtClean="0"/>
              <a:t>二级标题</a:t>
            </a:r>
            <a:endParaRPr lang="en-US" altLang="zh-CN" dirty="0" smtClean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4"/>
          </p:nvPr>
        </p:nvSpPr>
        <p:spPr>
          <a:xfrm>
            <a:off x="239713" y="1382713"/>
            <a:ext cx="8447087" cy="31130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58775" indent="-177800">
              <a:buFont typeface="Wingdings" panose="05000000000000000000" pitchFamily="2" charset="2"/>
              <a:buChar char="Ø"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539750" indent="-180975">
              <a:buFont typeface="Wingdings" panose="05000000000000000000" pitchFamily="2" charset="2"/>
              <a:buChar char="u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717550" indent="-177800">
              <a:buFont typeface="Wingdings" panose="05000000000000000000" pitchFamily="2" charset="2"/>
              <a:buChar char="n"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898525" indent="-180975">
              <a:buFont typeface="Wingdings" panose="05000000000000000000" pitchFamily="2" charset="2"/>
              <a:buChar char="l"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8892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69EE-9F91-4708-B9B7-1FC6994092B2}" type="datetime1">
              <a:rPr kumimoji="1" lang="zh-CN" altLang="en-US" smtClean="0"/>
              <a:t>2017-9-8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D653-93B0-3A4C-8C6B-93898248E1D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1362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288FA-FF2E-4590-9199-A02BE2BD87E2}" type="datetime1">
              <a:rPr kumimoji="1" lang="zh-CN" altLang="en-US" smtClean="0"/>
              <a:t>2017-9-8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BD653-93B0-3A4C-8C6B-93898248E1D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489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未标 题-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748" y="1007543"/>
            <a:ext cx="3141133" cy="49211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123720" y="3649105"/>
            <a:ext cx="3163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8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r>
              <a:rPr kumimoji="1" lang="zh-CN" altLang="en-US" sz="2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研发</a:t>
            </a:r>
            <a:r>
              <a:rPr kumimoji="1" lang="zh-CN" altLang="en-US" sz="28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 贺金义</a:t>
            </a:r>
            <a:endParaRPr kumimoji="1" lang="en-US" altLang="zh-CN" sz="2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022427" y="4247441"/>
            <a:ext cx="1380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000" dirty="0" smtClean="0">
                <a:solidFill>
                  <a:schemeClr val="bg1"/>
                </a:solidFill>
                <a:ea typeface="微软雅黑"/>
              </a:rPr>
              <a:t>2017-08-28</a:t>
            </a:r>
            <a:endParaRPr kumimoji="1" lang="zh-CN" altLang="en-US" sz="2000" dirty="0">
              <a:solidFill>
                <a:schemeClr val="bg1"/>
              </a:solidFill>
              <a:ea typeface="微软雅黑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5114" y="2053641"/>
            <a:ext cx="83800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zh-CN" sz="4400" b="1" spc="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kumimoji="1" lang="en-US" altLang="zh-CN" sz="4400" b="1" spc="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Gstreamer+MQTT</a:t>
            </a:r>
            <a:r>
              <a:rPr kumimoji="1" lang="zh-CN" altLang="zh-CN" sz="44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的多播放器同步方案</a:t>
            </a:r>
            <a:endParaRPr kumimoji="1" lang="zh-CN" altLang="en-US" sz="4400" b="1" spc="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000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技术可行性</a:t>
            </a:r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3"/>
          </p:nvPr>
        </p:nvSpPr>
        <p:spPr>
          <a:xfrm>
            <a:off x="49107" y="695635"/>
            <a:ext cx="5616575" cy="405498"/>
          </a:xfrm>
        </p:spPr>
        <p:txBody>
          <a:bodyPr/>
          <a:lstStyle/>
          <a:p>
            <a:r>
              <a:rPr lang="zh-CN" altLang="en-US" dirty="0" smtClean="0"/>
              <a:t>同步信息分发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183537" y="4879770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solidFill>
                  <a:srgbClr val="00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多媒体研发中心</a:t>
            </a:r>
            <a:endParaRPr kumimoji="1" lang="zh-CN" altLang="en-US" sz="1200" dirty="0">
              <a:solidFill>
                <a:srgbClr val="0099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>
          <a:xfrm>
            <a:off x="8181975" y="4797054"/>
            <a:ext cx="664246" cy="369332"/>
          </a:xfrm>
        </p:spPr>
        <p:txBody>
          <a:bodyPr/>
          <a:lstStyle/>
          <a:p>
            <a:r>
              <a:rPr lang="en-US" altLang="zh-CN" dirty="0" smtClean="0"/>
              <a:t>8/18</a:t>
            </a:r>
            <a:endParaRPr lang="en-US" altLang="zh-CN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0041812"/>
              </p:ext>
            </p:extLst>
          </p:nvPr>
        </p:nvGraphicFramePr>
        <p:xfrm>
          <a:off x="2103339" y="1525055"/>
          <a:ext cx="4799261" cy="3305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Visio" r:id="rId4" imgW="8411051" imgH="5783223" progId="Visio.Drawing.11">
                  <p:embed/>
                </p:oleObj>
              </mc:Choice>
              <mc:Fallback>
                <p:oleObj name="Visio" r:id="rId4" imgW="8411051" imgH="578322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3339" y="1525055"/>
                        <a:ext cx="4799261" cy="33054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内容占位符 23"/>
          <p:cNvSpPr>
            <a:spLocks noGrp="1"/>
          </p:cNvSpPr>
          <p:nvPr>
            <p:ph sz="quarter" idx="14"/>
          </p:nvPr>
        </p:nvSpPr>
        <p:spPr>
          <a:xfrm>
            <a:off x="239486" y="1126247"/>
            <a:ext cx="8447087" cy="49068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 smtClean="0"/>
              <a:t>同步</a:t>
            </a:r>
            <a:r>
              <a:rPr lang="zh-CN" altLang="zh-CN" dirty="0"/>
              <a:t>信息由主播放器通过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MQTT</a:t>
            </a:r>
            <a:r>
              <a:rPr lang="zh-CN" altLang="zh-CN" dirty="0"/>
              <a:t>即时通信协议经路由器分发到每个从播放器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1583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技术可行性</a:t>
            </a:r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3"/>
          </p:nvPr>
        </p:nvSpPr>
        <p:spPr>
          <a:xfrm>
            <a:off x="49107" y="695635"/>
            <a:ext cx="5616575" cy="405498"/>
          </a:xfrm>
        </p:spPr>
        <p:txBody>
          <a:bodyPr/>
          <a:lstStyle/>
          <a:p>
            <a:r>
              <a:rPr lang="zh-CN" altLang="en-US" dirty="0" smtClean="0"/>
              <a:t>方案稳定性分析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183537" y="4879770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solidFill>
                  <a:srgbClr val="00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多媒体研发中心</a:t>
            </a:r>
            <a:endParaRPr kumimoji="1" lang="zh-CN" altLang="en-US" sz="1200" dirty="0">
              <a:solidFill>
                <a:srgbClr val="0099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>
          <a:xfrm>
            <a:off x="8055510" y="4797054"/>
            <a:ext cx="796655" cy="369332"/>
          </a:xfrm>
        </p:spPr>
        <p:txBody>
          <a:bodyPr/>
          <a:lstStyle/>
          <a:p>
            <a:r>
              <a:rPr lang="en-US" altLang="zh-CN" dirty="0" smtClean="0"/>
              <a:t>9/18</a:t>
            </a:r>
            <a:endParaRPr lang="en-US" altLang="zh-CN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内容占位符 23"/>
          <p:cNvSpPr>
            <a:spLocks noGrp="1"/>
          </p:cNvSpPr>
          <p:nvPr>
            <p:ph sz="quarter" idx="14"/>
          </p:nvPr>
        </p:nvSpPr>
        <p:spPr>
          <a:xfrm>
            <a:off x="239486" y="1126246"/>
            <a:ext cx="8447087" cy="3562485"/>
          </a:xfrm>
        </p:spPr>
        <p:txBody>
          <a:bodyPr>
            <a:noAutofit/>
          </a:bodyPr>
          <a:lstStyle/>
          <a:p>
            <a:pPr lvl="0"/>
            <a:r>
              <a:rPr lang="en-US" altLang="zh-CN" dirty="0" smtClean="0"/>
              <a:t>MQTT</a:t>
            </a:r>
            <a:r>
              <a:rPr lang="zh-CN" altLang="zh-CN" dirty="0"/>
              <a:t>协议是为大量计算能力有限，且工作在低带宽、不可靠的网络的远程传感器和控制设备通讯而设计的协议，它提供三</a:t>
            </a:r>
            <a:r>
              <a:rPr lang="zh-CN" altLang="zh-CN" dirty="0" smtClean="0"/>
              <a:t>种服务</a:t>
            </a:r>
            <a:r>
              <a:rPr lang="zh-CN" altLang="zh-CN" dirty="0"/>
              <a:t>质量：</a:t>
            </a:r>
          </a:p>
          <a:p>
            <a:pPr marL="644525" lvl="1" indent="-285750"/>
            <a:r>
              <a:rPr lang="zh-CN" altLang="zh-CN" sz="1800" dirty="0"/>
              <a:t>“至多一次”，消息发布完全依赖底层</a:t>
            </a:r>
            <a:r>
              <a:rPr lang="en-US" altLang="zh-CN" sz="1800" dirty="0"/>
              <a:t> TCP/IP </a:t>
            </a:r>
            <a:r>
              <a:rPr lang="zh-CN" altLang="zh-CN" sz="1800" dirty="0" smtClean="0"/>
              <a:t>网络</a:t>
            </a:r>
            <a:r>
              <a:rPr lang="zh-CN" altLang="en-US" sz="1800" dirty="0" smtClean="0"/>
              <a:t>，可能</a:t>
            </a:r>
            <a:r>
              <a:rPr lang="zh-CN" altLang="zh-CN" sz="1800" dirty="0" smtClean="0"/>
              <a:t>会</a:t>
            </a:r>
            <a:r>
              <a:rPr lang="zh-CN" altLang="zh-CN" sz="1800" dirty="0"/>
              <a:t>发生消息</a:t>
            </a:r>
            <a:r>
              <a:rPr lang="zh-CN" altLang="zh-CN" sz="1800" dirty="0" smtClean="0"/>
              <a:t>丢失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marL="644525" lvl="1" indent="-285750"/>
            <a:r>
              <a:rPr lang="zh-CN" altLang="zh-CN" sz="1800" dirty="0" smtClean="0"/>
              <a:t>“至少一次”</a:t>
            </a:r>
            <a:r>
              <a:rPr lang="zh-CN" altLang="zh-CN" sz="1800" dirty="0"/>
              <a:t>，确保消息到达</a:t>
            </a:r>
            <a:r>
              <a:rPr lang="zh-CN" altLang="zh-CN" sz="1800" dirty="0" smtClean="0"/>
              <a:t>，可能</a:t>
            </a:r>
            <a:r>
              <a:rPr lang="zh-CN" altLang="zh-CN" sz="1800" dirty="0"/>
              <a:t>会</a:t>
            </a:r>
            <a:r>
              <a:rPr lang="zh-CN" altLang="zh-CN" sz="1800" dirty="0" smtClean="0"/>
              <a:t>发生</a:t>
            </a:r>
            <a:r>
              <a:rPr lang="zh-CN" altLang="en-US" sz="1800" dirty="0" smtClean="0"/>
              <a:t>消息重复</a:t>
            </a:r>
            <a:r>
              <a:rPr lang="zh-CN" altLang="zh-CN" sz="1800" dirty="0" smtClean="0"/>
              <a:t>。</a:t>
            </a:r>
            <a:endParaRPr lang="zh-CN" altLang="zh-CN" sz="1800" dirty="0"/>
          </a:p>
          <a:p>
            <a:pPr marL="644525" lvl="1" indent="-285750"/>
            <a:r>
              <a:rPr lang="zh-CN" altLang="zh-CN" sz="1800" dirty="0"/>
              <a:t>“只有一次”，确保消息到达一</a:t>
            </a:r>
            <a:r>
              <a:rPr lang="zh-CN" altLang="zh-CN" sz="1800" dirty="0" smtClean="0"/>
              <a:t>次</a:t>
            </a:r>
            <a:r>
              <a:rPr lang="zh-CN" altLang="en-US" sz="1800" dirty="0" smtClean="0"/>
              <a:t>，可能会增加网络延迟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pPr lvl="0"/>
            <a:r>
              <a:rPr lang="zh-CN" altLang="zh-CN" dirty="0" smtClean="0"/>
              <a:t>根据</a:t>
            </a:r>
            <a:r>
              <a:rPr lang="zh-CN" altLang="zh-CN" dirty="0"/>
              <a:t>本项目的应用场景，选择“只有一次”服务</a:t>
            </a:r>
            <a:r>
              <a:rPr lang="zh-CN" altLang="zh-CN" dirty="0" smtClean="0"/>
              <a:t>质量</a:t>
            </a:r>
            <a:r>
              <a:rPr lang="zh-CN" altLang="en-US" dirty="0" smtClean="0"/>
              <a:t>可</a:t>
            </a:r>
            <a:r>
              <a:rPr lang="zh-CN" altLang="en-US" dirty="0"/>
              <a:t>避免网络环境差导致同步不及时等</a:t>
            </a:r>
            <a:r>
              <a:rPr lang="zh-CN" altLang="en-US" dirty="0" smtClean="0"/>
              <a:t>问题</a:t>
            </a:r>
            <a:r>
              <a:rPr lang="zh-CN" altLang="zh-CN" dirty="0" smtClean="0"/>
              <a:t>，</a:t>
            </a:r>
            <a:r>
              <a:rPr lang="zh-CN" altLang="zh-CN" dirty="0"/>
              <a:t>同时也避免</a:t>
            </a:r>
            <a:r>
              <a:rPr lang="zh-CN" altLang="zh-CN" dirty="0" smtClean="0"/>
              <a:t>了</a:t>
            </a:r>
            <a:r>
              <a:rPr lang="zh-CN" altLang="en-US" dirty="0" smtClean="0"/>
              <a:t>消息重复导致</a:t>
            </a:r>
            <a:r>
              <a:rPr lang="zh-CN" altLang="zh-CN" dirty="0" smtClean="0"/>
              <a:t>重复</a:t>
            </a:r>
            <a:r>
              <a:rPr lang="en-US" altLang="zh-CN" dirty="0"/>
              <a:t>seek</a:t>
            </a:r>
            <a:r>
              <a:rPr lang="zh-CN" altLang="zh-CN" dirty="0"/>
              <a:t>和反复</a:t>
            </a:r>
            <a:r>
              <a:rPr lang="zh-CN" altLang="zh-CN" dirty="0" smtClean="0"/>
              <a:t>丢帧</a:t>
            </a:r>
            <a:r>
              <a:rPr lang="zh-CN" altLang="en-US" dirty="0" smtClean="0"/>
              <a:t>，</a:t>
            </a:r>
            <a:r>
              <a:rPr lang="zh-CN" altLang="zh-CN" dirty="0"/>
              <a:t>确保同步的</a:t>
            </a:r>
            <a:r>
              <a:rPr lang="zh-CN" altLang="en-US" dirty="0" smtClean="0"/>
              <a:t>稳定</a:t>
            </a:r>
            <a:r>
              <a:rPr lang="zh-CN" altLang="zh-CN" dirty="0" smtClean="0"/>
              <a:t>性</a:t>
            </a:r>
            <a:r>
              <a:rPr lang="zh-CN" altLang="en-US" dirty="0" smtClean="0"/>
              <a:t>，网络延迟的解决办法是</a:t>
            </a:r>
            <a:r>
              <a:rPr lang="zh-CN" altLang="zh-CN" dirty="0" smtClean="0"/>
              <a:t>从</a:t>
            </a:r>
            <a:r>
              <a:rPr lang="zh-CN" altLang="zh-CN" dirty="0"/>
              <a:t>播放器接收到同步消息后发送延迟确认消息，并记录下此时的系统时间，接收到自己发送的延迟确认消息时再记录当前系统时间，两次记录时间的时间差即为当前网络延迟时间，用这个时间差对</a:t>
            </a:r>
            <a:r>
              <a:rPr lang="zh-CN" altLang="zh-CN" dirty="0" smtClean="0"/>
              <a:t>同步</a:t>
            </a:r>
            <a:r>
              <a:rPr lang="zh-CN" altLang="en-US" dirty="0"/>
              <a:t>信息</a:t>
            </a:r>
            <a:r>
              <a:rPr lang="zh-CN" altLang="zh-CN" dirty="0" smtClean="0"/>
              <a:t>进行</a:t>
            </a:r>
            <a:r>
              <a:rPr lang="zh-CN" altLang="zh-CN" dirty="0"/>
              <a:t>补偿可得到精确的同步时间，实现精准同步。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6725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技术可行性</a:t>
            </a:r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3"/>
          </p:nvPr>
        </p:nvSpPr>
        <p:spPr>
          <a:xfrm>
            <a:off x="49107" y="695635"/>
            <a:ext cx="5616575" cy="405498"/>
          </a:xfrm>
        </p:spPr>
        <p:txBody>
          <a:bodyPr/>
          <a:lstStyle/>
          <a:p>
            <a:r>
              <a:rPr lang="zh-CN" altLang="en-US" dirty="0" smtClean="0"/>
              <a:t>方案性能分析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183537" y="4879770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solidFill>
                  <a:srgbClr val="00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多媒体研发中心</a:t>
            </a:r>
            <a:endParaRPr kumimoji="1" lang="zh-CN" altLang="en-US" sz="1200" dirty="0">
              <a:solidFill>
                <a:srgbClr val="0099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>
          <a:xfrm>
            <a:off x="8055510" y="4797054"/>
            <a:ext cx="796655" cy="369332"/>
          </a:xfrm>
        </p:spPr>
        <p:txBody>
          <a:bodyPr/>
          <a:lstStyle/>
          <a:p>
            <a:r>
              <a:rPr lang="en-US" altLang="zh-CN" dirty="0" smtClean="0"/>
              <a:t>10/18</a:t>
            </a:r>
            <a:endParaRPr lang="en-US" altLang="zh-CN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内容占位符 23"/>
          <p:cNvSpPr>
            <a:spLocks noGrp="1"/>
          </p:cNvSpPr>
          <p:nvPr>
            <p:ph sz="quarter" idx="14"/>
          </p:nvPr>
        </p:nvSpPr>
        <p:spPr>
          <a:xfrm>
            <a:off x="239486" y="1126246"/>
            <a:ext cx="8447087" cy="3562485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播放器只有在接收到同步信息后才会主动更新当前播放时间，对于单机、正常播放的</a:t>
            </a:r>
            <a:r>
              <a:rPr lang="zh-CN" altLang="en-US" dirty="0" smtClean="0"/>
              <a:t>情况不会触发第二种同步策略，播放功能及性能不受任何影响。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多</a:t>
            </a:r>
            <a:r>
              <a:rPr lang="zh-CN" altLang="en-US" dirty="0"/>
              <a:t>台</a:t>
            </a:r>
            <a:r>
              <a:rPr lang="zh-CN" altLang="en-US" dirty="0" smtClean="0"/>
              <a:t>电视同步播放</a:t>
            </a:r>
            <a:r>
              <a:rPr lang="zh-CN" altLang="en-US" dirty="0"/>
              <a:t>时，只有首次</a:t>
            </a:r>
            <a:r>
              <a:rPr lang="zh-CN" altLang="en-US" dirty="0" smtClean="0"/>
              <a:t>同步或主播放器执行</a:t>
            </a:r>
            <a:r>
              <a:rPr lang="en-US" altLang="zh-CN" dirty="0" smtClean="0"/>
              <a:t>seek</a:t>
            </a:r>
            <a:r>
              <a:rPr lang="zh-CN" altLang="en-US" dirty="0" smtClean="0"/>
              <a:t>操作才会导致从播放器执行</a:t>
            </a:r>
            <a:r>
              <a:rPr lang="en-US" altLang="zh-CN" dirty="0"/>
              <a:t>seek</a:t>
            </a:r>
            <a:r>
              <a:rPr lang="zh-CN" altLang="en-US" dirty="0"/>
              <a:t>，此后会通过偶尔的丢帧</a:t>
            </a:r>
            <a:r>
              <a:rPr lang="en-US" altLang="zh-CN" dirty="0"/>
              <a:t>/</a:t>
            </a:r>
            <a:r>
              <a:rPr lang="zh-CN" altLang="en-US" dirty="0"/>
              <a:t>等待进行微调，</a:t>
            </a:r>
            <a:r>
              <a:rPr lang="zh-CN" altLang="en-US" dirty="0" smtClean="0"/>
              <a:t>对主</a:t>
            </a:r>
            <a:r>
              <a:rPr lang="en-US" altLang="zh-CN" dirty="0" smtClean="0"/>
              <a:t>/</a:t>
            </a:r>
            <a:r>
              <a:rPr lang="zh-CN" altLang="en-US" dirty="0" smtClean="0"/>
              <a:t>从播放器</a:t>
            </a:r>
            <a:r>
              <a:rPr lang="zh-CN" altLang="en-US" dirty="0"/>
              <a:t>性能没有影响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本方案测试片源为终端演示片源库中的视频，这些视频都是</a:t>
            </a:r>
            <a:r>
              <a:rPr lang="en-US" altLang="zh-CN" dirty="0" smtClean="0"/>
              <a:t>MP4</a:t>
            </a:r>
            <a:r>
              <a:rPr lang="zh-CN" altLang="en-US" dirty="0" smtClean="0"/>
              <a:t>格式的</a:t>
            </a:r>
            <a:r>
              <a:rPr lang="en-US" altLang="zh-CN" dirty="0" smtClean="0"/>
              <a:t>4K</a:t>
            </a:r>
            <a:r>
              <a:rPr lang="zh-CN" altLang="en-US" dirty="0" smtClean="0"/>
              <a:t>片源，对于</a:t>
            </a:r>
            <a:r>
              <a:rPr lang="en-US" altLang="zh-CN" dirty="0" smtClean="0"/>
              <a:t>MP4</a:t>
            </a:r>
            <a:r>
              <a:rPr lang="zh-CN" altLang="en-US" dirty="0" smtClean="0"/>
              <a:t>格式的片源，由于存在时间索引，</a:t>
            </a:r>
            <a:r>
              <a:rPr lang="en-US" altLang="zh-CN" dirty="0" smtClean="0"/>
              <a:t>seek</a:t>
            </a:r>
            <a:r>
              <a:rPr lang="zh-CN" altLang="en-US" dirty="0" smtClean="0"/>
              <a:t>操作能在</a:t>
            </a:r>
            <a:r>
              <a:rPr lang="en-US" altLang="zh-CN" dirty="0" smtClean="0"/>
              <a:t>1</a:t>
            </a:r>
            <a:r>
              <a:rPr lang="zh-CN" altLang="en-US" dirty="0" smtClean="0"/>
              <a:t>秒内完成。从播放器执行</a:t>
            </a:r>
            <a:r>
              <a:rPr lang="en-US" altLang="zh-CN" dirty="0" smtClean="0"/>
              <a:t>seek</a:t>
            </a:r>
            <a:r>
              <a:rPr lang="zh-CN" altLang="en-US" dirty="0" smtClean="0"/>
              <a:t>操作时向后寻找关键帧，使其时间轴稍落后于主播放器，然后通过丢帧追上主播放器，由于</a:t>
            </a:r>
            <a:r>
              <a:rPr lang="en-US" altLang="zh-CN" dirty="0" smtClean="0"/>
              <a:t>4K</a:t>
            </a:r>
            <a:r>
              <a:rPr lang="zh-CN" altLang="en-US" dirty="0" smtClean="0"/>
              <a:t>视频解码较慢，从播放器需要几秒时间追上主播放器。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599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技术可行性</a:t>
            </a:r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3"/>
          </p:nvPr>
        </p:nvSpPr>
        <p:spPr>
          <a:xfrm>
            <a:off x="49107" y="695635"/>
            <a:ext cx="5616575" cy="405498"/>
          </a:xfrm>
        </p:spPr>
        <p:txBody>
          <a:bodyPr/>
          <a:lstStyle/>
          <a:p>
            <a:r>
              <a:rPr lang="zh-CN" altLang="en-US" dirty="0" smtClean="0"/>
              <a:t>本方案与现状对比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183537" y="4879770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solidFill>
                  <a:srgbClr val="00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多媒体研发中心</a:t>
            </a:r>
            <a:endParaRPr kumimoji="1" lang="zh-CN" altLang="en-US" sz="1200" dirty="0">
              <a:solidFill>
                <a:srgbClr val="0099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>
          <a:xfrm>
            <a:off x="8040029" y="4797054"/>
            <a:ext cx="806192" cy="369332"/>
          </a:xfrm>
        </p:spPr>
        <p:txBody>
          <a:bodyPr/>
          <a:lstStyle/>
          <a:p>
            <a:r>
              <a:rPr lang="en-US" altLang="zh-CN" dirty="0" smtClean="0"/>
              <a:t>11/18</a:t>
            </a:r>
            <a:endParaRPr lang="en-US" altLang="zh-CN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802822"/>
              </p:ext>
            </p:extLst>
          </p:nvPr>
        </p:nvGraphicFramePr>
        <p:xfrm>
          <a:off x="457659" y="1362128"/>
          <a:ext cx="8229141" cy="3041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316"/>
                <a:gridCol w="2338794"/>
                <a:gridCol w="4162031"/>
              </a:tblGrid>
              <a:tr h="35314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本方案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现有方案</a:t>
                      </a:r>
                      <a:endParaRPr lang="zh-CN" altLang="en-US" dirty="0"/>
                    </a:p>
                  </a:txBody>
                  <a:tcPr/>
                </a:tc>
              </a:tr>
              <a:tr h="1030012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同步机制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(1)</a:t>
                      </a:r>
                      <a:r>
                        <a:rPr lang="zh-CN" altLang="en-US" sz="1800" dirty="0" smtClean="0"/>
                        <a:t>在中间件内部同步</a:t>
                      </a:r>
                      <a:endParaRPr lang="en-US" altLang="zh-CN" sz="1800" dirty="0" smtClean="0"/>
                    </a:p>
                    <a:p>
                      <a:r>
                        <a:rPr lang="en-US" altLang="zh-CN" sz="1800" dirty="0" smtClean="0"/>
                        <a:t>(2)</a:t>
                      </a:r>
                      <a:r>
                        <a:rPr lang="zh-CN" altLang="en-US" sz="1800" dirty="0" smtClean="0"/>
                        <a:t>直接更新时间轴，精确到毫秒级</a:t>
                      </a:r>
                      <a:endParaRPr lang="en-US" altLang="zh-CN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(1)</a:t>
                      </a:r>
                      <a:r>
                        <a:rPr lang="zh-CN" altLang="en-US" sz="1800" dirty="0" smtClean="0"/>
                        <a:t>在播放器应用层同步</a:t>
                      </a:r>
                      <a:endParaRPr lang="en-US" altLang="zh-CN" sz="1800" dirty="0" smtClean="0"/>
                    </a:p>
                    <a:p>
                      <a:r>
                        <a:rPr lang="en-US" altLang="zh-CN" sz="1800" dirty="0" smtClean="0"/>
                        <a:t>(2)</a:t>
                      </a:r>
                      <a:r>
                        <a:rPr lang="zh-CN" altLang="en-US" sz="1800" dirty="0" smtClean="0"/>
                        <a:t>采用</a:t>
                      </a:r>
                      <a:r>
                        <a:rPr lang="en-US" altLang="zh-CN" sz="180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seek</a:t>
                      </a:r>
                      <a:r>
                        <a:rPr lang="zh-CN" altLang="en-US" sz="1800" dirty="0" smtClean="0"/>
                        <a:t>方式，不能精确同步</a:t>
                      </a:r>
                      <a:endParaRPr lang="en-US" altLang="zh-CN" sz="1800" dirty="0" smtClean="0"/>
                    </a:p>
                    <a:p>
                      <a:r>
                        <a:rPr lang="zh-CN" altLang="en-US" sz="1800" dirty="0" smtClean="0"/>
                        <a:t>会存在数秒的误差</a:t>
                      </a:r>
                      <a:endParaRPr lang="en-US" altLang="zh-CN" sz="1800" dirty="0" smtClean="0"/>
                    </a:p>
                  </a:txBody>
                  <a:tcPr/>
                </a:tc>
              </a:tr>
              <a:tr h="323718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代码权限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海信自有代码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代码不开源</a:t>
                      </a:r>
                      <a:endParaRPr lang="zh-CN" altLang="en-US" sz="1800" dirty="0"/>
                    </a:p>
                  </a:txBody>
                  <a:tcPr/>
                </a:tc>
              </a:tr>
              <a:tr h="323718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适配费用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无需单独费用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每增加一个新机型都需要合作方进行适配，适配费每年</a:t>
                      </a:r>
                      <a:r>
                        <a:rPr lang="en-US" altLang="zh-CN" sz="1800" dirty="0" smtClean="0"/>
                        <a:t>15</a:t>
                      </a:r>
                      <a:r>
                        <a:rPr lang="zh-CN" altLang="en-US" sz="1800" dirty="0" smtClean="0"/>
                        <a:t>万，适配时间长</a:t>
                      </a:r>
                      <a:endParaRPr lang="zh-CN" altLang="en-US" sz="1800" dirty="0"/>
                    </a:p>
                  </a:txBody>
                  <a:tcPr/>
                </a:tc>
              </a:tr>
              <a:tr h="559149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其他费用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无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由于代码不开源，后续可能因客户端功能更改等产生新的费用</a:t>
                      </a:r>
                      <a:endParaRPr lang="en-US" altLang="zh-CN" sz="18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645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技术可行性</a:t>
            </a:r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3"/>
          </p:nvPr>
        </p:nvSpPr>
        <p:spPr>
          <a:xfrm>
            <a:off x="183537" y="823018"/>
            <a:ext cx="5616575" cy="405498"/>
          </a:xfrm>
        </p:spPr>
        <p:txBody>
          <a:bodyPr/>
          <a:lstStyle/>
          <a:p>
            <a:r>
              <a:rPr lang="zh-CN" altLang="en-US" dirty="0" smtClean="0"/>
              <a:t>落地步骤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183537" y="4879770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solidFill>
                  <a:srgbClr val="00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多媒体研发中心</a:t>
            </a:r>
            <a:endParaRPr kumimoji="1" lang="zh-CN" altLang="en-US" sz="1200" dirty="0">
              <a:solidFill>
                <a:srgbClr val="0099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>
          <a:xfrm>
            <a:off x="8064500" y="4797054"/>
            <a:ext cx="781721" cy="369332"/>
          </a:xfrm>
        </p:spPr>
        <p:txBody>
          <a:bodyPr/>
          <a:lstStyle/>
          <a:p>
            <a:r>
              <a:rPr lang="en-US" altLang="zh-CN" dirty="0" smtClean="0"/>
              <a:t>12/18</a:t>
            </a:r>
            <a:endParaRPr lang="en-US" altLang="zh-CN" dirty="0"/>
          </a:p>
        </p:txBody>
      </p:sp>
      <p:sp>
        <p:nvSpPr>
          <p:cNvPr id="7" name="内容占位符 23"/>
          <p:cNvSpPr>
            <a:spLocks noGrp="1"/>
          </p:cNvSpPr>
          <p:nvPr>
            <p:ph sz="quarter" idx="14"/>
          </p:nvPr>
        </p:nvSpPr>
        <p:spPr>
          <a:xfrm>
            <a:off x="239713" y="1275932"/>
            <a:ext cx="8447087" cy="311308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MQTT</a:t>
            </a:r>
            <a:r>
              <a:rPr lang="zh-CN" altLang="zh-CN" dirty="0"/>
              <a:t>开源项目移植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Gstreamer</a:t>
            </a:r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AVSync</a:t>
            </a:r>
            <a:r>
              <a:rPr lang="zh-CN" altLang="zh-CN" dirty="0"/>
              <a:t>机制适配性重构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网络延迟</a:t>
            </a:r>
            <a:r>
              <a:rPr lang="zh-CN" altLang="zh-CN" dirty="0" smtClean="0"/>
              <a:t>估算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22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技术可行性</a:t>
            </a:r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3"/>
          </p:nvPr>
        </p:nvSpPr>
        <p:spPr>
          <a:xfrm>
            <a:off x="183537" y="823018"/>
            <a:ext cx="5616575" cy="405498"/>
          </a:xfrm>
        </p:spPr>
        <p:txBody>
          <a:bodyPr/>
          <a:lstStyle/>
          <a:p>
            <a:r>
              <a:rPr lang="zh-CN" altLang="en-US" dirty="0" smtClean="0"/>
              <a:t>验收标准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183537" y="4879770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solidFill>
                  <a:srgbClr val="00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多媒体研发中心</a:t>
            </a:r>
            <a:endParaRPr kumimoji="1" lang="zh-CN" altLang="en-US" sz="1200" dirty="0">
              <a:solidFill>
                <a:srgbClr val="0099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>
          <a:xfrm>
            <a:off x="8051800" y="4797054"/>
            <a:ext cx="794421" cy="369332"/>
          </a:xfrm>
        </p:spPr>
        <p:txBody>
          <a:bodyPr/>
          <a:lstStyle/>
          <a:p>
            <a:r>
              <a:rPr lang="en-US" altLang="zh-CN" dirty="0" smtClean="0"/>
              <a:t>13/18</a:t>
            </a:r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848924"/>
              </p:ext>
            </p:extLst>
          </p:nvPr>
        </p:nvGraphicFramePr>
        <p:xfrm>
          <a:off x="774700" y="1382713"/>
          <a:ext cx="7912100" cy="345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700"/>
                <a:gridCol w="67564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功能规格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说明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单台电视播放视频时，播放正常，没有音画不同步现象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局域网内6台电视（3台838，3台938）播放不同视频时，无论有没有设置主播放器，每台电视独立播放，没有音画不同步现象，从播放器不会跟随主播放器的播放进度</a:t>
                      </a:r>
                      <a:endParaRPr lang="zh-CN" alt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局域网内6台电视（3台838，3台938）播放相同视频时，如果没有设置主播放器，那么每台电视独立播放，播放进度不会跳变，没有音画不同步现象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局域网内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台电视（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台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838</a:t>
                      </a: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台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938</a:t>
                      </a: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任意一台设置为主播放器，主播放器有线连接，从播放器可以有线连接或无线连接）播放相同视频时（终端演示片源库中的视频），主播放器独立播放，播放进度不会跳变，没有音画不同步现象，从播放器会跟随主播放器的播放进度</a:t>
                      </a:r>
                      <a:endParaRPr lang="en-US" altLang="zh-CN" sz="16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100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技术可行性</a:t>
            </a:r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3"/>
          </p:nvPr>
        </p:nvSpPr>
        <p:spPr>
          <a:xfrm>
            <a:off x="183537" y="823018"/>
            <a:ext cx="5616575" cy="405498"/>
          </a:xfrm>
        </p:spPr>
        <p:txBody>
          <a:bodyPr/>
          <a:lstStyle/>
          <a:p>
            <a:r>
              <a:rPr lang="zh-CN" altLang="en-US" dirty="0" smtClean="0"/>
              <a:t>验收指标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183537" y="4879770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solidFill>
                  <a:srgbClr val="00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多媒体研发中心</a:t>
            </a:r>
            <a:endParaRPr kumimoji="1" lang="zh-CN" altLang="en-US" sz="1200" dirty="0">
              <a:solidFill>
                <a:srgbClr val="0099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>
          <a:xfrm>
            <a:off x="8001000" y="4797054"/>
            <a:ext cx="845221" cy="369332"/>
          </a:xfrm>
        </p:spPr>
        <p:txBody>
          <a:bodyPr/>
          <a:lstStyle/>
          <a:p>
            <a:r>
              <a:rPr lang="en-US" altLang="zh-CN" dirty="0" smtClean="0"/>
              <a:t>14/18</a:t>
            </a:r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00155"/>
              </p:ext>
            </p:extLst>
          </p:nvPr>
        </p:nvGraphicFramePr>
        <p:xfrm>
          <a:off x="774700" y="1230313"/>
          <a:ext cx="791210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700"/>
                <a:gridCol w="67564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指标规格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说明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局域网内6台电视（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台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838</a:t>
                      </a: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台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938</a:t>
                      </a: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，任意一台设置为主播放器，主播放器有线连接，从播放器可以有线连接或无线连接）播放相同视频时（终端演示片源库中的视频），从播放器起播后，10s内能同步到主播放器的播放进度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局域网内6台电视（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台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838</a:t>
                      </a: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台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938</a:t>
                      </a: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，任意一台设置为主播放器，主播放器有线连接，从播放器可以有线连接或无线连接）播放相同视频时（终端演示片源库中的视频），主播放器执行seek操作后，从播放器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s内同步到主播放器的播放进度</a:t>
                      </a:r>
                      <a:endParaRPr lang="en-US" altLang="zh-CN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局域网内6台电视（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台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838</a:t>
                      </a: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台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938</a:t>
                      </a: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，任意一台设置为主播放器，主播放器有线连接，从播放器可以有线连接或无线连接）播放相同视频时（终端演示片源库中的视频），当从播放器当前播放时间与主播放器当前播放时间相差超过100ms，从播放器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s内同步到主播放器</a:t>
                      </a:r>
                      <a:endParaRPr lang="zh-CN" altLang="en-US" sz="16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442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技术可行性</a:t>
            </a:r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3"/>
          </p:nvPr>
        </p:nvSpPr>
        <p:spPr>
          <a:xfrm>
            <a:off x="183537" y="823018"/>
            <a:ext cx="5616575" cy="405498"/>
          </a:xfrm>
        </p:spPr>
        <p:txBody>
          <a:bodyPr/>
          <a:lstStyle/>
          <a:p>
            <a:r>
              <a:rPr lang="zh-CN" altLang="en-US" dirty="0" smtClean="0"/>
              <a:t>风险与对策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183537" y="4879770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solidFill>
                  <a:srgbClr val="00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多媒体研发中心</a:t>
            </a:r>
            <a:endParaRPr kumimoji="1" lang="zh-CN" altLang="en-US" sz="1200" dirty="0">
              <a:solidFill>
                <a:srgbClr val="0099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>
          <a:xfrm>
            <a:off x="8013700" y="4797054"/>
            <a:ext cx="832521" cy="369332"/>
          </a:xfrm>
        </p:spPr>
        <p:txBody>
          <a:bodyPr/>
          <a:lstStyle/>
          <a:p>
            <a:r>
              <a:rPr lang="en-US" altLang="zh-CN" dirty="0" smtClean="0"/>
              <a:t>15/18</a:t>
            </a:r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689355"/>
              </p:ext>
            </p:extLst>
          </p:nvPr>
        </p:nvGraphicFramePr>
        <p:xfrm>
          <a:off x="774700" y="1522411"/>
          <a:ext cx="7912100" cy="3055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3700"/>
                <a:gridCol w="4978400"/>
              </a:tblGrid>
              <a:tr h="58431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风险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对策</a:t>
                      </a:r>
                      <a:endParaRPr lang="zh-CN" altLang="en-US" dirty="0"/>
                    </a:p>
                  </a:txBody>
                  <a:tcPr/>
                </a:tc>
              </a:tr>
              <a:tr h="1024940">
                <a:tc>
                  <a:txBody>
                    <a:bodyPr/>
                    <a:lstStyle/>
                    <a:p>
                      <a:pPr algn="l"/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主播放器将进度信息通过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MQTT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协议经路由器分发给从播放器，存在网络延迟，如果延迟过大，可能导致同步不够精确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从播放器估算网络延迟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，增加延迟补偿</a:t>
                      </a:r>
                      <a:endParaRPr lang="zh-CN" altLang="en-US" dirty="0"/>
                    </a:p>
                  </a:txBody>
                  <a:tcPr/>
                </a:tc>
              </a:tr>
              <a:tr h="1008537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预研 </a:t>
                      </a:r>
                      <a:r>
                        <a:rPr lang="en-US" altLang="zh-CN" dirty="0" smtClean="0"/>
                        <a:t>vs. </a:t>
                      </a:r>
                      <a:r>
                        <a:rPr lang="zh-CN" altLang="en-US" dirty="0" smtClean="0"/>
                        <a:t>应市</a:t>
                      </a:r>
                      <a:endParaRPr lang="en-US" altLang="zh-CN" dirty="0" smtClean="0"/>
                    </a:p>
                    <a:p>
                      <a:pPr algn="l"/>
                      <a:r>
                        <a:rPr lang="zh-CN" altLang="en-US" dirty="0" smtClean="0"/>
                        <a:t>预研 </a:t>
                      </a:r>
                      <a:r>
                        <a:rPr lang="en-US" altLang="zh-CN" dirty="0" smtClean="0"/>
                        <a:t>vs. </a:t>
                      </a:r>
                      <a:r>
                        <a:rPr lang="zh-CN" altLang="en-US" dirty="0" smtClean="0"/>
                        <a:t>预研</a:t>
                      </a:r>
                      <a:endParaRPr lang="en-US" altLang="zh-CN" dirty="0" smtClean="0"/>
                    </a:p>
                    <a:p>
                      <a:pPr algn="l"/>
                      <a:r>
                        <a:rPr lang="zh-CN" altLang="en-US" dirty="0" smtClean="0"/>
                        <a:t>人工时投入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需要总监进行整体管控、调整</a:t>
                      </a:r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988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资源需求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183537" y="4879770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solidFill>
                  <a:srgbClr val="00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多媒体研发中心</a:t>
            </a:r>
            <a:endParaRPr kumimoji="1" lang="zh-CN" altLang="en-US" sz="1200" dirty="0">
              <a:solidFill>
                <a:srgbClr val="0099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>
          <a:xfrm>
            <a:off x="8013700" y="4797054"/>
            <a:ext cx="832521" cy="369332"/>
          </a:xfrm>
        </p:spPr>
        <p:txBody>
          <a:bodyPr/>
          <a:lstStyle/>
          <a:p>
            <a:r>
              <a:rPr lang="en-US" altLang="zh-CN" dirty="0" smtClean="0"/>
              <a:t>16/18</a:t>
            </a:r>
            <a:endParaRPr lang="en-US" altLang="zh-CN" dirty="0"/>
          </a:p>
        </p:txBody>
      </p:sp>
      <p:sp>
        <p:nvSpPr>
          <p:cNvPr id="8" name="内容占位符 23"/>
          <p:cNvSpPr>
            <a:spLocks noGrp="1"/>
          </p:cNvSpPr>
          <p:nvPr>
            <p:ph sz="quarter" idx="14"/>
          </p:nvPr>
        </p:nvSpPr>
        <p:spPr>
          <a:xfrm>
            <a:off x="400352" y="831478"/>
            <a:ext cx="4184006" cy="72334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人力资源</a:t>
            </a:r>
            <a:endParaRPr lang="en-US" altLang="zh-CN" dirty="0" smtClean="0"/>
          </a:p>
          <a:p>
            <a:r>
              <a:rPr lang="zh-CN" altLang="en-US" dirty="0" smtClean="0"/>
              <a:t>    工程师</a:t>
            </a:r>
            <a:r>
              <a:rPr lang="en-US" altLang="zh-CN" dirty="0"/>
              <a:t>7</a:t>
            </a:r>
            <a:r>
              <a:rPr lang="zh-CN" altLang="en-US" dirty="0" smtClean="0"/>
              <a:t>人，人工</a:t>
            </a:r>
            <a:r>
              <a:rPr lang="zh-CN" altLang="en-US" dirty="0" smtClean="0"/>
              <a:t>时</a:t>
            </a:r>
            <a:r>
              <a:rPr lang="en-US" altLang="zh-CN" dirty="0" smtClean="0"/>
              <a:t>14</a:t>
            </a:r>
            <a:r>
              <a:rPr lang="zh-CN" altLang="en-US" dirty="0" smtClean="0"/>
              <a:t>人</a:t>
            </a:r>
            <a:r>
              <a:rPr lang="zh-CN" altLang="en-US" dirty="0"/>
              <a:t>月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11" name="内容占位符 23"/>
          <p:cNvSpPr txBox="1">
            <a:spLocks/>
          </p:cNvSpPr>
          <p:nvPr/>
        </p:nvSpPr>
        <p:spPr>
          <a:xfrm>
            <a:off x="400352" y="1794835"/>
            <a:ext cx="1399617" cy="432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58775" indent="-1778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Ø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539750" indent="-180975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u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717550" indent="-1778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n"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898525" indent="-180975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l"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费用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408830"/>
              </p:ext>
            </p:extLst>
          </p:nvPr>
        </p:nvGraphicFramePr>
        <p:xfrm>
          <a:off x="721219" y="2265737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1016000"/>
                <a:gridCol w="1016000"/>
                <a:gridCol w="2032000"/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zh-CN" altLang="en-US" sz="1800" dirty="0" smtClean="0"/>
                        <a:t>费用类型</a:t>
                      </a:r>
                      <a:endParaRPr lang="zh-CN" altLang="en-US" sz="18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费用分配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备注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2017</a:t>
                      </a:r>
                      <a:r>
                        <a:rPr lang="zh-CN" altLang="en-US" dirty="0" smtClean="0"/>
                        <a:t>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2018</a:t>
                      </a:r>
                      <a:r>
                        <a:rPr lang="zh-CN" altLang="en-US" dirty="0" smtClean="0"/>
                        <a:t>年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人员费用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14.39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工资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材料费用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3.15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样机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合计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 smtClean="0"/>
                        <a:t>28.34</a:t>
                      </a:r>
                      <a:r>
                        <a:rPr lang="zh-CN" altLang="en-US" dirty="0" smtClean="0"/>
                        <a:t>万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内容占位符 23"/>
          <p:cNvSpPr txBox="1">
            <a:spLocks/>
          </p:cNvSpPr>
          <p:nvPr/>
        </p:nvSpPr>
        <p:spPr>
          <a:xfrm>
            <a:off x="721219" y="4207307"/>
            <a:ext cx="2405361" cy="432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58775" indent="-1778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Ø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539750" indent="-180975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u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717550" indent="-1778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n"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898525" indent="-180975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l"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i="1" dirty="0" smtClean="0"/>
              <a:t>费用来源 电器股份</a:t>
            </a:r>
            <a:endParaRPr lang="en-US" altLang="zh-CN" sz="1600" i="1" dirty="0" smtClean="0"/>
          </a:p>
        </p:txBody>
      </p:sp>
    </p:spTree>
    <p:extLst>
      <p:ext uri="{BB962C8B-B14F-4D97-AF65-F5344CB8AC3E}">
        <p14:creationId xmlns:p14="http://schemas.microsoft.com/office/powerpoint/2010/main" val="188728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资源需求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183537" y="4879770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solidFill>
                  <a:srgbClr val="00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多媒体研发中心</a:t>
            </a:r>
            <a:endParaRPr kumimoji="1" lang="zh-CN" altLang="en-US" sz="1200" dirty="0">
              <a:solidFill>
                <a:srgbClr val="0099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>
          <a:xfrm>
            <a:off x="8013700" y="4797054"/>
            <a:ext cx="832521" cy="369332"/>
          </a:xfrm>
        </p:spPr>
        <p:txBody>
          <a:bodyPr/>
          <a:lstStyle/>
          <a:p>
            <a:r>
              <a:rPr lang="en-US" altLang="zh-CN" dirty="0" smtClean="0"/>
              <a:t>17/18</a:t>
            </a:r>
            <a:endParaRPr lang="en-US" altLang="zh-CN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757031"/>
              </p:ext>
            </p:extLst>
          </p:nvPr>
        </p:nvGraphicFramePr>
        <p:xfrm>
          <a:off x="485195" y="1453641"/>
          <a:ext cx="7716410" cy="1833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491"/>
                <a:gridCol w="1319013"/>
                <a:gridCol w="1373217"/>
                <a:gridCol w="770929"/>
                <a:gridCol w="3095760"/>
              </a:tblGrid>
              <a:tr h="445113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阶段</a:t>
                      </a:r>
                      <a:endParaRPr lang="zh-CN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起止日期</a:t>
                      </a: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占比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主要工作内容</a:t>
                      </a:r>
                    </a:p>
                  </a:txBody>
                  <a:tcPr marL="68580" marR="68580" marT="0" marB="0" anchor="ctr"/>
                </a:tc>
              </a:tr>
              <a:tr h="392169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系统设计</a:t>
                      </a:r>
                      <a:endParaRPr 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2017-9-1</a:t>
                      </a:r>
                      <a:endParaRPr 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2017-11-1</a:t>
                      </a:r>
                      <a:endParaRPr 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30%</a:t>
                      </a:r>
                      <a:endParaRPr 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关键技术攻关、系统设计</a:t>
                      </a:r>
                    </a:p>
                  </a:txBody>
                  <a:tcPr marL="68580" marR="68580" marT="0" marB="0" anchor="ctr"/>
                </a:tc>
              </a:tr>
              <a:tr h="317500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开发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实现</a:t>
                      </a:r>
                      <a:endParaRPr 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2017-11-1</a:t>
                      </a:r>
                      <a:endParaRPr 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2018-1-1</a:t>
                      </a:r>
                      <a:endParaRPr 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endParaRPr 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有关</a:t>
                      </a:r>
                      <a:r>
                        <a:rPr 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模块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编码</a:t>
                      </a:r>
                      <a:r>
                        <a:rPr 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实现</a:t>
                      </a:r>
                      <a:endParaRPr 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378017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Demo</a:t>
                      </a:r>
                      <a:endParaRPr 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2018-1-1</a:t>
                      </a:r>
                      <a:endParaRPr 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2018-2-15</a:t>
                      </a:r>
                      <a:endParaRPr 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20%</a:t>
                      </a:r>
                      <a:endParaRPr 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测试以及性能优化</a:t>
                      </a:r>
                    </a:p>
                  </a:txBody>
                  <a:tcPr marL="68580" marR="68580" marT="0" marB="0" anchor="ctr"/>
                </a:tc>
              </a:tr>
              <a:tr h="300864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结</a:t>
                      </a:r>
                      <a:r>
                        <a:rPr 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题</a:t>
                      </a:r>
                      <a:r>
                        <a:rPr 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验收</a:t>
                      </a:r>
                      <a:endParaRPr 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2018-2-15</a:t>
                      </a:r>
                      <a:endParaRPr 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2018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-4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20%</a:t>
                      </a:r>
                      <a:endParaRPr 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结题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7" name="内容占位符 23"/>
          <p:cNvSpPr txBox="1">
            <a:spLocks/>
          </p:cNvSpPr>
          <p:nvPr/>
        </p:nvSpPr>
        <p:spPr>
          <a:xfrm>
            <a:off x="183537" y="986346"/>
            <a:ext cx="1399617" cy="432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58775" indent="-1778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Ø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539750" indent="-180975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u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717550" indent="-1778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n"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898525" indent="-180975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l"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里程碑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4808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183537" y="4879770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solidFill>
                  <a:srgbClr val="00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多媒体研发中心</a:t>
            </a:r>
            <a:endParaRPr kumimoji="1" lang="zh-CN" altLang="en-US" sz="1200" dirty="0">
              <a:solidFill>
                <a:srgbClr val="0099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4"/>
          </p:nvPr>
        </p:nvSpPr>
        <p:spPr>
          <a:xfrm>
            <a:off x="925975" y="555585"/>
            <a:ext cx="7389331" cy="3940215"/>
          </a:xfrm>
        </p:spPr>
        <p:txBody>
          <a:bodyPr/>
          <a:lstStyle/>
          <a:p>
            <a:pPr algn="ctr"/>
            <a:r>
              <a:rPr lang="zh-CN" altLang="en-US" sz="3200" dirty="0" smtClean="0"/>
              <a:t>目录</a:t>
            </a:r>
            <a:endParaRPr lang="en-US" altLang="zh-CN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 smtClean="0"/>
              <a:t>背景</a:t>
            </a:r>
            <a:r>
              <a:rPr lang="en-US" altLang="zh-CN" sz="3200" dirty="0" smtClean="0"/>
              <a:t>&amp;</a:t>
            </a:r>
            <a:r>
              <a:rPr lang="zh-CN" altLang="en-US" sz="3200" dirty="0" smtClean="0"/>
              <a:t>现状</a:t>
            </a:r>
            <a:endParaRPr lang="en-US" altLang="zh-CN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 smtClean="0"/>
              <a:t>目标</a:t>
            </a:r>
            <a:r>
              <a:rPr lang="en-US" altLang="zh-CN" sz="3200" dirty="0" smtClean="0"/>
              <a:t>&amp;</a:t>
            </a:r>
            <a:r>
              <a:rPr lang="zh-CN" altLang="en-US" sz="3200" dirty="0" smtClean="0"/>
              <a:t>内容</a:t>
            </a:r>
            <a:endParaRPr lang="en-US" altLang="zh-CN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 smtClean="0"/>
              <a:t>技术可行性</a:t>
            </a:r>
            <a:r>
              <a:rPr lang="en-US" altLang="zh-CN" sz="3200" dirty="0" smtClean="0"/>
              <a:t>&amp;</a:t>
            </a:r>
            <a:r>
              <a:rPr lang="zh-CN" altLang="en-US" sz="3200" dirty="0" smtClean="0"/>
              <a:t>资源需求</a:t>
            </a:r>
            <a:endParaRPr lang="en-US" altLang="zh-CN" sz="32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 smtClean="0"/>
              <a:t>价值探索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743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价值探索</a:t>
            </a:r>
            <a:endParaRPr lang="zh-CN" altLang="en-US" dirty="0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预计收益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183537" y="4879770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solidFill>
                  <a:srgbClr val="00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多媒体研发中心</a:t>
            </a:r>
            <a:endParaRPr kumimoji="1" lang="zh-CN" altLang="en-US" sz="1200" dirty="0">
              <a:solidFill>
                <a:srgbClr val="0099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>
          <a:xfrm>
            <a:off x="8007178" y="4797054"/>
            <a:ext cx="839043" cy="369332"/>
          </a:xfrm>
        </p:spPr>
        <p:txBody>
          <a:bodyPr/>
          <a:lstStyle/>
          <a:p>
            <a:r>
              <a:rPr lang="en-US" altLang="zh-CN" dirty="0" smtClean="0"/>
              <a:t>18/18</a:t>
            </a:r>
            <a:endParaRPr lang="en-US" altLang="zh-CN" dirty="0"/>
          </a:p>
        </p:txBody>
      </p:sp>
      <p:sp>
        <p:nvSpPr>
          <p:cNvPr id="14" name="内容占位符 23"/>
          <p:cNvSpPr>
            <a:spLocks noGrp="1"/>
          </p:cNvSpPr>
          <p:nvPr>
            <p:ph sz="quarter" idx="14"/>
          </p:nvPr>
        </p:nvSpPr>
        <p:spPr>
          <a:xfrm>
            <a:off x="239713" y="1460783"/>
            <a:ext cx="8447087" cy="1416232"/>
          </a:xfrm>
        </p:spPr>
        <p:txBody>
          <a:bodyPr>
            <a:norm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节省</a:t>
            </a:r>
            <a:r>
              <a:rPr lang="zh-CN" altLang="en-US" dirty="0"/>
              <a:t>新机型的适配费用每年</a:t>
            </a:r>
            <a:r>
              <a:rPr lang="en-US" altLang="zh-CN" dirty="0"/>
              <a:t>15</a:t>
            </a:r>
            <a:r>
              <a:rPr lang="zh-CN" altLang="en-US" dirty="0"/>
              <a:t>万。</a:t>
            </a:r>
            <a:endParaRPr lang="en-US" altLang="zh-C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dirty="0" smtClean="0"/>
              <a:t>由于</a:t>
            </a:r>
            <a:r>
              <a:rPr lang="zh-CN" altLang="zh-CN" dirty="0"/>
              <a:t>棱镜项目外包方不开源，后续可能会产生其它问题和费用。本方案则可避免代码不开源导致的部分费用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3049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20276" y="2041916"/>
            <a:ext cx="21088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400" b="1" dirty="0" smtClean="0">
                <a:solidFill>
                  <a:srgbClr val="009999"/>
                </a:solidFill>
                <a:ea typeface="黑体"/>
              </a:rPr>
              <a:t>THANKS</a:t>
            </a:r>
            <a:endParaRPr kumimoji="1" lang="zh-CN" altLang="en-US" sz="4400" b="1" dirty="0">
              <a:solidFill>
                <a:srgbClr val="009999"/>
              </a:solidFill>
              <a:ea typeface="黑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3537" y="4879770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solidFill>
                  <a:srgbClr val="00999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多媒体研发中心</a:t>
            </a:r>
            <a:endParaRPr kumimoji="1" lang="zh-CN" altLang="en-US" sz="1200" dirty="0">
              <a:solidFill>
                <a:srgbClr val="00999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72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现状</a:t>
            </a:r>
            <a:endParaRPr lang="zh-CN" altLang="en-US" dirty="0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3"/>
          </p:nvPr>
        </p:nvSpPr>
        <p:spPr>
          <a:xfrm>
            <a:off x="239486" y="758214"/>
            <a:ext cx="5616575" cy="405498"/>
          </a:xfrm>
        </p:spPr>
        <p:txBody>
          <a:bodyPr/>
          <a:lstStyle/>
          <a:p>
            <a:r>
              <a:rPr lang="zh-CN" altLang="en-US" dirty="0" smtClean="0"/>
              <a:t>传统方案</a:t>
            </a:r>
            <a:endParaRPr lang="zh-CN" altLang="en-US" dirty="0"/>
          </a:p>
        </p:txBody>
      </p:sp>
      <p:sp>
        <p:nvSpPr>
          <p:cNvPr id="24" name="内容占位符 23"/>
          <p:cNvSpPr>
            <a:spLocks noGrp="1"/>
          </p:cNvSpPr>
          <p:nvPr>
            <p:ph sz="quarter" idx="14"/>
          </p:nvPr>
        </p:nvSpPr>
        <p:spPr>
          <a:xfrm>
            <a:off x="239486" y="1215448"/>
            <a:ext cx="8703792" cy="358160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对于电视产品，商场门店需要进行产品展示，传统的展示设备耗资高且技术寿命短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183537" y="4879770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solidFill>
                  <a:srgbClr val="00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多媒体研发中心</a:t>
            </a:r>
            <a:endParaRPr kumimoji="1" lang="zh-CN" altLang="en-US" sz="1200" dirty="0">
              <a:solidFill>
                <a:srgbClr val="0099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 smtClean="0"/>
              <a:t>1/18</a:t>
            </a:r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360" y="1811532"/>
            <a:ext cx="5430900" cy="304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86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  <a:r>
              <a:rPr lang="en-US" altLang="zh-CN" dirty="0"/>
              <a:t>&amp;</a:t>
            </a:r>
            <a:r>
              <a:rPr lang="zh-CN" altLang="en-US" dirty="0"/>
              <a:t>现状</a:t>
            </a:r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3"/>
          </p:nvPr>
        </p:nvSpPr>
        <p:spPr>
          <a:xfrm>
            <a:off x="239486" y="724761"/>
            <a:ext cx="5616575" cy="405498"/>
          </a:xfrm>
        </p:spPr>
        <p:txBody>
          <a:bodyPr/>
          <a:lstStyle/>
          <a:p>
            <a:r>
              <a:rPr lang="zh-CN" altLang="en-US" dirty="0" smtClean="0"/>
              <a:t>棱镜项目</a:t>
            </a:r>
            <a:endParaRPr lang="zh-CN" altLang="en-US" dirty="0"/>
          </a:p>
        </p:txBody>
      </p:sp>
      <p:sp>
        <p:nvSpPr>
          <p:cNvPr id="24" name="内容占位符 23"/>
          <p:cNvSpPr>
            <a:spLocks noGrp="1"/>
          </p:cNvSpPr>
          <p:nvPr>
            <p:ph sz="quarter" idx="14"/>
          </p:nvPr>
        </p:nvSpPr>
        <p:spPr>
          <a:xfrm>
            <a:off x="239713" y="1092788"/>
            <a:ext cx="8447087" cy="2031412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900" dirty="0" smtClean="0"/>
              <a:t>该</a:t>
            </a:r>
            <a:r>
              <a:rPr lang="zh-CN" altLang="en-US" sz="1900" dirty="0"/>
              <a:t>项目由云端服务器、智能路由器、电视终端等组成</a:t>
            </a:r>
            <a:r>
              <a:rPr lang="zh-CN" altLang="en-US" sz="1900" dirty="0" smtClean="0"/>
              <a:t>。通过</a:t>
            </a:r>
            <a:r>
              <a:rPr lang="en-US" altLang="zh-CN" sz="1900" dirty="0"/>
              <a:t>PC</a:t>
            </a:r>
            <a:r>
              <a:rPr lang="zh-CN" altLang="en-US" sz="1900" dirty="0"/>
              <a:t>或者移动终端登录系统进行配置，然后由服务器下发指令给智能路由器，最终由智能路由器控制智能电视终端的演示</a:t>
            </a:r>
            <a:r>
              <a:rPr lang="zh-CN" altLang="en-US" sz="1900" dirty="0" smtClean="0"/>
              <a:t>。截止</a:t>
            </a:r>
            <a:r>
              <a:rPr lang="en-US" altLang="zh-CN" sz="1900" dirty="0"/>
              <a:t>2016 </a:t>
            </a:r>
            <a:r>
              <a:rPr lang="zh-CN" altLang="en-US" sz="1900" dirty="0"/>
              <a:t>年仅棱镜三联屏节省开支</a:t>
            </a:r>
            <a:r>
              <a:rPr lang="en-US" altLang="zh-CN" sz="1900" dirty="0"/>
              <a:t>299</a:t>
            </a:r>
            <a:r>
              <a:rPr lang="zh-CN" altLang="en-US" sz="1900" dirty="0"/>
              <a:t>万元 </a:t>
            </a:r>
            <a:r>
              <a:rPr lang="zh-CN" altLang="en-US" sz="1900" dirty="0" smtClean="0"/>
              <a:t>。</a:t>
            </a:r>
            <a:endParaRPr lang="en-US" altLang="zh-CN" sz="19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900" dirty="0"/>
              <a:t>棱镜项目虽然取得了成果，但仍有一些问题有待解决。例如多个播放器之间无法实现精准的同步。棱镜项目通过</a:t>
            </a:r>
            <a:r>
              <a:rPr lang="en-US" altLang="zh-CN" sz="1900" dirty="0">
                <a:cs typeface="Arial Unicode MS" panose="020B0604020202020204" pitchFamily="34" charset="-122"/>
              </a:rPr>
              <a:t>seek</a:t>
            </a:r>
            <a:r>
              <a:rPr lang="zh-CN" altLang="en-US" sz="1900" dirty="0"/>
              <a:t>操作实现同步，但由于</a:t>
            </a:r>
            <a:r>
              <a:rPr lang="en-US" altLang="zh-CN" sz="1900" dirty="0">
                <a:cs typeface="Arial Unicode MS" panose="020B0604020202020204" pitchFamily="34" charset="-122"/>
              </a:rPr>
              <a:t>seek</a:t>
            </a:r>
            <a:r>
              <a:rPr lang="zh-CN" altLang="en-US" sz="1900" dirty="0"/>
              <a:t>操作本身存在耗时且</a:t>
            </a:r>
            <a:r>
              <a:rPr lang="en-US" altLang="zh-CN" sz="1900" dirty="0">
                <a:cs typeface="Arial Unicode MS" panose="020B0604020202020204" pitchFamily="34" charset="-122"/>
              </a:rPr>
              <a:t>seek</a:t>
            </a:r>
            <a:r>
              <a:rPr lang="zh-CN" altLang="en-US" sz="1900" dirty="0"/>
              <a:t>时需要寻找视频关键帧（防止出现花屏），因此无法通过</a:t>
            </a:r>
            <a:r>
              <a:rPr lang="en-US" altLang="zh-CN" sz="1900" dirty="0">
                <a:cs typeface="Arial Unicode MS" panose="020B0604020202020204" pitchFamily="34" charset="-122"/>
              </a:rPr>
              <a:t>seek</a:t>
            </a:r>
            <a:r>
              <a:rPr lang="zh-CN" altLang="en-US" sz="1900" dirty="0"/>
              <a:t>实现多台电视之间的精准同步。</a:t>
            </a:r>
            <a:endParaRPr lang="en-US" altLang="zh-CN" sz="19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25" name="文本框 24"/>
          <p:cNvSpPr txBox="1"/>
          <p:nvPr/>
        </p:nvSpPr>
        <p:spPr>
          <a:xfrm>
            <a:off x="183537" y="4879770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solidFill>
                  <a:srgbClr val="00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多媒体研发中心</a:t>
            </a:r>
            <a:endParaRPr kumimoji="1" lang="zh-CN" altLang="en-US" sz="1200" dirty="0">
              <a:solidFill>
                <a:srgbClr val="0099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 smtClean="0"/>
              <a:t>2/18</a:t>
            </a:r>
            <a:endParaRPr lang="en-US" altLang="zh-CN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377" y="2679700"/>
            <a:ext cx="2614397" cy="2180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19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</a:t>
            </a:r>
            <a:r>
              <a:rPr lang="en-US" altLang="zh-CN" dirty="0"/>
              <a:t>&amp;</a:t>
            </a:r>
            <a:r>
              <a:rPr lang="zh-CN" altLang="en-US" dirty="0"/>
              <a:t>内容</a:t>
            </a:r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创新点</a:t>
            </a:r>
          </a:p>
        </p:txBody>
      </p:sp>
      <p:sp>
        <p:nvSpPr>
          <p:cNvPr id="24" name="内容占位符 23"/>
          <p:cNvSpPr>
            <a:spLocks noGrp="1"/>
          </p:cNvSpPr>
          <p:nvPr>
            <p:ph sz="quarter" idx="14"/>
          </p:nvPr>
        </p:nvSpPr>
        <p:spPr>
          <a:xfrm>
            <a:off x="239713" y="1319213"/>
            <a:ext cx="8447087" cy="311308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结合</a:t>
            </a:r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seek</a:t>
            </a:r>
            <a:r>
              <a:rPr lang="zh-CN" altLang="en-US" dirty="0" smtClean="0"/>
              <a:t>、丢帧、等待三种方式实现快速精准同步，同步精度达到毫秒级别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填补海信在多播放器同步技术领域的空白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丰富海信基于</a:t>
            </a:r>
            <a:r>
              <a:rPr lang="en-US" altLang="zh-CN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Gstreamer</a:t>
            </a:r>
            <a:r>
              <a:rPr lang="zh-CN" altLang="en-US" dirty="0" smtClean="0"/>
              <a:t>的自有播放器的功能性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183537" y="4879770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solidFill>
                  <a:srgbClr val="00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多媒体研发中心</a:t>
            </a:r>
            <a:endParaRPr kumimoji="1" lang="zh-CN" altLang="en-US" sz="1200" dirty="0">
              <a:solidFill>
                <a:srgbClr val="0099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 smtClean="0"/>
              <a:t>3/18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2831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</a:t>
            </a:r>
            <a:r>
              <a:rPr lang="en-US" altLang="zh-CN" dirty="0"/>
              <a:t>&amp;</a:t>
            </a:r>
            <a:r>
              <a:rPr lang="zh-CN" altLang="en-US" dirty="0"/>
              <a:t>内容</a:t>
            </a:r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知识产权</a:t>
            </a:r>
            <a:r>
              <a:rPr lang="en-US" altLang="zh-CN" dirty="0" smtClean="0"/>
              <a:t>-</a:t>
            </a:r>
            <a:r>
              <a:rPr lang="zh-CN" altLang="en-US" dirty="0" smtClean="0"/>
              <a:t>专利申请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183537" y="4879770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solidFill>
                  <a:srgbClr val="00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多媒体研发中心</a:t>
            </a:r>
            <a:endParaRPr kumimoji="1" lang="zh-CN" altLang="en-US" sz="1200" dirty="0">
              <a:solidFill>
                <a:srgbClr val="0099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>
          <a:xfrm>
            <a:off x="7908324" y="4797054"/>
            <a:ext cx="937897" cy="369332"/>
          </a:xfrm>
        </p:spPr>
        <p:txBody>
          <a:bodyPr/>
          <a:lstStyle/>
          <a:p>
            <a:r>
              <a:rPr lang="en-US" altLang="zh-CN" dirty="0" smtClean="0"/>
              <a:t>4/18</a:t>
            </a:r>
            <a:endParaRPr lang="en-US" altLang="zh-CN" dirty="0"/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4095730197"/>
              </p:ext>
            </p:extLst>
          </p:nvPr>
        </p:nvGraphicFramePr>
        <p:xfrm>
          <a:off x="399133" y="1686383"/>
          <a:ext cx="844708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054"/>
                <a:gridCol w="6746034"/>
              </a:tblGrid>
              <a:tr h="316639">
                <a:tc>
                  <a:txBody>
                    <a:bodyPr/>
                    <a:lstStyle/>
                    <a:p>
                      <a:r>
                        <a:rPr kumimoji="0" lang="zh-CN" altLang="en-US" sz="1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类别</a:t>
                      </a:r>
                      <a:endParaRPr kumimoji="0" lang="zh-CN" altLang="en-US" sz="1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sz="1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题名</a:t>
                      </a:r>
                      <a:endParaRPr kumimoji="0" lang="zh-CN" altLang="en-US" sz="1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zh-CN" altLang="en-US" sz="1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发明</a:t>
                      </a:r>
                      <a:endParaRPr kumimoji="0" lang="zh-CN" altLang="en-US" sz="1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zh-CN" altLang="zh-CN" sz="1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一种多播放器精准同步方法及装置</a:t>
                      </a:r>
                      <a:endParaRPr kumimoji="0" lang="zh-CN" sz="1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zh-CN" altLang="en-US" sz="1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发明</a:t>
                      </a:r>
                      <a:endParaRPr kumimoji="0" lang="zh-CN" altLang="en-US" sz="1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zh-CN" altLang="zh-CN" sz="1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基于</a:t>
                      </a:r>
                      <a:r>
                        <a:rPr kumimoji="0" lang="en-US" altLang="zh-CN" sz="1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Gstreamer</a:t>
                      </a:r>
                      <a:r>
                        <a:rPr kumimoji="0" lang="zh-CN" altLang="zh-CN" sz="1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的快速同步方法</a:t>
                      </a:r>
                      <a:endParaRPr kumimoji="0" lang="zh-CN" sz="1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274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技术可行性</a:t>
            </a:r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3"/>
          </p:nvPr>
        </p:nvSpPr>
        <p:spPr>
          <a:xfrm>
            <a:off x="239486" y="747063"/>
            <a:ext cx="5616575" cy="405498"/>
          </a:xfrm>
        </p:spPr>
        <p:txBody>
          <a:bodyPr/>
          <a:lstStyle/>
          <a:p>
            <a:r>
              <a:rPr lang="zh-CN" altLang="en-US" dirty="0"/>
              <a:t>视频</a:t>
            </a:r>
            <a:r>
              <a:rPr lang="zh-CN" altLang="en-US" dirty="0" smtClean="0"/>
              <a:t>播放基本原理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183537" y="4879770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solidFill>
                  <a:srgbClr val="00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多媒体研发中心</a:t>
            </a:r>
            <a:endParaRPr kumimoji="1" lang="zh-CN" altLang="en-US" sz="1200" dirty="0">
              <a:solidFill>
                <a:srgbClr val="0099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 smtClean="0"/>
              <a:t>5/18</a:t>
            </a:r>
            <a:endParaRPr lang="en-US" altLang="zh-CN" dirty="0"/>
          </a:p>
        </p:txBody>
      </p:sp>
      <p:pic>
        <p:nvPicPr>
          <p:cNvPr id="8" name="Picture 6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055" y="1826194"/>
            <a:ext cx="4545162" cy="2970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内容占位符 23"/>
          <p:cNvSpPr>
            <a:spLocks noGrp="1"/>
          </p:cNvSpPr>
          <p:nvPr>
            <p:ph sz="quarter" idx="14"/>
          </p:nvPr>
        </p:nvSpPr>
        <p:spPr>
          <a:xfrm>
            <a:off x="239486" y="1148549"/>
            <a:ext cx="8447087" cy="121551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应用层仅能通过</a:t>
            </a:r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seek</a:t>
            </a:r>
            <a:r>
              <a:rPr lang="zh-CN" altLang="en-US" dirty="0" smtClean="0"/>
              <a:t>实现非精准的同步，中间件层可以在音视频同步模块中用丢帧、等待的方式实现毫秒级的同步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1527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技术可行性</a:t>
            </a:r>
            <a:endParaRPr lang="zh-CN" altLang="en-US" dirty="0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3"/>
          </p:nvPr>
        </p:nvSpPr>
        <p:spPr>
          <a:xfrm>
            <a:off x="181656" y="747063"/>
            <a:ext cx="2862060" cy="405498"/>
          </a:xfrm>
        </p:spPr>
        <p:txBody>
          <a:bodyPr/>
          <a:lstStyle/>
          <a:p>
            <a:r>
              <a:rPr lang="zh-CN" altLang="en-US" dirty="0" smtClean="0"/>
              <a:t>本方案同步原理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183537" y="4879770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solidFill>
                  <a:srgbClr val="00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多媒体研发中心</a:t>
            </a:r>
            <a:endParaRPr kumimoji="1" lang="zh-CN" altLang="en-US" sz="1200" dirty="0">
              <a:solidFill>
                <a:srgbClr val="0099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 smtClean="0"/>
              <a:t>6/18</a:t>
            </a:r>
            <a:endParaRPr lang="en-US" altLang="zh-CN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9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20" y="2002005"/>
            <a:ext cx="3598305" cy="2876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内容占位符 23"/>
          <p:cNvSpPr>
            <a:spLocks noGrp="1"/>
          </p:cNvSpPr>
          <p:nvPr>
            <p:ph sz="quarter" idx="14"/>
          </p:nvPr>
        </p:nvSpPr>
        <p:spPr>
          <a:xfrm>
            <a:off x="239486" y="1148549"/>
            <a:ext cx="8447087" cy="121551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一个主播放器和多个从播放器连接到同一局域网。</a:t>
            </a:r>
            <a:r>
              <a:rPr lang="zh-CN" altLang="en-US" dirty="0"/>
              <a:t>在播放视频时，主</a:t>
            </a:r>
            <a:r>
              <a:rPr lang="zh-CN" altLang="en-US" dirty="0" smtClean="0"/>
              <a:t>播放器</a:t>
            </a:r>
            <a:r>
              <a:rPr lang="zh-CN" altLang="en-US" dirty="0"/>
              <a:t>定时</a:t>
            </a:r>
            <a:r>
              <a:rPr lang="zh-CN" altLang="en-US" dirty="0" smtClean="0"/>
              <a:t>广播当前播放时间，</a:t>
            </a:r>
            <a:r>
              <a:rPr lang="zh-CN" altLang="en-US" dirty="0"/>
              <a:t>从</a:t>
            </a:r>
            <a:r>
              <a:rPr lang="zh-CN" altLang="en-US" dirty="0" smtClean="0"/>
              <a:t>播放器根据</a:t>
            </a:r>
            <a:r>
              <a:rPr lang="zh-CN" altLang="en-US" dirty="0"/>
              <a:t>收到的</a:t>
            </a:r>
            <a:r>
              <a:rPr lang="zh-CN" altLang="en-US" dirty="0" smtClean="0"/>
              <a:t>时间以及</a:t>
            </a:r>
            <a:r>
              <a:rPr lang="zh-CN" altLang="en-US" dirty="0"/>
              <a:t>网络延迟去更新时间轴或者执行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seek</a:t>
            </a:r>
            <a:r>
              <a:rPr lang="zh-CN" altLang="en-US" dirty="0"/>
              <a:t>以达到同步的目的</a:t>
            </a:r>
            <a:endParaRPr lang="en-US" altLang="zh-C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469" y="2364063"/>
            <a:ext cx="4437337" cy="200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525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技术可行性</a:t>
            </a:r>
            <a:endParaRPr lang="zh-CN" altLang="en-US" dirty="0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3"/>
          </p:nvPr>
        </p:nvSpPr>
        <p:spPr>
          <a:xfrm>
            <a:off x="181656" y="747063"/>
            <a:ext cx="2862060" cy="405498"/>
          </a:xfrm>
        </p:spPr>
        <p:txBody>
          <a:bodyPr/>
          <a:lstStyle/>
          <a:p>
            <a:r>
              <a:rPr lang="zh-CN" altLang="en-US" dirty="0" smtClean="0"/>
              <a:t>本方案同步原理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183537" y="4879770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solidFill>
                  <a:srgbClr val="00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多媒体研发中心</a:t>
            </a:r>
            <a:endParaRPr kumimoji="1" lang="zh-CN" altLang="en-US" sz="1200" dirty="0">
              <a:solidFill>
                <a:srgbClr val="0099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 smtClean="0"/>
              <a:t>7/18</a:t>
            </a:r>
            <a:endParaRPr lang="en-US" altLang="zh-CN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内容占位符 23"/>
          <p:cNvSpPr>
            <a:spLocks noGrp="1"/>
          </p:cNvSpPr>
          <p:nvPr>
            <p:ph sz="quarter" idx="14"/>
          </p:nvPr>
        </p:nvSpPr>
        <p:spPr>
          <a:xfrm>
            <a:off x="239486" y="1304665"/>
            <a:ext cx="8447087" cy="342297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播放器</a:t>
            </a:r>
            <a:r>
              <a:rPr lang="zh-CN" altLang="en-US" dirty="0"/>
              <a:t>自带两种同步策略。一种是现有同步策略，</a:t>
            </a:r>
            <a:r>
              <a:rPr lang="zh-CN" altLang="en-US" dirty="0" smtClean="0"/>
              <a:t>以</a:t>
            </a:r>
            <a:r>
              <a:rPr lang="zh-CN" altLang="en-US" dirty="0" smtClean="0">
                <a:cs typeface="Arial Unicode MS" panose="020B0604020202020204" pitchFamily="34" charset="-122"/>
              </a:rPr>
              <a:t>音频设备播放时间</a:t>
            </a:r>
            <a:r>
              <a:rPr lang="zh-CN" altLang="en-US" dirty="0" smtClean="0"/>
              <a:t>为</a:t>
            </a:r>
            <a:r>
              <a:rPr lang="zh-CN" altLang="en-US" dirty="0"/>
              <a:t>基准更新时间轴，供主播放器使用；一种是以应用收到的同步信息为基准来更新时间轴，供从播放器使用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部署</a:t>
            </a:r>
            <a:r>
              <a:rPr lang="zh-CN" altLang="en-US" dirty="0"/>
              <a:t>时指定主播放器和从播放器；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从</a:t>
            </a:r>
            <a:r>
              <a:rPr lang="zh-CN" altLang="en-US" dirty="0"/>
              <a:t>播放器主动检测网络延迟时间；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主</a:t>
            </a:r>
            <a:r>
              <a:rPr lang="zh-CN" altLang="en-US" dirty="0"/>
              <a:t>播放器播放视频，并以同步信息的</a:t>
            </a:r>
            <a:r>
              <a:rPr lang="zh-CN" altLang="en-US" dirty="0" smtClean="0"/>
              <a:t>方式</a:t>
            </a:r>
            <a:r>
              <a:rPr lang="zh-CN" altLang="en-US" dirty="0"/>
              <a:t>定时</a:t>
            </a:r>
            <a:r>
              <a:rPr lang="zh-CN" altLang="en-US" dirty="0" smtClean="0"/>
              <a:t>广播</a:t>
            </a:r>
            <a:r>
              <a:rPr lang="zh-CN" altLang="en-US" dirty="0"/>
              <a:t>当前播放的时间点；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从</a:t>
            </a:r>
            <a:r>
              <a:rPr lang="zh-CN" altLang="en-US" dirty="0"/>
              <a:t>播放器收到同步信息后，计算同步信息与网络延迟</a:t>
            </a:r>
            <a:r>
              <a:rPr lang="zh-CN" altLang="en-US" dirty="0" smtClean="0"/>
              <a:t>，执行</a:t>
            </a:r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seek</a:t>
            </a:r>
            <a:r>
              <a:rPr lang="zh-CN" altLang="en-US" dirty="0" smtClean="0"/>
              <a:t>操作或更新</a:t>
            </a:r>
            <a:r>
              <a:rPr lang="zh-CN" altLang="en-US" dirty="0"/>
              <a:t>本机时间</a:t>
            </a:r>
            <a:r>
              <a:rPr lang="zh-CN" altLang="en-US" dirty="0" smtClean="0"/>
              <a:t>轴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5639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</TotalTime>
  <Words>1858</Words>
  <Application>Microsoft Office PowerPoint</Application>
  <PresentationFormat>全屏显示(16:9)</PresentationFormat>
  <Paragraphs>225</Paragraphs>
  <Slides>21</Slides>
  <Notes>20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3" baseType="lpstr">
      <vt:lpstr>Office 主题</vt:lpstr>
      <vt:lpstr>Visio</vt:lpstr>
      <vt:lpstr>PowerPoint 演示文稿</vt:lpstr>
      <vt:lpstr>PowerPoint 演示文稿</vt:lpstr>
      <vt:lpstr>背景&amp;现状</vt:lpstr>
      <vt:lpstr>背景&amp;现状</vt:lpstr>
      <vt:lpstr>目标&amp;内容</vt:lpstr>
      <vt:lpstr>目标&amp;内容</vt:lpstr>
      <vt:lpstr>技术可行性</vt:lpstr>
      <vt:lpstr>技术可行性</vt:lpstr>
      <vt:lpstr>技术可行性</vt:lpstr>
      <vt:lpstr>技术可行性</vt:lpstr>
      <vt:lpstr>技术可行性</vt:lpstr>
      <vt:lpstr>技术可行性</vt:lpstr>
      <vt:lpstr>技术可行性</vt:lpstr>
      <vt:lpstr>技术可行性</vt:lpstr>
      <vt:lpstr>技术可行性</vt:lpstr>
      <vt:lpstr>技术可行性</vt:lpstr>
      <vt:lpstr>技术可行性</vt:lpstr>
      <vt:lpstr>资源需求</vt:lpstr>
      <vt:lpstr>资源需求</vt:lpstr>
      <vt:lpstr>价值探索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cezar</dc:creator>
  <cp:lastModifiedBy>gary</cp:lastModifiedBy>
  <cp:revision>101</cp:revision>
  <dcterms:created xsi:type="dcterms:W3CDTF">2017-01-11T01:29:07Z</dcterms:created>
  <dcterms:modified xsi:type="dcterms:W3CDTF">2017-09-08T03:13:21Z</dcterms:modified>
</cp:coreProperties>
</file>