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59" r:id="rId4"/>
    <p:sldId id="261" r:id="rId5"/>
    <p:sldId id="262" r:id="rId6"/>
    <p:sldId id="272" r:id="rId7"/>
    <p:sldId id="273" r:id="rId8"/>
    <p:sldId id="274" r:id="rId9"/>
    <p:sldId id="275" r:id="rId10"/>
    <p:sldId id="276" r:id="rId11"/>
    <p:sldId id="278" r:id="rId12"/>
    <p:sldId id="279" r:id="rId13"/>
    <p:sldId id="280" r:id="rId14"/>
    <p:sldId id="281" r:id="rId15"/>
    <p:sldId id="265" r:id="rId16"/>
    <p:sldId id="283" r:id="rId17"/>
    <p:sldId id="269" r:id="rId18"/>
    <p:sldId id="270" r:id="rId19"/>
    <p:sldId id="258" r:id="rId20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98" autoAdjust="0"/>
  </p:normalViewPr>
  <p:slideViewPr>
    <p:cSldViewPr snapToGrid="0" snapToObjects="1">
      <p:cViewPr varScale="1">
        <p:scale>
          <a:sx n="85" d="100"/>
          <a:sy n="85" d="100"/>
        </p:scale>
        <p:origin x="-1524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B7B4F-654B-4610-896B-1651E3947CD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69AF6-6DD2-47CE-A349-1F22ADFD4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89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日期为会议日期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72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854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792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616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581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20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033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089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988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kumimoji="1" lang="en-US" altLang="zh-CN" dirty="0" smtClean="0">
                <a:ea typeface="微软雅黑"/>
              </a:rPr>
              <a:t>PPT</a:t>
            </a:r>
            <a:r>
              <a:rPr kumimoji="1" lang="zh-CN" altLang="en-US" dirty="0" smtClean="0">
                <a:ea typeface="微软雅黑"/>
              </a:rPr>
              <a:t>模板规范说明：</a:t>
            </a:r>
            <a:endParaRPr kumimoji="1" lang="en-US" altLang="zh-CN" dirty="0" smtClean="0">
              <a:ea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dirty="0" smtClean="0">
                <a:ea typeface="微软雅黑"/>
              </a:rPr>
              <a:t>1</a:t>
            </a:r>
            <a:r>
              <a:rPr kumimoji="1" lang="zh-CN" altLang="en-US" dirty="0" smtClean="0">
                <a:ea typeface="微软雅黑"/>
              </a:rPr>
              <a:t>、字体要求：为了达到良好的体验，所有中文文字建议使用微软雅黑，必要强调字体可加粗，英文字体使用</a:t>
            </a:r>
            <a:r>
              <a:rPr kumimoji="1" lang="en-US" altLang="zh-CN" dirty="0" smtClean="0">
                <a:ea typeface="微软雅黑"/>
              </a:rPr>
              <a:t>Arial</a:t>
            </a:r>
            <a:r>
              <a:rPr kumimoji="1" lang="zh-CN" altLang="en-US" dirty="0" smtClean="0">
                <a:ea typeface="微软雅黑"/>
              </a:rPr>
              <a:t>。页码为“分页码</a:t>
            </a:r>
            <a:r>
              <a:rPr kumimoji="1" lang="en-US" altLang="zh-CN" dirty="0" smtClean="0">
                <a:ea typeface="微软雅黑"/>
              </a:rPr>
              <a:t>/</a:t>
            </a:r>
            <a:r>
              <a:rPr kumimoji="1" lang="zh-CN" altLang="en-US" dirty="0" smtClean="0">
                <a:ea typeface="微软雅黑"/>
              </a:rPr>
              <a:t>总页码”，统一为楷体</a:t>
            </a:r>
            <a:r>
              <a:rPr kumimoji="1" lang="en-US" altLang="zh-CN" dirty="0" smtClean="0">
                <a:ea typeface="微软雅黑"/>
              </a:rPr>
              <a:t>18</a:t>
            </a:r>
            <a:r>
              <a:rPr kumimoji="1" lang="zh-CN" altLang="en-US" dirty="0" smtClean="0">
                <a:ea typeface="微软雅黑"/>
              </a:rPr>
              <a:t>号。在字体的大小方面建议为：封面字体字号以模板为准，内页的一级标题字号使用</a:t>
            </a:r>
            <a:r>
              <a:rPr kumimoji="1" lang="zh-CN" altLang="zh-CN" dirty="0" smtClean="0">
                <a:ea typeface="微软雅黑"/>
              </a:rPr>
              <a:t>2</a:t>
            </a:r>
            <a:r>
              <a:rPr kumimoji="1" lang="en-US" altLang="zh-CN" dirty="0" smtClean="0">
                <a:ea typeface="微软雅黑"/>
              </a:rPr>
              <a:t>4</a:t>
            </a:r>
            <a:r>
              <a:rPr kumimoji="1" lang="zh-CN" altLang="en-US" dirty="0" smtClean="0">
                <a:ea typeface="微软雅黑"/>
              </a:rPr>
              <a:t>号，二级标题字号不低于</a:t>
            </a:r>
            <a:r>
              <a:rPr kumimoji="1" lang="en-US" altLang="zh-CN" dirty="0" smtClean="0">
                <a:ea typeface="微软雅黑"/>
              </a:rPr>
              <a:t>20</a:t>
            </a:r>
            <a:r>
              <a:rPr kumimoji="1" lang="zh-CN" altLang="en-US" dirty="0" smtClean="0">
                <a:ea typeface="微软雅黑"/>
              </a:rPr>
              <a:t>号，正文字号不低于</a:t>
            </a:r>
            <a:r>
              <a:rPr kumimoji="1" lang="en-US" altLang="zh-CN" dirty="0" smtClean="0">
                <a:ea typeface="微软雅黑"/>
              </a:rPr>
              <a:t>18</a:t>
            </a:r>
            <a:r>
              <a:rPr kumimoji="1" lang="zh-CN" altLang="en-US" dirty="0" smtClean="0">
                <a:ea typeface="微软雅黑"/>
              </a:rPr>
              <a:t>号，图说文字不低于</a:t>
            </a:r>
            <a:r>
              <a:rPr kumimoji="1" lang="en-US" altLang="zh-CN" dirty="0" smtClean="0">
                <a:ea typeface="微软雅黑"/>
              </a:rPr>
              <a:t>14</a:t>
            </a:r>
            <a:r>
              <a:rPr kumimoji="1" lang="zh-CN" altLang="en-US" dirty="0" smtClean="0">
                <a:ea typeface="微软雅黑"/>
              </a:rPr>
              <a:t>号，表格内容不低于</a:t>
            </a:r>
            <a:r>
              <a:rPr kumimoji="1" lang="en-US" altLang="zh-CN" dirty="0" smtClean="0">
                <a:ea typeface="微软雅黑"/>
              </a:rPr>
              <a:t>15</a:t>
            </a:r>
            <a:r>
              <a:rPr kumimoji="1" lang="zh-CN" altLang="en-US" dirty="0" smtClean="0">
                <a:ea typeface="微软雅黑"/>
              </a:rPr>
              <a:t>号（根据内容的多少，字号尽量大一些来照顾观众体验视觉体验）。</a:t>
            </a:r>
            <a:endParaRPr kumimoji="1" lang="en-US" altLang="zh-CN" dirty="0" smtClean="0">
              <a:ea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dirty="0" smtClean="0">
                <a:ea typeface="微软雅黑"/>
              </a:rPr>
              <a:t>2</a:t>
            </a:r>
            <a:r>
              <a:rPr kumimoji="1" lang="zh-CN" altLang="en-US" dirty="0" smtClean="0">
                <a:ea typeface="微软雅黑"/>
              </a:rPr>
              <a:t>、</a:t>
            </a:r>
            <a:r>
              <a:rPr kumimoji="1" lang="en-US" altLang="zh-CN" dirty="0" smtClean="0">
                <a:ea typeface="微软雅黑"/>
              </a:rPr>
              <a:t>PPT</a:t>
            </a:r>
            <a:r>
              <a:rPr kumimoji="1" lang="zh-CN" altLang="en-US" dirty="0" smtClean="0">
                <a:ea typeface="微软雅黑"/>
              </a:rPr>
              <a:t>中装饰性色块建议不使用蓝色、紫色等与海信绿不协调的颜色。</a:t>
            </a:r>
            <a:endParaRPr kumimoji="1" lang="zh-CN" altLang="en-US" dirty="0">
              <a:ea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23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96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643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932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206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535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850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42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73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34CB-8D70-4F08-914A-A969CD9EEB15}" type="datetime1">
              <a:rPr kumimoji="1" lang="zh-CN" altLang="en-US" smtClean="0"/>
              <a:t>2017/8/14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D653-93B0-3A4C-8C6B-93898248E1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30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074D-F663-4FCC-A94B-01EB0B24E22A}" type="datetime1">
              <a:rPr kumimoji="1" lang="zh-CN" altLang="en-US" smtClean="0"/>
              <a:t>2017/8/14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D653-93B0-3A4C-8C6B-93898248E1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8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870-E379-4070-A17E-3A5D851783C8}" type="datetime1">
              <a:rPr kumimoji="1" lang="zh-CN" altLang="en-US" smtClean="0"/>
              <a:t>2017/8/14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D653-93B0-3A4C-8C6B-93898248E1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439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4825-0290-431E-95B4-7467B2600FB7}" type="datetime1">
              <a:rPr kumimoji="1" lang="zh-CN" altLang="en-US" smtClean="0"/>
              <a:t>2017/8/14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D653-93B0-3A4C-8C6B-93898248E1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923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6719-05B1-4CEB-BBD0-5FADD5B0742B}" type="datetime1">
              <a:rPr kumimoji="1" lang="zh-CN" altLang="en-US" smtClean="0"/>
              <a:t>2017/8/14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D653-93B0-3A4C-8C6B-93898248E1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32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D223-F1B4-4871-BF0A-490C0C5E158E}" type="datetime1">
              <a:rPr kumimoji="1" lang="zh-CN" altLang="en-US" smtClean="0"/>
              <a:t>2017/8/14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D653-93B0-3A4C-8C6B-93898248E1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235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7894-89A8-474D-983F-FAA77C48935D}" type="datetime1">
              <a:rPr kumimoji="1" lang="zh-CN" altLang="en-US" smtClean="0"/>
              <a:t>2017/8/14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D653-93B0-3A4C-8C6B-93898248E1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422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DE04-0560-447C-9EC4-5B5648404F27}" type="datetime1">
              <a:rPr kumimoji="1" lang="zh-CN" altLang="en-US" smtClean="0"/>
              <a:t>2017/8/14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D653-93B0-3A4C-8C6B-93898248E1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7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EC18-2F84-4406-984B-10923139D019}" type="datetime1">
              <a:rPr kumimoji="1" lang="zh-CN" altLang="en-US" smtClean="0"/>
              <a:t>2017/8/14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D653-93B0-3A4C-8C6B-93898248E1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371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28F8-2DB9-4D7F-805F-E1D9A44B1467}" type="datetime1">
              <a:rPr kumimoji="1" lang="zh-CN" altLang="en-US" smtClean="0"/>
              <a:t>2017/8/14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D653-93B0-3A4C-8C6B-93898248E1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549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3B94-FC4C-4504-A2A2-FA85207E0348}" type="datetime1">
              <a:rPr kumimoji="1" lang="zh-CN" altLang="en-US" smtClean="0"/>
              <a:t>2017/8/14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81975" y="4797054"/>
            <a:ext cx="664246" cy="369332"/>
          </a:xfrm>
          <a:noFill/>
        </p:spPr>
        <p:txBody>
          <a:bodyPr wrap="square" rtlCol="0">
            <a:spAutoFit/>
          </a:bodyPr>
          <a:lstStyle>
            <a:lvl1pPr algn="r">
              <a:defRPr kumimoji="1" lang="zh-CN" altLang="en-US" sz="1800" smtClean="0">
                <a:solidFill>
                  <a:srgbClr val="009EA1"/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fld id="{15ABD653-93B0-3A4C-8C6B-93898248E1D9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0" y="260858"/>
            <a:ext cx="8686800" cy="520188"/>
          </a:xfrm>
        </p:spPr>
        <p:txBody>
          <a:bodyPr>
            <a:normAutofit/>
          </a:bodyPr>
          <a:lstStyle>
            <a:lvl1pPr algn="l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一级标题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239486" y="802818"/>
            <a:ext cx="5616575" cy="40549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 smtClean="0"/>
              <a:t>二级标题</a:t>
            </a:r>
            <a:endParaRPr lang="en-US" altLang="zh-CN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4"/>
          </p:nvPr>
        </p:nvSpPr>
        <p:spPr>
          <a:xfrm>
            <a:off x="239713" y="1382713"/>
            <a:ext cx="8447087" cy="31130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58775" indent="-177800">
              <a:buFont typeface="Wingdings" panose="05000000000000000000" pitchFamily="2" charset="2"/>
              <a:buChar char="Ø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539750" indent="-180975">
              <a:buFont typeface="Wingdings" panose="05000000000000000000" pitchFamily="2" charset="2"/>
              <a:buChar char="u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717550" indent="-177800">
              <a:buFont typeface="Wingdings" panose="05000000000000000000" pitchFamily="2" charset="2"/>
              <a:buChar char="n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898525" indent="-180975">
              <a:buFont typeface="Wingdings" panose="05000000000000000000" pitchFamily="2" charset="2"/>
              <a:buChar char="l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89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69EE-9F91-4708-B9B7-1FC6994092B2}" type="datetime1">
              <a:rPr kumimoji="1" lang="zh-CN" altLang="en-US" smtClean="0"/>
              <a:t>2017/8/14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D653-93B0-3A4C-8C6B-93898248E1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36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88FA-FF2E-4590-9199-A02BE2BD87E2}" type="datetime1">
              <a:rPr kumimoji="1" lang="zh-CN" altLang="en-US" smtClean="0"/>
              <a:t>2017/8/14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BD653-93B0-3A4C-8C6B-93898248E1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489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未标 题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48" y="1007543"/>
            <a:ext cx="3141133" cy="49211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23720" y="3649105"/>
            <a:ext cx="3163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kumimoji="1"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</a:t>
            </a:r>
            <a:r>
              <a:rPr kumimoji="1" lang="zh-CN" altLang="en-US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 贺金义</a:t>
            </a:r>
            <a:endParaRPr kumimoji="1" lang="en-US" altLang="zh-CN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22427" y="4247441"/>
            <a:ext cx="1380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dirty="0" smtClean="0">
                <a:solidFill>
                  <a:schemeClr val="bg1"/>
                </a:solidFill>
                <a:ea typeface="微软雅黑"/>
              </a:rPr>
              <a:t>2017-08-14</a:t>
            </a:r>
            <a:endParaRPr kumimoji="1" lang="zh-CN" altLang="en-US" sz="2000" dirty="0">
              <a:solidFill>
                <a:schemeClr val="bg1"/>
              </a:solidFill>
              <a:ea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5114" y="2053641"/>
            <a:ext cx="83800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zh-CN" sz="4400" b="1" spc="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kumimoji="1" lang="en-US" altLang="zh-CN" sz="4400" b="1" spc="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Gstreamer+MQTT</a:t>
            </a:r>
            <a:r>
              <a:rPr kumimoji="1" lang="zh-CN" altLang="zh-CN" sz="44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的多播放器同步方案</a:t>
            </a:r>
            <a:endParaRPr kumimoji="1" lang="zh-CN" altLang="en-US" sz="44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000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技术可行性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49107" y="695635"/>
            <a:ext cx="5616575" cy="405498"/>
          </a:xfrm>
        </p:spPr>
        <p:txBody>
          <a:bodyPr/>
          <a:lstStyle/>
          <a:p>
            <a:r>
              <a:rPr lang="zh-CN" altLang="en-US" dirty="0" smtClean="0"/>
              <a:t>同步信息分发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>
          <a:xfrm>
            <a:off x="8181975" y="4797054"/>
            <a:ext cx="664246" cy="369332"/>
          </a:xfrm>
        </p:spPr>
        <p:txBody>
          <a:bodyPr/>
          <a:lstStyle/>
          <a:p>
            <a:r>
              <a:rPr lang="en-US" altLang="zh-CN" dirty="0" smtClean="0"/>
              <a:t>8/16</a:t>
            </a:r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041812"/>
              </p:ext>
            </p:extLst>
          </p:nvPr>
        </p:nvGraphicFramePr>
        <p:xfrm>
          <a:off x="2103339" y="1525055"/>
          <a:ext cx="4799261" cy="3305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4" imgW="8411051" imgH="5783223" progId="Visio.Drawing.11">
                  <p:embed/>
                </p:oleObj>
              </mc:Choice>
              <mc:Fallback>
                <p:oleObj name="Visio" r:id="rId4" imgW="8411051" imgH="578322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339" y="1525055"/>
                        <a:ext cx="4799261" cy="33054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3"/>
          <p:cNvSpPr>
            <a:spLocks noGrp="1"/>
          </p:cNvSpPr>
          <p:nvPr>
            <p:ph sz="quarter" idx="14"/>
          </p:nvPr>
        </p:nvSpPr>
        <p:spPr>
          <a:xfrm>
            <a:off x="239486" y="1126247"/>
            <a:ext cx="8447087" cy="4906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同步</a:t>
            </a:r>
            <a:r>
              <a:rPr lang="zh-CN" altLang="zh-CN" dirty="0"/>
              <a:t>信息由主播放器通过</a:t>
            </a:r>
            <a:r>
              <a:rPr lang="en-US" altLang="zh-CN" dirty="0"/>
              <a:t>MQTT</a:t>
            </a:r>
            <a:r>
              <a:rPr lang="zh-CN" altLang="zh-CN" dirty="0"/>
              <a:t>即时通信协议经路由器分发到每个从播放器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583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技术可行性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183537" y="823018"/>
            <a:ext cx="5616575" cy="405498"/>
          </a:xfrm>
        </p:spPr>
        <p:txBody>
          <a:bodyPr/>
          <a:lstStyle/>
          <a:p>
            <a:r>
              <a:rPr lang="zh-CN" altLang="en-US" dirty="0" smtClean="0"/>
              <a:t>落地步骤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>
          <a:xfrm>
            <a:off x="8064500" y="4797054"/>
            <a:ext cx="781721" cy="369332"/>
          </a:xfrm>
        </p:spPr>
        <p:txBody>
          <a:bodyPr/>
          <a:lstStyle/>
          <a:p>
            <a:r>
              <a:rPr lang="en-US" altLang="zh-CN" dirty="0" smtClean="0"/>
              <a:t>9</a:t>
            </a:r>
            <a:r>
              <a:rPr lang="en-US" altLang="zh-CN" dirty="0" smtClean="0"/>
              <a:t>/16</a:t>
            </a:r>
            <a:endParaRPr lang="en-US" altLang="zh-CN" dirty="0"/>
          </a:p>
        </p:txBody>
      </p:sp>
      <p:sp>
        <p:nvSpPr>
          <p:cNvPr id="7" name="内容占位符 23"/>
          <p:cNvSpPr>
            <a:spLocks noGrp="1"/>
          </p:cNvSpPr>
          <p:nvPr>
            <p:ph sz="quarter" idx="14"/>
          </p:nvPr>
        </p:nvSpPr>
        <p:spPr>
          <a:xfrm>
            <a:off x="239713" y="1275932"/>
            <a:ext cx="8447087" cy="31130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MQTT</a:t>
            </a:r>
            <a:r>
              <a:rPr lang="zh-CN" altLang="zh-CN" dirty="0"/>
              <a:t>开源项目移植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Gstreamer</a:t>
            </a:r>
            <a:r>
              <a:rPr lang="en-US" altLang="zh-CN" dirty="0" smtClean="0"/>
              <a:t> </a:t>
            </a:r>
            <a:r>
              <a:rPr lang="en-US" altLang="zh-CN" dirty="0" err="1"/>
              <a:t>AVSync</a:t>
            </a:r>
            <a:r>
              <a:rPr lang="zh-CN" altLang="zh-CN" dirty="0"/>
              <a:t>机制适配性重构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网络延迟</a:t>
            </a:r>
            <a:r>
              <a:rPr lang="zh-CN" altLang="zh-CN" dirty="0" smtClean="0"/>
              <a:t>估算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2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技术可行性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183537" y="823018"/>
            <a:ext cx="5616575" cy="405498"/>
          </a:xfrm>
        </p:spPr>
        <p:txBody>
          <a:bodyPr/>
          <a:lstStyle/>
          <a:p>
            <a:r>
              <a:rPr lang="zh-CN" altLang="en-US" dirty="0" smtClean="0"/>
              <a:t>验收标准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>
          <a:xfrm>
            <a:off x="8051800" y="4797054"/>
            <a:ext cx="794421" cy="369332"/>
          </a:xfrm>
        </p:spPr>
        <p:txBody>
          <a:bodyPr/>
          <a:lstStyle/>
          <a:p>
            <a:r>
              <a:rPr lang="en-US" altLang="zh-CN" dirty="0" smtClean="0"/>
              <a:t>10/16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275169"/>
              </p:ext>
            </p:extLst>
          </p:nvPr>
        </p:nvGraphicFramePr>
        <p:xfrm>
          <a:off x="774700" y="1382713"/>
          <a:ext cx="79121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/>
                <a:gridCol w="67564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功能规格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单台电视播放视频时，播放正常，没有音画不同步现象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局域网内多台电视播放不同视频时，每台电视独立播放，没有音画不同步现象，从播放器不会跟随主播放器的播放进度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局域网内多台电视播放相同视频时，如果没有设置主播放器，那么每台电视独立播放，播放进度不会跳变，没有音画不同步现象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局域网内多台电视播放相同视频时，主播放器独立播放，播放进度不会跳变，没有音画不同步现象，从播放器会跟随主播放器的播放进度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0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技术可行性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183537" y="823018"/>
            <a:ext cx="5616575" cy="405498"/>
          </a:xfrm>
        </p:spPr>
        <p:txBody>
          <a:bodyPr/>
          <a:lstStyle/>
          <a:p>
            <a:r>
              <a:rPr lang="zh-CN" altLang="en-US" dirty="0" smtClean="0"/>
              <a:t>验收指标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>
          <a:xfrm>
            <a:off x="8001000" y="4797054"/>
            <a:ext cx="845221" cy="369332"/>
          </a:xfrm>
        </p:spPr>
        <p:txBody>
          <a:bodyPr/>
          <a:lstStyle/>
          <a:p>
            <a:r>
              <a:rPr lang="en-US" altLang="zh-CN" dirty="0" smtClean="0"/>
              <a:t>11/16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394532"/>
              </p:ext>
            </p:extLst>
          </p:nvPr>
        </p:nvGraphicFramePr>
        <p:xfrm>
          <a:off x="774700" y="1306513"/>
          <a:ext cx="79121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/>
                <a:gridCol w="67564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指标规格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局域网内多台电视播放相同视频时（不包括关键帧特别少的片源），从播放器起播后，10s内能同步到主播放器的播放进度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局域网内多台电视播放相同视频时（不包括关键帧特别少的片源），主播放器执行seek操作后，从播放器5s内同步到主播放器的播放进度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4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技术可行性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183537" y="823018"/>
            <a:ext cx="5616575" cy="405498"/>
          </a:xfrm>
        </p:spPr>
        <p:txBody>
          <a:bodyPr/>
          <a:lstStyle/>
          <a:p>
            <a:r>
              <a:rPr lang="zh-CN" altLang="en-US" dirty="0" smtClean="0"/>
              <a:t>风险与对策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>
          <a:xfrm>
            <a:off x="8013700" y="4797054"/>
            <a:ext cx="832521" cy="369332"/>
          </a:xfrm>
        </p:spPr>
        <p:txBody>
          <a:bodyPr/>
          <a:lstStyle/>
          <a:p>
            <a:r>
              <a:rPr lang="en-US" altLang="zh-CN" dirty="0" smtClean="0"/>
              <a:t>12/16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8704"/>
              </p:ext>
            </p:extLst>
          </p:nvPr>
        </p:nvGraphicFramePr>
        <p:xfrm>
          <a:off x="774700" y="1522411"/>
          <a:ext cx="7912100" cy="3055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700"/>
                <a:gridCol w="4978400"/>
              </a:tblGrid>
              <a:tr h="58431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风险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对策</a:t>
                      </a:r>
                      <a:endParaRPr lang="zh-CN" altLang="en-US" dirty="0"/>
                    </a:p>
                  </a:txBody>
                  <a:tcPr/>
                </a:tc>
              </a:tr>
              <a:tr h="1024940"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主播放器将进度信息通过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MQTT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协议经路由器分发给从播放器，存在网络延迟，如果延迟过大，可能导致同步不够精确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当延迟过大时，增加延迟补偿</a:t>
                      </a:r>
                      <a:endParaRPr lang="zh-CN" altLang="en-US" dirty="0"/>
                    </a:p>
                  </a:txBody>
                  <a:tcPr/>
                </a:tc>
              </a:tr>
              <a:tr h="1008537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预研 </a:t>
                      </a:r>
                      <a:r>
                        <a:rPr lang="en-US" altLang="zh-CN" dirty="0" smtClean="0"/>
                        <a:t>vs. </a:t>
                      </a:r>
                      <a:r>
                        <a:rPr lang="zh-CN" altLang="en-US" dirty="0" smtClean="0"/>
                        <a:t>应市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en-US" dirty="0" smtClean="0"/>
                        <a:t>预研 </a:t>
                      </a:r>
                      <a:r>
                        <a:rPr lang="en-US" altLang="zh-CN" dirty="0" smtClean="0"/>
                        <a:t>vs. </a:t>
                      </a:r>
                      <a:r>
                        <a:rPr lang="zh-CN" altLang="en-US" dirty="0" smtClean="0"/>
                        <a:t>预研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en-US" dirty="0" smtClean="0"/>
                        <a:t>人工时投入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需要总监进行整体管控、调整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8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资源需求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>
          <a:xfrm>
            <a:off x="8013700" y="4797054"/>
            <a:ext cx="832521" cy="369332"/>
          </a:xfrm>
        </p:spPr>
        <p:txBody>
          <a:bodyPr/>
          <a:lstStyle/>
          <a:p>
            <a:r>
              <a:rPr lang="en-US" altLang="zh-CN" dirty="0" smtClean="0"/>
              <a:t>13/16</a:t>
            </a:r>
            <a:endParaRPr lang="en-US" altLang="zh-CN" dirty="0"/>
          </a:p>
        </p:txBody>
      </p:sp>
      <p:sp>
        <p:nvSpPr>
          <p:cNvPr id="8" name="内容占位符 23"/>
          <p:cNvSpPr>
            <a:spLocks noGrp="1"/>
          </p:cNvSpPr>
          <p:nvPr>
            <p:ph sz="quarter" idx="14"/>
          </p:nvPr>
        </p:nvSpPr>
        <p:spPr>
          <a:xfrm>
            <a:off x="400352" y="831478"/>
            <a:ext cx="4184006" cy="7233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人力资源</a:t>
            </a:r>
            <a:endParaRPr lang="en-US" altLang="zh-CN" dirty="0" smtClean="0"/>
          </a:p>
          <a:p>
            <a:r>
              <a:rPr lang="zh-CN" altLang="en-US" dirty="0" smtClean="0"/>
              <a:t>    </a:t>
            </a:r>
            <a:r>
              <a:rPr lang="zh-CN" altLang="en-US" dirty="0" smtClean="0"/>
              <a:t>工程师</a:t>
            </a:r>
            <a:r>
              <a:rPr lang="en-US" altLang="zh-CN" dirty="0"/>
              <a:t>7</a:t>
            </a:r>
            <a:r>
              <a:rPr lang="zh-CN" altLang="en-US" dirty="0" smtClean="0"/>
              <a:t>人</a:t>
            </a:r>
            <a:r>
              <a:rPr lang="zh-CN" altLang="en-US" dirty="0" smtClean="0"/>
              <a:t>，人工</a:t>
            </a:r>
            <a:r>
              <a:rPr lang="zh-CN" altLang="en-US" dirty="0" smtClean="0"/>
              <a:t>时</a:t>
            </a:r>
            <a:r>
              <a:rPr lang="en-US" altLang="zh-CN" dirty="0" smtClean="0"/>
              <a:t>305</a:t>
            </a:r>
            <a:r>
              <a:rPr lang="zh-CN" altLang="en-US" dirty="0" smtClean="0"/>
              <a:t>人天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1" name="内容占位符 23"/>
          <p:cNvSpPr txBox="1">
            <a:spLocks/>
          </p:cNvSpPr>
          <p:nvPr/>
        </p:nvSpPr>
        <p:spPr>
          <a:xfrm>
            <a:off x="400352" y="1794835"/>
            <a:ext cx="1399617" cy="432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58775" indent="-1778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539750" indent="-180975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u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717550" indent="-1778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898525" indent="-180975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费用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53189"/>
              </p:ext>
            </p:extLst>
          </p:nvPr>
        </p:nvGraphicFramePr>
        <p:xfrm>
          <a:off x="721219" y="2265737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1016000"/>
                <a:gridCol w="1016000"/>
                <a:gridCol w="2032000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1800" dirty="0" smtClean="0"/>
                        <a:t>费用类型</a:t>
                      </a:r>
                      <a:endParaRPr lang="zh-CN" altLang="en-US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费用分配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备注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2017</a:t>
                      </a:r>
                      <a:r>
                        <a:rPr lang="zh-CN" altLang="en-US" dirty="0" smtClean="0"/>
                        <a:t>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</a:t>
                      </a:r>
                      <a:r>
                        <a:rPr lang="zh-CN" altLang="en-US" dirty="0" smtClean="0"/>
                        <a:t>年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人员费用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20.88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15.66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材料费用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样机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合计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39.69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内容占位符 23"/>
          <p:cNvSpPr txBox="1">
            <a:spLocks/>
          </p:cNvSpPr>
          <p:nvPr/>
        </p:nvSpPr>
        <p:spPr>
          <a:xfrm>
            <a:off x="721219" y="4207307"/>
            <a:ext cx="2405361" cy="432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58775" indent="-1778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539750" indent="-180975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u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717550" indent="-1778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898525" indent="-180975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i="1" dirty="0" smtClean="0"/>
              <a:t>费用来源 电器股份</a:t>
            </a:r>
            <a:endParaRPr lang="en-US" altLang="zh-CN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188728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资源需求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>
          <a:xfrm>
            <a:off x="8013700" y="4797054"/>
            <a:ext cx="832521" cy="369332"/>
          </a:xfrm>
        </p:spPr>
        <p:txBody>
          <a:bodyPr/>
          <a:lstStyle/>
          <a:p>
            <a:r>
              <a:rPr lang="en-US" altLang="zh-CN" dirty="0" smtClean="0"/>
              <a:t>14/16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757031"/>
              </p:ext>
            </p:extLst>
          </p:nvPr>
        </p:nvGraphicFramePr>
        <p:xfrm>
          <a:off x="485195" y="1453641"/>
          <a:ext cx="7716410" cy="1833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491"/>
                <a:gridCol w="1319013"/>
                <a:gridCol w="1373217"/>
                <a:gridCol w="770929"/>
                <a:gridCol w="3095760"/>
              </a:tblGrid>
              <a:tr h="445113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阶段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起止日期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占比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主要工作内容</a:t>
                      </a:r>
                    </a:p>
                  </a:txBody>
                  <a:tcPr marL="68580" marR="68580" marT="0" marB="0" anchor="ctr"/>
                </a:tc>
              </a:tr>
              <a:tr h="392169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系统设计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2017-9-1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2017-11-1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关键技术攻关、系统设计</a:t>
                      </a:r>
                    </a:p>
                  </a:txBody>
                  <a:tcPr marL="68580" marR="68580" marT="0" marB="0" anchor="ctr"/>
                </a:tc>
              </a:tr>
              <a:tr h="31750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实现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2017-11-1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2018-1-1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有关</a:t>
                      </a:r>
                      <a:r>
                        <a:rPr 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模块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编码</a:t>
                      </a:r>
                      <a:r>
                        <a:rPr 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实现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8017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Demo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2018-1-1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2018-2-15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测试以及性能优化</a:t>
                      </a:r>
                    </a:p>
                  </a:txBody>
                  <a:tcPr marL="68580" marR="68580" marT="0" marB="0" anchor="ctr"/>
                </a:tc>
              </a:tr>
              <a:tr h="300864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结</a:t>
                      </a: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题</a:t>
                      </a:r>
                      <a:r>
                        <a:rPr 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验收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2018-2-15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结题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内容占位符 23"/>
          <p:cNvSpPr txBox="1">
            <a:spLocks/>
          </p:cNvSpPr>
          <p:nvPr/>
        </p:nvSpPr>
        <p:spPr>
          <a:xfrm>
            <a:off x="183537" y="986346"/>
            <a:ext cx="1399617" cy="432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58775" indent="-1778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539750" indent="-180975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u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717550" indent="-1778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898525" indent="-180975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里程碑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4808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价值探索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海信多媒体播放技术</a:t>
            </a:r>
            <a:r>
              <a:rPr lang="zh-CN" altLang="en-US" dirty="0" smtClean="0"/>
              <a:t>领域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>
          <a:xfrm>
            <a:off x="8039100" y="4797054"/>
            <a:ext cx="807121" cy="369332"/>
          </a:xfrm>
        </p:spPr>
        <p:txBody>
          <a:bodyPr/>
          <a:lstStyle/>
          <a:p>
            <a:r>
              <a:rPr lang="en-US" altLang="zh-CN" dirty="0" smtClean="0"/>
              <a:t>15/16</a:t>
            </a:r>
            <a:endParaRPr lang="en-US" altLang="zh-CN" dirty="0"/>
          </a:p>
        </p:txBody>
      </p:sp>
      <p:sp>
        <p:nvSpPr>
          <p:cNvPr id="9" name="内容占位符 23"/>
          <p:cNvSpPr txBox="1">
            <a:spLocks/>
          </p:cNvSpPr>
          <p:nvPr/>
        </p:nvSpPr>
        <p:spPr>
          <a:xfrm>
            <a:off x="239713" y="1319213"/>
            <a:ext cx="8447087" cy="3113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58775" indent="-1778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539750" indent="-180975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u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717550" indent="-1778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898525" indent="-180975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同步精度达到毫秒级别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结合</a:t>
            </a:r>
            <a:r>
              <a:rPr lang="en-US" altLang="zh-CN" smtClean="0"/>
              <a:t>seek</a:t>
            </a:r>
            <a:r>
              <a:rPr lang="zh-CN" altLang="en-US" smtClean="0"/>
              <a:t>、丢帧、等待实现快速精准同步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填补海信在多播放器同步技术领域的空白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丰富海信基于</a:t>
            </a:r>
            <a:r>
              <a:rPr lang="en-US" altLang="zh-CN" smtClean="0"/>
              <a:t>Gstreamer</a:t>
            </a:r>
            <a:r>
              <a:rPr lang="zh-CN" altLang="en-US" smtClean="0"/>
              <a:t>的自有播放器的功能性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50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价值探索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运营提效（举个例子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>
          <a:xfrm>
            <a:off x="8007178" y="4797054"/>
            <a:ext cx="839043" cy="369332"/>
          </a:xfrm>
        </p:spPr>
        <p:txBody>
          <a:bodyPr/>
          <a:lstStyle/>
          <a:p>
            <a:r>
              <a:rPr lang="en-US" altLang="zh-CN" dirty="0" smtClean="0"/>
              <a:t>16/16</a:t>
            </a:r>
            <a:endParaRPr lang="en-US" altLang="zh-CN" dirty="0"/>
          </a:p>
        </p:txBody>
      </p:sp>
      <p:sp>
        <p:nvSpPr>
          <p:cNvPr id="14" name="内容占位符 23"/>
          <p:cNvSpPr>
            <a:spLocks noGrp="1"/>
          </p:cNvSpPr>
          <p:nvPr>
            <p:ph sz="quarter" idx="14"/>
          </p:nvPr>
        </p:nvSpPr>
        <p:spPr>
          <a:xfrm>
            <a:off x="239713" y="1460783"/>
            <a:ext cx="8447087" cy="1416232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节省</a:t>
            </a:r>
            <a:r>
              <a:rPr lang="zh-CN" altLang="en-US" dirty="0"/>
              <a:t>新机型的适配费用每年</a:t>
            </a:r>
            <a:r>
              <a:rPr lang="en-US" altLang="zh-CN" dirty="0"/>
              <a:t>15</a:t>
            </a:r>
            <a:r>
              <a:rPr lang="zh-CN" altLang="en-US" dirty="0"/>
              <a:t>万。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由于</a:t>
            </a:r>
            <a:r>
              <a:rPr lang="zh-CN" altLang="zh-CN" dirty="0"/>
              <a:t>棱镜项目外包方不开源，后续可能会产生其它问题和费用。本方案则可避免代码不开源导致的部分费用</a:t>
            </a:r>
            <a:endParaRPr lang="zh-C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049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20276" y="2041916"/>
            <a:ext cx="2108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 smtClean="0">
                <a:solidFill>
                  <a:srgbClr val="009999"/>
                </a:solidFill>
                <a:ea typeface="黑体"/>
              </a:rPr>
              <a:t>THANKS</a:t>
            </a:r>
            <a:endParaRPr kumimoji="1" lang="zh-CN" altLang="en-US" sz="4400" b="1" dirty="0">
              <a:solidFill>
                <a:srgbClr val="009999"/>
              </a:solidFill>
              <a:ea typeface="黑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72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>
          <a:xfrm>
            <a:off x="925975" y="555585"/>
            <a:ext cx="7389331" cy="3940215"/>
          </a:xfrm>
        </p:spPr>
        <p:txBody>
          <a:bodyPr/>
          <a:lstStyle/>
          <a:p>
            <a:pPr algn="ctr"/>
            <a:r>
              <a:rPr lang="zh-CN" altLang="en-US" sz="3200" dirty="0" smtClean="0"/>
              <a:t>目录</a:t>
            </a:r>
            <a:endParaRPr lang="en-US" altLang="zh-CN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背景</a:t>
            </a:r>
            <a:r>
              <a:rPr lang="en-US" altLang="zh-CN" sz="3200" dirty="0" smtClean="0"/>
              <a:t>&amp;</a:t>
            </a:r>
            <a:r>
              <a:rPr lang="zh-CN" altLang="en-US" sz="3200" dirty="0" smtClean="0"/>
              <a:t>现状</a:t>
            </a:r>
            <a:endParaRPr lang="en-US" altLang="zh-CN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目标</a:t>
            </a:r>
            <a:r>
              <a:rPr lang="en-US" altLang="zh-CN" sz="3200" dirty="0" smtClean="0"/>
              <a:t>&amp;</a:t>
            </a:r>
            <a:r>
              <a:rPr lang="zh-CN" altLang="en-US" sz="3200" dirty="0" smtClean="0"/>
              <a:t>内容</a:t>
            </a:r>
            <a:endParaRPr lang="en-US" altLang="zh-CN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技术可行性</a:t>
            </a:r>
            <a:r>
              <a:rPr lang="en-US" altLang="zh-CN" sz="3200" dirty="0" smtClean="0"/>
              <a:t>&amp;</a:t>
            </a:r>
            <a:r>
              <a:rPr lang="zh-CN" altLang="en-US" sz="3200" dirty="0" smtClean="0"/>
              <a:t>资源需求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价值探索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4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现状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239486" y="758214"/>
            <a:ext cx="5616575" cy="405498"/>
          </a:xfrm>
        </p:spPr>
        <p:txBody>
          <a:bodyPr/>
          <a:lstStyle/>
          <a:p>
            <a:r>
              <a:rPr lang="zh-CN" altLang="en-US" dirty="0" smtClean="0"/>
              <a:t>传统方案</a:t>
            </a:r>
            <a:endParaRPr lang="zh-CN" alt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4"/>
          </p:nvPr>
        </p:nvSpPr>
        <p:spPr>
          <a:xfrm>
            <a:off x="239486" y="1215448"/>
            <a:ext cx="8703792" cy="35816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对于电视产品，商场门店需要进行产品展示，传统的展示设备耗资高且技术寿命短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1/16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60" y="1811532"/>
            <a:ext cx="5430900" cy="304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6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r>
              <a:rPr lang="en-US" altLang="zh-CN" dirty="0"/>
              <a:t>&amp;</a:t>
            </a:r>
            <a:r>
              <a:rPr lang="zh-CN" altLang="en-US" dirty="0"/>
              <a:t>现状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239486" y="724761"/>
            <a:ext cx="5616575" cy="405498"/>
          </a:xfrm>
        </p:spPr>
        <p:txBody>
          <a:bodyPr/>
          <a:lstStyle/>
          <a:p>
            <a:r>
              <a:rPr lang="zh-CN" altLang="en-US" dirty="0" smtClean="0"/>
              <a:t>棱镜项目</a:t>
            </a:r>
            <a:endParaRPr lang="zh-CN" alt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4"/>
          </p:nvPr>
        </p:nvSpPr>
        <p:spPr>
          <a:xfrm>
            <a:off x="239713" y="1092788"/>
            <a:ext cx="8447087" cy="15277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该</a:t>
            </a:r>
            <a:r>
              <a:rPr lang="zh-CN" altLang="en-US" dirty="0"/>
              <a:t>项目由云端服务器、智能路由器、电视终端等组成</a:t>
            </a:r>
            <a:r>
              <a:rPr lang="zh-CN" altLang="en-US" dirty="0" smtClean="0"/>
              <a:t>。通过</a:t>
            </a:r>
            <a:r>
              <a:rPr lang="en-US" altLang="zh-CN" dirty="0"/>
              <a:t>PC</a:t>
            </a:r>
            <a:r>
              <a:rPr lang="zh-CN" altLang="en-US" dirty="0"/>
              <a:t>或者移动终端登录系统进行配置，然后由服务器下发指令给智能路由器，最终由智能路由器控制智能电视终端的演示。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截止</a:t>
            </a:r>
            <a:r>
              <a:rPr lang="en-US" altLang="zh-CN" dirty="0"/>
              <a:t>2016 </a:t>
            </a:r>
            <a:r>
              <a:rPr lang="zh-CN" altLang="en-US" dirty="0"/>
              <a:t>年仅棱镜三联屏节省开支</a:t>
            </a:r>
            <a:r>
              <a:rPr lang="en-US" altLang="zh-CN" dirty="0"/>
              <a:t>299</a:t>
            </a:r>
            <a:r>
              <a:rPr lang="zh-CN" altLang="en-US" dirty="0"/>
              <a:t>万元 </a:t>
            </a:r>
            <a:r>
              <a:rPr lang="en-US" altLang="zh-CN" dirty="0"/>
              <a:t>(</a:t>
            </a:r>
            <a:r>
              <a:rPr lang="zh-CN" altLang="en-US" dirty="0"/>
              <a:t>传统终端播放方案每个店面</a:t>
            </a:r>
            <a:r>
              <a:rPr lang="en-US" altLang="zh-CN" dirty="0"/>
              <a:t>15950</a:t>
            </a:r>
            <a:r>
              <a:rPr lang="zh-CN" altLang="en-US" dirty="0"/>
              <a:t>元，棱镜终端播放方案</a:t>
            </a:r>
            <a:r>
              <a:rPr lang="en-US" altLang="zh-CN" dirty="0"/>
              <a:t>210</a:t>
            </a:r>
            <a:r>
              <a:rPr lang="zh-CN" altLang="en-US" dirty="0"/>
              <a:t>元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2/16</a:t>
            </a:r>
            <a:endParaRPr lang="en-US" altLang="zh-CN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841" y="2598236"/>
            <a:ext cx="2694990" cy="2248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9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r>
              <a:rPr lang="en-US" altLang="zh-CN" dirty="0"/>
              <a:t>&amp;</a:t>
            </a:r>
            <a:r>
              <a:rPr lang="zh-CN" altLang="en-US" dirty="0"/>
              <a:t>现状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239486" y="735912"/>
            <a:ext cx="5616575" cy="405498"/>
          </a:xfrm>
        </p:spPr>
        <p:txBody>
          <a:bodyPr/>
          <a:lstStyle/>
          <a:p>
            <a:r>
              <a:rPr lang="zh-CN" altLang="en-US" dirty="0" smtClean="0"/>
              <a:t>棱镜项目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3/16</a:t>
            </a:r>
            <a:endParaRPr lang="en-US" altLang="zh-CN" dirty="0"/>
          </a:p>
        </p:txBody>
      </p:sp>
      <p:sp>
        <p:nvSpPr>
          <p:cNvPr id="9" name="内容占位符 23"/>
          <p:cNvSpPr>
            <a:spLocks noGrp="1"/>
          </p:cNvSpPr>
          <p:nvPr>
            <p:ph sz="quarter" idx="14"/>
          </p:nvPr>
        </p:nvSpPr>
        <p:spPr>
          <a:xfrm>
            <a:off x="239486" y="1204304"/>
            <a:ext cx="8447087" cy="121551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棱镜项目虽然取得了成果，但仍有一些问题有待解决。例如多个播放器之间无法实现精准的同步</a:t>
            </a:r>
            <a:r>
              <a:rPr lang="zh-CN" altLang="en-US" dirty="0" smtClean="0"/>
              <a:t>。棱镜项目通过</a:t>
            </a:r>
            <a:r>
              <a:rPr lang="en-US" altLang="zh-CN" dirty="0" smtClean="0"/>
              <a:t>seek</a:t>
            </a:r>
            <a:r>
              <a:rPr lang="zh-CN" altLang="en-US" dirty="0" smtClean="0"/>
              <a:t>操作实现同步，但</a:t>
            </a:r>
            <a:r>
              <a:rPr lang="zh-CN" altLang="en-US" dirty="0"/>
              <a:t>由于</a:t>
            </a:r>
            <a:r>
              <a:rPr lang="en-US" altLang="zh-CN" dirty="0"/>
              <a:t>seek</a:t>
            </a:r>
            <a:r>
              <a:rPr lang="zh-CN" altLang="en-US" dirty="0"/>
              <a:t>操作本身存在耗时且</a:t>
            </a:r>
            <a:r>
              <a:rPr lang="en-US" altLang="zh-CN" dirty="0"/>
              <a:t>seek</a:t>
            </a:r>
            <a:r>
              <a:rPr lang="zh-CN" altLang="en-US" dirty="0"/>
              <a:t>时需要寻找视频关键帧（防止出现花屏），因此无法通过</a:t>
            </a:r>
            <a:r>
              <a:rPr lang="en-US" altLang="zh-CN" dirty="0"/>
              <a:t>seek</a:t>
            </a:r>
            <a:r>
              <a:rPr lang="zh-CN" altLang="en-US" dirty="0"/>
              <a:t>实现多台电视之间的精准同步。</a:t>
            </a:r>
            <a:endParaRPr lang="en-US" altLang="zh-CN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578" y="2188834"/>
            <a:ext cx="4157081" cy="260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9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r>
              <a:rPr lang="en-US" altLang="zh-CN" dirty="0"/>
              <a:t>&amp;</a:t>
            </a:r>
            <a:r>
              <a:rPr lang="zh-CN" altLang="en-US" dirty="0"/>
              <a:t>内容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创新点</a:t>
            </a:r>
          </a:p>
        </p:txBody>
      </p:sp>
      <p:sp>
        <p:nvSpPr>
          <p:cNvPr id="24" name="内容占位符 23"/>
          <p:cNvSpPr>
            <a:spLocks noGrp="1"/>
          </p:cNvSpPr>
          <p:nvPr>
            <p:ph sz="quarter" idx="14"/>
          </p:nvPr>
        </p:nvSpPr>
        <p:spPr>
          <a:xfrm>
            <a:off x="239713" y="1319213"/>
            <a:ext cx="8447087" cy="31130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同步精度达到毫秒级别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结合</a:t>
            </a:r>
            <a:r>
              <a:rPr lang="en-US" altLang="zh-CN" dirty="0" smtClean="0"/>
              <a:t>seek</a:t>
            </a:r>
            <a:r>
              <a:rPr lang="zh-CN" altLang="en-US" dirty="0" smtClean="0"/>
              <a:t>、丢帧、等待实现快速精准同步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填补海信在多播放器同步技术领域的空白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丰富海信基于</a:t>
            </a:r>
            <a:r>
              <a:rPr lang="en-US" altLang="zh-CN" dirty="0" err="1" smtClean="0"/>
              <a:t>Gstreamer</a:t>
            </a:r>
            <a:r>
              <a:rPr lang="zh-CN" altLang="en-US" dirty="0" smtClean="0"/>
              <a:t>的自有播放器的功能性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4/16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83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r>
              <a:rPr lang="en-US" altLang="zh-CN" dirty="0"/>
              <a:t>&amp;</a:t>
            </a:r>
            <a:r>
              <a:rPr lang="zh-CN" altLang="en-US" dirty="0"/>
              <a:t>内容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知识产权</a:t>
            </a:r>
            <a:r>
              <a:rPr lang="en-US" altLang="zh-CN" dirty="0" smtClean="0"/>
              <a:t>-</a:t>
            </a:r>
            <a:r>
              <a:rPr lang="zh-CN" altLang="en-US" dirty="0" smtClean="0"/>
              <a:t>专利申请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>
          <a:xfrm>
            <a:off x="7908324" y="4797054"/>
            <a:ext cx="937897" cy="369332"/>
          </a:xfrm>
        </p:spPr>
        <p:txBody>
          <a:bodyPr/>
          <a:lstStyle/>
          <a:p>
            <a:r>
              <a:rPr lang="en-US" altLang="zh-CN" dirty="0" smtClean="0"/>
              <a:t>5/16</a:t>
            </a:r>
            <a:endParaRPr lang="en-US" altLang="zh-CN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342677456"/>
              </p:ext>
            </p:extLst>
          </p:nvPr>
        </p:nvGraphicFramePr>
        <p:xfrm>
          <a:off x="399133" y="1686383"/>
          <a:ext cx="844708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054"/>
                <a:gridCol w="6746034"/>
              </a:tblGrid>
              <a:tr h="316639">
                <a:tc>
                  <a:txBody>
                    <a:bodyPr/>
                    <a:lstStyle/>
                    <a:p>
                      <a:r>
                        <a:rPr kumimoji="0" lang="zh-CN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类别</a:t>
                      </a:r>
                      <a:endParaRPr kumimoji="0" lang="zh-CN" altLang="en-US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题名</a:t>
                      </a:r>
                      <a:endParaRPr kumimoji="0" lang="zh-CN" altLang="en-US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zh-CN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发明</a:t>
                      </a:r>
                      <a:endParaRPr kumimoji="0" lang="zh-CN" altLang="en-US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一种多播放器精准同步方法及装置</a:t>
                      </a:r>
                      <a:endParaRPr kumimoji="0" lang="zh-CN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zh-CN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发明</a:t>
                      </a:r>
                      <a:endParaRPr kumimoji="0" lang="zh-CN" altLang="en-US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</a:t>
                      </a:r>
                      <a:r>
                        <a:rPr kumimoji="0" lang="en-US" altLang="zh-CN" sz="1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Gstreamer</a:t>
                      </a:r>
                      <a:r>
                        <a:rPr kumimoji="0" lang="zh-CN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的快速同步方法</a:t>
                      </a:r>
                      <a:endParaRPr kumimoji="0" lang="zh-CN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74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技术可行性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239486" y="747063"/>
            <a:ext cx="5616575" cy="405498"/>
          </a:xfrm>
        </p:spPr>
        <p:txBody>
          <a:bodyPr/>
          <a:lstStyle/>
          <a:p>
            <a:r>
              <a:rPr lang="zh-CN" altLang="en-US" dirty="0"/>
              <a:t>视频</a:t>
            </a:r>
            <a:r>
              <a:rPr lang="zh-CN" altLang="en-US" dirty="0" smtClean="0"/>
              <a:t>播放基本原理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6/16</a:t>
            </a:r>
            <a:endParaRPr lang="en-US" altLang="zh-CN" dirty="0"/>
          </a:p>
        </p:txBody>
      </p:sp>
      <p:pic>
        <p:nvPicPr>
          <p:cNvPr id="8" name="Picture 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055" y="1826194"/>
            <a:ext cx="4545162" cy="2970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3"/>
          <p:cNvSpPr>
            <a:spLocks noGrp="1"/>
          </p:cNvSpPr>
          <p:nvPr>
            <p:ph sz="quarter" idx="14"/>
          </p:nvPr>
        </p:nvSpPr>
        <p:spPr>
          <a:xfrm>
            <a:off x="239486" y="1148549"/>
            <a:ext cx="8447087" cy="121551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应用层仅能通过</a:t>
            </a:r>
            <a:r>
              <a:rPr lang="en-US" altLang="zh-CN" dirty="0" smtClean="0"/>
              <a:t>seek</a:t>
            </a:r>
            <a:r>
              <a:rPr lang="zh-CN" altLang="en-US" dirty="0" smtClean="0"/>
              <a:t>实现非精准的同步，中间件层可以在音视频同步模块中用丢帧、等待的方式实现毫秒级的同步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527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技术可行性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181656" y="747063"/>
            <a:ext cx="2862060" cy="405498"/>
          </a:xfrm>
        </p:spPr>
        <p:txBody>
          <a:bodyPr/>
          <a:lstStyle/>
          <a:p>
            <a:r>
              <a:rPr lang="zh-CN" altLang="en-US" dirty="0" smtClean="0"/>
              <a:t>本方案同步原理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7/16</a:t>
            </a:r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44" y="2002005"/>
            <a:ext cx="3598305" cy="2876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233" y="2364020"/>
            <a:ext cx="4294569" cy="232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内容占位符 23"/>
          <p:cNvSpPr>
            <a:spLocks noGrp="1"/>
          </p:cNvSpPr>
          <p:nvPr>
            <p:ph sz="quarter" idx="14"/>
          </p:nvPr>
        </p:nvSpPr>
        <p:spPr>
          <a:xfrm>
            <a:off x="239486" y="1148549"/>
            <a:ext cx="8447087" cy="121551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一个主播放器和多个从播放器连接到同一局域网。</a:t>
            </a:r>
            <a:r>
              <a:rPr lang="zh-CN" altLang="en-US" dirty="0"/>
              <a:t>在播放视频时，主播放器实时广播</a:t>
            </a:r>
            <a:r>
              <a:rPr lang="zh-CN" altLang="en-US" dirty="0" smtClean="0"/>
              <a:t>当前播放时间，</a:t>
            </a:r>
            <a:r>
              <a:rPr lang="zh-CN" altLang="en-US" dirty="0"/>
              <a:t>从</a:t>
            </a:r>
            <a:r>
              <a:rPr lang="zh-CN" altLang="en-US" dirty="0" smtClean="0"/>
              <a:t>播放器根据</a:t>
            </a:r>
            <a:r>
              <a:rPr lang="zh-CN" altLang="en-US" dirty="0"/>
              <a:t>收到的</a:t>
            </a:r>
            <a:r>
              <a:rPr lang="zh-CN" altLang="en-US" dirty="0" smtClean="0"/>
              <a:t>时间以及</a:t>
            </a:r>
            <a:r>
              <a:rPr lang="zh-CN" altLang="en-US" dirty="0"/>
              <a:t>网络延迟去更新时间轴或者执行</a:t>
            </a:r>
            <a:r>
              <a:rPr lang="en-US" altLang="zh-CN" dirty="0"/>
              <a:t>seek</a:t>
            </a:r>
            <a:r>
              <a:rPr lang="zh-CN" altLang="en-US" dirty="0"/>
              <a:t>以达到同步的目的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525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1115</Words>
  <Application>Microsoft Office PowerPoint</Application>
  <PresentationFormat>全屏显示(16:9)</PresentationFormat>
  <Paragraphs>189</Paragraphs>
  <Slides>19</Slides>
  <Notes>18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主题</vt:lpstr>
      <vt:lpstr>Microsoft Visio Drawing</vt:lpstr>
      <vt:lpstr>PowerPoint 演示文稿</vt:lpstr>
      <vt:lpstr>PowerPoint 演示文稿</vt:lpstr>
      <vt:lpstr>背景&amp;现状</vt:lpstr>
      <vt:lpstr>背景&amp;现状</vt:lpstr>
      <vt:lpstr>背景&amp;现状</vt:lpstr>
      <vt:lpstr>目标&amp;内容</vt:lpstr>
      <vt:lpstr>目标&amp;内容</vt:lpstr>
      <vt:lpstr>技术可行性</vt:lpstr>
      <vt:lpstr>技术可行性</vt:lpstr>
      <vt:lpstr>技术可行性</vt:lpstr>
      <vt:lpstr>技术可行性</vt:lpstr>
      <vt:lpstr>技术可行性</vt:lpstr>
      <vt:lpstr>技术可行性</vt:lpstr>
      <vt:lpstr>技术可行性</vt:lpstr>
      <vt:lpstr>资源需求</vt:lpstr>
      <vt:lpstr>资源需求</vt:lpstr>
      <vt:lpstr>价值探索</vt:lpstr>
      <vt:lpstr>价值探索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cezar</dc:creator>
  <cp:lastModifiedBy>gary</cp:lastModifiedBy>
  <cp:revision>75</cp:revision>
  <dcterms:created xsi:type="dcterms:W3CDTF">2017-01-11T01:29:07Z</dcterms:created>
  <dcterms:modified xsi:type="dcterms:W3CDTF">2017-08-14T10:02:42Z</dcterms:modified>
</cp:coreProperties>
</file>