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93455" r:id="rId4"/>
  </p:sldMasterIdLst>
  <p:notesMasterIdLst>
    <p:notesMasterId r:id="rId19"/>
  </p:notesMasterIdLst>
  <p:sldIdLst>
    <p:sldId id="256" r:id="rId5"/>
    <p:sldId id="316" r:id="rId6"/>
    <p:sldId id="311" r:id="rId7"/>
    <p:sldId id="323" r:id="rId8"/>
    <p:sldId id="320" r:id="rId9"/>
    <p:sldId id="312" r:id="rId10"/>
    <p:sldId id="329" r:id="rId11"/>
    <p:sldId id="330" r:id="rId12"/>
    <p:sldId id="322" r:id="rId13"/>
    <p:sldId id="327" r:id="rId14"/>
    <p:sldId id="313" r:id="rId15"/>
    <p:sldId id="326" r:id="rId16"/>
    <p:sldId id="314" r:id="rId17"/>
    <p:sldId id="317"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9EA1"/>
    <a:srgbClr val="159C9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785" autoAdjust="0"/>
    <p:restoredTop sz="82815" autoAdjust="0"/>
  </p:normalViewPr>
  <p:slideViewPr>
    <p:cSldViewPr snapToGrid="0" snapToObjects="1">
      <p:cViewPr>
        <p:scale>
          <a:sx n="100" d="100"/>
          <a:sy n="100" d="100"/>
        </p:scale>
        <p:origin x="-906" y="-42"/>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D7ECA-F946-413E-A6DB-827F3AF7CD22}" type="datetimeFigureOut">
              <a:rPr lang="en-US" smtClean="0"/>
              <a:pPr/>
              <a:t>6/30/2017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0D6FA7-6BFA-4F5E-A9F1-C136224AC5F3}" type="slidenum">
              <a:rPr lang="en-US" smtClean="0"/>
              <a:pPr/>
              <a:t>‹#›</a:t>
            </a:fld>
            <a:endParaRPr lang="en-US"/>
          </a:p>
        </p:txBody>
      </p:sp>
    </p:spTree>
    <p:extLst>
      <p:ext uri="{BB962C8B-B14F-4D97-AF65-F5344CB8AC3E}">
        <p14:creationId xmlns:p14="http://schemas.microsoft.com/office/powerpoint/2010/main" val="3979730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0D6FA7-6BFA-4F5E-A9F1-C136224AC5F3}" type="slidenum">
              <a:rPr lang="en-US" smtClean="0"/>
              <a:pPr/>
              <a:t>0</a:t>
            </a:fld>
            <a:endParaRPr lang="en-US"/>
          </a:p>
        </p:txBody>
      </p:sp>
    </p:spTree>
    <p:extLst>
      <p:ext uri="{BB962C8B-B14F-4D97-AF65-F5344CB8AC3E}">
        <p14:creationId xmlns:p14="http://schemas.microsoft.com/office/powerpoint/2010/main" val="32708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pPr/>
              <a:t>1</a:t>
            </a:fld>
            <a:endParaRPr lang="en-US"/>
          </a:p>
        </p:txBody>
      </p:sp>
    </p:spTree>
    <p:extLst>
      <p:ext uri="{BB962C8B-B14F-4D97-AF65-F5344CB8AC3E}">
        <p14:creationId xmlns:p14="http://schemas.microsoft.com/office/powerpoint/2010/main" val="20745877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图片 3"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79139" y="659819"/>
            <a:ext cx="4558266" cy="1278938"/>
          </a:xfrm>
          <a:prstGeom prst="rect">
            <a:avLst/>
          </a:prstGeom>
        </p:spPr>
      </p:pic>
      <p:sp>
        <p:nvSpPr>
          <p:cNvPr id="2" name="Title 1"/>
          <p:cNvSpPr>
            <a:spLocks noGrp="1"/>
          </p:cNvSpPr>
          <p:nvPr>
            <p:ph type="ctrTitle"/>
          </p:nvPr>
        </p:nvSpPr>
        <p:spPr>
          <a:xfrm>
            <a:off x="693792" y="1881988"/>
            <a:ext cx="7772400" cy="1102519"/>
          </a:xfrm>
          <a:prstGeom prst="rect">
            <a:avLst/>
          </a:prstGeom>
        </p:spPr>
        <p:txBody>
          <a:bodyPr>
            <a:noAutofit/>
          </a:bodyPr>
          <a:lstStyle>
            <a:lvl1pPr algn="ctr">
              <a:defRPr sz="4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559359"/>
            <a:ext cx="6400800" cy="669740"/>
          </a:xfrm>
        </p:spPr>
        <p:txBody>
          <a:bodyPr>
            <a:norm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7283514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97308"/>
            <a:ext cx="2057400" cy="4114801"/>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97309"/>
            <a:ext cx="6019800" cy="4114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zh-CN" altLang="en-US" smtClean="0"/>
              <a:t>公司名称：</a:t>
            </a:r>
            <a:endParaRPr lang="en-US"/>
          </a:p>
        </p:txBody>
      </p:sp>
      <p:sp>
        <p:nvSpPr>
          <p:cNvPr id="6" name="Slide Number Placeholder 5"/>
          <p:cNvSpPr>
            <a:spLocks noGrp="1"/>
          </p:cNvSpPr>
          <p:nvPr>
            <p:ph type="sldNum" sz="quarter" idx="12"/>
          </p:nvPr>
        </p:nvSpPr>
        <p:spPr>
          <a:xfrm>
            <a:off x="7315197" y="4803950"/>
            <a:ext cx="1416363" cy="339549"/>
          </a:xfrm>
          <a:prstGeom prst="rect">
            <a:avLst/>
          </a:prstGeom>
        </p:spPr>
        <p:txBody>
          <a:bodyPr/>
          <a:lstStyle/>
          <a:p>
            <a:fld id="{2066355A-084C-D24E-9AD2-7E4FC41EA627}" type="slidenum">
              <a:rPr lang="en-US" smtClean="0"/>
              <a:pPr/>
              <a:t>‹#›</a:t>
            </a:fld>
            <a:endParaRPr lang="en-US" dirty="0"/>
          </a:p>
        </p:txBody>
      </p:sp>
      <p:sp>
        <p:nvSpPr>
          <p:cNvPr id="7" name="Title 1"/>
          <p:cNvSpPr txBox="1">
            <a:spLocks/>
          </p:cNvSpPr>
          <p:nvPr userDrawn="1"/>
        </p:nvSpPr>
        <p:spPr>
          <a:xfrm>
            <a:off x="211015" y="73743"/>
            <a:ext cx="7126564" cy="424558"/>
          </a:xfrm>
          <a:prstGeom prst="rect">
            <a:avLst/>
          </a:prstGeom>
        </p:spPr>
        <p:txBody>
          <a:bodyPr anchor="b">
            <a:noAutofit/>
          </a:bodyPr>
          <a:lstStyle>
            <a:lvl1pPr algn="l" defTabSz="457200" rtl="0" eaLnBrk="1" latinLnBrk="0" hangingPunct="1">
              <a:spcBef>
                <a:spcPct val="0"/>
              </a:spcBef>
              <a:buNone/>
              <a:defRPr sz="2200" b="1" kern="1200">
                <a:solidFill>
                  <a:srgbClr val="009EA1"/>
                </a:solidFill>
                <a:latin typeface="微软雅黑" panose="020B0503020204020204" pitchFamily="34" charset="-122"/>
                <a:ea typeface="微软雅黑" panose="020B0503020204020204" pitchFamily="34" charset="-122"/>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17996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40" y="556314"/>
            <a:ext cx="8879505" cy="424763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409242" y="4803950"/>
            <a:ext cx="1368403" cy="329077"/>
          </a:xfrm>
        </p:spPr>
        <p:txBody>
          <a:bodyPr/>
          <a:lstStyle>
            <a:lvl1pPr>
              <a:defRPr sz="1200"/>
            </a:lvl1pPr>
          </a:lstStyle>
          <a:p>
            <a:r>
              <a:rPr lang="zh-CN" altLang="en-US" smtClean="0"/>
              <a:t>公司名称：</a:t>
            </a:r>
            <a:endParaRPr lang="en-US" dirty="0"/>
          </a:p>
        </p:txBody>
      </p:sp>
      <p:sp>
        <p:nvSpPr>
          <p:cNvPr id="6" name="Slide Number Placeholder 5"/>
          <p:cNvSpPr>
            <a:spLocks noGrp="1"/>
          </p:cNvSpPr>
          <p:nvPr>
            <p:ph type="sldNum" sz="quarter" idx="12"/>
          </p:nvPr>
        </p:nvSpPr>
        <p:spPr>
          <a:xfrm>
            <a:off x="8044161" y="4803950"/>
            <a:ext cx="687399" cy="329077"/>
          </a:xfrm>
          <a:prstGeom prst="rect">
            <a:avLst/>
          </a:prstGeom>
        </p:spPr>
        <p:txBody>
          <a:bodyPr/>
          <a:lstStyle>
            <a:lvl1pPr>
              <a:defRPr sz="1200"/>
            </a:lvl1pPr>
          </a:lstStyle>
          <a:p>
            <a:fld id="{2066355A-084C-D24E-9AD2-7E4FC41EA627}" type="slidenum">
              <a:rPr lang="en-US" smtClean="0"/>
              <a:pPr/>
              <a:t>‹#›</a:t>
            </a:fld>
            <a:r>
              <a:rPr lang="en-US" dirty="0" smtClean="0"/>
              <a:t>/7</a:t>
            </a:r>
            <a:endParaRPr lang="en-US" dirty="0"/>
          </a:p>
        </p:txBody>
      </p:sp>
      <p:sp>
        <p:nvSpPr>
          <p:cNvPr id="7" name="Title 1"/>
          <p:cNvSpPr txBox="1">
            <a:spLocks/>
          </p:cNvSpPr>
          <p:nvPr userDrawn="1"/>
        </p:nvSpPr>
        <p:spPr>
          <a:xfrm>
            <a:off x="211015" y="73743"/>
            <a:ext cx="7126564" cy="424558"/>
          </a:xfrm>
          <a:prstGeom prst="rect">
            <a:avLst/>
          </a:prstGeom>
        </p:spPr>
        <p:txBody>
          <a:bodyPr anchor="b">
            <a:noAutofit/>
          </a:bodyPr>
          <a:lstStyle>
            <a:lvl1pPr algn="l" defTabSz="457200" rtl="0" eaLnBrk="1" latinLnBrk="0" hangingPunct="1">
              <a:spcBef>
                <a:spcPct val="0"/>
              </a:spcBef>
              <a:buNone/>
              <a:defRPr sz="2200" b="1" kern="1200">
                <a:solidFill>
                  <a:srgbClr val="009EA1"/>
                </a:solidFill>
                <a:latin typeface="微软雅黑" panose="020B0503020204020204" pitchFamily="34" charset="-122"/>
                <a:ea typeface="微软雅黑" panose="020B0503020204020204" pitchFamily="34" charset="-122"/>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187666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40" y="556314"/>
            <a:ext cx="8879505" cy="424763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409242" y="4803950"/>
            <a:ext cx="1368403" cy="329077"/>
          </a:xfrm>
        </p:spPr>
        <p:txBody>
          <a:bodyPr/>
          <a:lstStyle>
            <a:lvl1pPr>
              <a:defRPr sz="1200"/>
            </a:lvl1pPr>
          </a:lstStyle>
          <a:p>
            <a:r>
              <a:rPr lang="zh-CN" altLang="en-US" dirty="0" smtClean="0"/>
              <a:t>公司名称：</a:t>
            </a:r>
            <a:endParaRPr lang="en-US" dirty="0"/>
          </a:p>
        </p:txBody>
      </p:sp>
      <p:sp>
        <p:nvSpPr>
          <p:cNvPr id="7" name="Title 1"/>
          <p:cNvSpPr>
            <a:spLocks noGrp="1"/>
          </p:cNvSpPr>
          <p:nvPr>
            <p:ph type="title"/>
          </p:nvPr>
        </p:nvSpPr>
        <p:spPr>
          <a:xfrm>
            <a:off x="211015" y="73743"/>
            <a:ext cx="7126564" cy="424558"/>
          </a:xfrm>
          <a:prstGeom prst="rect">
            <a:avLst/>
          </a:prstGeom>
        </p:spPr>
        <p:txBody>
          <a:bodyPr anchor="b">
            <a:noAutofit/>
          </a:bodyPr>
          <a:lstStyle>
            <a:lvl1pPr algn="l">
              <a:defRPr sz="2200" b="1"/>
            </a:lvl1pPr>
          </a:lstStyle>
          <a:p>
            <a:r>
              <a:rPr lang="en-US" dirty="0" smtClean="0"/>
              <a:t>Click to edit Master title style</a:t>
            </a:r>
            <a:endParaRPr lang="en-US" dirty="0"/>
          </a:p>
        </p:txBody>
      </p:sp>
      <p:sp>
        <p:nvSpPr>
          <p:cNvPr id="8" name="Slide Number Placeholder 5"/>
          <p:cNvSpPr>
            <a:spLocks noGrp="1"/>
          </p:cNvSpPr>
          <p:nvPr>
            <p:ph type="sldNum" sz="quarter" idx="4"/>
          </p:nvPr>
        </p:nvSpPr>
        <p:spPr>
          <a:xfrm>
            <a:off x="7315197" y="4803950"/>
            <a:ext cx="1416363" cy="339549"/>
          </a:xfrm>
          <a:prstGeom prst="rect">
            <a:avLst/>
          </a:prstGeom>
        </p:spPr>
        <p:txBody>
          <a:bodyPr vert="horz" lIns="91440" tIns="45720" rIns="91440" bIns="45720" rtlCol="0" anchor="ctr"/>
          <a:lstStyle>
            <a:lvl1pPr algn="r">
              <a:defRPr sz="1800">
                <a:solidFill>
                  <a:srgbClr val="009EA1"/>
                </a:solidFill>
                <a:latin typeface="微软雅黑" panose="020B0503020204020204" pitchFamily="34" charset="-122"/>
                <a:ea typeface="微软雅黑" panose="020B0503020204020204" pitchFamily="34" charset="-122"/>
              </a:defRPr>
            </a:lvl1pPr>
          </a:lstStyle>
          <a:p>
            <a:fld id="{2066355A-084C-D24E-9AD2-7E4FC41EA627}" type="slidenum">
              <a:rPr lang="en-US" smtClean="0"/>
              <a:pPr/>
              <a:t>‹#›</a:t>
            </a:fld>
            <a:r>
              <a:rPr lang="en-US" dirty="0" smtClean="0"/>
              <a:t>/5</a:t>
            </a:r>
            <a:endParaRPr lang="en-US" dirty="0"/>
          </a:p>
        </p:txBody>
      </p:sp>
    </p:spTree>
    <p:extLst>
      <p:ext uri="{BB962C8B-B14F-4D97-AF65-F5344CB8AC3E}">
        <p14:creationId xmlns:p14="http://schemas.microsoft.com/office/powerpoint/2010/main" val="32203822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6050" y="590550"/>
            <a:ext cx="4432344" cy="41540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590550"/>
            <a:ext cx="4292600" cy="41540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zh-CN" altLang="en-US" smtClean="0"/>
              <a:t>公司名称：</a:t>
            </a:r>
            <a:endParaRPr lang="en-US"/>
          </a:p>
        </p:txBody>
      </p:sp>
      <p:sp>
        <p:nvSpPr>
          <p:cNvPr id="7" name="Slide Number Placeholder 6"/>
          <p:cNvSpPr>
            <a:spLocks noGrp="1"/>
          </p:cNvSpPr>
          <p:nvPr>
            <p:ph type="sldNum" sz="quarter" idx="12"/>
          </p:nvPr>
        </p:nvSpPr>
        <p:spPr>
          <a:xfrm>
            <a:off x="7315197" y="4803950"/>
            <a:ext cx="1416363" cy="339549"/>
          </a:xfrm>
          <a:prstGeom prst="rect">
            <a:avLst/>
          </a:prstGeom>
        </p:spPr>
        <p:txBody>
          <a:bodyPr/>
          <a:lstStyle/>
          <a:p>
            <a:fld id="{2066355A-084C-D24E-9AD2-7E4FC41EA627}" type="slidenum">
              <a:rPr lang="en-US" smtClean="0"/>
              <a:pPr/>
              <a:t>‹#›</a:t>
            </a:fld>
            <a:endParaRPr lang="en-US"/>
          </a:p>
        </p:txBody>
      </p:sp>
      <p:sp>
        <p:nvSpPr>
          <p:cNvPr id="8" name="Title 1"/>
          <p:cNvSpPr>
            <a:spLocks noGrp="1"/>
          </p:cNvSpPr>
          <p:nvPr>
            <p:ph type="title"/>
          </p:nvPr>
        </p:nvSpPr>
        <p:spPr>
          <a:xfrm>
            <a:off x="211015" y="73743"/>
            <a:ext cx="7126564" cy="424558"/>
          </a:xfrm>
          <a:prstGeom prst="rect">
            <a:avLst/>
          </a:prstGeom>
        </p:spPr>
        <p:txBody>
          <a:bodyPr anchor="b">
            <a:noAutofit/>
          </a:bodyPr>
          <a:lstStyle>
            <a:lvl1pPr algn="l">
              <a:defRPr sz="2200" b="1"/>
            </a:lvl1pPr>
          </a:lstStyle>
          <a:p>
            <a:r>
              <a:rPr lang="en-US" dirty="0" smtClean="0"/>
              <a:t>Click to edit Master title style</a:t>
            </a:r>
            <a:endParaRPr lang="en-US" dirty="0"/>
          </a:p>
        </p:txBody>
      </p:sp>
    </p:spTree>
    <p:extLst>
      <p:ext uri="{BB962C8B-B14F-4D97-AF65-F5344CB8AC3E}">
        <p14:creationId xmlns:p14="http://schemas.microsoft.com/office/powerpoint/2010/main" val="12605946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5029" y="581942"/>
            <a:ext cx="4364181" cy="479822"/>
          </a:xfrm>
        </p:spPr>
        <p:txBody>
          <a:bodyPr anchor="b"/>
          <a:lstStyle>
            <a:lvl1pPr marL="0" indent="0">
              <a:buNone/>
              <a:defRPr sz="2000" b="1">
                <a:solidFill>
                  <a:srgbClr val="009E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a:t>
            </a:r>
          </a:p>
        </p:txBody>
      </p:sp>
      <p:sp>
        <p:nvSpPr>
          <p:cNvPr id="4" name="Content Placeholder 3"/>
          <p:cNvSpPr>
            <a:spLocks noGrp="1"/>
          </p:cNvSpPr>
          <p:nvPr>
            <p:ph sz="half" idx="2"/>
          </p:nvPr>
        </p:nvSpPr>
        <p:spPr>
          <a:xfrm>
            <a:off x="195028" y="1112970"/>
            <a:ext cx="4364181" cy="36444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581942"/>
            <a:ext cx="4287959" cy="479822"/>
          </a:xfrm>
        </p:spPr>
        <p:txBody>
          <a:bodyPr anchor="b">
            <a:normAutofit/>
          </a:bodyPr>
          <a:lstStyle>
            <a:lvl1pPr marL="0" indent="0">
              <a:buNone/>
              <a:defRPr sz="2000" b="1">
                <a:solidFill>
                  <a:srgbClr val="009E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p:nvPr>
        </p:nvSpPr>
        <p:spPr>
          <a:xfrm>
            <a:off x="4645026" y="1112970"/>
            <a:ext cx="4287959" cy="36444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zh-CN" altLang="en-US" smtClean="0"/>
              <a:t>公司名称：</a:t>
            </a:r>
            <a:endParaRPr lang="en-US"/>
          </a:p>
        </p:txBody>
      </p:sp>
      <p:sp>
        <p:nvSpPr>
          <p:cNvPr id="10" name="Title 1"/>
          <p:cNvSpPr>
            <a:spLocks noGrp="1"/>
          </p:cNvSpPr>
          <p:nvPr>
            <p:ph type="title"/>
          </p:nvPr>
        </p:nvSpPr>
        <p:spPr>
          <a:xfrm>
            <a:off x="211015" y="73743"/>
            <a:ext cx="7126564" cy="424558"/>
          </a:xfrm>
          <a:prstGeom prst="rect">
            <a:avLst/>
          </a:prstGeom>
        </p:spPr>
        <p:txBody>
          <a:bodyPr anchor="b">
            <a:noAutofit/>
          </a:bodyPr>
          <a:lstStyle>
            <a:lvl1pPr algn="l">
              <a:defRPr sz="2200" b="1"/>
            </a:lvl1pPr>
          </a:lstStyle>
          <a:p>
            <a:r>
              <a:rPr lang="en-US" dirty="0" smtClean="0"/>
              <a:t>Click to edit Master title style</a:t>
            </a:r>
            <a:endParaRPr lang="en-US" dirty="0"/>
          </a:p>
        </p:txBody>
      </p:sp>
      <p:sp>
        <p:nvSpPr>
          <p:cNvPr id="11" name="Slide Number Placeholder 5"/>
          <p:cNvSpPr>
            <a:spLocks noGrp="1"/>
          </p:cNvSpPr>
          <p:nvPr>
            <p:ph type="sldNum" sz="quarter" idx="12"/>
          </p:nvPr>
        </p:nvSpPr>
        <p:spPr>
          <a:xfrm>
            <a:off x="7315197" y="4803950"/>
            <a:ext cx="1416363" cy="339549"/>
          </a:xfrm>
          <a:prstGeom prst="rect">
            <a:avLst/>
          </a:prstGeom>
        </p:spPr>
        <p:txBody>
          <a:bodyPr vert="horz" lIns="91440" tIns="45720" rIns="91440" bIns="45720" rtlCol="0" anchor="ctr"/>
          <a:lstStyle>
            <a:lvl1pPr algn="r">
              <a:defRPr sz="1800">
                <a:solidFill>
                  <a:srgbClr val="009EA1"/>
                </a:solidFill>
                <a:latin typeface="微软雅黑" panose="020B0503020204020204" pitchFamily="34" charset="-122"/>
                <a:ea typeface="微软雅黑" panose="020B0503020204020204" pitchFamily="34" charset="-122"/>
              </a:defRPr>
            </a:lvl1pPr>
          </a:lstStyle>
          <a:p>
            <a:fld id="{2066355A-084C-D24E-9AD2-7E4FC41EA627}" type="slidenum">
              <a:rPr lang="en-US" smtClean="0"/>
              <a:pPr/>
              <a:t>‹#›</a:t>
            </a:fld>
            <a:r>
              <a:rPr lang="en-US" dirty="0" smtClean="0"/>
              <a:t>/7</a:t>
            </a:r>
            <a:endParaRPr lang="en-US" dirty="0"/>
          </a:p>
        </p:txBody>
      </p:sp>
    </p:spTree>
    <p:extLst>
      <p:ext uri="{BB962C8B-B14F-4D97-AF65-F5344CB8AC3E}">
        <p14:creationId xmlns:p14="http://schemas.microsoft.com/office/powerpoint/2010/main" val="24868244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zh-CN" altLang="en-US" smtClean="0"/>
              <a:t>公司名称：</a:t>
            </a:r>
            <a:endParaRPr lang="en-US"/>
          </a:p>
        </p:txBody>
      </p:sp>
      <p:sp>
        <p:nvSpPr>
          <p:cNvPr id="5" name="Slide Number Placeholder 4"/>
          <p:cNvSpPr>
            <a:spLocks noGrp="1"/>
          </p:cNvSpPr>
          <p:nvPr>
            <p:ph type="sldNum" sz="quarter" idx="12"/>
          </p:nvPr>
        </p:nvSpPr>
        <p:spPr>
          <a:xfrm>
            <a:off x="7315197" y="4803950"/>
            <a:ext cx="1416363" cy="339549"/>
          </a:xfrm>
          <a:prstGeom prst="rect">
            <a:avLst/>
          </a:prstGeom>
        </p:spPr>
        <p:txBody>
          <a:bodyPr/>
          <a:lstStyle/>
          <a:p>
            <a:fld id="{2066355A-084C-D24E-9AD2-7E4FC41EA627}" type="slidenum">
              <a:rPr lang="en-US" smtClean="0"/>
              <a:pPr/>
              <a:t>‹#›</a:t>
            </a:fld>
            <a:endParaRPr lang="en-US"/>
          </a:p>
        </p:txBody>
      </p:sp>
      <p:sp>
        <p:nvSpPr>
          <p:cNvPr id="6" name="Text Placeholder 2"/>
          <p:cNvSpPr>
            <a:spLocks noGrp="1"/>
          </p:cNvSpPr>
          <p:nvPr>
            <p:ph type="body" idx="1"/>
          </p:nvPr>
        </p:nvSpPr>
        <p:spPr>
          <a:xfrm>
            <a:off x="265367" y="560027"/>
            <a:ext cx="8584491" cy="392739"/>
          </a:xfrm>
        </p:spPr>
        <p:txBody>
          <a:bodyPr anchor="b"/>
          <a:lstStyle>
            <a:lvl1pPr marL="0" indent="0">
              <a:buNone/>
              <a:defRPr sz="2000" b="1">
                <a:solidFill>
                  <a:srgbClr val="009E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a:t>
            </a:r>
          </a:p>
        </p:txBody>
      </p:sp>
      <p:sp>
        <p:nvSpPr>
          <p:cNvPr id="7" name="Content Placeholder 3"/>
          <p:cNvSpPr>
            <a:spLocks noGrp="1"/>
          </p:cNvSpPr>
          <p:nvPr>
            <p:ph sz="half" idx="2"/>
          </p:nvPr>
        </p:nvSpPr>
        <p:spPr>
          <a:xfrm>
            <a:off x="265366" y="952766"/>
            <a:ext cx="8584491" cy="37827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txBox="1">
            <a:spLocks/>
          </p:cNvSpPr>
          <p:nvPr userDrawn="1"/>
        </p:nvSpPr>
        <p:spPr>
          <a:xfrm>
            <a:off x="211015" y="73743"/>
            <a:ext cx="7126564" cy="424558"/>
          </a:xfrm>
          <a:prstGeom prst="rect">
            <a:avLst/>
          </a:prstGeom>
        </p:spPr>
        <p:txBody>
          <a:bodyPr anchor="b">
            <a:noAutofit/>
          </a:bodyPr>
          <a:lstStyle>
            <a:lvl1pPr algn="l" defTabSz="457200" rtl="0" eaLnBrk="1" latinLnBrk="0" hangingPunct="1">
              <a:spcBef>
                <a:spcPct val="0"/>
              </a:spcBef>
              <a:buNone/>
              <a:defRPr sz="2200" b="1" kern="1200">
                <a:solidFill>
                  <a:srgbClr val="009EA1"/>
                </a:solidFill>
                <a:latin typeface="微软雅黑" panose="020B0503020204020204" pitchFamily="34" charset="-122"/>
                <a:ea typeface="微软雅黑" panose="020B0503020204020204" pitchFamily="34" charset="-122"/>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847129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015" y="73743"/>
            <a:ext cx="7126564" cy="424558"/>
          </a:xfrm>
          <a:prstGeom prst="rect">
            <a:avLst/>
          </a:prstGeom>
        </p:spPr>
        <p:txBody>
          <a:bodyPr anchor="b">
            <a:noAutofit/>
          </a:bodyPr>
          <a:lstStyle>
            <a:lvl1pPr algn="l">
              <a:defRPr sz="22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49" y="562708"/>
            <a:ext cx="5332357" cy="4241242"/>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211015" y="562708"/>
            <a:ext cx="3302177" cy="42412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zh-CN" altLang="en-US" smtClean="0"/>
              <a:t>公司名称：</a:t>
            </a:r>
            <a:endParaRPr lang="en-US"/>
          </a:p>
        </p:txBody>
      </p:sp>
      <p:sp>
        <p:nvSpPr>
          <p:cNvPr id="7" name="Slide Number Placeholder 6"/>
          <p:cNvSpPr>
            <a:spLocks noGrp="1"/>
          </p:cNvSpPr>
          <p:nvPr>
            <p:ph type="sldNum" sz="quarter" idx="12"/>
          </p:nvPr>
        </p:nvSpPr>
        <p:spPr>
          <a:xfrm>
            <a:off x="7315197" y="4803950"/>
            <a:ext cx="1416363" cy="339549"/>
          </a:xfrm>
          <a:prstGeom prst="rect">
            <a:avLst/>
          </a:prstGeom>
        </p:spPr>
        <p:txBody>
          <a:bodyPr/>
          <a:lstStyle/>
          <a:p>
            <a:fld id="{2C6B1FF6-39B9-40F5-8B67-33C6354A3D4F}" type="slidenum">
              <a:rPr kumimoji="0" lang="en-US" smtClean="0"/>
              <a:pPr/>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02543" y="1873046"/>
            <a:ext cx="5762218" cy="1541206"/>
          </a:xfrm>
          <a:prstGeom prst="rect">
            <a:avLst/>
          </a:prstGeom>
        </p:spPr>
        <p:txBody>
          <a:bodyPr anchor="b">
            <a:noAutofit/>
          </a:bodyPr>
          <a:lstStyle>
            <a:lvl1pPr algn="l">
              <a:defRPr sz="4000" b="1">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464230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7090" y="553602"/>
            <a:ext cx="6961598"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zh-CN" altLang="en-US" smtClean="0"/>
              <a:t>公司名称：</a:t>
            </a:r>
            <a:endParaRPr lang="en-US"/>
          </a:p>
        </p:txBody>
      </p:sp>
      <p:sp>
        <p:nvSpPr>
          <p:cNvPr id="7" name="Slide Number Placeholder 6"/>
          <p:cNvSpPr>
            <a:spLocks noGrp="1"/>
          </p:cNvSpPr>
          <p:nvPr>
            <p:ph type="sldNum" sz="quarter" idx="12"/>
          </p:nvPr>
        </p:nvSpPr>
        <p:spPr>
          <a:xfrm>
            <a:off x="7315197" y="4803950"/>
            <a:ext cx="1416363" cy="339549"/>
          </a:xfrm>
          <a:prstGeom prst="rect">
            <a:avLst/>
          </a:prstGeom>
        </p:spPr>
        <p:txBody>
          <a:bodyPr/>
          <a:lstStyle/>
          <a:p>
            <a:fld id="{2066355A-084C-D24E-9AD2-7E4FC41EA627}" type="slidenum">
              <a:rPr lang="en-US" smtClean="0"/>
              <a:pPr/>
              <a:t>‹#›</a:t>
            </a:fld>
            <a:endParaRPr lang="en-US"/>
          </a:p>
        </p:txBody>
      </p:sp>
      <p:sp>
        <p:nvSpPr>
          <p:cNvPr id="8" name="Title 1"/>
          <p:cNvSpPr txBox="1">
            <a:spLocks/>
          </p:cNvSpPr>
          <p:nvPr userDrawn="1"/>
        </p:nvSpPr>
        <p:spPr>
          <a:xfrm>
            <a:off x="211015" y="73743"/>
            <a:ext cx="7126564" cy="424558"/>
          </a:xfrm>
          <a:prstGeom prst="rect">
            <a:avLst/>
          </a:prstGeom>
        </p:spPr>
        <p:txBody>
          <a:bodyPr anchor="b">
            <a:noAutofit/>
          </a:bodyPr>
          <a:lstStyle>
            <a:lvl1pPr algn="l" defTabSz="457200" rtl="0" eaLnBrk="1" latinLnBrk="0" hangingPunct="1">
              <a:spcBef>
                <a:spcPct val="0"/>
              </a:spcBef>
              <a:buNone/>
              <a:defRPr sz="2200" b="1" kern="1200">
                <a:solidFill>
                  <a:srgbClr val="009EA1"/>
                </a:solidFill>
                <a:latin typeface="微软雅黑" panose="020B0503020204020204" pitchFamily="34" charset="-122"/>
                <a:ea typeface="微软雅黑" panose="020B0503020204020204" pitchFamily="34" charset="-122"/>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1598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zh-CN" altLang="en-US" smtClean="0"/>
              <a:t>公司名称：</a:t>
            </a:r>
            <a:endParaRPr lang="en-US"/>
          </a:p>
        </p:txBody>
      </p:sp>
      <p:sp>
        <p:nvSpPr>
          <p:cNvPr id="6" name="Slide Number Placeholder 5"/>
          <p:cNvSpPr>
            <a:spLocks noGrp="1"/>
          </p:cNvSpPr>
          <p:nvPr>
            <p:ph type="sldNum" sz="quarter" idx="12"/>
          </p:nvPr>
        </p:nvSpPr>
        <p:spPr>
          <a:xfrm>
            <a:off x="7315197" y="4803950"/>
            <a:ext cx="1416363" cy="339549"/>
          </a:xfrm>
          <a:prstGeom prst="rect">
            <a:avLst/>
          </a:prstGeom>
        </p:spPr>
        <p:txBody>
          <a:bodyPr/>
          <a:lstStyle/>
          <a:p>
            <a:fld id="{2066355A-084C-D24E-9AD2-7E4FC41EA627}" type="slidenum">
              <a:rPr lang="en-US" smtClean="0"/>
              <a:pPr/>
              <a:t>‹#›</a:t>
            </a:fld>
            <a:endParaRPr lang="en-US"/>
          </a:p>
        </p:txBody>
      </p:sp>
      <p:sp>
        <p:nvSpPr>
          <p:cNvPr id="7" name="Title 1"/>
          <p:cNvSpPr txBox="1">
            <a:spLocks/>
          </p:cNvSpPr>
          <p:nvPr userDrawn="1"/>
        </p:nvSpPr>
        <p:spPr>
          <a:xfrm>
            <a:off x="211015" y="73743"/>
            <a:ext cx="7126564" cy="424558"/>
          </a:xfrm>
          <a:prstGeom prst="rect">
            <a:avLst/>
          </a:prstGeom>
        </p:spPr>
        <p:txBody>
          <a:bodyPr anchor="b">
            <a:noAutofit/>
          </a:bodyPr>
          <a:lstStyle>
            <a:lvl1pPr algn="l" defTabSz="457200" rtl="0" eaLnBrk="1" latinLnBrk="0" hangingPunct="1">
              <a:spcBef>
                <a:spcPct val="0"/>
              </a:spcBef>
              <a:buNone/>
              <a:defRPr sz="2200" b="1" kern="1200">
                <a:solidFill>
                  <a:srgbClr val="009EA1"/>
                </a:solidFill>
                <a:latin typeface="微软雅黑" panose="020B0503020204020204" pitchFamily="34" charset="-122"/>
                <a:ea typeface="微软雅黑" panose="020B0503020204020204" pitchFamily="34" charset="-122"/>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233172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0912" y="560028"/>
            <a:ext cx="8887062" cy="424392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513192" y="4803951"/>
            <a:ext cx="2133600" cy="329076"/>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en-US"/>
          </a:p>
        </p:txBody>
      </p:sp>
      <p:sp>
        <p:nvSpPr>
          <p:cNvPr id="5" name="Footer Placeholder 4"/>
          <p:cNvSpPr>
            <a:spLocks noGrp="1"/>
          </p:cNvSpPr>
          <p:nvPr>
            <p:ph type="ftr" sz="quarter" idx="3"/>
          </p:nvPr>
        </p:nvSpPr>
        <p:spPr>
          <a:xfrm>
            <a:off x="409242" y="4803950"/>
            <a:ext cx="1435544" cy="339549"/>
          </a:xfrm>
          <a:prstGeom prst="rect">
            <a:avLst/>
          </a:prstGeom>
        </p:spPr>
        <p:txBody>
          <a:bodyPr vert="horz" lIns="91440" tIns="45720" rIns="91440" bIns="45720" rtlCol="0" anchor="ctr"/>
          <a:lstStyle>
            <a:lvl1pPr algn="l">
              <a:defRPr sz="1200">
                <a:solidFill>
                  <a:srgbClr val="009EA1"/>
                </a:solidFill>
                <a:latin typeface="微软雅黑" panose="020B0503020204020204" pitchFamily="34" charset="-122"/>
                <a:ea typeface="微软雅黑" panose="020B0503020204020204" pitchFamily="34" charset="-122"/>
              </a:defRPr>
            </a:lvl1pPr>
          </a:lstStyle>
          <a:p>
            <a:r>
              <a:rPr lang="zh-CN" altLang="en-US" smtClean="0"/>
              <a:t>公司名称：</a:t>
            </a:r>
            <a:endParaRPr lang="en-US" dirty="0" smtClean="0"/>
          </a:p>
        </p:txBody>
      </p:sp>
      <p:sp>
        <p:nvSpPr>
          <p:cNvPr id="8" name="Slide Number Placeholder 5"/>
          <p:cNvSpPr>
            <a:spLocks noGrp="1"/>
          </p:cNvSpPr>
          <p:nvPr>
            <p:ph type="sldNum" sz="quarter" idx="4"/>
          </p:nvPr>
        </p:nvSpPr>
        <p:spPr>
          <a:xfrm>
            <a:off x="7315197" y="4803950"/>
            <a:ext cx="1416363" cy="339549"/>
          </a:xfrm>
          <a:prstGeom prst="rect">
            <a:avLst/>
          </a:prstGeom>
        </p:spPr>
        <p:txBody>
          <a:bodyPr vert="horz" lIns="91440" tIns="45720" rIns="91440" bIns="45720" rtlCol="0" anchor="ctr"/>
          <a:lstStyle>
            <a:lvl1pPr algn="r">
              <a:defRPr sz="1800">
                <a:solidFill>
                  <a:srgbClr val="009EA1"/>
                </a:solidFill>
                <a:latin typeface="微软雅黑" panose="020B0503020204020204" pitchFamily="34" charset="-122"/>
                <a:ea typeface="微软雅黑" panose="020B0503020204020204" pitchFamily="34" charset="-122"/>
              </a:defRPr>
            </a:lvl1pPr>
          </a:lstStyle>
          <a:p>
            <a:fld id="{2066355A-084C-D24E-9AD2-7E4FC41EA627}" type="slidenum">
              <a:rPr lang="en-US" smtClean="0"/>
              <a:pPr/>
              <a:t>‹#›</a:t>
            </a:fld>
            <a:r>
              <a:rPr lang="en-US" dirty="0" smtClean="0"/>
              <a:t>/7</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9" r:id="rId3"/>
    <p:sldLayoutId id="2147493460" r:id="rId4"/>
    <p:sldLayoutId id="2147493461" r:id="rId5"/>
    <p:sldLayoutId id="2147493463" r:id="rId6"/>
    <p:sldLayoutId id="2147493477" r:id="rId7"/>
    <p:sldLayoutId id="2147493464" r:id="rId8"/>
    <p:sldLayoutId id="2147493465" r:id="rId9"/>
    <p:sldLayoutId id="2147493466" r:id="rId10"/>
    <p:sldLayoutId id="2147493478" r:id="rId11"/>
  </p:sldLayoutIdLst>
  <p:timing>
    <p:tnLst>
      <p:par>
        <p:cTn id="1" dur="indefinite" restart="never" nodeType="tmRoot"/>
      </p:par>
    </p:tnLst>
  </p:timing>
  <p:hf hdr="0" dt="0"/>
  <p:txStyles>
    <p:titleStyle>
      <a:lvl1pPr algn="l" defTabSz="457200" rtl="0" eaLnBrk="1" latinLnBrk="0" hangingPunct="1">
        <a:spcBef>
          <a:spcPct val="0"/>
        </a:spcBef>
        <a:buNone/>
        <a:defRPr sz="2200" b="1" kern="1200">
          <a:solidFill>
            <a:srgbClr val="009EA1"/>
          </a:solidFill>
          <a:latin typeface="微软雅黑" panose="020B0503020204020204" pitchFamily="34" charset="-122"/>
          <a:ea typeface="微软雅黑" panose="020B0503020204020204" pitchFamily="34" charset="-122"/>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ct val="20000"/>
        </a:spcBef>
        <a:buFont typeface="Arial"/>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ct val="20000"/>
        </a:spcBef>
        <a:buFont typeface="Arial"/>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ct val="20000"/>
        </a:spcBef>
        <a:buFont typeface="Arial"/>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ct val="20000"/>
        </a:spcBef>
        <a:buFont typeface="Arial"/>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116202" y="2053641"/>
            <a:ext cx="9376414" cy="769441"/>
          </a:xfrm>
          <a:prstGeom prst="rect">
            <a:avLst/>
          </a:prstGeom>
          <a:noFill/>
        </p:spPr>
        <p:txBody>
          <a:bodyPr wrap="none" rtlCol="0">
            <a:spAutoFit/>
          </a:bodyPr>
          <a:lstStyle/>
          <a:p>
            <a:pPr algn="ctr"/>
            <a:r>
              <a:rPr kumimoji="1" lang="zh-CN" altLang="en-US" sz="4400" b="1" spc="200" dirty="0" smtClean="0">
                <a:solidFill>
                  <a:schemeClr val="bg1"/>
                </a:solidFill>
                <a:ea typeface="微软雅黑"/>
              </a:rPr>
              <a:t>基于</a:t>
            </a:r>
            <a:r>
              <a:rPr kumimoji="1" lang="en-US" altLang="zh-CN" sz="4400" b="1" spc="200" dirty="0" err="1" smtClean="0">
                <a:solidFill>
                  <a:schemeClr val="bg1"/>
                </a:solidFill>
                <a:ea typeface="微软雅黑"/>
              </a:rPr>
              <a:t>Gstreamer</a:t>
            </a:r>
            <a:r>
              <a:rPr kumimoji="1" lang="zh-CN" altLang="en-US" sz="4400" b="1" spc="200" dirty="0">
                <a:solidFill>
                  <a:schemeClr val="bg1"/>
                </a:solidFill>
                <a:ea typeface="微软雅黑"/>
              </a:rPr>
              <a:t>的多播放器同步方案</a:t>
            </a:r>
          </a:p>
        </p:txBody>
      </p:sp>
      <p:sp>
        <p:nvSpPr>
          <p:cNvPr id="8" name="文本框 7"/>
          <p:cNvSpPr txBox="1"/>
          <p:nvPr/>
        </p:nvSpPr>
        <p:spPr>
          <a:xfrm>
            <a:off x="3517871" y="3728827"/>
            <a:ext cx="2108269" cy="400110"/>
          </a:xfrm>
          <a:prstGeom prst="rect">
            <a:avLst/>
          </a:prstGeom>
          <a:noFill/>
        </p:spPr>
        <p:txBody>
          <a:bodyPr wrap="none" rtlCol="0">
            <a:spAutoFit/>
          </a:bodyPr>
          <a:lstStyle/>
          <a:p>
            <a:pPr algn="ctr"/>
            <a:r>
              <a:rPr kumimoji="1" lang="en-US" altLang="zh-CN" sz="2000" dirty="0" smtClean="0">
                <a:solidFill>
                  <a:schemeClr val="bg1"/>
                </a:solidFill>
                <a:ea typeface="微软雅黑"/>
              </a:rPr>
              <a:t>2017</a:t>
            </a:r>
            <a:r>
              <a:rPr kumimoji="1" lang="zh-CN" altLang="en-US" sz="2000" dirty="0" smtClean="0">
                <a:solidFill>
                  <a:schemeClr val="bg1"/>
                </a:solidFill>
                <a:ea typeface="微软雅黑"/>
              </a:rPr>
              <a:t>年</a:t>
            </a:r>
            <a:r>
              <a:rPr kumimoji="1" lang="en-US" altLang="zh-CN" sz="2000" dirty="0">
                <a:solidFill>
                  <a:schemeClr val="bg1"/>
                </a:solidFill>
                <a:ea typeface="微软雅黑"/>
              </a:rPr>
              <a:t> </a:t>
            </a:r>
            <a:r>
              <a:rPr kumimoji="1" lang="en-US" altLang="zh-CN" sz="2000" dirty="0" smtClean="0">
                <a:solidFill>
                  <a:schemeClr val="bg1"/>
                </a:solidFill>
                <a:ea typeface="微软雅黑"/>
              </a:rPr>
              <a:t>06</a:t>
            </a:r>
            <a:r>
              <a:rPr kumimoji="1" lang="zh-CN" altLang="en-US" sz="2000" dirty="0" smtClean="0">
                <a:solidFill>
                  <a:schemeClr val="bg1"/>
                </a:solidFill>
                <a:ea typeface="微软雅黑"/>
              </a:rPr>
              <a:t>月</a:t>
            </a:r>
            <a:r>
              <a:rPr kumimoji="1" lang="en-US" altLang="zh-CN" sz="2000" dirty="0" smtClean="0">
                <a:solidFill>
                  <a:schemeClr val="bg1"/>
                </a:solidFill>
                <a:ea typeface="微软雅黑"/>
              </a:rPr>
              <a:t> 30</a:t>
            </a:r>
            <a:r>
              <a:rPr kumimoji="1" lang="zh-CN" altLang="en-US" sz="2000" dirty="0" smtClean="0">
                <a:solidFill>
                  <a:schemeClr val="bg1"/>
                </a:solidFill>
                <a:ea typeface="微软雅黑"/>
              </a:rPr>
              <a:t>日</a:t>
            </a:r>
            <a:endParaRPr kumimoji="1" lang="zh-CN" altLang="en-US" sz="2000" dirty="0">
              <a:solidFill>
                <a:schemeClr val="bg1"/>
              </a:solidFill>
              <a:ea typeface="微软雅黑"/>
            </a:endParaRPr>
          </a:p>
        </p:txBody>
      </p:sp>
      <p:sp>
        <p:nvSpPr>
          <p:cNvPr id="5" name="文本框 8"/>
          <p:cNvSpPr txBox="1"/>
          <p:nvPr/>
        </p:nvSpPr>
        <p:spPr>
          <a:xfrm>
            <a:off x="3761523" y="2823082"/>
            <a:ext cx="1620957" cy="523220"/>
          </a:xfrm>
          <a:prstGeom prst="rect">
            <a:avLst/>
          </a:prstGeom>
          <a:noFill/>
        </p:spPr>
        <p:txBody>
          <a:bodyPr wrap="none" rtlCol="0">
            <a:spAutoFit/>
          </a:bodyPr>
          <a:lstStyle/>
          <a:p>
            <a:pPr algn="ctr"/>
            <a:r>
              <a:rPr kumimoji="1" lang="zh-CN" altLang="en-US" sz="2800" dirty="0">
                <a:solidFill>
                  <a:srgbClr val="FFFFFF"/>
                </a:solidFill>
                <a:latin typeface="微软雅黑" pitchFamily="34" charset="-122"/>
                <a:ea typeface="微软雅黑" pitchFamily="34" charset="-122"/>
                <a:cs typeface="Arial" pitchFamily="34" charset="0"/>
              </a:rPr>
              <a:t>电器股份</a:t>
            </a:r>
          </a:p>
        </p:txBody>
      </p:sp>
    </p:spTree>
    <p:extLst>
      <p:ext uri="{BB962C8B-B14F-4D97-AF65-F5344CB8AC3E}">
        <p14:creationId xmlns:p14="http://schemas.microsoft.com/office/powerpoint/2010/main" val="4082579386"/>
      </p:ext>
    </p:extLst>
  </p:cSld>
  <p:clrMapOvr>
    <a:masterClrMapping/>
  </p:clrMapOvr>
  <mc:AlternateContent xmlns:mc="http://schemas.openxmlformats.org/markup-compatibility/2006">
    <mc:Choice xmlns:p14="http://schemas.microsoft.com/office/powerpoint/2010/main" Requires="p14">
      <p:transition spd="slow" p14:dur="2000" advTm="627"/>
    </mc:Choice>
    <mc:Fallback>
      <p:transition spd="slow" advTm="62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409242" y="4803950"/>
            <a:ext cx="2003452" cy="329077"/>
          </a:xfrm>
        </p:spPr>
        <p:txBody>
          <a:bodyPr/>
          <a:lstStyle/>
          <a:p>
            <a:r>
              <a:rPr lang="zh-CN" altLang="en-US" dirty="0" smtClean="0"/>
              <a:t>公司名称</a:t>
            </a:r>
            <a:r>
              <a:rPr lang="zh-CN" altLang="en-US" dirty="0"/>
              <a:t>：软件研发</a:t>
            </a:r>
            <a:r>
              <a:rPr lang="zh-CN" altLang="en-US" dirty="0" smtClean="0"/>
              <a:t>部</a:t>
            </a:r>
            <a:endParaRPr lang="en-US" altLang="zh-CN" dirty="0"/>
          </a:p>
        </p:txBody>
      </p:sp>
      <p:sp>
        <p:nvSpPr>
          <p:cNvPr id="4" name="标题 3"/>
          <p:cNvSpPr>
            <a:spLocks noGrp="1"/>
          </p:cNvSpPr>
          <p:nvPr>
            <p:ph type="title"/>
          </p:nvPr>
        </p:nvSpPr>
        <p:spPr/>
        <p:txBody>
          <a:bodyPr/>
          <a:lstStyle/>
          <a:p>
            <a:r>
              <a:rPr lang="zh-CN" altLang="en-US" dirty="0" smtClean="0"/>
              <a:t>二、提案简介</a:t>
            </a:r>
            <a:endParaRPr lang="zh-CN" altLang="en-US" dirty="0"/>
          </a:p>
        </p:txBody>
      </p:sp>
      <p:sp>
        <p:nvSpPr>
          <p:cNvPr id="6" name="灯片编号占位符 5"/>
          <p:cNvSpPr>
            <a:spLocks noGrp="1"/>
          </p:cNvSpPr>
          <p:nvPr>
            <p:ph type="sldNum" sz="quarter" idx="4"/>
          </p:nvPr>
        </p:nvSpPr>
        <p:spPr/>
        <p:txBody>
          <a:bodyPr/>
          <a:lstStyle/>
          <a:p>
            <a:fld id="{2066355A-084C-D24E-9AD2-7E4FC41EA627}" type="slidenum">
              <a:rPr lang="en-US" smtClean="0"/>
              <a:pPr/>
              <a:t>9</a:t>
            </a:fld>
            <a:r>
              <a:rPr lang="en-US" dirty="0" smtClean="0"/>
              <a:t>/12</a:t>
            </a:r>
            <a:endParaRPr lang="en-US" dirty="0"/>
          </a:p>
        </p:txBody>
      </p:sp>
      <p:sp>
        <p:nvSpPr>
          <p:cNvPr id="11" name="线条"/>
          <p:cNvSpPr/>
          <p:nvPr/>
        </p:nvSpPr>
        <p:spPr>
          <a:xfrm flipV="1">
            <a:off x="16191283" y="4146606"/>
            <a:ext cx="1" cy="6421863"/>
          </a:xfrm>
          <a:prstGeom prst="line">
            <a:avLst/>
          </a:prstGeom>
          <a:ln w="12700">
            <a:solidFill>
              <a:srgbClr val="000000"/>
            </a:solidFill>
            <a:miter lim="400000"/>
          </a:ln>
        </p:spPr>
        <p:txBody>
          <a:bodyPr lIns="71437" tIns="71437" rIns="71437" bIns="71437" anchor="ctr"/>
          <a:lstStyle/>
          <a:p>
            <a:pPr>
              <a:defRPr sz="3200"/>
            </a:pPr>
            <a:endParaRPr/>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内容占位符 1"/>
          <p:cNvSpPr txBox="1">
            <a:spLocks/>
          </p:cNvSpPr>
          <p:nvPr/>
        </p:nvSpPr>
        <p:spPr>
          <a:xfrm>
            <a:off x="211015" y="511945"/>
            <a:ext cx="8879505" cy="318584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ct val="20000"/>
              </a:spcBef>
              <a:buFont typeface="Arial"/>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ct val="20000"/>
              </a:spcBef>
              <a:buFont typeface="Arial"/>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ct val="20000"/>
              </a:spcBef>
              <a:buFont typeface="Arial"/>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ct val="20000"/>
              </a:spcBef>
              <a:buFont typeface="Arial"/>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1600" dirty="0" smtClean="0"/>
              <a:t>项目计划：</a:t>
            </a:r>
            <a:endParaRPr lang="en-US" altLang="zh-CN" sz="1600" dirty="0" smtClean="0"/>
          </a:p>
          <a:p>
            <a:endParaRPr lang="en-US" altLang="zh-CN" sz="1600" dirty="0" smtClean="0"/>
          </a:p>
          <a:p>
            <a:pPr marL="0" indent="0">
              <a:buNone/>
            </a:pPr>
            <a:r>
              <a:rPr lang="zh-CN" altLang="en-US" sz="1600" dirty="0"/>
              <a:t>第一阶段 关键技术</a:t>
            </a:r>
            <a:r>
              <a:rPr lang="zh-CN" altLang="en-US" sz="1600" dirty="0" smtClean="0"/>
              <a:t>攻关</a:t>
            </a:r>
            <a:endParaRPr lang="en-US" altLang="zh-CN" sz="1600" dirty="0" smtClean="0"/>
          </a:p>
          <a:p>
            <a:pPr marL="0" indent="0">
              <a:buNone/>
            </a:pPr>
            <a:r>
              <a:rPr lang="zh-CN" altLang="en-US" sz="1600" dirty="0"/>
              <a:t>    </a:t>
            </a:r>
            <a:r>
              <a:rPr lang="en-US" altLang="zh-CN" sz="1600" dirty="0" smtClean="0"/>
              <a:t>1.  </a:t>
            </a:r>
            <a:r>
              <a:rPr lang="zh-CN" altLang="en-US" sz="1600" dirty="0" smtClean="0"/>
              <a:t>关键</a:t>
            </a:r>
            <a:r>
              <a:rPr lang="zh-CN" altLang="en-US" sz="1600" dirty="0"/>
              <a:t>技术方案研究    </a:t>
            </a:r>
            <a:r>
              <a:rPr lang="zh-CN" altLang="en-US" sz="1600" dirty="0" smtClean="0"/>
              <a:t>  </a:t>
            </a:r>
            <a:r>
              <a:rPr lang="en-US" altLang="zh-CN" sz="1600" dirty="0" smtClean="0"/>
              <a:t>-----  2017.07 </a:t>
            </a:r>
            <a:r>
              <a:rPr lang="en-US" altLang="zh-CN" sz="1600" dirty="0"/>
              <a:t>~2017.09</a:t>
            </a:r>
            <a:endParaRPr lang="zh-CN" altLang="en-US" sz="1600" dirty="0"/>
          </a:p>
          <a:p>
            <a:pPr marL="0" indent="0">
              <a:buNone/>
            </a:pPr>
            <a:r>
              <a:rPr lang="zh-CN" altLang="en-US" sz="1600" dirty="0"/>
              <a:t> </a:t>
            </a:r>
            <a:r>
              <a:rPr lang="zh-CN" altLang="en-US" sz="1600" dirty="0" smtClean="0"/>
              <a:t>   </a:t>
            </a:r>
            <a:r>
              <a:rPr lang="en-US" altLang="zh-CN" sz="1600" dirty="0" smtClean="0"/>
              <a:t>2.</a:t>
            </a:r>
            <a:r>
              <a:rPr lang="zh-CN" altLang="en-US" sz="1600" dirty="0"/>
              <a:t>  关键技术实现         </a:t>
            </a:r>
            <a:r>
              <a:rPr lang="zh-CN" altLang="en-US" sz="1600" dirty="0" smtClean="0"/>
              <a:t>   </a:t>
            </a:r>
            <a:r>
              <a:rPr lang="zh-CN" altLang="en-US" sz="1600" dirty="0"/>
              <a:t> </a:t>
            </a:r>
            <a:r>
              <a:rPr lang="en-US" altLang="zh-CN" sz="1600" dirty="0" smtClean="0"/>
              <a:t>-----  2017.10 </a:t>
            </a:r>
            <a:r>
              <a:rPr lang="en-US" altLang="zh-CN" sz="1600" dirty="0"/>
              <a:t>~ 2017.12</a:t>
            </a:r>
            <a:endParaRPr lang="zh-CN" altLang="en-US" sz="1600" dirty="0"/>
          </a:p>
          <a:p>
            <a:pPr marL="0" indent="0">
              <a:buNone/>
            </a:pPr>
            <a:r>
              <a:rPr lang="zh-CN" altLang="en-US" sz="1600" dirty="0"/>
              <a:t> </a:t>
            </a:r>
            <a:r>
              <a:rPr lang="zh-CN" altLang="en-US" sz="1600" dirty="0" smtClean="0"/>
              <a:t>   </a:t>
            </a:r>
            <a:r>
              <a:rPr lang="en-US" altLang="zh-CN" sz="1600" dirty="0" smtClean="0"/>
              <a:t>3.</a:t>
            </a:r>
            <a:r>
              <a:rPr lang="zh-CN" altLang="en-US" sz="1600" dirty="0"/>
              <a:t>  关键技术调优          </a:t>
            </a:r>
            <a:r>
              <a:rPr lang="zh-CN" altLang="en-US" sz="1600" dirty="0" smtClean="0"/>
              <a:t>   </a:t>
            </a:r>
            <a:r>
              <a:rPr lang="en-US" altLang="zh-CN" sz="1600" dirty="0" smtClean="0"/>
              <a:t>-----  2018.01 </a:t>
            </a:r>
            <a:r>
              <a:rPr lang="en-US" altLang="zh-CN" sz="1600" dirty="0"/>
              <a:t>~ </a:t>
            </a:r>
            <a:r>
              <a:rPr lang="en-US" altLang="zh-CN" sz="1600" dirty="0" smtClean="0"/>
              <a:t>2018.02</a:t>
            </a:r>
            <a:endParaRPr lang="zh-CN" altLang="en-US" sz="1600" dirty="0"/>
          </a:p>
          <a:p>
            <a:pPr marL="0" indent="0">
              <a:buNone/>
            </a:pPr>
            <a:r>
              <a:rPr lang="zh-CN" altLang="en-US" sz="1600" dirty="0"/>
              <a:t> </a:t>
            </a:r>
            <a:endParaRPr lang="en-US" altLang="zh-CN" sz="1600" dirty="0" smtClean="0"/>
          </a:p>
          <a:p>
            <a:pPr marL="0" indent="0">
              <a:buNone/>
            </a:pPr>
            <a:r>
              <a:rPr lang="zh-CN" altLang="en-US" sz="1600" dirty="0"/>
              <a:t> 第二阶段  商用落地</a:t>
            </a:r>
          </a:p>
          <a:p>
            <a:pPr marL="0" indent="0">
              <a:buNone/>
            </a:pPr>
            <a:r>
              <a:rPr lang="zh-CN" altLang="en-US" sz="1600" dirty="0"/>
              <a:t>    </a:t>
            </a:r>
            <a:r>
              <a:rPr lang="en-US" altLang="zh-CN" sz="1600" dirty="0" smtClean="0"/>
              <a:t>1.</a:t>
            </a:r>
            <a:r>
              <a:rPr lang="zh-CN" altLang="en-US" sz="1600" dirty="0"/>
              <a:t> </a:t>
            </a:r>
            <a:r>
              <a:rPr lang="zh-CN" altLang="en-US" sz="1600" dirty="0" smtClean="0"/>
              <a:t> 与</a:t>
            </a:r>
            <a:r>
              <a:rPr lang="zh-CN" altLang="en-US" sz="1600" dirty="0"/>
              <a:t>棱镜服务端对接   </a:t>
            </a:r>
            <a:r>
              <a:rPr lang="zh-CN" altLang="en-US" sz="1600" dirty="0" smtClean="0"/>
              <a:t> </a:t>
            </a:r>
            <a:r>
              <a:rPr lang="en-US" altLang="zh-CN" sz="1600" dirty="0"/>
              <a:t> </a:t>
            </a:r>
            <a:r>
              <a:rPr lang="en-US" altLang="zh-CN" sz="1600" dirty="0" smtClean="0"/>
              <a:t> -----  2018.03 </a:t>
            </a:r>
            <a:r>
              <a:rPr lang="en-US" altLang="zh-CN" sz="1600" dirty="0"/>
              <a:t>~ 2018.06</a:t>
            </a:r>
            <a:endParaRPr lang="zh-CN" altLang="en-US" sz="1600" dirty="0"/>
          </a:p>
          <a:p>
            <a:pPr marL="0" indent="0">
              <a:buNone/>
            </a:pPr>
            <a:r>
              <a:rPr lang="zh-CN" altLang="en-US" sz="1600" dirty="0"/>
              <a:t> </a:t>
            </a:r>
            <a:r>
              <a:rPr lang="zh-CN" altLang="en-US" sz="1600" dirty="0" smtClean="0"/>
              <a:t>   </a:t>
            </a:r>
            <a:r>
              <a:rPr lang="en-US" altLang="zh-CN" sz="1600" dirty="0" smtClean="0"/>
              <a:t>2.</a:t>
            </a:r>
            <a:r>
              <a:rPr lang="zh-CN" altLang="en-US" sz="1600" dirty="0"/>
              <a:t>  与商场演示</a:t>
            </a:r>
            <a:r>
              <a:rPr lang="en-US" altLang="zh-CN" sz="1600" dirty="0"/>
              <a:t>demo</a:t>
            </a:r>
            <a:r>
              <a:rPr lang="zh-CN" altLang="en-US" sz="1600" dirty="0"/>
              <a:t>融合 </a:t>
            </a:r>
            <a:r>
              <a:rPr lang="en-US" altLang="zh-CN" sz="1600" dirty="0"/>
              <a:t>----- </a:t>
            </a:r>
            <a:r>
              <a:rPr lang="en-US" altLang="zh-CN" sz="1600" dirty="0" smtClean="0"/>
              <a:t>2018.04 </a:t>
            </a:r>
            <a:r>
              <a:rPr lang="en-US" altLang="zh-CN" sz="1600" dirty="0"/>
              <a:t>~ </a:t>
            </a:r>
            <a:r>
              <a:rPr lang="en-US" altLang="zh-CN" sz="1600" dirty="0" smtClean="0"/>
              <a:t>2018.07</a:t>
            </a:r>
            <a:endParaRPr lang="en-US" altLang="zh-CN" sz="1600" dirty="0"/>
          </a:p>
          <a:p>
            <a:pPr marL="0" indent="0">
              <a:buNone/>
            </a:pPr>
            <a:r>
              <a:rPr lang="en-US" altLang="zh-CN" sz="1600" dirty="0"/>
              <a:t> </a:t>
            </a:r>
            <a:r>
              <a:rPr lang="en-US" altLang="zh-CN" sz="1600" dirty="0" smtClean="0"/>
              <a:t>   3.</a:t>
            </a:r>
            <a:r>
              <a:rPr lang="zh-CN" altLang="en-US" sz="1600" dirty="0"/>
              <a:t>   测试          </a:t>
            </a:r>
            <a:r>
              <a:rPr lang="zh-CN" altLang="en-US" sz="1600" dirty="0" smtClean="0"/>
              <a:t>               </a:t>
            </a:r>
            <a:r>
              <a:rPr lang="en-US" altLang="zh-CN" sz="1600" dirty="0"/>
              <a:t> </a:t>
            </a:r>
            <a:r>
              <a:rPr lang="en-US" altLang="zh-CN" sz="1600" dirty="0" smtClean="0"/>
              <a:t>-----</a:t>
            </a:r>
            <a:r>
              <a:rPr lang="en-US" altLang="zh-CN" sz="1600" dirty="0"/>
              <a:t>  2018.08 ~ 2018.10</a:t>
            </a:r>
            <a:endParaRPr lang="zh-CN" altLang="en-US" sz="1600" dirty="0"/>
          </a:p>
        </p:txBody>
      </p:sp>
    </p:spTree>
    <p:extLst>
      <p:ext uri="{BB962C8B-B14F-4D97-AF65-F5344CB8AC3E}">
        <p14:creationId xmlns:p14="http://schemas.microsoft.com/office/powerpoint/2010/main" val="3611043390"/>
      </p:ext>
    </p:extLst>
  </p:cSld>
  <p:clrMapOvr>
    <a:masterClrMapping/>
  </p:clrMapOvr>
  <mc:AlternateContent xmlns:mc="http://schemas.openxmlformats.org/markup-compatibility/2006">
    <mc:Choice xmlns:p14="http://schemas.microsoft.com/office/powerpoint/2010/main" Requires="p14">
      <p:transition spd="slow" p14:dur="2000" advTm="16632"/>
    </mc:Choice>
    <mc:Fallback>
      <p:transition spd="slow" advTm="16632"/>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64495" y="694062"/>
            <a:ext cx="8879505" cy="1835129"/>
          </a:xfrm>
        </p:spPr>
        <p:txBody>
          <a:bodyPr>
            <a:noAutofit/>
          </a:bodyPr>
          <a:lstStyle/>
          <a:p>
            <a:pPr marL="0" indent="0">
              <a:buNone/>
            </a:pPr>
            <a:r>
              <a:rPr lang="en-US" altLang="zh-CN" sz="1600" dirty="0" smtClean="0"/>
              <a:t>(1) </a:t>
            </a:r>
            <a:r>
              <a:rPr lang="zh-CN" altLang="zh-CN" sz="1600" dirty="0" smtClean="0"/>
              <a:t>本</a:t>
            </a:r>
            <a:r>
              <a:rPr lang="zh-CN" altLang="zh-CN" sz="1600" dirty="0"/>
              <a:t>提案提供新的同步策略</a:t>
            </a:r>
            <a:r>
              <a:rPr lang="zh-CN" altLang="zh-CN" sz="1600" dirty="0" smtClean="0"/>
              <a:t>，</a:t>
            </a:r>
            <a:r>
              <a:rPr lang="zh-CN" altLang="en-US" sz="1600" dirty="0"/>
              <a:t>将多播放器同步下移到多媒体中间件内部</a:t>
            </a:r>
            <a:r>
              <a:rPr lang="zh-CN" altLang="en-US" sz="1600" dirty="0" smtClean="0"/>
              <a:t>实现</a:t>
            </a:r>
            <a:r>
              <a:rPr lang="en-US" altLang="zh-CN" sz="1600" dirty="0"/>
              <a:t>;</a:t>
            </a:r>
            <a:endParaRPr lang="en-US" altLang="zh-CN" sz="1600" dirty="0" smtClean="0"/>
          </a:p>
          <a:p>
            <a:pPr marL="0" indent="0">
              <a:buNone/>
            </a:pPr>
            <a:r>
              <a:rPr lang="en-US" altLang="zh-CN" sz="1600" dirty="0" smtClean="0"/>
              <a:t>(2) </a:t>
            </a:r>
            <a:r>
              <a:rPr lang="zh-CN" altLang="en-US" sz="1600" dirty="0" smtClean="0"/>
              <a:t>播放器自带两种同步方式。</a:t>
            </a:r>
            <a:r>
              <a:rPr lang="zh-CN" altLang="zh-CN" sz="1600" dirty="0" smtClean="0"/>
              <a:t>当多</a:t>
            </a:r>
            <a:r>
              <a:rPr lang="zh-CN" altLang="en-US" sz="1600" dirty="0" smtClean="0"/>
              <a:t>个</a:t>
            </a:r>
            <a:r>
              <a:rPr lang="zh-CN" altLang="zh-CN" sz="1600" dirty="0" smtClean="0"/>
              <a:t>播放器</a:t>
            </a:r>
            <a:r>
              <a:rPr lang="zh-CN" altLang="zh-CN" sz="1600" dirty="0"/>
              <a:t>同时播放时，如果电视检测到自己是主播放器则继续</a:t>
            </a:r>
            <a:r>
              <a:rPr lang="zh-CN" altLang="zh-CN" sz="1600" dirty="0" smtClean="0"/>
              <a:t>使用</a:t>
            </a:r>
            <a:r>
              <a:rPr lang="zh-CN" altLang="en-US" sz="1600" dirty="0" smtClean="0"/>
              <a:t>现</a:t>
            </a:r>
            <a:r>
              <a:rPr lang="zh-CN" altLang="zh-CN" sz="1600" dirty="0" smtClean="0"/>
              <a:t>有</a:t>
            </a:r>
            <a:r>
              <a:rPr lang="zh-CN" altLang="zh-CN" sz="1600" dirty="0"/>
              <a:t>的同步方式；如果电视检测到是从播放器，则会根据接收到的主播放器的同步信息去实时的更新同步模块的时间轴</a:t>
            </a:r>
            <a:r>
              <a:rPr lang="zh-CN" altLang="zh-CN" sz="1600" dirty="0" smtClean="0"/>
              <a:t>，</a:t>
            </a:r>
            <a:r>
              <a:rPr lang="zh-CN" altLang="zh-CN" sz="1600" dirty="0"/>
              <a:t>然后根据更新后的时间轴来做音视频帧的</a:t>
            </a:r>
            <a:r>
              <a:rPr lang="zh-CN" altLang="zh-CN" sz="1600" dirty="0" smtClean="0"/>
              <a:t>同步。</a:t>
            </a:r>
            <a:endParaRPr lang="en-US" altLang="zh-CN" sz="1600" dirty="0" smtClean="0"/>
          </a:p>
          <a:p>
            <a:pPr marL="0" indent="0">
              <a:buNone/>
            </a:pPr>
            <a:r>
              <a:rPr lang="en-US" altLang="zh-CN" sz="1600" dirty="0" smtClean="0"/>
              <a:t>(3) </a:t>
            </a:r>
            <a:r>
              <a:rPr lang="zh-CN" altLang="en-US" sz="1600" dirty="0" smtClean="0"/>
              <a:t>从播放器端自带网络延迟检测功能，使用网络延迟时间动态的更新播放器的同步因子。</a:t>
            </a:r>
            <a:endParaRPr lang="zh-CN" altLang="en-US" sz="1600" dirty="0"/>
          </a:p>
        </p:txBody>
      </p:sp>
      <p:sp>
        <p:nvSpPr>
          <p:cNvPr id="3" name="页脚占位符 2"/>
          <p:cNvSpPr>
            <a:spLocks noGrp="1"/>
          </p:cNvSpPr>
          <p:nvPr>
            <p:ph type="ftr" sz="quarter" idx="11"/>
          </p:nvPr>
        </p:nvSpPr>
        <p:spPr>
          <a:xfrm>
            <a:off x="409242" y="4803950"/>
            <a:ext cx="1926334" cy="329077"/>
          </a:xfrm>
        </p:spPr>
        <p:txBody>
          <a:bodyPr/>
          <a:lstStyle/>
          <a:p>
            <a:r>
              <a:rPr lang="zh-CN" altLang="en-US" dirty="0" smtClean="0"/>
              <a:t>公司名称：软件研发部</a:t>
            </a:r>
            <a:endParaRPr lang="en-US" dirty="0"/>
          </a:p>
        </p:txBody>
      </p:sp>
      <p:sp>
        <p:nvSpPr>
          <p:cNvPr id="4" name="标题 3"/>
          <p:cNvSpPr>
            <a:spLocks noGrp="1"/>
          </p:cNvSpPr>
          <p:nvPr>
            <p:ph type="title"/>
          </p:nvPr>
        </p:nvSpPr>
        <p:spPr/>
        <p:txBody>
          <a:bodyPr/>
          <a:lstStyle/>
          <a:p>
            <a:pPr marL="257175" indent="-257175" defTabSz="685800" eaLnBrk="0" fontAlgn="base" hangingPunct="0">
              <a:spcBef>
                <a:spcPct val="20000"/>
              </a:spcBef>
              <a:spcAft>
                <a:spcPct val="0"/>
              </a:spcAft>
              <a:defRPr/>
            </a:pPr>
            <a:r>
              <a:rPr lang="zh-CN" altLang="en-US" dirty="0" smtClean="0"/>
              <a:t>三、</a:t>
            </a:r>
            <a:r>
              <a:rPr lang="zh-CN" altLang="en-US" sz="2400" kern="0" dirty="0"/>
              <a:t>主要创新点</a:t>
            </a:r>
            <a:endParaRPr lang="en-US" altLang="zh-CN" sz="2400" kern="0" dirty="0"/>
          </a:p>
        </p:txBody>
      </p:sp>
      <p:sp>
        <p:nvSpPr>
          <p:cNvPr id="6" name="灯片编号占位符 5"/>
          <p:cNvSpPr>
            <a:spLocks noGrp="1"/>
          </p:cNvSpPr>
          <p:nvPr>
            <p:ph type="sldNum" sz="quarter" idx="4"/>
          </p:nvPr>
        </p:nvSpPr>
        <p:spPr/>
        <p:txBody>
          <a:bodyPr/>
          <a:lstStyle/>
          <a:p>
            <a:fld id="{2066355A-084C-D24E-9AD2-7E4FC41EA627}" type="slidenum">
              <a:rPr lang="en-US" smtClean="0"/>
              <a:pPr/>
              <a:t>10</a:t>
            </a:fld>
            <a:r>
              <a:rPr lang="en-US" dirty="0" smtClean="0"/>
              <a:t>/12</a:t>
            </a:r>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794076773"/>
      </p:ext>
    </p:extLst>
  </p:cSld>
  <p:clrMapOvr>
    <a:masterClrMapping/>
  </p:clrMapOvr>
  <mc:AlternateContent xmlns:mc="http://schemas.openxmlformats.org/markup-compatibility/2006">
    <mc:Choice xmlns:p14="http://schemas.microsoft.com/office/powerpoint/2010/main" Requires="p14">
      <p:transition spd="slow" p14:dur="2000" advTm="15829"/>
    </mc:Choice>
    <mc:Fallback>
      <p:transition spd="slow" advTm="1582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64495" y="694062"/>
            <a:ext cx="8879505" cy="1805947"/>
          </a:xfrm>
        </p:spPr>
        <p:txBody>
          <a:bodyPr>
            <a:noAutofit/>
          </a:bodyPr>
          <a:lstStyle/>
          <a:p>
            <a:pPr marL="0" indent="0">
              <a:buNone/>
            </a:pPr>
            <a:r>
              <a:rPr lang="zh-CN" altLang="zh-CN" sz="1600" dirty="0"/>
              <a:t>技术难点有：</a:t>
            </a:r>
          </a:p>
          <a:p>
            <a:pPr marL="0" lvl="0" indent="0">
              <a:buNone/>
            </a:pPr>
            <a:r>
              <a:rPr lang="en-US" altLang="zh-CN" sz="1600" dirty="0" smtClean="0"/>
              <a:t>    1. </a:t>
            </a:r>
            <a:r>
              <a:rPr lang="zh-CN" altLang="zh-CN" sz="1600" dirty="0" smtClean="0"/>
              <a:t>全新</a:t>
            </a:r>
            <a:r>
              <a:rPr lang="zh-CN" altLang="zh-CN" sz="1600" dirty="0"/>
              <a:t>的同步机制</a:t>
            </a:r>
            <a:r>
              <a:rPr lang="zh-CN" altLang="zh-CN" sz="1600" dirty="0" smtClean="0"/>
              <a:t>，</a:t>
            </a:r>
            <a:r>
              <a:rPr lang="zh-CN" altLang="en-US" sz="1600" dirty="0" smtClean="0"/>
              <a:t>同步操作由播放器</a:t>
            </a:r>
            <a:r>
              <a:rPr lang="zh-CN" altLang="en-US" sz="1600" dirty="0"/>
              <a:t>应用</a:t>
            </a:r>
            <a:r>
              <a:rPr lang="zh-CN" altLang="en-US" sz="1600" dirty="0" smtClean="0"/>
              <a:t>层下移到多媒体中间件层；</a:t>
            </a:r>
            <a:endParaRPr lang="en-US" altLang="zh-CN" sz="1600" dirty="0" smtClean="0"/>
          </a:p>
          <a:p>
            <a:pPr marL="0" lvl="0" indent="0">
              <a:buNone/>
            </a:pPr>
            <a:r>
              <a:rPr lang="en-US" altLang="zh-CN" sz="1600" dirty="0"/>
              <a:t> </a:t>
            </a:r>
            <a:r>
              <a:rPr lang="en-US" altLang="zh-CN" sz="1600" dirty="0" smtClean="0"/>
              <a:t>   2. </a:t>
            </a:r>
            <a:r>
              <a:rPr lang="zh-CN" altLang="zh-CN" sz="1600" dirty="0" smtClean="0"/>
              <a:t>播放器两种</a:t>
            </a:r>
            <a:r>
              <a:rPr lang="zh-CN" altLang="zh-CN" sz="1600" dirty="0"/>
              <a:t>同步</a:t>
            </a:r>
            <a:r>
              <a:rPr lang="zh-CN" altLang="zh-CN" sz="1600" dirty="0" smtClean="0"/>
              <a:t>方式</a:t>
            </a:r>
            <a:r>
              <a:rPr lang="zh-CN" altLang="en-US" sz="1600" dirty="0" smtClean="0"/>
              <a:t>并存</a:t>
            </a:r>
            <a:r>
              <a:rPr lang="zh-CN" altLang="zh-CN" sz="1600" dirty="0" smtClean="0"/>
              <a:t>；</a:t>
            </a:r>
            <a:endParaRPr lang="zh-CN" altLang="zh-CN" sz="1600" dirty="0"/>
          </a:p>
          <a:p>
            <a:pPr marL="0" lvl="0" indent="0">
              <a:buNone/>
            </a:pPr>
            <a:r>
              <a:rPr lang="en-US" altLang="zh-CN" sz="1600" dirty="0" smtClean="0"/>
              <a:t>    3. </a:t>
            </a:r>
            <a:r>
              <a:rPr lang="zh-CN" altLang="zh-CN" sz="1600" dirty="0" smtClean="0"/>
              <a:t>同步</a:t>
            </a:r>
            <a:r>
              <a:rPr lang="zh-CN" altLang="zh-CN" sz="1600" dirty="0"/>
              <a:t>机制更改以及视频起播时的时间轴切换问题；</a:t>
            </a:r>
          </a:p>
          <a:p>
            <a:pPr marL="0" lvl="0" indent="0">
              <a:buNone/>
            </a:pPr>
            <a:r>
              <a:rPr lang="en-US" altLang="zh-CN" sz="1600" dirty="0" smtClean="0"/>
              <a:t>    4. </a:t>
            </a:r>
            <a:r>
              <a:rPr lang="zh-CN" altLang="zh-CN" sz="1600" dirty="0" smtClean="0"/>
              <a:t>视频</a:t>
            </a:r>
            <a:r>
              <a:rPr lang="zh-CN" altLang="zh-CN" sz="1600" dirty="0"/>
              <a:t>起播以及播放过程中的同步丢帧策略；</a:t>
            </a:r>
          </a:p>
          <a:p>
            <a:pPr marL="0" lvl="0" indent="0">
              <a:buNone/>
            </a:pPr>
            <a:r>
              <a:rPr lang="en-US" altLang="zh-CN" sz="1600" dirty="0" smtClean="0"/>
              <a:t>    5. </a:t>
            </a:r>
            <a:r>
              <a:rPr lang="zh-CN" altLang="zh-CN" sz="1600" dirty="0" smtClean="0"/>
              <a:t>客户端</a:t>
            </a:r>
            <a:r>
              <a:rPr lang="en-US" altLang="zh-CN" sz="1600" dirty="0" err="1"/>
              <a:t>apk</a:t>
            </a:r>
            <a:r>
              <a:rPr lang="zh-CN" altLang="zh-CN" sz="1600" dirty="0"/>
              <a:t>与服务器的对接问题。</a:t>
            </a:r>
          </a:p>
        </p:txBody>
      </p:sp>
      <p:sp>
        <p:nvSpPr>
          <p:cNvPr id="3" name="页脚占位符 2"/>
          <p:cNvSpPr>
            <a:spLocks noGrp="1"/>
          </p:cNvSpPr>
          <p:nvPr>
            <p:ph type="ftr" sz="quarter" idx="11"/>
          </p:nvPr>
        </p:nvSpPr>
        <p:spPr>
          <a:xfrm>
            <a:off x="409242" y="4803950"/>
            <a:ext cx="1926334" cy="329077"/>
          </a:xfrm>
        </p:spPr>
        <p:txBody>
          <a:bodyPr/>
          <a:lstStyle/>
          <a:p>
            <a:r>
              <a:rPr lang="zh-CN" altLang="en-US" dirty="0" smtClean="0"/>
              <a:t>公司名称：软件研发部</a:t>
            </a:r>
            <a:endParaRPr lang="en-US" dirty="0"/>
          </a:p>
        </p:txBody>
      </p:sp>
      <p:sp>
        <p:nvSpPr>
          <p:cNvPr id="4" name="标题 3"/>
          <p:cNvSpPr>
            <a:spLocks noGrp="1"/>
          </p:cNvSpPr>
          <p:nvPr>
            <p:ph type="title"/>
          </p:nvPr>
        </p:nvSpPr>
        <p:spPr/>
        <p:txBody>
          <a:bodyPr/>
          <a:lstStyle/>
          <a:p>
            <a:pPr marL="257175" indent="-257175" defTabSz="685800" eaLnBrk="0" fontAlgn="base" hangingPunct="0">
              <a:spcBef>
                <a:spcPct val="20000"/>
              </a:spcBef>
              <a:spcAft>
                <a:spcPct val="0"/>
              </a:spcAft>
              <a:defRPr/>
            </a:pPr>
            <a:r>
              <a:rPr lang="zh-CN" altLang="en-US" dirty="0" smtClean="0"/>
              <a:t>三、</a:t>
            </a:r>
            <a:r>
              <a:rPr lang="zh-CN" altLang="en-US" sz="2400" kern="0" dirty="0"/>
              <a:t>主要创新点</a:t>
            </a:r>
            <a:endParaRPr lang="en-US" altLang="zh-CN" sz="2400" kern="0" dirty="0"/>
          </a:p>
        </p:txBody>
      </p:sp>
      <p:sp>
        <p:nvSpPr>
          <p:cNvPr id="6" name="灯片编号占位符 5"/>
          <p:cNvSpPr>
            <a:spLocks noGrp="1"/>
          </p:cNvSpPr>
          <p:nvPr>
            <p:ph type="sldNum" sz="quarter" idx="4"/>
          </p:nvPr>
        </p:nvSpPr>
        <p:spPr/>
        <p:txBody>
          <a:bodyPr/>
          <a:lstStyle/>
          <a:p>
            <a:fld id="{2066355A-084C-D24E-9AD2-7E4FC41EA627}" type="slidenum">
              <a:rPr lang="en-US" smtClean="0"/>
              <a:pPr/>
              <a:t>11</a:t>
            </a:fld>
            <a:r>
              <a:rPr lang="en-US" dirty="0" smtClean="0"/>
              <a:t>/12</a:t>
            </a:r>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450402082"/>
      </p:ext>
    </p:extLst>
  </p:cSld>
  <p:clrMapOvr>
    <a:masterClrMapping/>
  </p:clrMapOvr>
  <mc:AlternateContent xmlns:mc="http://schemas.openxmlformats.org/markup-compatibility/2006">
    <mc:Choice xmlns:p14="http://schemas.microsoft.com/office/powerpoint/2010/main" Requires="p14">
      <p:transition spd="slow" p14:dur="2000" advTm="20942"/>
    </mc:Choice>
    <mc:Fallback>
      <p:transition spd="slow" advTm="20942"/>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sz="1600" b="1" dirty="0" smtClean="0"/>
              <a:t>知识产权：</a:t>
            </a:r>
            <a:endParaRPr lang="en-US" altLang="zh-CN" sz="1600" b="1" dirty="0" smtClean="0"/>
          </a:p>
          <a:p>
            <a:r>
              <a:rPr lang="zh-CN" altLang="en-US" sz="1600" dirty="0" smtClean="0"/>
              <a:t>预计专利点</a:t>
            </a:r>
            <a:r>
              <a:rPr lang="en-US" altLang="zh-CN" sz="1600" dirty="0"/>
              <a:t> </a:t>
            </a:r>
            <a:r>
              <a:rPr lang="zh-CN" altLang="en-US" sz="1600" dirty="0"/>
              <a:t>：</a:t>
            </a:r>
            <a:endParaRPr lang="en-US" altLang="zh-CN" sz="1600" dirty="0" smtClean="0"/>
          </a:p>
          <a:p>
            <a:pPr marL="0" indent="0">
              <a:buNone/>
            </a:pPr>
            <a:r>
              <a:rPr lang="en-US" altLang="zh-CN" sz="1600" dirty="0" smtClean="0"/>
              <a:t>      1. </a:t>
            </a:r>
            <a:r>
              <a:rPr lang="zh-CN" altLang="zh-CN" sz="1600" dirty="0" smtClean="0"/>
              <a:t>一</a:t>
            </a:r>
            <a:r>
              <a:rPr lang="zh-CN" altLang="zh-CN" sz="1600" dirty="0"/>
              <a:t>种</a:t>
            </a:r>
            <a:r>
              <a:rPr lang="zh-CN" altLang="zh-CN" sz="1600" dirty="0" smtClean="0"/>
              <a:t>多播放器</a:t>
            </a:r>
            <a:r>
              <a:rPr lang="zh-CN" altLang="zh-CN" sz="1600" dirty="0"/>
              <a:t>同步的方法及</a:t>
            </a:r>
            <a:r>
              <a:rPr lang="zh-CN" altLang="zh-CN" sz="1600" dirty="0" smtClean="0"/>
              <a:t>装置</a:t>
            </a:r>
            <a:endParaRPr lang="en-US" altLang="zh-CN" sz="1600" dirty="0" smtClean="0"/>
          </a:p>
          <a:p>
            <a:pPr marL="0" indent="0">
              <a:buNone/>
            </a:pPr>
            <a:r>
              <a:rPr lang="en-US" altLang="zh-CN" sz="1600" dirty="0" smtClean="0"/>
              <a:t>      2. </a:t>
            </a:r>
            <a:r>
              <a:rPr lang="zh-CN" altLang="en-US" sz="1600" dirty="0" smtClean="0"/>
              <a:t>基于</a:t>
            </a:r>
            <a:r>
              <a:rPr lang="en-US" altLang="zh-CN" sz="1600" dirty="0" err="1" smtClean="0"/>
              <a:t>gstreamer</a:t>
            </a:r>
            <a:r>
              <a:rPr lang="zh-CN" altLang="en-US" sz="1600" dirty="0" smtClean="0"/>
              <a:t>的快速同步方法</a:t>
            </a:r>
            <a:endParaRPr lang="en-US" altLang="zh-CN" sz="1600" dirty="0" smtClean="0"/>
          </a:p>
          <a:p>
            <a:pPr marL="0" indent="0">
              <a:buNone/>
            </a:pPr>
            <a:r>
              <a:rPr lang="en-US" altLang="zh-CN" sz="1600" dirty="0"/>
              <a:t> </a:t>
            </a:r>
            <a:r>
              <a:rPr lang="en-US" altLang="zh-CN" sz="1600" dirty="0" smtClean="0"/>
              <a:t>     3.</a:t>
            </a:r>
            <a:r>
              <a:rPr lang="zh-CN" altLang="zh-CN" sz="1600" dirty="0"/>
              <a:t>一种带网络延迟参数的多播放器同步算法</a:t>
            </a:r>
            <a:endParaRPr lang="en-US" altLang="zh-CN" sz="1600" dirty="0"/>
          </a:p>
          <a:p>
            <a:pPr marL="0" indent="0">
              <a:buNone/>
            </a:pPr>
            <a:r>
              <a:rPr lang="en-US" altLang="zh-CN" sz="1600" dirty="0" smtClean="0"/>
              <a:t>      4.</a:t>
            </a:r>
            <a:r>
              <a:rPr lang="zh-CN" altLang="zh-CN" sz="1600" dirty="0"/>
              <a:t>带有倍速播放效果的音视频同步算法</a:t>
            </a:r>
            <a:endParaRPr lang="en-US" altLang="zh-CN" sz="1600" dirty="0" smtClean="0"/>
          </a:p>
          <a:p>
            <a:endParaRPr lang="en-US" altLang="zh-CN" sz="1600" dirty="0"/>
          </a:p>
          <a:p>
            <a:r>
              <a:rPr lang="zh-CN" altLang="en-US" sz="1600" b="1" dirty="0" smtClean="0"/>
              <a:t>效益分析：</a:t>
            </a:r>
            <a:endParaRPr lang="en-US" altLang="zh-CN" sz="1600" b="1" dirty="0" smtClean="0"/>
          </a:p>
          <a:p>
            <a:pPr marL="0" indent="0">
              <a:buNone/>
            </a:pPr>
            <a:r>
              <a:rPr lang="en-US" altLang="zh-CN" sz="1600" dirty="0" smtClean="0"/>
              <a:t>     </a:t>
            </a:r>
            <a:r>
              <a:rPr lang="zh-CN" altLang="zh-CN" sz="1600" dirty="0" smtClean="0"/>
              <a:t>财务</a:t>
            </a:r>
            <a:r>
              <a:rPr lang="zh-CN" altLang="zh-CN" sz="1600" dirty="0"/>
              <a:t>投入：</a:t>
            </a:r>
          </a:p>
          <a:p>
            <a:pPr marL="0" indent="0">
              <a:buNone/>
            </a:pPr>
            <a:r>
              <a:rPr lang="en-US" altLang="zh-CN" sz="1600" dirty="0" smtClean="0"/>
              <a:t>     1. </a:t>
            </a:r>
            <a:r>
              <a:rPr lang="zh-CN" altLang="zh-CN" sz="1600" dirty="0" smtClean="0"/>
              <a:t>人力</a:t>
            </a:r>
            <a:r>
              <a:rPr lang="zh-CN" altLang="zh-CN" sz="1600" dirty="0"/>
              <a:t>投入</a:t>
            </a:r>
            <a:r>
              <a:rPr lang="zh-CN" altLang="zh-CN" sz="1600" dirty="0" smtClean="0"/>
              <a:t>：</a:t>
            </a:r>
            <a:r>
              <a:rPr lang="en-US" altLang="zh-CN" sz="1600" dirty="0" smtClean="0"/>
              <a:t>30</a:t>
            </a:r>
            <a:r>
              <a:rPr lang="zh-CN" altLang="zh-CN" sz="1600" dirty="0"/>
              <a:t>人月</a:t>
            </a:r>
          </a:p>
          <a:p>
            <a:pPr marL="0" indent="0">
              <a:buNone/>
            </a:pPr>
            <a:r>
              <a:rPr lang="en-US" altLang="zh-CN" sz="1600" dirty="0" smtClean="0"/>
              <a:t>     2. </a:t>
            </a:r>
            <a:r>
              <a:rPr lang="zh-CN" altLang="zh-CN" sz="1600" dirty="0" smtClean="0"/>
              <a:t>路由器</a:t>
            </a:r>
            <a:r>
              <a:rPr lang="zh-CN" altLang="zh-CN" sz="1600" dirty="0"/>
              <a:t>及</a:t>
            </a:r>
            <a:r>
              <a:rPr lang="en-US" altLang="zh-CN" sz="1600" dirty="0"/>
              <a:t>U</a:t>
            </a:r>
            <a:r>
              <a:rPr lang="zh-CN" altLang="zh-CN" sz="1600" dirty="0"/>
              <a:t>盘</a:t>
            </a:r>
            <a:r>
              <a:rPr lang="zh-CN" altLang="zh-CN" sz="1600" dirty="0" smtClean="0"/>
              <a:t>：</a:t>
            </a:r>
            <a:r>
              <a:rPr lang="en-US" altLang="zh-CN" sz="1600" dirty="0" smtClean="0"/>
              <a:t>3000</a:t>
            </a:r>
            <a:r>
              <a:rPr lang="zh-CN" altLang="zh-CN" sz="1600" dirty="0" smtClean="0"/>
              <a:t>元</a:t>
            </a:r>
            <a:endParaRPr lang="zh-CN" altLang="zh-CN" sz="1600" dirty="0"/>
          </a:p>
          <a:p>
            <a:pPr marL="0" indent="0">
              <a:buNone/>
            </a:pPr>
            <a:r>
              <a:rPr lang="en-US" altLang="zh-CN" sz="1600" dirty="0"/>
              <a:t> </a:t>
            </a:r>
            <a:endParaRPr lang="zh-CN" altLang="zh-CN" sz="1600" dirty="0"/>
          </a:p>
          <a:p>
            <a:pPr marL="0" indent="0">
              <a:buNone/>
            </a:pPr>
            <a:r>
              <a:rPr lang="en-US" altLang="zh-CN" sz="1600" dirty="0" smtClean="0"/>
              <a:t>     </a:t>
            </a:r>
            <a:r>
              <a:rPr lang="zh-CN" altLang="zh-CN" sz="1600" dirty="0" smtClean="0"/>
              <a:t>预计</a:t>
            </a:r>
            <a:r>
              <a:rPr lang="zh-CN" altLang="zh-CN" sz="1600" dirty="0"/>
              <a:t>收益：</a:t>
            </a:r>
          </a:p>
          <a:p>
            <a:pPr marL="0" lvl="0" indent="0">
              <a:buNone/>
            </a:pPr>
            <a:r>
              <a:rPr lang="en-US" altLang="zh-CN" sz="1600" dirty="0" smtClean="0">
                <a:solidFill>
                  <a:srgbClr val="FF0000"/>
                </a:solidFill>
              </a:rPr>
              <a:t>     </a:t>
            </a:r>
            <a:r>
              <a:rPr lang="en-US" altLang="zh-CN" sz="1600" dirty="0"/>
              <a:t>1. </a:t>
            </a:r>
            <a:r>
              <a:rPr lang="zh-CN" altLang="en-US" sz="1600" dirty="0"/>
              <a:t>节省新机型的适配费用每年</a:t>
            </a:r>
            <a:r>
              <a:rPr lang="en-US" altLang="zh-CN" sz="1600" dirty="0"/>
              <a:t>15</a:t>
            </a:r>
            <a:r>
              <a:rPr lang="zh-CN" altLang="en-US" sz="1600" dirty="0"/>
              <a:t>万。</a:t>
            </a:r>
            <a:endParaRPr lang="en-US" altLang="zh-CN" sz="1600" dirty="0"/>
          </a:p>
          <a:p>
            <a:pPr marL="0" lvl="0" indent="0">
              <a:buNone/>
            </a:pPr>
            <a:r>
              <a:rPr lang="en-US" altLang="zh-CN" sz="1600" dirty="0" smtClean="0"/>
              <a:t>     2. </a:t>
            </a:r>
            <a:r>
              <a:rPr lang="zh-CN" altLang="zh-CN" sz="1600" dirty="0" smtClean="0"/>
              <a:t>由于</a:t>
            </a:r>
            <a:r>
              <a:rPr lang="zh-CN" altLang="zh-CN" sz="1600" dirty="0"/>
              <a:t>棱镜项目外包方不开源，后续可能会产生其它问题和费用。本方案则可避免代码不开源导致的部分费用。</a:t>
            </a:r>
          </a:p>
          <a:p>
            <a:endParaRPr lang="zh-CN" altLang="en-US" sz="1600" b="1" dirty="0"/>
          </a:p>
        </p:txBody>
      </p:sp>
      <p:sp>
        <p:nvSpPr>
          <p:cNvPr id="3" name="页脚占位符 2"/>
          <p:cNvSpPr>
            <a:spLocks noGrp="1"/>
          </p:cNvSpPr>
          <p:nvPr>
            <p:ph type="ftr" sz="quarter" idx="11"/>
          </p:nvPr>
        </p:nvSpPr>
        <p:spPr>
          <a:xfrm>
            <a:off x="409242" y="4803950"/>
            <a:ext cx="2168705" cy="329077"/>
          </a:xfrm>
        </p:spPr>
        <p:txBody>
          <a:bodyPr/>
          <a:lstStyle/>
          <a:p>
            <a:r>
              <a:rPr lang="zh-CN" altLang="en-US" dirty="0" smtClean="0"/>
              <a:t>公司名称：软件研发部</a:t>
            </a:r>
            <a:endParaRPr lang="en-US" dirty="0"/>
          </a:p>
        </p:txBody>
      </p:sp>
      <p:sp>
        <p:nvSpPr>
          <p:cNvPr id="4" name="标题 3"/>
          <p:cNvSpPr>
            <a:spLocks noGrp="1"/>
          </p:cNvSpPr>
          <p:nvPr>
            <p:ph type="title"/>
          </p:nvPr>
        </p:nvSpPr>
        <p:spPr/>
        <p:txBody>
          <a:bodyPr/>
          <a:lstStyle/>
          <a:p>
            <a:pPr marL="257175" indent="-257175" defTabSz="685800" eaLnBrk="0" fontAlgn="base" hangingPunct="0">
              <a:spcBef>
                <a:spcPct val="20000"/>
              </a:spcBef>
              <a:spcAft>
                <a:spcPct val="0"/>
              </a:spcAft>
              <a:defRPr/>
            </a:pPr>
            <a:r>
              <a:rPr lang="zh-CN" altLang="en-US" dirty="0" smtClean="0"/>
              <a:t>四、</a:t>
            </a:r>
            <a:r>
              <a:rPr lang="zh-CN" altLang="en-US" sz="2400" kern="0" dirty="0"/>
              <a:t>知识产权及效益分析</a:t>
            </a:r>
            <a:endParaRPr lang="en-US" altLang="zh-CN" sz="2400" kern="0" dirty="0"/>
          </a:p>
        </p:txBody>
      </p:sp>
      <p:sp>
        <p:nvSpPr>
          <p:cNvPr id="6" name="灯片编号占位符 5"/>
          <p:cNvSpPr>
            <a:spLocks noGrp="1"/>
          </p:cNvSpPr>
          <p:nvPr>
            <p:ph type="sldNum" sz="quarter" idx="4"/>
          </p:nvPr>
        </p:nvSpPr>
        <p:spPr/>
        <p:txBody>
          <a:bodyPr/>
          <a:lstStyle/>
          <a:p>
            <a:fld id="{2066355A-084C-D24E-9AD2-7E4FC41EA627}" type="slidenum">
              <a:rPr lang="en-US" smtClean="0"/>
              <a:pPr/>
              <a:t>12</a:t>
            </a:fld>
            <a:r>
              <a:rPr lang="en-US" dirty="0" smtClean="0"/>
              <a:t>/12</a:t>
            </a:r>
            <a:endParaRPr lang="en-US" dirty="0"/>
          </a:p>
        </p:txBody>
      </p:sp>
    </p:spTree>
    <p:extLst>
      <p:ext uri="{BB962C8B-B14F-4D97-AF65-F5344CB8AC3E}">
        <p14:creationId xmlns:p14="http://schemas.microsoft.com/office/powerpoint/2010/main" val="1856987244"/>
      </p:ext>
    </p:extLst>
  </p:cSld>
  <p:clrMapOvr>
    <a:masterClrMapping/>
  </p:clrMapOvr>
  <mc:AlternateContent xmlns:mc="http://schemas.openxmlformats.org/markup-compatibility/2006">
    <mc:Choice xmlns:p14="http://schemas.microsoft.com/office/powerpoint/2010/main" Requires="p14">
      <p:transition spd="slow" p14:dur="2000" advTm="23203"/>
    </mc:Choice>
    <mc:Fallback>
      <p:transition spd="slow" advTm="23203"/>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20276" y="2373064"/>
            <a:ext cx="2108871" cy="769441"/>
          </a:xfrm>
          <a:prstGeom prst="rect">
            <a:avLst/>
          </a:prstGeom>
          <a:noFill/>
        </p:spPr>
        <p:txBody>
          <a:bodyPr wrap="none" rtlCol="0">
            <a:spAutoFit/>
          </a:bodyPr>
          <a:lstStyle/>
          <a:p>
            <a:pPr algn="ctr"/>
            <a:r>
              <a:rPr kumimoji="1" lang="en-US" altLang="zh-CN" sz="4400" b="1" dirty="0" smtClean="0">
                <a:solidFill>
                  <a:schemeClr val="bg1"/>
                </a:solidFill>
                <a:ea typeface="黑体"/>
              </a:rPr>
              <a:t>THANKS</a:t>
            </a:r>
            <a:endParaRPr kumimoji="1" lang="zh-CN" altLang="en-US" sz="4400" b="1" dirty="0">
              <a:solidFill>
                <a:schemeClr val="bg1"/>
              </a:solidFill>
              <a:ea typeface="黑体"/>
            </a:endParaRPr>
          </a:p>
        </p:txBody>
      </p:sp>
      <p:sp>
        <p:nvSpPr>
          <p:cNvPr id="6" name="文本框 5"/>
          <p:cNvSpPr txBox="1"/>
          <p:nvPr/>
        </p:nvSpPr>
        <p:spPr>
          <a:xfrm>
            <a:off x="183537" y="4879770"/>
            <a:ext cx="1261884" cy="276999"/>
          </a:xfrm>
          <a:prstGeom prst="rect">
            <a:avLst/>
          </a:prstGeom>
          <a:noFill/>
        </p:spPr>
        <p:txBody>
          <a:bodyPr wrap="none" rtlCol="0">
            <a:spAutoFit/>
          </a:bodyPr>
          <a:lstStyle/>
          <a:p>
            <a:r>
              <a:rPr kumimoji="1" lang="zh-CN" altLang="en-US" sz="1200" dirty="0" smtClean="0">
                <a:solidFill>
                  <a:srgbClr val="009999"/>
                </a:solidFill>
                <a:latin typeface="华文细黑" panose="02010600040101010101" pitchFamily="2" charset="-122"/>
                <a:ea typeface="华文细黑" panose="02010600040101010101" pitchFamily="2" charset="-122"/>
              </a:rPr>
              <a:t>多媒体研发中心</a:t>
            </a:r>
            <a:endParaRPr kumimoji="1" lang="zh-CN" altLang="en-US" sz="1200" dirty="0">
              <a:solidFill>
                <a:srgbClr val="009999"/>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551429720"/>
      </p:ext>
    </p:extLst>
  </p:cSld>
  <p:clrMapOvr>
    <a:masterClrMapping/>
  </p:clrMapOvr>
  <mc:AlternateContent xmlns:mc="http://schemas.openxmlformats.org/markup-compatibility/2006">
    <mc:Choice xmlns:p14="http://schemas.microsoft.com/office/powerpoint/2010/main" Requires="p14">
      <p:transition spd="slow" p14:dur="2000" advTm="1207"/>
    </mc:Choice>
    <mc:Fallback>
      <p:transition spd="slow" advTm="1207"/>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409242" y="4803950"/>
            <a:ext cx="1739047" cy="329077"/>
          </a:xfrm>
        </p:spPr>
        <p:txBody>
          <a:bodyPr/>
          <a:lstStyle/>
          <a:p>
            <a:r>
              <a:rPr lang="zh-CN" altLang="en-US" dirty="0" smtClean="0"/>
              <a:t>公司名称：软件研发部</a:t>
            </a:r>
            <a:endParaRPr lang="en-US" dirty="0"/>
          </a:p>
        </p:txBody>
      </p:sp>
      <p:sp>
        <p:nvSpPr>
          <p:cNvPr id="4" name="标题 3"/>
          <p:cNvSpPr>
            <a:spLocks noGrp="1"/>
          </p:cNvSpPr>
          <p:nvPr>
            <p:ph type="title"/>
          </p:nvPr>
        </p:nvSpPr>
        <p:spPr/>
        <p:txBody>
          <a:bodyPr/>
          <a:lstStyle/>
          <a:p>
            <a:r>
              <a:rPr lang="zh-CN" altLang="en-US" dirty="0" smtClean="0"/>
              <a:t>海信集团创新提案申报</a:t>
            </a:r>
            <a:endParaRPr lang="zh-CN" altLang="en-US" dirty="0"/>
          </a:p>
        </p:txBody>
      </p:sp>
      <p:sp>
        <p:nvSpPr>
          <p:cNvPr id="6" name="标题 3"/>
          <p:cNvSpPr txBox="1">
            <a:spLocks/>
          </p:cNvSpPr>
          <p:nvPr/>
        </p:nvSpPr>
        <p:spPr>
          <a:xfrm>
            <a:off x="1485900" y="742950"/>
            <a:ext cx="6172200" cy="320279"/>
          </a:xfrm>
          <a:prstGeom prst="rect">
            <a:avLst/>
          </a:prstGeom>
        </p:spPr>
        <p:txBody>
          <a:bodyPr/>
          <a:lstStyle/>
          <a:p>
            <a:pPr algn="ctr" defTabSz="685800" eaLnBrk="0" fontAlgn="base" hangingPunct="0">
              <a:spcBef>
                <a:spcPct val="0"/>
              </a:spcBef>
              <a:spcAft>
                <a:spcPct val="0"/>
              </a:spcAft>
              <a:defRPr/>
            </a:pPr>
            <a:r>
              <a:rPr lang="zh-CN" altLang="en-US" b="1" kern="0" dirty="0">
                <a:solidFill>
                  <a:srgbClr val="0000FF"/>
                </a:solidFill>
                <a:latin typeface="微软雅黑" panose="020B0503020204020204" pitchFamily="34" charset="-122"/>
                <a:ea typeface="微软雅黑" panose="020B0503020204020204" pitchFamily="34" charset="-122"/>
                <a:cs typeface="+mj-cs"/>
              </a:rPr>
              <a:t>目   录</a:t>
            </a:r>
          </a:p>
        </p:txBody>
      </p:sp>
      <p:sp>
        <p:nvSpPr>
          <p:cNvPr id="7" name="内容占位符 4"/>
          <p:cNvSpPr txBox="1">
            <a:spLocks/>
          </p:cNvSpPr>
          <p:nvPr/>
        </p:nvSpPr>
        <p:spPr>
          <a:xfrm>
            <a:off x="3472132" y="1409478"/>
            <a:ext cx="2199736" cy="3394472"/>
          </a:xfrm>
          <a:prstGeom prst="rect">
            <a:avLst/>
          </a:prstGeom>
        </p:spPr>
        <p:txBody>
          <a:bodyPr/>
          <a:lstStyle/>
          <a:p>
            <a:pPr marL="257175" indent="-257175" defTabSz="685800" eaLnBrk="0" fontAlgn="base" hangingPunct="0">
              <a:spcBef>
                <a:spcPct val="20000"/>
              </a:spcBef>
              <a:spcAft>
                <a:spcPct val="0"/>
              </a:spcAft>
              <a:defRPr/>
            </a:pPr>
            <a:r>
              <a:rPr lang="zh-CN" altLang="en-US" sz="1350" b="1" kern="0" dirty="0">
                <a:latin typeface="微软雅黑" panose="020B0503020204020204" pitchFamily="34" charset="-122"/>
                <a:ea typeface="微软雅黑" panose="020B0503020204020204" pitchFamily="34" charset="-122"/>
              </a:rPr>
              <a:t>一 </a:t>
            </a:r>
            <a:r>
              <a:rPr lang="zh-CN" altLang="en-US" sz="1350" b="1" kern="0" dirty="0" smtClean="0">
                <a:latin typeface="微软雅黑" panose="020B0503020204020204" pitchFamily="34" charset="-122"/>
                <a:ea typeface="微软雅黑" panose="020B0503020204020204" pitchFamily="34" charset="-122"/>
              </a:rPr>
              <a:t>、背景</a:t>
            </a:r>
            <a:endParaRPr lang="en-US" altLang="zh-CN" sz="1350" b="1" kern="0" dirty="0">
              <a:latin typeface="微软雅黑" panose="020B0503020204020204" pitchFamily="34" charset="-122"/>
              <a:ea typeface="微软雅黑" panose="020B0503020204020204" pitchFamily="34" charset="-122"/>
            </a:endParaRPr>
          </a:p>
          <a:p>
            <a:pPr marL="257175" indent="-257175" defTabSz="685800" eaLnBrk="0" fontAlgn="base" hangingPunct="0">
              <a:spcBef>
                <a:spcPct val="20000"/>
              </a:spcBef>
              <a:spcAft>
                <a:spcPct val="0"/>
              </a:spcAft>
              <a:defRPr/>
            </a:pPr>
            <a:endParaRPr lang="en-US" altLang="zh-CN" sz="1350" b="1" kern="0" dirty="0">
              <a:latin typeface="微软雅黑" panose="020B0503020204020204" pitchFamily="34" charset="-122"/>
              <a:ea typeface="微软雅黑" panose="020B0503020204020204" pitchFamily="34" charset="-122"/>
            </a:endParaRPr>
          </a:p>
          <a:p>
            <a:pPr marL="257175" indent="-257175" defTabSz="685800" eaLnBrk="0" fontAlgn="base" hangingPunct="0">
              <a:spcBef>
                <a:spcPct val="20000"/>
              </a:spcBef>
              <a:spcAft>
                <a:spcPct val="0"/>
              </a:spcAft>
              <a:defRPr/>
            </a:pPr>
            <a:r>
              <a:rPr lang="zh-CN" altLang="en-US" sz="1350" b="1" kern="0" dirty="0">
                <a:latin typeface="微软雅黑" panose="020B0503020204020204" pitchFamily="34" charset="-122"/>
                <a:ea typeface="微软雅黑" panose="020B0503020204020204" pitchFamily="34" charset="-122"/>
              </a:rPr>
              <a:t>二、 </a:t>
            </a:r>
            <a:r>
              <a:rPr lang="zh-CN" altLang="en-US" sz="1350" b="1" kern="0" dirty="0" smtClean="0">
                <a:latin typeface="微软雅黑" panose="020B0503020204020204" pitchFamily="34" charset="-122"/>
                <a:ea typeface="微软雅黑" panose="020B0503020204020204" pitchFamily="34" charset="-122"/>
              </a:rPr>
              <a:t>提案简介</a:t>
            </a:r>
            <a:endParaRPr lang="en-US" altLang="zh-CN" sz="1350" b="1" kern="0" dirty="0" smtClean="0">
              <a:latin typeface="微软雅黑" panose="020B0503020204020204" pitchFamily="34" charset="-122"/>
              <a:ea typeface="微软雅黑" panose="020B0503020204020204" pitchFamily="34" charset="-122"/>
            </a:endParaRPr>
          </a:p>
          <a:p>
            <a:pPr marL="257175" indent="-257175" defTabSz="685800" eaLnBrk="0" fontAlgn="base" hangingPunct="0">
              <a:spcBef>
                <a:spcPct val="20000"/>
              </a:spcBef>
              <a:spcAft>
                <a:spcPct val="0"/>
              </a:spcAft>
              <a:defRPr/>
            </a:pPr>
            <a:endParaRPr lang="en-US" altLang="zh-CN" sz="1350" b="1" kern="0" dirty="0">
              <a:latin typeface="微软雅黑" panose="020B0503020204020204" pitchFamily="34" charset="-122"/>
              <a:ea typeface="微软雅黑" panose="020B0503020204020204" pitchFamily="34" charset="-122"/>
            </a:endParaRPr>
          </a:p>
          <a:p>
            <a:pPr marL="257175" indent="-257175" defTabSz="685800" eaLnBrk="0" fontAlgn="base" hangingPunct="0">
              <a:spcBef>
                <a:spcPct val="20000"/>
              </a:spcBef>
              <a:spcAft>
                <a:spcPct val="0"/>
              </a:spcAft>
              <a:defRPr/>
            </a:pPr>
            <a:r>
              <a:rPr lang="zh-CN" altLang="en-US" sz="1350" b="1" kern="0" dirty="0">
                <a:latin typeface="微软雅黑" panose="020B0503020204020204" pitchFamily="34" charset="-122"/>
                <a:ea typeface="微软雅黑" panose="020B0503020204020204" pitchFamily="34" charset="-122"/>
              </a:rPr>
              <a:t>三</a:t>
            </a:r>
            <a:r>
              <a:rPr lang="zh-CN" altLang="en-US" sz="1350" b="1" kern="0" dirty="0" smtClean="0">
                <a:latin typeface="微软雅黑" panose="020B0503020204020204" pitchFamily="34" charset="-122"/>
                <a:ea typeface="微软雅黑" panose="020B0503020204020204" pitchFamily="34" charset="-122"/>
              </a:rPr>
              <a:t>、主要创新点</a:t>
            </a:r>
            <a:endParaRPr lang="en-US" altLang="zh-CN" sz="1350" b="1" kern="0" dirty="0">
              <a:latin typeface="微软雅黑" panose="020B0503020204020204" pitchFamily="34" charset="-122"/>
              <a:ea typeface="微软雅黑" panose="020B0503020204020204" pitchFamily="34" charset="-122"/>
            </a:endParaRPr>
          </a:p>
          <a:p>
            <a:pPr marL="257175" indent="-257175" defTabSz="685800" eaLnBrk="0" fontAlgn="base" hangingPunct="0">
              <a:spcBef>
                <a:spcPct val="20000"/>
              </a:spcBef>
              <a:spcAft>
                <a:spcPct val="0"/>
              </a:spcAft>
              <a:defRPr/>
            </a:pPr>
            <a:endParaRPr lang="en-US" altLang="zh-CN" sz="1350" b="1" kern="0" dirty="0">
              <a:latin typeface="微软雅黑" panose="020B0503020204020204" pitchFamily="34" charset="-122"/>
              <a:ea typeface="微软雅黑" panose="020B0503020204020204" pitchFamily="34" charset="-122"/>
            </a:endParaRPr>
          </a:p>
          <a:p>
            <a:pPr marL="257175" indent="-257175" defTabSz="685800" eaLnBrk="0" fontAlgn="base" hangingPunct="0">
              <a:spcBef>
                <a:spcPct val="20000"/>
              </a:spcBef>
              <a:spcAft>
                <a:spcPct val="0"/>
              </a:spcAft>
              <a:defRPr/>
            </a:pPr>
            <a:r>
              <a:rPr lang="zh-CN" altLang="en-US" sz="1350" b="1" kern="0" dirty="0">
                <a:latin typeface="微软雅黑" panose="020B0503020204020204" pitchFamily="34" charset="-122"/>
                <a:ea typeface="微软雅黑" panose="020B0503020204020204" pitchFamily="34" charset="-122"/>
              </a:rPr>
              <a:t>四、</a:t>
            </a:r>
            <a:r>
              <a:rPr lang="zh-CN" altLang="en-US" sz="1350" b="1" kern="0" dirty="0" smtClean="0">
                <a:latin typeface="微软雅黑" panose="020B0503020204020204" pitchFamily="34" charset="-122"/>
                <a:ea typeface="微软雅黑" panose="020B0503020204020204" pitchFamily="34" charset="-122"/>
              </a:rPr>
              <a:t>知识产权及效益分析</a:t>
            </a:r>
            <a:endParaRPr lang="en-US" altLang="zh-CN" sz="1350" b="1" kern="0" dirty="0">
              <a:latin typeface="微软雅黑" panose="020B0503020204020204" pitchFamily="34" charset="-122"/>
              <a:ea typeface="微软雅黑" panose="020B0503020204020204" pitchFamily="34" charset="-122"/>
            </a:endParaRPr>
          </a:p>
          <a:p>
            <a:pPr marL="257175" indent="-257175" defTabSz="685800" eaLnBrk="0" fontAlgn="base" hangingPunct="0">
              <a:spcBef>
                <a:spcPct val="20000"/>
              </a:spcBef>
              <a:spcAft>
                <a:spcPct val="0"/>
              </a:spcAft>
              <a:defRPr/>
            </a:pPr>
            <a:endParaRPr lang="en-US" altLang="zh-CN" sz="1350" b="1" kern="0" dirty="0">
              <a:latin typeface="微软雅黑" panose="020B0503020204020204" pitchFamily="34" charset="-122"/>
              <a:ea typeface="微软雅黑" panose="020B0503020204020204" pitchFamily="34" charset="-122"/>
            </a:endParaRPr>
          </a:p>
        </p:txBody>
      </p:sp>
      <p:sp>
        <p:nvSpPr>
          <p:cNvPr id="8" name="灯片编号占位符 7"/>
          <p:cNvSpPr>
            <a:spLocks noGrp="1"/>
          </p:cNvSpPr>
          <p:nvPr>
            <p:ph type="sldNum" sz="quarter" idx="4"/>
          </p:nvPr>
        </p:nvSpPr>
        <p:spPr/>
        <p:txBody>
          <a:bodyPr/>
          <a:lstStyle/>
          <a:p>
            <a:fld id="{2066355A-084C-D24E-9AD2-7E4FC41EA627}" type="slidenum">
              <a:rPr lang="en-US" smtClean="0"/>
              <a:pPr/>
              <a:t>1</a:t>
            </a:fld>
            <a:r>
              <a:rPr lang="en-US" dirty="0" smtClean="0"/>
              <a:t>/12</a:t>
            </a:r>
            <a:endParaRPr lang="en-US" dirty="0"/>
          </a:p>
        </p:txBody>
      </p:sp>
    </p:spTree>
    <p:extLst>
      <p:ext uri="{BB962C8B-B14F-4D97-AF65-F5344CB8AC3E}">
        <p14:creationId xmlns:p14="http://schemas.microsoft.com/office/powerpoint/2010/main" val="2154447774"/>
      </p:ext>
    </p:extLst>
  </p:cSld>
  <p:clrMapOvr>
    <a:masterClrMapping/>
  </p:clrMapOvr>
  <mc:AlternateContent xmlns:mc="http://schemas.openxmlformats.org/markup-compatibility/2006">
    <mc:Choice xmlns:p14="http://schemas.microsoft.com/office/powerpoint/2010/main" Requires="p14">
      <p:transition spd="slow" p14:dur="2000" advTm="993"/>
    </mc:Choice>
    <mc:Fallback>
      <p:transition spd="slow" advTm="99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1140" y="556314"/>
            <a:ext cx="8879505" cy="556390"/>
          </a:xfrm>
        </p:spPr>
        <p:txBody>
          <a:bodyPr>
            <a:normAutofit/>
          </a:bodyPr>
          <a:lstStyle/>
          <a:p>
            <a:r>
              <a:rPr lang="zh-CN" altLang="en-US" sz="1600" dirty="0" smtClean="0"/>
              <a:t>对于电视产品，商场门店需要进行产品展示，传统的展示设备耗资高且技术寿命短。</a:t>
            </a:r>
            <a:endParaRPr lang="zh-CN" altLang="en-US" sz="1600" dirty="0"/>
          </a:p>
        </p:txBody>
      </p:sp>
      <p:sp>
        <p:nvSpPr>
          <p:cNvPr id="3" name="页脚占位符 2"/>
          <p:cNvSpPr>
            <a:spLocks noGrp="1"/>
          </p:cNvSpPr>
          <p:nvPr>
            <p:ph type="ftr" sz="quarter" idx="11"/>
          </p:nvPr>
        </p:nvSpPr>
        <p:spPr>
          <a:xfrm>
            <a:off x="409242" y="4803950"/>
            <a:ext cx="2025486" cy="329077"/>
          </a:xfrm>
        </p:spPr>
        <p:txBody>
          <a:bodyPr/>
          <a:lstStyle/>
          <a:p>
            <a:r>
              <a:rPr lang="zh-CN" altLang="en-US" dirty="0" smtClean="0"/>
              <a:t>公司名称</a:t>
            </a:r>
            <a:r>
              <a:rPr lang="zh-CN" altLang="en-US" dirty="0"/>
              <a:t>：软件研发</a:t>
            </a:r>
            <a:r>
              <a:rPr lang="zh-CN" altLang="en-US" dirty="0" smtClean="0"/>
              <a:t>部</a:t>
            </a:r>
            <a:endParaRPr lang="en-US" altLang="zh-CN" dirty="0"/>
          </a:p>
        </p:txBody>
      </p:sp>
      <p:sp>
        <p:nvSpPr>
          <p:cNvPr id="4" name="标题 3"/>
          <p:cNvSpPr>
            <a:spLocks noGrp="1"/>
          </p:cNvSpPr>
          <p:nvPr>
            <p:ph type="title"/>
          </p:nvPr>
        </p:nvSpPr>
        <p:spPr/>
        <p:txBody>
          <a:bodyPr/>
          <a:lstStyle/>
          <a:p>
            <a:r>
              <a:rPr lang="zh-CN" altLang="en-US" dirty="0" smtClean="0"/>
              <a:t>一、背景</a:t>
            </a:r>
            <a:endParaRPr lang="zh-CN" altLang="en-US" dirty="0"/>
          </a:p>
        </p:txBody>
      </p:sp>
      <p:sp>
        <p:nvSpPr>
          <p:cNvPr id="6" name="灯片编号占位符 5"/>
          <p:cNvSpPr>
            <a:spLocks noGrp="1"/>
          </p:cNvSpPr>
          <p:nvPr>
            <p:ph type="sldNum" sz="quarter" idx="4"/>
          </p:nvPr>
        </p:nvSpPr>
        <p:spPr/>
        <p:txBody>
          <a:bodyPr/>
          <a:lstStyle/>
          <a:p>
            <a:fld id="{2066355A-084C-D24E-9AD2-7E4FC41EA627}" type="slidenum">
              <a:rPr lang="en-US" smtClean="0"/>
              <a:pPr/>
              <a:t>2</a:t>
            </a:fld>
            <a:r>
              <a:rPr lang="en-US" dirty="0" smtClean="0"/>
              <a:t>/12</a:t>
            </a:r>
            <a:endParaRPr 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440" y="1112704"/>
            <a:ext cx="5735309" cy="3211739"/>
          </a:xfrm>
          <a:prstGeom prst="rect">
            <a:avLst/>
          </a:prstGeom>
        </p:spPr>
      </p:pic>
    </p:spTree>
    <p:extLst>
      <p:ext uri="{BB962C8B-B14F-4D97-AF65-F5344CB8AC3E}">
        <p14:creationId xmlns:p14="http://schemas.microsoft.com/office/powerpoint/2010/main" val="454635283"/>
      </p:ext>
    </p:extLst>
  </p:cSld>
  <p:clrMapOvr>
    <a:masterClrMapping/>
  </p:clrMapOvr>
  <mc:AlternateContent xmlns:mc="http://schemas.openxmlformats.org/markup-compatibility/2006">
    <mc:Choice xmlns:p14="http://schemas.microsoft.com/office/powerpoint/2010/main" Requires="p14">
      <p:transition spd="slow" p14:dur="2000" advTm="33367"/>
    </mc:Choice>
    <mc:Fallback>
      <p:transition spd="slow" advTm="3336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1140" y="556314"/>
            <a:ext cx="8879505" cy="556390"/>
          </a:xfrm>
        </p:spPr>
        <p:txBody>
          <a:bodyPr>
            <a:normAutofit fontScale="25000" lnSpcReduction="20000"/>
          </a:bodyPr>
          <a:lstStyle/>
          <a:p>
            <a:r>
              <a:rPr lang="en-US" altLang="zh-CN" sz="6400" dirty="0" smtClean="0"/>
              <a:t>      </a:t>
            </a:r>
            <a:r>
              <a:rPr lang="zh-CN" altLang="zh-CN" sz="6400" dirty="0" smtClean="0"/>
              <a:t>为了节省设备成本及优化店面管控等，</a:t>
            </a:r>
            <a:r>
              <a:rPr lang="zh-CN" altLang="en-US" sz="6400" dirty="0" smtClean="0"/>
              <a:t>股份市场部</a:t>
            </a:r>
            <a:r>
              <a:rPr lang="zh-CN" altLang="zh-CN" sz="6400" dirty="0" smtClean="0"/>
              <a:t>进行了棱镜项目开发</a:t>
            </a:r>
            <a:r>
              <a:rPr lang="zh-CN" altLang="en-US" sz="6400" dirty="0" smtClean="0"/>
              <a:t>。该项目由云端服务器、智能路由器、电视终端等组成。工作人员可以通过</a:t>
            </a:r>
            <a:r>
              <a:rPr lang="en-US" altLang="zh-CN" sz="6400" dirty="0" smtClean="0"/>
              <a:t>PC</a:t>
            </a:r>
            <a:r>
              <a:rPr lang="zh-CN" altLang="en-US" sz="6400" dirty="0" smtClean="0"/>
              <a:t>或者移动终端登录系统进行配置，然后由服务器下发指令给智能路由器，最终由智能路由器控制智能电视终端的演示。</a:t>
            </a:r>
            <a:endParaRPr lang="en-US" altLang="zh-CN" sz="6400" dirty="0" smtClean="0"/>
          </a:p>
          <a:p>
            <a:r>
              <a:rPr lang="zh-CN" altLang="en-US" sz="6600" dirty="0" smtClean="0"/>
              <a:t>      </a:t>
            </a:r>
            <a:r>
              <a:rPr lang="zh-CN" altLang="en-US" sz="6400" dirty="0"/>
              <a:t>截止</a:t>
            </a:r>
            <a:r>
              <a:rPr lang="en-US" altLang="zh-CN" sz="6400" dirty="0"/>
              <a:t>2016 </a:t>
            </a:r>
            <a:r>
              <a:rPr lang="zh-CN" altLang="en-US" sz="6400" dirty="0"/>
              <a:t>年仅棱镜三联屏节省开支</a:t>
            </a:r>
            <a:r>
              <a:rPr lang="en-US" altLang="zh-CN" sz="6400" dirty="0"/>
              <a:t>299</a:t>
            </a:r>
            <a:r>
              <a:rPr lang="zh-CN" altLang="en-US" sz="6400" dirty="0"/>
              <a:t>万元 </a:t>
            </a:r>
            <a:r>
              <a:rPr lang="en-US" altLang="zh-CN" sz="6400" dirty="0"/>
              <a:t>(</a:t>
            </a:r>
            <a:r>
              <a:rPr lang="zh-CN" altLang="en-US" sz="6400" dirty="0"/>
              <a:t>传统终端播放方案每个店面</a:t>
            </a:r>
            <a:r>
              <a:rPr lang="en-US" altLang="zh-CN" sz="6400" dirty="0"/>
              <a:t>15950</a:t>
            </a:r>
            <a:r>
              <a:rPr lang="zh-CN" altLang="en-US" sz="6400" dirty="0"/>
              <a:t>元，棱镜终端播放方案</a:t>
            </a:r>
            <a:r>
              <a:rPr lang="en-US" altLang="zh-CN" sz="6400" dirty="0"/>
              <a:t>210</a:t>
            </a:r>
            <a:r>
              <a:rPr lang="zh-CN" altLang="en-US" sz="6400" dirty="0"/>
              <a:t>元</a:t>
            </a:r>
            <a:r>
              <a:rPr lang="en-US" altLang="zh-CN" sz="6400" dirty="0"/>
              <a:t>)</a:t>
            </a:r>
            <a:r>
              <a:rPr lang="zh-CN" altLang="en-US" sz="6400" dirty="0"/>
              <a:t>。</a:t>
            </a:r>
          </a:p>
          <a:p>
            <a:endParaRPr lang="zh-CN" altLang="en-US" sz="6400" dirty="0"/>
          </a:p>
          <a:p>
            <a:endParaRPr lang="zh-CN" altLang="en-US" sz="1600" dirty="0"/>
          </a:p>
        </p:txBody>
      </p:sp>
      <p:sp>
        <p:nvSpPr>
          <p:cNvPr id="3" name="页脚占位符 2"/>
          <p:cNvSpPr>
            <a:spLocks noGrp="1"/>
          </p:cNvSpPr>
          <p:nvPr>
            <p:ph type="ftr" sz="quarter" idx="11"/>
          </p:nvPr>
        </p:nvSpPr>
        <p:spPr>
          <a:xfrm>
            <a:off x="409242" y="4803950"/>
            <a:ext cx="2025486" cy="329077"/>
          </a:xfrm>
        </p:spPr>
        <p:txBody>
          <a:bodyPr/>
          <a:lstStyle/>
          <a:p>
            <a:r>
              <a:rPr lang="zh-CN" altLang="en-US" dirty="0" smtClean="0"/>
              <a:t>公司名称</a:t>
            </a:r>
            <a:r>
              <a:rPr lang="zh-CN" altLang="en-US" dirty="0"/>
              <a:t>：软件研发</a:t>
            </a:r>
            <a:r>
              <a:rPr lang="zh-CN" altLang="en-US" dirty="0" smtClean="0"/>
              <a:t>部</a:t>
            </a:r>
            <a:endParaRPr lang="en-US" altLang="zh-CN" dirty="0"/>
          </a:p>
        </p:txBody>
      </p:sp>
      <p:sp>
        <p:nvSpPr>
          <p:cNvPr id="4" name="标题 3"/>
          <p:cNvSpPr>
            <a:spLocks noGrp="1"/>
          </p:cNvSpPr>
          <p:nvPr>
            <p:ph type="title"/>
          </p:nvPr>
        </p:nvSpPr>
        <p:spPr/>
        <p:txBody>
          <a:bodyPr/>
          <a:lstStyle/>
          <a:p>
            <a:r>
              <a:rPr lang="zh-CN" altLang="en-US" dirty="0" smtClean="0"/>
              <a:t>一、背景</a:t>
            </a:r>
            <a:endParaRPr lang="zh-CN" altLang="en-US" dirty="0"/>
          </a:p>
        </p:txBody>
      </p:sp>
      <p:sp>
        <p:nvSpPr>
          <p:cNvPr id="6" name="灯片编号占位符 5"/>
          <p:cNvSpPr>
            <a:spLocks noGrp="1"/>
          </p:cNvSpPr>
          <p:nvPr>
            <p:ph type="sldNum" sz="quarter" idx="4"/>
          </p:nvPr>
        </p:nvSpPr>
        <p:spPr/>
        <p:txBody>
          <a:bodyPr/>
          <a:lstStyle/>
          <a:p>
            <a:fld id="{2066355A-084C-D24E-9AD2-7E4FC41EA627}" type="slidenum">
              <a:rPr lang="en-US" smtClean="0"/>
              <a:pPr/>
              <a:t>3</a:t>
            </a:fld>
            <a:r>
              <a:rPr lang="en-US" dirty="0" smtClean="0"/>
              <a:t>/12</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9902" y="1495425"/>
            <a:ext cx="3799865" cy="3169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081481"/>
      </p:ext>
    </p:extLst>
  </p:cSld>
  <p:clrMapOvr>
    <a:masterClrMapping/>
  </p:clrMapOvr>
  <mc:AlternateContent xmlns:mc="http://schemas.openxmlformats.org/markup-compatibility/2006">
    <mc:Choice xmlns:p14="http://schemas.microsoft.com/office/powerpoint/2010/main" Requires="p14">
      <p:transition spd="slow" p14:dur="2000" advTm="18360"/>
    </mc:Choice>
    <mc:Fallback>
      <p:transition spd="slow" advTm="1836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409242" y="4803950"/>
            <a:ext cx="2025486" cy="329077"/>
          </a:xfrm>
        </p:spPr>
        <p:txBody>
          <a:bodyPr/>
          <a:lstStyle/>
          <a:p>
            <a:r>
              <a:rPr lang="zh-CN" altLang="en-US" dirty="0" smtClean="0"/>
              <a:t>公司名称</a:t>
            </a:r>
            <a:r>
              <a:rPr lang="zh-CN" altLang="en-US" dirty="0"/>
              <a:t>：软件研发</a:t>
            </a:r>
            <a:r>
              <a:rPr lang="zh-CN" altLang="en-US" dirty="0" smtClean="0"/>
              <a:t>部</a:t>
            </a:r>
            <a:endParaRPr lang="en-US" altLang="zh-CN" dirty="0"/>
          </a:p>
        </p:txBody>
      </p:sp>
      <p:sp>
        <p:nvSpPr>
          <p:cNvPr id="4" name="标题 3"/>
          <p:cNvSpPr>
            <a:spLocks noGrp="1"/>
          </p:cNvSpPr>
          <p:nvPr>
            <p:ph type="title"/>
          </p:nvPr>
        </p:nvSpPr>
        <p:spPr/>
        <p:txBody>
          <a:bodyPr/>
          <a:lstStyle/>
          <a:p>
            <a:r>
              <a:rPr lang="zh-CN" altLang="en-US" dirty="0" smtClean="0"/>
              <a:t>一、背景</a:t>
            </a:r>
            <a:endParaRPr lang="zh-CN" altLang="en-US" dirty="0"/>
          </a:p>
        </p:txBody>
      </p:sp>
      <p:sp>
        <p:nvSpPr>
          <p:cNvPr id="6" name="灯片编号占位符 5"/>
          <p:cNvSpPr>
            <a:spLocks noGrp="1"/>
          </p:cNvSpPr>
          <p:nvPr>
            <p:ph type="sldNum" sz="quarter" idx="4"/>
          </p:nvPr>
        </p:nvSpPr>
        <p:spPr/>
        <p:txBody>
          <a:bodyPr/>
          <a:lstStyle/>
          <a:p>
            <a:fld id="{2066355A-084C-D24E-9AD2-7E4FC41EA627}" type="slidenum">
              <a:rPr lang="en-US" smtClean="0"/>
              <a:pPr/>
              <a:t>4</a:t>
            </a:fld>
            <a:r>
              <a:rPr lang="en-US" dirty="0" smtClean="0"/>
              <a:t>/12</a:t>
            </a:r>
            <a:endParaRPr lang="en-US" dirty="0"/>
          </a:p>
        </p:txBody>
      </p:sp>
      <p:sp>
        <p:nvSpPr>
          <p:cNvPr id="13" name="内容占位符 1"/>
          <p:cNvSpPr txBox="1">
            <a:spLocks/>
          </p:cNvSpPr>
          <p:nvPr/>
        </p:nvSpPr>
        <p:spPr>
          <a:xfrm>
            <a:off x="211015" y="634464"/>
            <a:ext cx="8879505" cy="141754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ct val="20000"/>
              </a:spcBef>
              <a:buFont typeface="Arial"/>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ct val="20000"/>
              </a:spcBef>
              <a:buFont typeface="Arial"/>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ct val="20000"/>
              </a:spcBef>
              <a:buFont typeface="Arial"/>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ct val="20000"/>
              </a:spcBef>
              <a:buFont typeface="Arial"/>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sz="1600" dirty="0" smtClean="0"/>
              <a:t>      棱镜项目虽然取得了成果，但仍有一些问题有待解决。例如多个播放器之间无法实现精准的同步。其原因是目前同步是在播放器应用层采用</a:t>
            </a:r>
            <a:r>
              <a:rPr lang="en-US" altLang="zh-CN" sz="1600" dirty="0" smtClean="0"/>
              <a:t>seek</a:t>
            </a:r>
            <a:r>
              <a:rPr lang="zh-CN" altLang="en-US" sz="1600" dirty="0" smtClean="0"/>
              <a:t>的方式来实现的，但由于</a:t>
            </a:r>
            <a:r>
              <a:rPr lang="en-US" altLang="zh-CN" sz="1600" dirty="0"/>
              <a:t>seek</a:t>
            </a:r>
            <a:r>
              <a:rPr lang="zh-CN" altLang="en-US" sz="1600" dirty="0"/>
              <a:t>操作本身存在耗时且</a:t>
            </a:r>
            <a:r>
              <a:rPr lang="en-US" altLang="zh-CN" sz="1600" dirty="0"/>
              <a:t>seek</a:t>
            </a:r>
            <a:r>
              <a:rPr lang="zh-CN" altLang="en-US" sz="1600" dirty="0"/>
              <a:t>时需要寻找视频关键帧（防止出现花屏），</a:t>
            </a:r>
            <a:r>
              <a:rPr lang="zh-CN" altLang="en-US" sz="1600" dirty="0" smtClean="0"/>
              <a:t>因此无法</a:t>
            </a:r>
            <a:r>
              <a:rPr lang="zh-CN" altLang="en-US" sz="1600" dirty="0"/>
              <a:t>通过</a:t>
            </a:r>
            <a:r>
              <a:rPr lang="en-US" altLang="zh-CN" sz="1600" dirty="0"/>
              <a:t>seek</a:t>
            </a:r>
            <a:r>
              <a:rPr lang="zh-CN" altLang="en-US" sz="1600" dirty="0"/>
              <a:t>实现多台电视之间的精准同步。</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1" y="1555963"/>
            <a:ext cx="5010150" cy="3143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018905"/>
      </p:ext>
    </p:extLst>
  </p:cSld>
  <p:clrMapOvr>
    <a:masterClrMapping/>
  </p:clrMapOvr>
  <mc:AlternateContent xmlns:mc="http://schemas.openxmlformats.org/markup-compatibility/2006">
    <mc:Choice xmlns:p14="http://schemas.microsoft.com/office/powerpoint/2010/main" Requires="p14">
      <p:transition spd="slow" p14:dur="2000" advTm="33796"/>
    </mc:Choice>
    <mc:Fallback>
      <p:transition spd="slow" advTm="3379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409242" y="4803950"/>
            <a:ext cx="2003452" cy="329077"/>
          </a:xfrm>
        </p:spPr>
        <p:txBody>
          <a:bodyPr/>
          <a:lstStyle/>
          <a:p>
            <a:r>
              <a:rPr lang="zh-CN" altLang="en-US" dirty="0" smtClean="0"/>
              <a:t>公司名称</a:t>
            </a:r>
            <a:r>
              <a:rPr lang="zh-CN" altLang="en-US" dirty="0"/>
              <a:t>：软件研发</a:t>
            </a:r>
            <a:r>
              <a:rPr lang="zh-CN" altLang="en-US" dirty="0" smtClean="0"/>
              <a:t>部</a:t>
            </a:r>
            <a:endParaRPr lang="en-US" altLang="zh-CN" dirty="0"/>
          </a:p>
        </p:txBody>
      </p:sp>
      <p:sp>
        <p:nvSpPr>
          <p:cNvPr id="4" name="标题 3"/>
          <p:cNvSpPr>
            <a:spLocks noGrp="1"/>
          </p:cNvSpPr>
          <p:nvPr>
            <p:ph type="title"/>
          </p:nvPr>
        </p:nvSpPr>
        <p:spPr/>
        <p:txBody>
          <a:bodyPr/>
          <a:lstStyle/>
          <a:p>
            <a:r>
              <a:rPr lang="zh-CN" altLang="en-US" dirty="0" smtClean="0"/>
              <a:t>二、提案简介</a:t>
            </a:r>
            <a:endParaRPr lang="zh-CN" altLang="en-US" dirty="0"/>
          </a:p>
        </p:txBody>
      </p:sp>
      <p:sp>
        <p:nvSpPr>
          <p:cNvPr id="6" name="灯片编号占位符 5"/>
          <p:cNvSpPr>
            <a:spLocks noGrp="1"/>
          </p:cNvSpPr>
          <p:nvPr>
            <p:ph type="sldNum" sz="quarter" idx="4"/>
          </p:nvPr>
        </p:nvSpPr>
        <p:spPr/>
        <p:txBody>
          <a:bodyPr/>
          <a:lstStyle/>
          <a:p>
            <a:fld id="{2066355A-084C-D24E-9AD2-7E4FC41EA627}" type="slidenum">
              <a:rPr lang="en-US" smtClean="0"/>
              <a:pPr/>
              <a:t>5</a:t>
            </a:fld>
            <a:r>
              <a:rPr lang="en-US" dirty="0" smtClean="0"/>
              <a:t>/12</a:t>
            </a:r>
            <a:endParaRPr lang="en-US" dirty="0"/>
          </a:p>
        </p:txBody>
      </p:sp>
      <p:sp>
        <p:nvSpPr>
          <p:cNvPr id="11" name="线条"/>
          <p:cNvSpPr/>
          <p:nvPr/>
        </p:nvSpPr>
        <p:spPr>
          <a:xfrm flipV="1">
            <a:off x="16191283" y="4146606"/>
            <a:ext cx="1" cy="6421863"/>
          </a:xfrm>
          <a:prstGeom prst="line">
            <a:avLst/>
          </a:prstGeom>
          <a:ln w="12700">
            <a:solidFill>
              <a:srgbClr val="000000"/>
            </a:solidFill>
            <a:miter lim="400000"/>
          </a:ln>
        </p:spPr>
        <p:txBody>
          <a:bodyPr lIns="71437" tIns="71437" rIns="71437" bIns="71437" anchor="ctr"/>
          <a:lstStyle/>
          <a:p>
            <a:pPr>
              <a:defRPr sz="3200"/>
            </a:pPr>
            <a:endParaRPr/>
          </a:p>
        </p:txBody>
      </p:sp>
      <p:sp>
        <p:nvSpPr>
          <p:cNvPr id="12" name="内容占位符 1"/>
          <p:cNvSpPr txBox="1">
            <a:spLocks/>
          </p:cNvSpPr>
          <p:nvPr/>
        </p:nvSpPr>
        <p:spPr>
          <a:xfrm>
            <a:off x="211015" y="621130"/>
            <a:ext cx="8879505" cy="56457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ct val="20000"/>
              </a:spcBef>
              <a:buFont typeface="Arial"/>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ct val="20000"/>
              </a:spcBef>
              <a:buFont typeface="Arial"/>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ct val="20000"/>
              </a:spcBef>
              <a:buFont typeface="Arial"/>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ct val="20000"/>
              </a:spcBef>
              <a:buFont typeface="Arial"/>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1600" dirty="0" smtClean="0"/>
              <a:t>本方案提供新的同步方案，将多播放器同步下移到多媒体中间件内部实现。</a:t>
            </a:r>
            <a:endParaRPr lang="zh-CN" altLang="en-US" sz="1600" dirty="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Picture 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720" y="1350368"/>
            <a:ext cx="4545162" cy="297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0948609"/>
      </p:ext>
    </p:extLst>
  </p:cSld>
  <p:clrMapOvr>
    <a:masterClrMapping/>
  </p:clrMapOvr>
  <mc:AlternateContent xmlns:mc="http://schemas.openxmlformats.org/markup-compatibility/2006">
    <mc:Choice xmlns:p14="http://schemas.microsoft.com/office/powerpoint/2010/main" Requires="p14">
      <p:transition spd="slow" p14:dur="2000" advTm="19303"/>
    </mc:Choice>
    <mc:Fallback>
      <p:transition spd="slow" advTm="1930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409242" y="4803950"/>
            <a:ext cx="2003452" cy="329077"/>
          </a:xfrm>
        </p:spPr>
        <p:txBody>
          <a:bodyPr/>
          <a:lstStyle/>
          <a:p>
            <a:r>
              <a:rPr lang="zh-CN" altLang="en-US" dirty="0" smtClean="0"/>
              <a:t>公司名称</a:t>
            </a:r>
            <a:r>
              <a:rPr lang="zh-CN" altLang="en-US" dirty="0"/>
              <a:t>：软件研发</a:t>
            </a:r>
            <a:r>
              <a:rPr lang="zh-CN" altLang="en-US" dirty="0" smtClean="0"/>
              <a:t>部</a:t>
            </a:r>
            <a:endParaRPr lang="en-US" altLang="zh-CN" dirty="0"/>
          </a:p>
        </p:txBody>
      </p:sp>
      <p:sp>
        <p:nvSpPr>
          <p:cNvPr id="4" name="标题 3"/>
          <p:cNvSpPr>
            <a:spLocks noGrp="1"/>
          </p:cNvSpPr>
          <p:nvPr>
            <p:ph type="title"/>
          </p:nvPr>
        </p:nvSpPr>
        <p:spPr/>
        <p:txBody>
          <a:bodyPr/>
          <a:lstStyle/>
          <a:p>
            <a:r>
              <a:rPr lang="zh-CN" altLang="en-US" dirty="0" smtClean="0"/>
              <a:t>二、提案简介</a:t>
            </a:r>
            <a:endParaRPr lang="zh-CN" altLang="en-US" dirty="0"/>
          </a:p>
        </p:txBody>
      </p:sp>
      <p:sp>
        <p:nvSpPr>
          <p:cNvPr id="6" name="灯片编号占位符 5"/>
          <p:cNvSpPr>
            <a:spLocks noGrp="1"/>
          </p:cNvSpPr>
          <p:nvPr>
            <p:ph type="sldNum" sz="quarter" idx="4"/>
          </p:nvPr>
        </p:nvSpPr>
        <p:spPr/>
        <p:txBody>
          <a:bodyPr/>
          <a:lstStyle/>
          <a:p>
            <a:fld id="{2066355A-084C-D24E-9AD2-7E4FC41EA627}" type="slidenum">
              <a:rPr lang="en-US" smtClean="0"/>
              <a:pPr/>
              <a:t>6</a:t>
            </a:fld>
            <a:r>
              <a:rPr lang="en-US" dirty="0" smtClean="0"/>
              <a:t>/12</a:t>
            </a:r>
            <a:endParaRPr lang="en-US" dirty="0"/>
          </a:p>
        </p:txBody>
      </p:sp>
      <p:sp>
        <p:nvSpPr>
          <p:cNvPr id="11" name="线条"/>
          <p:cNvSpPr/>
          <p:nvPr/>
        </p:nvSpPr>
        <p:spPr>
          <a:xfrm flipV="1">
            <a:off x="16191283" y="4146606"/>
            <a:ext cx="1" cy="6421863"/>
          </a:xfrm>
          <a:prstGeom prst="line">
            <a:avLst/>
          </a:prstGeom>
          <a:ln w="12700">
            <a:solidFill>
              <a:srgbClr val="000000"/>
            </a:solidFill>
            <a:miter lim="400000"/>
          </a:ln>
        </p:spPr>
        <p:txBody>
          <a:bodyPr lIns="71437" tIns="71437" rIns="71437" bIns="71437" anchor="ctr"/>
          <a:lstStyle/>
          <a:p>
            <a:pPr>
              <a:defRPr sz="3200"/>
            </a:pPr>
            <a:endParaRPr/>
          </a:p>
        </p:txBody>
      </p:sp>
      <p:sp>
        <p:nvSpPr>
          <p:cNvPr id="12" name="内容占位符 1"/>
          <p:cNvSpPr txBox="1">
            <a:spLocks/>
          </p:cNvSpPr>
          <p:nvPr/>
        </p:nvSpPr>
        <p:spPr>
          <a:xfrm>
            <a:off x="211015" y="621129"/>
            <a:ext cx="8879505" cy="141754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ct val="20000"/>
              </a:spcBef>
              <a:buFont typeface="Arial"/>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ct val="20000"/>
              </a:spcBef>
              <a:buFont typeface="Arial"/>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ct val="20000"/>
              </a:spcBef>
              <a:buFont typeface="Arial"/>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ct val="20000"/>
              </a:spcBef>
              <a:buFont typeface="Arial"/>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1600" dirty="0" smtClean="0"/>
              <a:t>部署时将需要</a:t>
            </a:r>
            <a:r>
              <a:rPr lang="zh-CN" altLang="en-US" sz="1600" dirty="0"/>
              <a:t>展示的产品通过路由器连接到一个网络内，然后选定一个产品的播放器作为主播放器，其他产品的播放器为从播放器。在播放视频时</a:t>
            </a:r>
            <a:r>
              <a:rPr lang="zh-CN" altLang="en-US" sz="1600" dirty="0" smtClean="0"/>
              <a:t>，主播放器实时</a:t>
            </a:r>
            <a:r>
              <a:rPr lang="zh-CN" altLang="en-US" sz="1600" dirty="0"/>
              <a:t>广播当前视频播放的时间点</a:t>
            </a:r>
            <a:r>
              <a:rPr lang="en-US" altLang="zh-CN" sz="1600" dirty="0"/>
              <a:t>master time</a:t>
            </a:r>
            <a:r>
              <a:rPr lang="zh-CN" altLang="en-US" sz="1600" dirty="0"/>
              <a:t>，从播放器则根据收到的时间点</a:t>
            </a:r>
            <a:r>
              <a:rPr lang="en-US" altLang="zh-CN" sz="1600" dirty="0"/>
              <a:t>master </a:t>
            </a:r>
            <a:r>
              <a:rPr lang="en-US" altLang="zh-CN" sz="1600" dirty="0" smtClean="0"/>
              <a:t>time</a:t>
            </a:r>
            <a:r>
              <a:rPr lang="zh-CN" altLang="en-US" sz="1600" dirty="0" smtClean="0"/>
              <a:t>以及网络延迟去</a:t>
            </a:r>
            <a:r>
              <a:rPr lang="zh-CN" altLang="en-US" sz="1600" dirty="0"/>
              <a:t>更新时间轴</a:t>
            </a:r>
            <a:r>
              <a:rPr lang="zh-CN" altLang="en-US" sz="1600" dirty="0" smtClean="0"/>
              <a:t>或者执行</a:t>
            </a:r>
            <a:r>
              <a:rPr lang="en-US" altLang="zh-CN" sz="1600" dirty="0" smtClean="0"/>
              <a:t>seek</a:t>
            </a:r>
            <a:r>
              <a:rPr lang="zh-CN" altLang="en-US" sz="1600" dirty="0"/>
              <a:t>以达到同步的</a:t>
            </a:r>
            <a:r>
              <a:rPr lang="zh-CN" altLang="en-US" sz="1600" dirty="0" smtClean="0"/>
              <a:t>目的。</a:t>
            </a:r>
            <a:endParaRPr lang="zh-CN" altLang="en-US" sz="1600" dirty="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162" y="1712079"/>
            <a:ext cx="3598305" cy="2876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5951" y="2074094"/>
            <a:ext cx="4294569" cy="232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7624864"/>
      </p:ext>
    </p:extLst>
  </p:cSld>
  <p:clrMapOvr>
    <a:masterClrMapping/>
  </p:clrMapOvr>
  <mc:AlternateContent xmlns:mc="http://schemas.openxmlformats.org/markup-compatibility/2006">
    <mc:Choice xmlns:p14="http://schemas.microsoft.com/office/powerpoint/2010/main" Requires="p14">
      <p:transition spd="slow" p14:dur="2000" advTm="78377"/>
    </mc:Choice>
    <mc:Fallback>
      <p:transition spd="slow" advTm="7837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409242" y="4803950"/>
            <a:ext cx="2003452" cy="329077"/>
          </a:xfrm>
        </p:spPr>
        <p:txBody>
          <a:bodyPr/>
          <a:lstStyle/>
          <a:p>
            <a:r>
              <a:rPr lang="zh-CN" altLang="en-US" dirty="0" smtClean="0"/>
              <a:t>公司名称</a:t>
            </a:r>
            <a:r>
              <a:rPr lang="zh-CN" altLang="en-US" dirty="0"/>
              <a:t>：软件研发</a:t>
            </a:r>
            <a:r>
              <a:rPr lang="zh-CN" altLang="en-US" dirty="0" smtClean="0"/>
              <a:t>部</a:t>
            </a:r>
            <a:endParaRPr lang="en-US" altLang="zh-CN" dirty="0"/>
          </a:p>
        </p:txBody>
      </p:sp>
      <p:sp>
        <p:nvSpPr>
          <p:cNvPr id="4" name="标题 3"/>
          <p:cNvSpPr>
            <a:spLocks noGrp="1"/>
          </p:cNvSpPr>
          <p:nvPr>
            <p:ph type="title"/>
          </p:nvPr>
        </p:nvSpPr>
        <p:spPr/>
        <p:txBody>
          <a:bodyPr/>
          <a:lstStyle/>
          <a:p>
            <a:r>
              <a:rPr lang="zh-CN" altLang="en-US" dirty="0" smtClean="0"/>
              <a:t>二、提案简介</a:t>
            </a:r>
            <a:endParaRPr lang="zh-CN" altLang="en-US" dirty="0"/>
          </a:p>
        </p:txBody>
      </p:sp>
      <p:sp>
        <p:nvSpPr>
          <p:cNvPr id="6" name="灯片编号占位符 5"/>
          <p:cNvSpPr>
            <a:spLocks noGrp="1"/>
          </p:cNvSpPr>
          <p:nvPr>
            <p:ph type="sldNum" sz="quarter" idx="4"/>
          </p:nvPr>
        </p:nvSpPr>
        <p:spPr/>
        <p:txBody>
          <a:bodyPr/>
          <a:lstStyle/>
          <a:p>
            <a:fld id="{2066355A-084C-D24E-9AD2-7E4FC41EA627}" type="slidenum">
              <a:rPr lang="en-US" smtClean="0"/>
              <a:pPr/>
              <a:t>7</a:t>
            </a:fld>
            <a:r>
              <a:rPr lang="en-US" dirty="0" smtClean="0"/>
              <a:t>/12</a:t>
            </a:r>
            <a:endParaRPr lang="en-US" dirty="0"/>
          </a:p>
        </p:txBody>
      </p:sp>
      <p:sp>
        <p:nvSpPr>
          <p:cNvPr id="11" name="线条"/>
          <p:cNvSpPr/>
          <p:nvPr/>
        </p:nvSpPr>
        <p:spPr>
          <a:xfrm flipV="1">
            <a:off x="16191283" y="4146606"/>
            <a:ext cx="1" cy="6421863"/>
          </a:xfrm>
          <a:prstGeom prst="line">
            <a:avLst/>
          </a:prstGeom>
          <a:ln w="12700">
            <a:solidFill>
              <a:srgbClr val="000000"/>
            </a:solidFill>
            <a:miter lim="400000"/>
          </a:ln>
        </p:spPr>
        <p:txBody>
          <a:bodyPr lIns="71437" tIns="71437" rIns="71437" bIns="71437" anchor="ctr"/>
          <a:lstStyle/>
          <a:p>
            <a:pPr>
              <a:defRPr sz="3200"/>
            </a:pPr>
            <a:endParaRPr/>
          </a:p>
        </p:txBody>
      </p:sp>
      <p:sp>
        <p:nvSpPr>
          <p:cNvPr id="12" name="内容占位符 1"/>
          <p:cNvSpPr txBox="1">
            <a:spLocks/>
          </p:cNvSpPr>
          <p:nvPr/>
        </p:nvSpPr>
        <p:spPr>
          <a:xfrm>
            <a:off x="211015" y="621129"/>
            <a:ext cx="8879505" cy="217231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ct val="20000"/>
              </a:spcBef>
              <a:buFont typeface="Arial"/>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ct val="20000"/>
              </a:spcBef>
              <a:buFont typeface="Arial"/>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ct val="20000"/>
              </a:spcBef>
              <a:buFont typeface="Arial"/>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ct val="20000"/>
              </a:spcBef>
              <a:buFont typeface="Arial"/>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1600" dirty="0" smtClean="0"/>
              <a:t>同步方案简介：</a:t>
            </a:r>
            <a:endParaRPr lang="en-US" altLang="zh-CN" sz="1600" dirty="0" smtClean="0"/>
          </a:p>
          <a:p>
            <a:pPr marL="0" indent="0">
              <a:buNone/>
            </a:pPr>
            <a:r>
              <a:rPr lang="en-US" altLang="zh-CN" sz="1600" dirty="0" smtClean="0"/>
              <a:t>     1. </a:t>
            </a:r>
            <a:r>
              <a:rPr lang="zh-CN" altLang="en-US" sz="1600" dirty="0" smtClean="0"/>
              <a:t>播放器自带两种同步策略。一种是现有同步策略，以</a:t>
            </a:r>
            <a:r>
              <a:rPr lang="en-US" altLang="zh-CN" sz="1600" dirty="0" smtClean="0"/>
              <a:t>audio</a:t>
            </a:r>
            <a:r>
              <a:rPr lang="zh-CN" altLang="en-US" sz="1600" dirty="0" smtClean="0"/>
              <a:t>为基准更新时间轴，供主播放器使用；一种是以应用收到的同步信息为基准来更新时间轴，供从播放器使用；</a:t>
            </a:r>
            <a:endParaRPr lang="en-US" altLang="zh-CN" sz="1600" dirty="0" smtClean="0"/>
          </a:p>
          <a:p>
            <a:pPr marL="0" indent="0">
              <a:buNone/>
            </a:pPr>
            <a:r>
              <a:rPr lang="en-US" altLang="zh-CN" sz="1600" dirty="0" smtClean="0"/>
              <a:t>     2. </a:t>
            </a:r>
            <a:r>
              <a:rPr lang="zh-CN" altLang="en-US" sz="1600" dirty="0" smtClean="0"/>
              <a:t>部署时指定主播放器和从播放器；</a:t>
            </a:r>
            <a:endParaRPr lang="en-US" altLang="zh-CN" sz="1600" dirty="0" smtClean="0"/>
          </a:p>
          <a:p>
            <a:pPr marL="0" indent="0">
              <a:buNone/>
            </a:pPr>
            <a:r>
              <a:rPr lang="zh-CN" altLang="en-US" sz="1600" dirty="0"/>
              <a:t> </a:t>
            </a:r>
            <a:r>
              <a:rPr lang="zh-CN" altLang="en-US" sz="1600" dirty="0" smtClean="0"/>
              <a:t>    </a:t>
            </a:r>
            <a:r>
              <a:rPr lang="en-US" altLang="zh-CN" sz="1600" dirty="0" smtClean="0"/>
              <a:t>3. </a:t>
            </a:r>
            <a:r>
              <a:rPr lang="zh-CN" altLang="en-US" sz="1600" dirty="0" smtClean="0"/>
              <a:t>从播放器主动检测网络延迟时间；</a:t>
            </a:r>
            <a:endParaRPr lang="en-US" altLang="zh-CN" sz="1600" dirty="0" smtClean="0"/>
          </a:p>
          <a:p>
            <a:pPr marL="0" indent="0">
              <a:buNone/>
            </a:pPr>
            <a:r>
              <a:rPr lang="en-US" altLang="zh-CN" sz="1600" dirty="0" smtClean="0"/>
              <a:t>     4. </a:t>
            </a:r>
            <a:r>
              <a:rPr lang="zh-CN" altLang="en-US" sz="1600" dirty="0" smtClean="0"/>
              <a:t>主播放器播放视频，并以同步信息的方式实时广播当前播放的时间点；</a:t>
            </a:r>
            <a:endParaRPr lang="en-US" altLang="zh-CN" sz="1600" dirty="0" smtClean="0"/>
          </a:p>
          <a:p>
            <a:pPr marL="0" indent="0">
              <a:buNone/>
            </a:pPr>
            <a:r>
              <a:rPr lang="en-US" altLang="zh-CN" sz="1600" dirty="0" smtClean="0"/>
              <a:t>     5. </a:t>
            </a:r>
            <a:r>
              <a:rPr lang="zh-CN" altLang="en-US" sz="1600" dirty="0" smtClean="0"/>
              <a:t>从播放器收到同步信息</a:t>
            </a:r>
            <a:r>
              <a:rPr lang="zh-CN" altLang="en-US" sz="1600" dirty="0"/>
              <a:t>后</a:t>
            </a:r>
            <a:r>
              <a:rPr lang="zh-CN" altLang="en-US" sz="1600" dirty="0" smtClean="0"/>
              <a:t>，计算同步信息与网络延迟，并更新本机时间轴。</a:t>
            </a:r>
            <a:endParaRPr lang="zh-CN" altLang="en-US" sz="1600" dirty="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257652005"/>
      </p:ext>
    </p:extLst>
  </p:cSld>
  <p:clrMapOvr>
    <a:masterClrMapping/>
  </p:clrMapOvr>
  <mc:AlternateContent xmlns:mc="http://schemas.openxmlformats.org/markup-compatibility/2006">
    <mc:Choice xmlns:p14="http://schemas.microsoft.com/office/powerpoint/2010/main" Requires="p14">
      <p:transition spd="slow" p14:dur="2000" advTm="1393"/>
    </mc:Choice>
    <mc:Fallback>
      <p:transition spd="slow" advTm="139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409242" y="4803950"/>
            <a:ext cx="2003452" cy="329077"/>
          </a:xfrm>
        </p:spPr>
        <p:txBody>
          <a:bodyPr/>
          <a:lstStyle/>
          <a:p>
            <a:r>
              <a:rPr lang="zh-CN" altLang="en-US" dirty="0" smtClean="0"/>
              <a:t>公司名称</a:t>
            </a:r>
            <a:r>
              <a:rPr lang="zh-CN" altLang="en-US" dirty="0"/>
              <a:t>：软件研发</a:t>
            </a:r>
            <a:r>
              <a:rPr lang="zh-CN" altLang="en-US" dirty="0" smtClean="0"/>
              <a:t>部</a:t>
            </a:r>
            <a:endParaRPr lang="en-US" altLang="zh-CN" dirty="0"/>
          </a:p>
        </p:txBody>
      </p:sp>
      <p:sp>
        <p:nvSpPr>
          <p:cNvPr id="4" name="标题 3"/>
          <p:cNvSpPr>
            <a:spLocks noGrp="1"/>
          </p:cNvSpPr>
          <p:nvPr>
            <p:ph type="title"/>
          </p:nvPr>
        </p:nvSpPr>
        <p:spPr/>
        <p:txBody>
          <a:bodyPr/>
          <a:lstStyle/>
          <a:p>
            <a:r>
              <a:rPr lang="zh-CN" altLang="en-US" dirty="0" smtClean="0"/>
              <a:t>二、提案简介</a:t>
            </a:r>
            <a:endParaRPr lang="zh-CN" altLang="en-US" dirty="0"/>
          </a:p>
        </p:txBody>
      </p:sp>
      <p:sp>
        <p:nvSpPr>
          <p:cNvPr id="6" name="灯片编号占位符 5"/>
          <p:cNvSpPr>
            <a:spLocks noGrp="1"/>
          </p:cNvSpPr>
          <p:nvPr>
            <p:ph type="sldNum" sz="quarter" idx="4"/>
          </p:nvPr>
        </p:nvSpPr>
        <p:spPr/>
        <p:txBody>
          <a:bodyPr/>
          <a:lstStyle/>
          <a:p>
            <a:fld id="{2066355A-084C-D24E-9AD2-7E4FC41EA627}" type="slidenum">
              <a:rPr lang="en-US" smtClean="0"/>
              <a:pPr/>
              <a:t>8</a:t>
            </a:fld>
            <a:r>
              <a:rPr lang="en-US" dirty="0" smtClean="0"/>
              <a:t>/12</a:t>
            </a:r>
            <a:endParaRPr lang="en-US" dirty="0"/>
          </a:p>
        </p:txBody>
      </p:sp>
      <p:sp>
        <p:nvSpPr>
          <p:cNvPr id="11" name="线条"/>
          <p:cNvSpPr/>
          <p:nvPr/>
        </p:nvSpPr>
        <p:spPr>
          <a:xfrm flipV="1">
            <a:off x="16191283" y="4146606"/>
            <a:ext cx="1" cy="6421863"/>
          </a:xfrm>
          <a:prstGeom prst="line">
            <a:avLst/>
          </a:prstGeom>
          <a:ln w="12700">
            <a:solidFill>
              <a:srgbClr val="000000"/>
            </a:solidFill>
            <a:miter lim="400000"/>
          </a:ln>
        </p:spPr>
        <p:txBody>
          <a:bodyPr lIns="71437" tIns="71437" rIns="71437" bIns="71437" anchor="ctr"/>
          <a:lstStyle/>
          <a:p>
            <a:pPr>
              <a:defRPr sz="3200"/>
            </a:pPr>
            <a:endParaRPr/>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内容占位符 1"/>
          <p:cNvSpPr txBox="1">
            <a:spLocks/>
          </p:cNvSpPr>
          <p:nvPr/>
        </p:nvSpPr>
        <p:spPr>
          <a:xfrm>
            <a:off x="211015" y="511945"/>
            <a:ext cx="8879505" cy="32607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ct val="20000"/>
              </a:spcBef>
              <a:buFont typeface="Arial"/>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ct val="20000"/>
              </a:spcBef>
              <a:buFont typeface="Arial"/>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ct val="20000"/>
              </a:spcBef>
              <a:buFont typeface="Arial"/>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ct val="20000"/>
              </a:spcBef>
              <a:buFont typeface="Arial"/>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1600" dirty="0" smtClean="0"/>
              <a:t>本方案与现状对比：</a:t>
            </a:r>
            <a:endParaRPr lang="en-US" altLang="zh-CN" sz="1600" dirty="0" smtClean="0"/>
          </a:p>
        </p:txBody>
      </p:sp>
      <p:graphicFrame>
        <p:nvGraphicFramePr>
          <p:cNvPr id="9" name="表格 8"/>
          <p:cNvGraphicFramePr>
            <a:graphicFrameLocks noGrp="1"/>
          </p:cNvGraphicFramePr>
          <p:nvPr>
            <p:extLst>
              <p:ext uri="{D42A27DB-BD31-4B8C-83A1-F6EECF244321}">
                <p14:modId xmlns:p14="http://schemas.microsoft.com/office/powerpoint/2010/main" val="1000383361"/>
              </p:ext>
            </p:extLst>
          </p:nvPr>
        </p:nvGraphicFramePr>
        <p:xfrm>
          <a:off x="409242" y="838020"/>
          <a:ext cx="8229141" cy="3961932"/>
        </p:xfrm>
        <a:graphic>
          <a:graphicData uri="http://schemas.openxmlformats.org/drawingml/2006/table">
            <a:tbl>
              <a:tblPr firstRow="1" bandRow="1">
                <a:tableStyleId>{5C22544A-7EE6-4342-B048-85BDC9FD1C3A}</a:tableStyleId>
              </a:tblPr>
              <a:tblGrid>
                <a:gridCol w="1728316"/>
                <a:gridCol w="2338794"/>
                <a:gridCol w="4162031"/>
              </a:tblGrid>
              <a:tr h="353147">
                <a:tc>
                  <a:txBody>
                    <a:bodyPr/>
                    <a:lstStyle/>
                    <a:p>
                      <a:endParaRPr lang="zh-CN" altLang="en-US" dirty="0"/>
                    </a:p>
                  </a:txBody>
                  <a:tcPr/>
                </a:tc>
                <a:tc>
                  <a:txBody>
                    <a:bodyPr/>
                    <a:lstStyle/>
                    <a:p>
                      <a:pPr algn="ctr"/>
                      <a:r>
                        <a:rPr lang="zh-CN" altLang="en-US" dirty="0" smtClean="0"/>
                        <a:t>本方案</a:t>
                      </a:r>
                      <a:endParaRPr lang="zh-CN" altLang="en-US" dirty="0"/>
                    </a:p>
                  </a:txBody>
                  <a:tcPr/>
                </a:tc>
                <a:tc>
                  <a:txBody>
                    <a:bodyPr/>
                    <a:lstStyle/>
                    <a:p>
                      <a:pPr algn="ctr"/>
                      <a:r>
                        <a:rPr lang="zh-CN" altLang="en-US" dirty="0" smtClean="0"/>
                        <a:t>现有方案</a:t>
                      </a:r>
                      <a:endParaRPr lang="zh-CN" altLang="en-US" dirty="0"/>
                    </a:p>
                  </a:txBody>
                  <a:tcPr/>
                </a:tc>
              </a:tr>
              <a:tr h="1030012">
                <a:tc>
                  <a:txBody>
                    <a:bodyPr/>
                    <a:lstStyle/>
                    <a:p>
                      <a:r>
                        <a:rPr lang="zh-CN" altLang="en-US" sz="1600" dirty="0" smtClean="0"/>
                        <a:t>同步机制</a:t>
                      </a:r>
                      <a:endParaRPr lang="zh-CN" altLang="en-US" sz="1600" dirty="0"/>
                    </a:p>
                  </a:txBody>
                  <a:tcPr/>
                </a:tc>
                <a:tc>
                  <a:txBody>
                    <a:bodyPr/>
                    <a:lstStyle/>
                    <a:p>
                      <a:r>
                        <a:rPr lang="en-US" altLang="zh-CN" sz="1600" dirty="0" smtClean="0"/>
                        <a:t>(1)</a:t>
                      </a:r>
                      <a:r>
                        <a:rPr lang="zh-CN" altLang="en-US" sz="1600" dirty="0" smtClean="0"/>
                        <a:t>在中间件内部同步；</a:t>
                      </a:r>
                      <a:endParaRPr lang="en-US" altLang="zh-CN" sz="1600" dirty="0" smtClean="0"/>
                    </a:p>
                    <a:p>
                      <a:r>
                        <a:rPr lang="en-US" altLang="zh-CN" sz="1600" dirty="0" smtClean="0"/>
                        <a:t>(2)</a:t>
                      </a:r>
                      <a:r>
                        <a:rPr lang="zh-CN" altLang="en-US" sz="1600" dirty="0" smtClean="0"/>
                        <a:t>直接更新时间轴，精确到毫秒级；</a:t>
                      </a:r>
                      <a:endParaRPr lang="en-US" altLang="zh-CN" sz="1600" dirty="0" smtClean="0"/>
                    </a:p>
                    <a:p>
                      <a:r>
                        <a:rPr lang="en-US" altLang="zh-CN" sz="1600" dirty="0" smtClean="0"/>
                        <a:t>(3)</a:t>
                      </a:r>
                      <a:r>
                        <a:rPr lang="zh-CN" altLang="en-US" sz="1600" dirty="0" smtClean="0"/>
                        <a:t>卡顿轻微</a:t>
                      </a:r>
                      <a:endParaRPr lang="zh-CN" altLang="en-US" sz="1600" dirty="0"/>
                    </a:p>
                  </a:txBody>
                  <a:tcPr/>
                </a:tc>
                <a:tc>
                  <a:txBody>
                    <a:bodyPr/>
                    <a:lstStyle/>
                    <a:p>
                      <a:r>
                        <a:rPr lang="en-US" altLang="zh-CN" sz="1600" dirty="0" smtClean="0"/>
                        <a:t>(1)</a:t>
                      </a:r>
                      <a:r>
                        <a:rPr lang="zh-CN" altLang="en-US" sz="1600" dirty="0" smtClean="0"/>
                        <a:t>在播放器应用层同步；</a:t>
                      </a:r>
                      <a:endParaRPr lang="en-US" altLang="zh-CN" sz="1600" dirty="0" smtClean="0"/>
                    </a:p>
                    <a:p>
                      <a:r>
                        <a:rPr lang="en-US" altLang="zh-CN" sz="1600" dirty="0" smtClean="0"/>
                        <a:t>(2)</a:t>
                      </a:r>
                      <a:r>
                        <a:rPr lang="zh-CN" altLang="en-US" sz="1600" dirty="0" smtClean="0"/>
                        <a:t>采用</a:t>
                      </a:r>
                      <a:r>
                        <a:rPr lang="en-US" altLang="zh-CN" sz="1600" dirty="0" smtClean="0"/>
                        <a:t>seek</a:t>
                      </a:r>
                      <a:r>
                        <a:rPr lang="zh-CN" altLang="en-US" sz="1600" dirty="0" smtClean="0"/>
                        <a:t>方式，不能精确同步</a:t>
                      </a:r>
                      <a:endParaRPr lang="en-US" altLang="zh-CN" sz="1600" dirty="0" smtClean="0"/>
                    </a:p>
                    <a:p>
                      <a:r>
                        <a:rPr lang="zh-CN" altLang="en-US" sz="1600" dirty="0" smtClean="0"/>
                        <a:t>会存在数秒的误差；</a:t>
                      </a:r>
                      <a:endParaRPr lang="en-US" altLang="zh-CN" sz="1600" dirty="0" smtClean="0"/>
                    </a:p>
                    <a:p>
                      <a:r>
                        <a:rPr lang="en-US" altLang="zh-CN" sz="1600" dirty="0" smtClean="0"/>
                        <a:t>(3)</a:t>
                      </a:r>
                      <a:r>
                        <a:rPr lang="zh-CN" altLang="en-US" sz="1600" dirty="0" smtClean="0"/>
                        <a:t>卡顿较为严重</a:t>
                      </a:r>
                      <a:endParaRPr lang="zh-CN" altLang="en-US" sz="1600" dirty="0"/>
                    </a:p>
                  </a:txBody>
                  <a:tcPr/>
                </a:tc>
              </a:tr>
              <a:tr h="456732">
                <a:tc>
                  <a:txBody>
                    <a:bodyPr/>
                    <a:lstStyle/>
                    <a:p>
                      <a:r>
                        <a:rPr lang="zh-CN" altLang="en-US" sz="1600" dirty="0" smtClean="0"/>
                        <a:t>电视客户端</a:t>
                      </a:r>
                      <a:r>
                        <a:rPr lang="en-US" altLang="zh-CN" sz="1600" dirty="0" err="1" smtClean="0"/>
                        <a:t>apk</a:t>
                      </a:r>
                      <a:endParaRPr lang="zh-CN" altLang="en-US" sz="1600" dirty="0"/>
                    </a:p>
                  </a:txBody>
                  <a:tcPr/>
                </a:tc>
                <a:tc>
                  <a:txBody>
                    <a:bodyPr/>
                    <a:lstStyle/>
                    <a:p>
                      <a:r>
                        <a:rPr lang="zh-CN" altLang="en-US" sz="1600" dirty="0" smtClean="0"/>
                        <a:t>海信自己开发</a:t>
                      </a:r>
                      <a:endParaRPr lang="zh-CN" altLang="en-US" sz="1600" dirty="0"/>
                    </a:p>
                  </a:txBody>
                  <a:tcPr/>
                </a:tc>
                <a:tc>
                  <a:txBody>
                    <a:bodyPr/>
                    <a:lstStyle/>
                    <a:p>
                      <a:r>
                        <a:rPr lang="zh-CN" altLang="en-US" sz="1600" dirty="0" smtClean="0"/>
                        <a:t>合作方开发</a:t>
                      </a:r>
                      <a:endParaRPr lang="zh-CN" altLang="en-US" sz="1600" dirty="0"/>
                    </a:p>
                  </a:txBody>
                  <a:tcPr/>
                </a:tc>
              </a:tr>
              <a:tr h="559149">
                <a:tc>
                  <a:txBody>
                    <a:bodyPr/>
                    <a:lstStyle/>
                    <a:p>
                      <a:r>
                        <a:rPr lang="zh-CN" altLang="en-US" sz="1600" dirty="0" smtClean="0"/>
                        <a:t>与商场展示</a:t>
                      </a:r>
                      <a:r>
                        <a:rPr lang="en-US" altLang="zh-CN" sz="1600" dirty="0" smtClean="0"/>
                        <a:t>Demo</a:t>
                      </a:r>
                      <a:r>
                        <a:rPr lang="zh-CN" altLang="en-US" sz="1600" dirty="0" smtClean="0"/>
                        <a:t>关系</a:t>
                      </a:r>
                      <a:endParaRPr lang="zh-CN" altLang="en-US" sz="1600" dirty="0"/>
                    </a:p>
                  </a:txBody>
                  <a:tcPr/>
                </a:tc>
                <a:tc>
                  <a:txBody>
                    <a:bodyPr/>
                    <a:lstStyle/>
                    <a:p>
                      <a:r>
                        <a:rPr lang="zh-CN" altLang="en-US" sz="1600" dirty="0" smtClean="0"/>
                        <a:t>集成在一起，无冲突</a:t>
                      </a:r>
                      <a:endParaRPr lang="zh-CN" altLang="en-US" sz="1600" dirty="0"/>
                    </a:p>
                  </a:txBody>
                  <a:tcPr/>
                </a:tc>
                <a:tc>
                  <a:txBody>
                    <a:bodyPr/>
                    <a:lstStyle/>
                    <a:p>
                      <a:r>
                        <a:rPr lang="zh-CN" altLang="en-US" sz="1600" dirty="0" smtClean="0"/>
                        <a:t>独立的两个应用</a:t>
                      </a:r>
                      <a:r>
                        <a:rPr lang="en-US" altLang="zh-CN" sz="1600" dirty="0" smtClean="0"/>
                        <a:t>, </a:t>
                      </a:r>
                      <a:r>
                        <a:rPr lang="zh-CN" altLang="en-US" sz="1600" dirty="0" smtClean="0"/>
                        <a:t>与展示</a:t>
                      </a:r>
                      <a:r>
                        <a:rPr lang="en-US" altLang="zh-CN" sz="1600" dirty="0" smtClean="0"/>
                        <a:t>Demo</a:t>
                      </a:r>
                      <a:r>
                        <a:rPr lang="zh-CN" altLang="en-US" sz="1600" dirty="0" smtClean="0"/>
                        <a:t>冲突</a:t>
                      </a:r>
                      <a:endParaRPr lang="zh-CN" altLang="en-US" sz="1600" dirty="0"/>
                    </a:p>
                  </a:txBody>
                  <a:tcPr/>
                </a:tc>
              </a:tr>
              <a:tr h="323718">
                <a:tc>
                  <a:txBody>
                    <a:bodyPr/>
                    <a:lstStyle/>
                    <a:p>
                      <a:r>
                        <a:rPr lang="zh-CN" altLang="en-US" sz="1600" dirty="0" smtClean="0"/>
                        <a:t>代码权限</a:t>
                      </a:r>
                      <a:endParaRPr lang="zh-CN" altLang="en-US" sz="1600" dirty="0"/>
                    </a:p>
                  </a:txBody>
                  <a:tcPr/>
                </a:tc>
                <a:tc>
                  <a:txBody>
                    <a:bodyPr/>
                    <a:lstStyle/>
                    <a:p>
                      <a:r>
                        <a:rPr lang="zh-CN" altLang="en-US" sz="1600" dirty="0" smtClean="0"/>
                        <a:t>海信可见</a:t>
                      </a:r>
                      <a:endParaRPr lang="zh-CN" altLang="en-US" sz="1600" dirty="0"/>
                    </a:p>
                  </a:txBody>
                  <a:tcPr/>
                </a:tc>
                <a:tc>
                  <a:txBody>
                    <a:bodyPr/>
                    <a:lstStyle/>
                    <a:p>
                      <a:r>
                        <a:rPr lang="zh-CN" altLang="en-US" sz="1600" dirty="0" smtClean="0"/>
                        <a:t>代码不开源</a:t>
                      </a:r>
                      <a:endParaRPr lang="zh-CN" altLang="en-US" sz="1600" dirty="0"/>
                    </a:p>
                  </a:txBody>
                  <a:tcPr/>
                </a:tc>
              </a:tr>
              <a:tr h="323718">
                <a:tc>
                  <a:txBody>
                    <a:bodyPr/>
                    <a:lstStyle/>
                    <a:p>
                      <a:r>
                        <a:rPr lang="zh-CN" altLang="en-US" sz="1600" dirty="0" smtClean="0"/>
                        <a:t>适配费用</a:t>
                      </a:r>
                      <a:endParaRPr lang="zh-CN" altLang="en-US" sz="1600" dirty="0"/>
                    </a:p>
                  </a:txBody>
                  <a:tcPr/>
                </a:tc>
                <a:tc>
                  <a:txBody>
                    <a:bodyPr/>
                    <a:lstStyle/>
                    <a:p>
                      <a:r>
                        <a:rPr lang="zh-CN" altLang="en-US" sz="1600" dirty="0" smtClean="0"/>
                        <a:t>无需单独费用</a:t>
                      </a:r>
                      <a:endParaRPr lang="zh-CN" altLang="en-US" sz="1600" dirty="0"/>
                    </a:p>
                  </a:txBody>
                  <a:tcPr/>
                </a:tc>
                <a:tc>
                  <a:txBody>
                    <a:bodyPr/>
                    <a:lstStyle/>
                    <a:p>
                      <a:r>
                        <a:rPr lang="zh-CN" altLang="en-US" sz="1600" dirty="0" smtClean="0"/>
                        <a:t>每增加一个新机型都需要合作方进行适配，适配费每年</a:t>
                      </a:r>
                      <a:r>
                        <a:rPr lang="en-US" altLang="zh-CN" sz="1600" dirty="0" smtClean="0"/>
                        <a:t>15</a:t>
                      </a:r>
                      <a:r>
                        <a:rPr lang="zh-CN" altLang="en-US" sz="1600" dirty="0" smtClean="0"/>
                        <a:t>万</a:t>
                      </a:r>
                      <a:endParaRPr lang="zh-CN" altLang="en-US" sz="1600" dirty="0"/>
                    </a:p>
                  </a:txBody>
                  <a:tcPr/>
                </a:tc>
              </a:tr>
              <a:tr h="559149">
                <a:tc>
                  <a:txBody>
                    <a:bodyPr/>
                    <a:lstStyle/>
                    <a:p>
                      <a:r>
                        <a:rPr lang="zh-CN" altLang="en-US" sz="1600" dirty="0" smtClean="0"/>
                        <a:t>其他费用</a:t>
                      </a:r>
                      <a:endParaRPr lang="zh-CN" altLang="en-US" sz="1600" dirty="0"/>
                    </a:p>
                  </a:txBody>
                  <a:tcPr/>
                </a:tc>
                <a:tc>
                  <a:txBody>
                    <a:bodyPr/>
                    <a:lstStyle/>
                    <a:p>
                      <a:r>
                        <a:rPr lang="zh-CN" altLang="en-US" sz="1600" dirty="0" smtClean="0"/>
                        <a:t>无</a:t>
                      </a:r>
                      <a:endParaRPr lang="zh-CN" altLang="en-US" sz="1600" dirty="0"/>
                    </a:p>
                  </a:txBody>
                  <a:tcPr/>
                </a:tc>
                <a:tc>
                  <a:txBody>
                    <a:bodyPr/>
                    <a:lstStyle/>
                    <a:p>
                      <a:r>
                        <a:rPr lang="zh-CN" altLang="en-US" sz="1600" dirty="0" smtClean="0"/>
                        <a:t>由于代码不开源，后续可能因客户端功能更改等产生新的费用</a:t>
                      </a:r>
                      <a:endParaRPr lang="en-US" altLang="zh-CN" sz="1600" dirty="0" smtClean="0"/>
                    </a:p>
                  </a:txBody>
                  <a:tcPr/>
                </a:tc>
              </a:tr>
            </a:tbl>
          </a:graphicData>
        </a:graphic>
      </p:graphicFrame>
    </p:spTree>
    <p:extLst>
      <p:ext uri="{BB962C8B-B14F-4D97-AF65-F5344CB8AC3E}">
        <p14:creationId xmlns:p14="http://schemas.microsoft.com/office/powerpoint/2010/main" val="3728402800"/>
      </p:ext>
    </p:extLst>
  </p:cSld>
  <p:clrMapOvr>
    <a:masterClrMapping/>
  </p:clrMapOvr>
  <mc:AlternateContent xmlns:mc="http://schemas.openxmlformats.org/markup-compatibility/2006">
    <mc:Choice xmlns:p14="http://schemas.microsoft.com/office/powerpoint/2010/main" Requires="p14">
      <p:transition spd="slow" p14:dur="2000" advTm="57426"/>
    </mc:Choice>
    <mc:Fallback>
      <p:transition spd="slow" advTm="57426"/>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documentManagement/types"/>
    <ds:schemaRef ds:uri="http://purl.org/dc/terms/"/>
    <ds:schemaRef ds:uri="http://purl.org/dc/elements/1.1/"/>
    <ds:schemaRef ds:uri="http://www.w3.org/XML/1998/namespace"/>
    <ds:schemaRef ds:uri="http://schemas.microsoft.com/office/infopath/2007/PartnerControls"/>
    <ds:schemaRef ds:uri="http://purl.org/dc/dcmitype/"/>
    <ds:schemaRef ds:uri="http://schemas.openxmlformats.org/package/2006/metadata/core-properties"/>
    <ds:schemaRef ds:uri="http://schemas.microsoft.com/sharepoint/v3/fields"/>
    <ds:schemaRef ds:uri="http://schemas.microsoft.com/office/2006/metadata/propertie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7997</TotalTime>
  <Words>1045</Words>
  <Application>Microsoft Office PowerPoint</Application>
  <PresentationFormat>全屏显示(16:9)</PresentationFormat>
  <Paragraphs>124</Paragraphs>
  <Slides>14</Slides>
  <Notes>2</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Theme</vt:lpstr>
      <vt:lpstr>PowerPoint 演示文稿</vt:lpstr>
      <vt:lpstr>海信集团创新提案申报</vt:lpstr>
      <vt:lpstr>一、背景</vt:lpstr>
      <vt:lpstr>一、背景</vt:lpstr>
      <vt:lpstr>一、背景</vt:lpstr>
      <vt:lpstr>二、提案简介</vt:lpstr>
      <vt:lpstr>二、提案简介</vt:lpstr>
      <vt:lpstr>二、提案简介</vt:lpstr>
      <vt:lpstr>二、提案简介</vt:lpstr>
      <vt:lpstr>二、提案简介</vt:lpstr>
      <vt:lpstr>三、主要创新点</vt:lpstr>
      <vt:lpstr>三、主要创新点</vt:lpstr>
      <vt:lpstr>四、知识产权及效益分析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李斌(股份研发)</cp:lastModifiedBy>
  <cp:revision>535</cp:revision>
  <dcterms:created xsi:type="dcterms:W3CDTF">2010-04-12T23:12:02Z</dcterms:created>
  <dcterms:modified xsi:type="dcterms:W3CDTF">2017-06-30T02:12:48Z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