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84" r:id="rId9"/>
    <p:sldId id="274" r:id="rId10"/>
    <p:sldId id="283" r:id="rId11"/>
    <p:sldId id="285" r:id="rId12"/>
    <p:sldId id="275" r:id="rId13"/>
    <p:sldId id="277" r:id="rId14"/>
    <p:sldId id="278" r:id="rId15"/>
    <p:sldId id="287" r:id="rId16"/>
    <p:sldId id="286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BD2A3912-5067-43ED-97F2-E6D5FD04BE9B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84"/>
            <p14:sldId id="274"/>
            <p14:sldId id="283"/>
            <p14:sldId id="285"/>
          </p14:sldIdLst>
        </p14:section>
        <p14:section name="无标题节" id="{8A7CAE4F-7FED-436B-AB04-684218274154}">
          <p14:sldIdLst>
            <p14:sldId id="275"/>
            <p14:sldId id="277"/>
            <p14:sldId id="278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79" autoAdjust="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0E5D4-2101-418F-983F-D63329AA0FA9}" type="datetimeFigureOut">
              <a:rPr lang="zh-CN" altLang="en-US" smtClean="0"/>
              <a:pPr/>
              <a:t>2015-6-3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37D2E-69EE-4FC3-BB41-F1108B769DB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8243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37D2E-69EE-4FC3-BB41-F1108B769DB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65212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37D2E-69EE-4FC3-BB41-F1108B769DB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27654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就用这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838" y="166688"/>
            <a:ext cx="16891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0188" y="692150"/>
            <a:ext cx="8918575" cy="4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63B343-E8AB-4E26-A1E5-F2BE7C162415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2067913"/>
      </p:ext>
    </p:extLst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5750" y="285750"/>
            <a:ext cx="4357688" cy="1238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34213" y="64468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7C51B0-D902-4F45-8F38-3F41DFDCEC0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zh-CN" dirty="0"/>
              <a:t>/12</a:t>
            </a:r>
            <a:endParaRPr lang="zh-CN" altLang="en-US" dirty="0"/>
          </a:p>
        </p:txBody>
      </p:sp>
      <p:pic>
        <p:nvPicPr>
          <p:cNvPr id="2052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838" y="166688"/>
            <a:ext cx="16891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3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0188" y="692150"/>
            <a:ext cx="8918575" cy="4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9154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>
    <p:split orient="vert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3B343-E8AB-4E26-A1E5-F2BE7C162415}" type="slidenum">
              <a:rPr lang="zh-CN" altLang="en-US" smtClean="0"/>
              <a:pPr>
                <a:defRPr/>
              </a:pPr>
              <a:t>1</a:t>
            </a:fld>
            <a:r>
              <a:rPr lang="en-US" altLang="zh-CN" dirty="0" smtClean="0"/>
              <a:t>/16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90415" y="1665487"/>
            <a:ext cx="4392488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accent1">
                    <a:lumMod val="75000"/>
                  </a:schemeClr>
                </a:solidFill>
              </a:rPr>
              <a:t>FLV</a:t>
            </a:r>
            <a:r>
              <a:rPr lang="zh-CN" altLang="en-US" sz="6000" dirty="0" smtClean="0">
                <a:solidFill>
                  <a:schemeClr val="accent1">
                    <a:lumMod val="75000"/>
                  </a:schemeClr>
                </a:solidFill>
              </a:rPr>
              <a:t>封装格式</a:t>
            </a:r>
            <a:endParaRPr lang="zh-CN" alt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6459" y="4005064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</a:rPr>
              <a:t>于颜</a:t>
            </a:r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</a:rPr>
              <a:t>梅</a:t>
            </a:r>
            <a:endParaRPr lang="en-US" altLang="zh-CN" sz="3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</a:rPr>
              <a:t>2015-6-03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78868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3B343-E8AB-4E26-A1E5-F2BE7C162415}" type="slidenum">
              <a:rPr lang="zh-CN" altLang="en-US" smtClean="0"/>
              <a:pPr>
                <a:defRPr/>
              </a:pPr>
              <a:t>10</a:t>
            </a:fld>
            <a:r>
              <a:rPr lang="en-US" altLang="zh-CN" dirty="0" smtClean="0"/>
              <a:t>/16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764704"/>
            <a:ext cx="80648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Audio Tag</a:t>
            </a:r>
            <a:r>
              <a:rPr lang="zh-CN" altLang="en-US" sz="2000" dirty="0"/>
              <a:t>的</a:t>
            </a:r>
            <a:r>
              <a:rPr lang="en-US" altLang="zh-CN" sz="2000" dirty="0"/>
              <a:t>Data</a:t>
            </a:r>
            <a:r>
              <a:rPr lang="zh-CN" altLang="en-US" sz="2000" dirty="0"/>
              <a:t>信息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zh-CN" altLang="en-US" sz="2000" dirty="0" smtClean="0"/>
              <a:t>第</a:t>
            </a:r>
            <a:r>
              <a:rPr lang="en-US" altLang="zh-CN" sz="2000" dirty="0" smtClean="0"/>
              <a:t>1 Byte</a:t>
            </a:r>
            <a:r>
              <a:rPr lang="zh-CN" altLang="en-US" sz="2000" dirty="0"/>
              <a:t>信息包含了</a:t>
            </a:r>
            <a:r>
              <a:rPr lang="en-US" altLang="zh-CN" sz="2000" dirty="0"/>
              <a:t>Audio</a:t>
            </a:r>
            <a:r>
              <a:rPr lang="zh-CN" altLang="en-US" sz="2000" dirty="0"/>
              <a:t>的参数信息，从第</a:t>
            </a:r>
            <a:r>
              <a:rPr lang="en-US" altLang="zh-CN" sz="2000" dirty="0" smtClean="0"/>
              <a:t>2Byte</a:t>
            </a:r>
            <a:r>
              <a:rPr lang="zh-CN" altLang="en-US" sz="2000" dirty="0"/>
              <a:t>开始为音频流数据</a:t>
            </a:r>
            <a:r>
              <a:rPr lang="zh-CN" altLang="en-US" sz="2000" dirty="0" smtClean="0"/>
              <a:t>。</a:t>
            </a:r>
            <a:endParaRPr lang="en-US" altLang="zh-CN" sz="20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75404503"/>
              </p:ext>
            </p:extLst>
          </p:nvPr>
        </p:nvGraphicFramePr>
        <p:xfrm>
          <a:off x="395534" y="1472591"/>
          <a:ext cx="8208916" cy="50600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6224"/>
                <a:gridCol w="1296144"/>
                <a:gridCol w="4896548"/>
              </a:tblGrid>
              <a:tr h="32800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zh-CN" sz="2000" kern="100" dirty="0" err="1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VideoTag</a:t>
                      </a:r>
                      <a:r>
                        <a:rPr lang="en-US" altLang="zh-CN" sz="20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 Data 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  Type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altLang="zh-CN" sz="20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Details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364709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audio</a:t>
                      </a:r>
                      <a:r>
                        <a:rPr lang="zh-CN" sz="2000" kern="0" dirty="0">
                          <a:effectLst/>
                        </a:rPr>
                        <a:t>信息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1byte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前四位</a:t>
                      </a:r>
                      <a:r>
                        <a:rPr lang="en-US" sz="1800" kern="0" dirty="0">
                          <a:effectLst/>
                        </a:rPr>
                        <a:t>bits</a:t>
                      </a:r>
                      <a:r>
                        <a:rPr lang="zh-CN" sz="1800" kern="0" dirty="0">
                          <a:effectLst/>
                        </a:rPr>
                        <a:t>表示音频</a:t>
                      </a:r>
                      <a:r>
                        <a:rPr lang="zh-CN" sz="1800" kern="0" dirty="0" smtClean="0">
                          <a:effectLst/>
                        </a:rPr>
                        <a:t>格式</a:t>
                      </a:r>
                      <a:r>
                        <a:rPr lang="en-US" altLang="zh-CN" sz="1800" kern="0" dirty="0" smtClean="0">
                          <a:effectLst/>
                        </a:rPr>
                        <a:t>(</a:t>
                      </a:r>
                      <a:r>
                        <a:rPr lang="zh-CN" altLang="en-US" sz="1800" kern="0" dirty="0" smtClean="0">
                          <a:effectLst/>
                        </a:rPr>
                        <a:t>详细见说明文档</a:t>
                      </a:r>
                      <a:r>
                        <a:rPr lang="en-US" altLang="zh-CN" sz="1800" kern="0" dirty="0" smtClean="0">
                          <a:effectLst/>
                        </a:rPr>
                        <a:t>)</a:t>
                      </a:r>
                      <a:r>
                        <a:rPr lang="en-US" sz="1800" kern="0" dirty="0" smtClean="0">
                          <a:effectLst/>
                        </a:rPr>
                        <a:t>:</a:t>
                      </a:r>
                      <a:endParaRPr lang="zh-CN" sz="1800" kern="100" dirty="0">
                        <a:effectLst/>
                      </a:endParaRPr>
                    </a:p>
                    <a:p>
                      <a:pPr marL="342900" lvl="0" indent="-342900" algn="l" latinLnBrk="1"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kern="0" dirty="0" smtClean="0">
                          <a:effectLst/>
                        </a:rPr>
                        <a:t>1 </a:t>
                      </a:r>
                      <a:r>
                        <a:rPr lang="en-US" sz="1800" kern="0" dirty="0">
                          <a:effectLst/>
                        </a:rPr>
                        <a:t>-- ADPCM</a:t>
                      </a:r>
                      <a:endParaRPr lang="zh-CN" sz="1800" kern="100" dirty="0">
                        <a:effectLst/>
                      </a:endParaRPr>
                    </a:p>
                    <a:p>
                      <a:pPr marL="342900" lvl="0" indent="-342900" algn="l" latinLnBrk="1"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kern="0" dirty="0">
                          <a:effectLst/>
                        </a:rPr>
                        <a:t>2 -- MP3</a:t>
                      </a:r>
                      <a:endParaRPr lang="zh-CN" sz="1800" kern="100" dirty="0">
                        <a:effectLst/>
                      </a:endParaRPr>
                    </a:p>
                    <a:p>
                      <a:pPr marL="342900" lvl="0" indent="-342900" algn="l" latinLnBrk="1"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kern="0" dirty="0">
                          <a:effectLst/>
                        </a:rPr>
                        <a:t>5 -- </a:t>
                      </a:r>
                      <a:r>
                        <a:rPr lang="en-US" sz="1800" kern="0" dirty="0" err="1">
                          <a:effectLst/>
                        </a:rPr>
                        <a:t>Nellymoser</a:t>
                      </a:r>
                      <a:r>
                        <a:rPr lang="en-US" sz="1800" kern="0" dirty="0">
                          <a:effectLst/>
                        </a:rPr>
                        <a:t> 8kHz </a:t>
                      </a:r>
                      <a:r>
                        <a:rPr lang="en-US" sz="1800" kern="0" dirty="0" err="1">
                          <a:effectLst/>
                        </a:rPr>
                        <a:t>momo</a:t>
                      </a:r>
                      <a:endParaRPr lang="zh-CN" sz="1800" kern="100" dirty="0">
                        <a:effectLst/>
                      </a:endParaRPr>
                    </a:p>
                    <a:p>
                      <a:pPr marL="342900" lvl="0" indent="-342900" algn="l" latinLnBrk="1"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kern="0" dirty="0">
                          <a:effectLst/>
                        </a:rPr>
                        <a:t>6 -- </a:t>
                      </a:r>
                      <a:r>
                        <a:rPr lang="en-US" sz="1800" kern="0" dirty="0" err="1">
                          <a:effectLst/>
                        </a:rPr>
                        <a:t>Nellymoser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下面两位</a:t>
                      </a:r>
                      <a:r>
                        <a:rPr lang="en-US" sz="1800" kern="0" dirty="0">
                          <a:effectLst/>
                        </a:rPr>
                        <a:t>bits</a:t>
                      </a:r>
                      <a:r>
                        <a:rPr lang="zh-CN" sz="1800" kern="0" dirty="0">
                          <a:effectLst/>
                        </a:rPr>
                        <a:t>表示</a:t>
                      </a:r>
                      <a:r>
                        <a:rPr lang="en-US" sz="1800" kern="0" dirty="0" err="1">
                          <a:effectLst/>
                        </a:rPr>
                        <a:t>samplerate</a:t>
                      </a:r>
                      <a:r>
                        <a:rPr lang="en-US" sz="1800" kern="0" dirty="0">
                          <a:effectLst/>
                        </a:rPr>
                        <a:t>:</a:t>
                      </a:r>
                      <a:endParaRPr lang="zh-CN" sz="1800" kern="100" dirty="0">
                        <a:effectLst/>
                      </a:endParaRPr>
                    </a:p>
                    <a:p>
                      <a:pPr marL="342900" lvl="0" indent="-342900" algn="l" latinLnBrk="1"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kern="0" dirty="0">
                          <a:effectLst/>
                        </a:rPr>
                        <a:t>0 -- 5.5kHz</a:t>
                      </a:r>
                      <a:endParaRPr lang="zh-CN" sz="1800" kern="100" dirty="0">
                        <a:effectLst/>
                      </a:endParaRPr>
                    </a:p>
                    <a:p>
                      <a:pPr marL="342900" lvl="0" indent="-342900" algn="l" latinLnBrk="1"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kern="0" dirty="0">
                          <a:effectLst/>
                        </a:rPr>
                        <a:t>1 -- 11kHz</a:t>
                      </a:r>
                      <a:endParaRPr lang="zh-CN" sz="1800" kern="100" dirty="0">
                        <a:effectLst/>
                      </a:endParaRPr>
                    </a:p>
                    <a:p>
                      <a:pPr marL="342900" lvl="0" indent="-342900" algn="l" latinLnBrk="1"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kern="0" dirty="0">
                          <a:effectLst/>
                        </a:rPr>
                        <a:t>2 -- 22kHz</a:t>
                      </a:r>
                      <a:endParaRPr lang="zh-CN" sz="1800" kern="100" dirty="0">
                        <a:effectLst/>
                      </a:endParaRPr>
                    </a:p>
                    <a:p>
                      <a:pPr marL="342900" lvl="0" indent="-342900" algn="l" latinLnBrk="1"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kern="0" dirty="0">
                          <a:effectLst/>
                        </a:rPr>
                        <a:t>3 -- 44kHz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下面一位</a:t>
                      </a:r>
                      <a:r>
                        <a:rPr lang="en-US" sz="1800" kern="0" dirty="0">
                          <a:effectLst/>
                        </a:rPr>
                        <a:t>bit</a:t>
                      </a:r>
                      <a:r>
                        <a:rPr lang="zh-CN" sz="1800" kern="0" dirty="0">
                          <a:effectLst/>
                        </a:rPr>
                        <a:t>表示每个采样的长度：</a:t>
                      </a:r>
                      <a:endParaRPr lang="zh-CN" sz="1800" kern="100" dirty="0">
                        <a:effectLst/>
                      </a:endParaRPr>
                    </a:p>
                    <a:p>
                      <a:pPr marL="342900" lvl="0" indent="-342900" algn="l" latinLnBrk="1"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kern="0" dirty="0">
                          <a:effectLst/>
                        </a:rPr>
                        <a:t>0 -- snd8Bit</a:t>
                      </a:r>
                      <a:endParaRPr lang="zh-CN" sz="1800" kern="100" dirty="0">
                        <a:effectLst/>
                      </a:endParaRPr>
                    </a:p>
                    <a:p>
                      <a:pPr marL="342900" lvl="0" indent="-342900" algn="l" latinLnBrk="1"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kern="0" dirty="0">
                          <a:effectLst/>
                        </a:rPr>
                        <a:t>1 -- snd16Bit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下面一位</a:t>
                      </a:r>
                      <a:r>
                        <a:rPr lang="en-US" sz="1800" kern="0" dirty="0">
                          <a:effectLst/>
                        </a:rPr>
                        <a:t>bit</a:t>
                      </a:r>
                      <a:r>
                        <a:rPr lang="zh-CN" sz="1800" kern="0" dirty="0">
                          <a:effectLst/>
                        </a:rPr>
                        <a:t>表示类型：</a:t>
                      </a:r>
                      <a:endParaRPr lang="zh-CN" sz="1800" kern="100" dirty="0">
                        <a:effectLst/>
                      </a:endParaRPr>
                    </a:p>
                    <a:p>
                      <a:pPr marL="342900" lvl="0" indent="-342900" algn="l" latinLnBrk="1"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kern="0" dirty="0">
                          <a:effectLst/>
                        </a:rPr>
                        <a:t>0 -- </a:t>
                      </a:r>
                      <a:r>
                        <a:rPr lang="en-US" sz="1800" kern="0" dirty="0" err="1">
                          <a:effectLst/>
                        </a:rPr>
                        <a:t>sndMomo</a:t>
                      </a:r>
                      <a:endParaRPr lang="zh-CN" sz="1800" kern="100" dirty="0">
                        <a:effectLst/>
                      </a:endParaRPr>
                    </a:p>
                    <a:p>
                      <a:pPr marL="342900" lvl="0" indent="-342900" algn="l" latinLnBrk="1"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kern="0" dirty="0">
                          <a:effectLst/>
                        </a:rPr>
                        <a:t>1 </a:t>
                      </a:r>
                      <a:r>
                        <a:rPr lang="en-US" sz="1800" kern="0" dirty="0" smtClean="0">
                          <a:effectLst/>
                        </a:rPr>
                        <a:t>– </a:t>
                      </a:r>
                      <a:r>
                        <a:rPr lang="en-US" sz="1800" kern="0" dirty="0" err="1">
                          <a:effectLst/>
                        </a:rPr>
                        <a:t>sndStereo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1029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audio</a:t>
                      </a:r>
                      <a:r>
                        <a:rPr lang="zh-CN" sz="2000" kern="0">
                          <a:effectLst/>
                        </a:rPr>
                        <a:t>数据区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不定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zh-CN" sz="2000" kern="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9840968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3B343-E8AB-4E26-A1E5-F2BE7C162415}" type="slidenum">
              <a:rPr lang="zh-CN" altLang="en-US" smtClean="0"/>
              <a:pPr>
                <a:defRPr/>
              </a:pPr>
              <a:t>11</a:t>
            </a:fld>
            <a:r>
              <a:rPr lang="en-US" altLang="zh-CN" dirty="0" smtClean="0"/>
              <a:t>/16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412776"/>
            <a:ext cx="82089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Ex. 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上面例子中的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Audio Data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第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1Byte 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为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0xAF 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，二进制为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10101111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000" dirty="0" err="1" smtClean="0">
                <a:solidFill>
                  <a:schemeClr val="accent1">
                    <a:lumMod val="75000"/>
                  </a:schemeClr>
                </a:solidFill>
              </a:rPr>
              <a:t>aa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 . 1-4bit 1010  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为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10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，音频数据格式为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AAC</a:t>
            </a:r>
          </a:p>
          <a:p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bb.  5-6bit 11 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为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，采样率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44khz</a:t>
            </a:r>
          </a:p>
          <a:p>
            <a:pPr marL="342900" indent="-342900">
              <a:buAutoNum type="alphaLcPeriod" startAt="29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  7bit 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为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，采样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长度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16bits</a:t>
            </a:r>
          </a:p>
          <a:p>
            <a:pPr marL="342900" indent="-342900">
              <a:buAutoNum type="alphaLcPeriod" startAt="29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  8bit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为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，音频类型为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stereo</a:t>
            </a:r>
          </a:p>
          <a:p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以上可通过查阅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FLV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格式说明文档得到</a:t>
            </a:r>
            <a:endParaRPr lang="en-US" altLang="zh-CN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05252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3B343-E8AB-4E26-A1E5-F2BE7C162415}" type="slidenum">
              <a:rPr lang="zh-CN" altLang="en-US" smtClean="0"/>
              <a:pPr>
                <a:defRPr/>
              </a:pPr>
              <a:t>12</a:t>
            </a:fld>
            <a:r>
              <a:rPr lang="en-US" altLang="zh-CN" dirty="0" smtClean="0"/>
              <a:t>/16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764704"/>
            <a:ext cx="82809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2"/>
                </a:solidFill>
              </a:rPr>
              <a:t>Script Tag and Data</a:t>
            </a:r>
            <a:r>
              <a:rPr lang="zh-CN" altLang="en-US" sz="2000" dirty="0" smtClean="0">
                <a:solidFill>
                  <a:schemeClr val="tx2"/>
                </a:solidFill>
              </a:rPr>
              <a:t>，也称</a:t>
            </a:r>
            <a:r>
              <a:rPr lang="en-US" altLang="zh-CN" sz="2000" dirty="0" smtClean="0">
                <a:solidFill>
                  <a:schemeClr val="tx2"/>
                </a:solidFill>
              </a:rPr>
              <a:t>Metadata Tag</a:t>
            </a:r>
            <a:r>
              <a:rPr lang="zh-CN" altLang="en-US" sz="2000" dirty="0" smtClean="0">
                <a:solidFill>
                  <a:schemeClr val="tx2"/>
                </a:solidFill>
              </a:rPr>
              <a:t>，是</a:t>
            </a:r>
            <a:r>
              <a:rPr lang="en-US" altLang="zh-CN" sz="2000" dirty="0" smtClean="0">
                <a:solidFill>
                  <a:schemeClr val="tx2"/>
                </a:solidFill>
              </a:rPr>
              <a:t>File Header</a:t>
            </a:r>
            <a:r>
              <a:rPr lang="zh-CN" altLang="en-US" sz="2000" dirty="0" smtClean="0">
                <a:solidFill>
                  <a:schemeClr val="tx2"/>
                </a:solidFill>
              </a:rPr>
              <a:t>后的第一个</a:t>
            </a:r>
            <a:r>
              <a:rPr lang="en-US" altLang="zh-CN" sz="2000" dirty="0" smtClean="0">
                <a:solidFill>
                  <a:schemeClr val="tx2"/>
                </a:solidFill>
              </a:rPr>
              <a:t>Tag</a:t>
            </a:r>
            <a:r>
              <a:rPr lang="zh-CN" altLang="en-US" sz="2000" dirty="0" smtClean="0">
                <a:solidFill>
                  <a:schemeClr val="tx2"/>
                </a:solidFill>
              </a:rPr>
              <a:t>，</a:t>
            </a:r>
            <a:r>
              <a:rPr lang="en-US" altLang="zh-CN" sz="2000" dirty="0" smtClean="0">
                <a:solidFill>
                  <a:schemeClr val="tx2"/>
                </a:solidFill>
              </a:rPr>
              <a:t>only one</a:t>
            </a:r>
          </a:p>
          <a:p>
            <a:pPr marL="457200" indent="-457200">
              <a:buAutoNum type="alphaLcPeriod"/>
            </a:pPr>
            <a:r>
              <a:rPr lang="en-US" altLang="zh-CN" sz="2000" dirty="0" smtClean="0">
                <a:solidFill>
                  <a:schemeClr val="tx2"/>
                </a:solidFill>
              </a:rPr>
              <a:t>Tag Header</a:t>
            </a:r>
            <a:r>
              <a:rPr lang="zh-CN" altLang="en-US" sz="2000" dirty="0" smtClean="0">
                <a:solidFill>
                  <a:schemeClr val="tx2"/>
                </a:solidFill>
              </a:rPr>
              <a:t>结构同</a:t>
            </a:r>
            <a:r>
              <a:rPr lang="en-US" altLang="zh-CN" sz="2000" dirty="0" smtClean="0">
                <a:solidFill>
                  <a:schemeClr val="tx2"/>
                </a:solidFill>
              </a:rPr>
              <a:t>Video/Audio </a:t>
            </a:r>
            <a:r>
              <a:rPr lang="en-US" altLang="zh-CN" sz="2000" dirty="0" err="1" smtClean="0">
                <a:solidFill>
                  <a:schemeClr val="tx2"/>
                </a:solidFill>
              </a:rPr>
              <a:t>TagHeader</a:t>
            </a:r>
            <a:r>
              <a:rPr lang="zh-CN" altLang="en-US" sz="2000" dirty="0" smtClean="0">
                <a:solidFill>
                  <a:schemeClr val="tx2"/>
                </a:solidFill>
              </a:rPr>
              <a:t>，以</a:t>
            </a:r>
            <a:r>
              <a:rPr lang="en-US" altLang="zh-CN" sz="2000" dirty="0" smtClean="0">
                <a:solidFill>
                  <a:schemeClr val="tx2"/>
                </a:solidFill>
              </a:rPr>
              <a:t>0x12</a:t>
            </a:r>
            <a:r>
              <a:rPr lang="zh-CN" altLang="en-US" sz="2000" dirty="0" smtClean="0">
                <a:solidFill>
                  <a:schemeClr val="tx2"/>
                </a:solidFill>
              </a:rPr>
              <a:t>开头</a:t>
            </a:r>
            <a:r>
              <a:rPr lang="en-US" altLang="zh-CN" sz="2000" dirty="0" smtClean="0">
                <a:solidFill>
                  <a:schemeClr val="tx2"/>
                </a:solidFill>
              </a:rPr>
              <a:t>,</a:t>
            </a:r>
            <a:r>
              <a:rPr lang="zh-CN" altLang="en-US" sz="2000" dirty="0" smtClean="0">
                <a:solidFill>
                  <a:schemeClr val="tx2"/>
                </a:solidFill>
              </a:rPr>
              <a:t>占</a:t>
            </a:r>
            <a:r>
              <a:rPr lang="en-US" altLang="zh-CN" sz="2000" dirty="0" smtClean="0">
                <a:solidFill>
                  <a:schemeClr val="tx2"/>
                </a:solidFill>
              </a:rPr>
              <a:t>11byte</a:t>
            </a:r>
          </a:p>
          <a:p>
            <a:pPr marL="457200" indent="-457200">
              <a:buAutoNum type="alphaLcPeriod"/>
            </a:pPr>
            <a:r>
              <a:rPr lang="en-US" altLang="zh-CN" sz="2000" dirty="0" smtClean="0">
                <a:solidFill>
                  <a:schemeClr val="tx2"/>
                </a:solidFill>
              </a:rPr>
              <a:t>Tag Data</a:t>
            </a:r>
            <a:r>
              <a:rPr lang="zh-CN" altLang="en-US" sz="2000" dirty="0" smtClean="0">
                <a:solidFill>
                  <a:schemeClr val="tx2"/>
                </a:solidFill>
              </a:rPr>
              <a:t>结构特殊，有</a:t>
            </a:r>
            <a:r>
              <a:rPr lang="en-US" altLang="zh-CN" sz="2000" dirty="0" smtClean="0">
                <a:solidFill>
                  <a:schemeClr val="tx2"/>
                </a:solidFill>
              </a:rPr>
              <a:t>2</a:t>
            </a:r>
            <a:r>
              <a:rPr lang="zh-CN" altLang="en-US" sz="2000" dirty="0" smtClean="0">
                <a:solidFill>
                  <a:schemeClr val="tx2"/>
                </a:solidFill>
              </a:rPr>
              <a:t>个</a:t>
            </a:r>
            <a:r>
              <a:rPr lang="en-US" altLang="zh-CN" sz="2000" dirty="0" smtClean="0">
                <a:solidFill>
                  <a:schemeClr val="tx2"/>
                </a:solidFill>
              </a:rPr>
              <a:t>AMF</a:t>
            </a:r>
            <a:r>
              <a:rPr lang="zh-CN" altLang="en-US" sz="2000" dirty="0" smtClean="0">
                <a:solidFill>
                  <a:schemeClr val="tx2"/>
                </a:solidFill>
              </a:rPr>
              <a:t>包</a:t>
            </a:r>
            <a:endParaRPr lang="en-US" altLang="zh-CN" sz="2000" dirty="0" smtClean="0">
              <a:solidFill>
                <a:schemeClr val="tx2"/>
              </a:solidFill>
            </a:endParaRPr>
          </a:p>
          <a:p>
            <a:r>
              <a:rPr lang="en-US" altLang="zh-CN" sz="2000" dirty="0" smtClean="0">
                <a:solidFill>
                  <a:schemeClr val="tx2"/>
                </a:solidFill>
              </a:rPr>
              <a:t>     </a:t>
            </a:r>
            <a:r>
              <a:rPr lang="zh-CN" altLang="en-US" sz="2000" dirty="0" smtClean="0">
                <a:solidFill>
                  <a:schemeClr val="tx2"/>
                </a:solidFill>
              </a:rPr>
              <a:t>第一个</a:t>
            </a:r>
            <a:r>
              <a:rPr lang="en-US" altLang="zh-CN" sz="2000" dirty="0" smtClean="0">
                <a:solidFill>
                  <a:schemeClr val="tx2"/>
                </a:solidFill>
              </a:rPr>
              <a:t>AMF</a:t>
            </a:r>
            <a:r>
              <a:rPr lang="zh-CN" altLang="en-US" sz="2000" dirty="0" smtClean="0">
                <a:solidFill>
                  <a:schemeClr val="tx2"/>
                </a:solidFill>
              </a:rPr>
              <a:t>包表示“</a:t>
            </a:r>
            <a:r>
              <a:rPr lang="en-US" altLang="zh-CN" sz="2000" dirty="0" err="1" smtClean="0">
                <a:solidFill>
                  <a:schemeClr val="tx2"/>
                </a:solidFill>
              </a:rPr>
              <a:t>onMetaData</a:t>
            </a:r>
            <a:r>
              <a:rPr lang="zh-CN" altLang="en-US" sz="2000" dirty="0" smtClean="0">
                <a:solidFill>
                  <a:schemeClr val="tx2"/>
                </a:solidFill>
              </a:rPr>
              <a:t>”标签</a:t>
            </a:r>
            <a:endParaRPr lang="en-US" altLang="zh-CN" sz="2000" dirty="0" smtClean="0">
              <a:solidFill>
                <a:schemeClr val="tx2"/>
              </a:solidFill>
            </a:endParaRPr>
          </a:p>
          <a:p>
            <a:r>
              <a:rPr lang="en-US" altLang="zh-CN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</a:rPr>
              <a:t>     1 byte    ---0x02</a:t>
            </a:r>
            <a:r>
              <a:rPr lang="zh-CN" altLang="en-US" sz="2000" dirty="0" smtClean="0">
                <a:solidFill>
                  <a:schemeClr val="tx2"/>
                </a:solidFill>
              </a:rPr>
              <a:t>，表示字符串（可查文档）</a:t>
            </a:r>
            <a:endParaRPr lang="en-US" altLang="zh-CN" sz="2000" dirty="0" smtClean="0">
              <a:solidFill>
                <a:schemeClr val="tx2"/>
              </a:solidFill>
            </a:endParaRPr>
          </a:p>
          <a:p>
            <a:r>
              <a:rPr lang="en-US" altLang="zh-CN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</a:rPr>
              <a:t>     2-3byte ---0x00  0x0A </a:t>
            </a:r>
            <a:r>
              <a:rPr lang="zh-CN" altLang="en-US" sz="2000" dirty="0" smtClean="0">
                <a:solidFill>
                  <a:schemeClr val="tx2"/>
                </a:solidFill>
              </a:rPr>
              <a:t>表示字符串长度（即</a:t>
            </a:r>
            <a:r>
              <a:rPr lang="en-US" altLang="zh-CN" sz="2000" dirty="0" err="1" smtClean="0">
                <a:solidFill>
                  <a:schemeClr val="tx2"/>
                </a:solidFill>
              </a:rPr>
              <a:t>onMetaData</a:t>
            </a:r>
            <a:r>
              <a:rPr lang="zh-CN" altLang="en-US" sz="2000" dirty="0" smtClean="0">
                <a:solidFill>
                  <a:schemeClr val="tx2"/>
                </a:solidFill>
              </a:rPr>
              <a:t>字符串长度）</a:t>
            </a:r>
            <a:endParaRPr lang="en-US" altLang="zh-CN" sz="2000" dirty="0" smtClean="0">
              <a:solidFill>
                <a:schemeClr val="tx2"/>
              </a:solidFill>
            </a:endParaRPr>
          </a:p>
          <a:p>
            <a:r>
              <a:rPr lang="en-US" altLang="zh-CN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</a:rPr>
              <a:t>     4-13byte  --0x6F 0x6E 0x4D 0x65 0x74 0x61 0x44 0x61 0x74 0x61     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3356992"/>
            <a:ext cx="82809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2"/>
                </a:solidFill>
              </a:rPr>
              <a:t>    第二</a:t>
            </a:r>
            <a:r>
              <a:rPr lang="zh-CN" altLang="en-US" sz="2000" dirty="0">
                <a:solidFill>
                  <a:schemeClr val="tx2"/>
                </a:solidFill>
              </a:rPr>
              <a:t>个</a:t>
            </a:r>
            <a:r>
              <a:rPr lang="en-US" altLang="zh-CN" sz="2000" dirty="0">
                <a:solidFill>
                  <a:schemeClr val="tx2"/>
                </a:solidFill>
              </a:rPr>
              <a:t>AMF</a:t>
            </a:r>
            <a:r>
              <a:rPr lang="zh-CN" altLang="en-US" sz="2000" dirty="0" smtClean="0">
                <a:solidFill>
                  <a:schemeClr val="tx2"/>
                </a:solidFill>
              </a:rPr>
              <a:t>包是</a:t>
            </a:r>
            <a:r>
              <a:rPr lang="en-US" altLang="zh-CN" sz="2000" dirty="0" smtClean="0">
                <a:solidFill>
                  <a:schemeClr val="tx2"/>
                </a:solidFill>
              </a:rPr>
              <a:t>metadata</a:t>
            </a:r>
            <a:r>
              <a:rPr lang="zh-CN" altLang="en-US" sz="2000" dirty="0">
                <a:solidFill>
                  <a:schemeClr val="tx2"/>
                </a:solidFill>
              </a:rPr>
              <a:t>数据</a:t>
            </a:r>
            <a:endParaRPr lang="en-US" altLang="zh-CN" sz="2000" dirty="0">
              <a:solidFill>
                <a:schemeClr val="tx2"/>
              </a:solidFill>
            </a:endParaRPr>
          </a:p>
          <a:p>
            <a:r>
              <a:rPr lang="en-US" altLang="zh-CN" sz="2000" dirty="0">
                <a:solidFill>
                  <a:schemeClr val="tx2"/>
                </a:solidFill>
              </a:rPr>
              <a:t>       1byte  ---0x08, </a:t>
            </a:r>
            <a:r>
              <a:rPr lang="zh-CN" altLang="en-US" sz="2000" dirty="0">
                <a:solidFill>
                  <a:schemeClr val="tx2"/>
                </a:solidFill>
              </a:rPr>
              <a:t>表示数组</a:t>
            </a:r>
            <a:endParaRPr lang="en-US" altLang="zh-CN" sz="2000" dirty="0">
              <a:solidFill>
                <a:schemeClr val="tx2"/>
              </a:solidFill>
            </a:endParaRPr>
          </a:p>
          <a:p>
            <a:r>
              <a:rPr lang="en-US" altLang="zh-CN" sz="2000" dirty="0">
                <a:solidFill>
                  <a:schemeClr val="tx2"/>
                </a:solidFill>
              </a:rPr>
              <a:t>       </a:t>
            </a:r>
            <a:r>
              <a:rPr lang="en-US" altLang="zh-CN" sz="2000" dirty="0" smtClean="0">
                <a:solidFill>
                  <a:schemeClr val="tx2"/>
                </a:solidFill>
              </a:rPr>
              <a:t>2-5byte ----</a:t>
            </a:r>
            <a:r>
              <a:rPr lang="zh-CN" altLang="en-US" sz="2000" dirty="0" smtClean="0">
                <a:solidFill>
                  <a:schemeClr val="tx2"/>
                </a:solidFill>
              </a:rPr>
              <a:t>数组</a:t>
            </a:r>
            <a:r>
              <a:rPr lang="zh-CN" altLang="en-US" sz="2000" dirty="0">
                <a:solidFill>
                  <a:schemeClr val="tx2"/>
                </a:solidFill>
              </a:rPr>
              <a:t>元素</a:t>
            </a:r>
            <a:r>
              <a:rPr lang="zh-CN" altLang="en-US" sz="2000" dirty="0" smtClean="0">
                <a:solidFill>
                  <a:schemeClr val="tx2"/>
                </a:solidFill>
              </a:rPr>
              <a:t>个数，占</a:t>
            </a:r>
            <a:r>
              <a:rPr lang="en-US" altLang="zh-CN" sz="2000" dirty="0" smtClean="0">
                <a:solidFill>
                  <a:schemeClr val="tx2"/>
                </a:solidFill>
              </a:rPr>
              <a:t>4Byte</a:t>
            </a:r>
            <a:r>
              <a:rPr lang="zh-CN" altLang="en-US" sz="2000" dirty="0" smtClean="0">
                <a:solidFill>
                  <a:schemeClr val="tx2"/>
                </a:solidFill>
              </a:rPr>
              <a:t>。接下来是数组元素，数组</a:t>
            </a:r>
            <a:r>
              <a:rPr lang="zh-CN" altLang="en-US" sz="2000" dirty="0">
                <a:solidFill>
                  <a:schemeClr val="tx2"/>
                </a:solidFill>
              </a:rPr>
              <a:t>元素为元素名称和值组成的对。结构为元素名称的长度</a:t>
            </a:r>
            <a:r>
              <a:rPr lang="en-US" altLang="zh-CN" sz="2000" dirty="0">
                <a:solidFill>
                  <a:schemeClr val="tx2"/>
                </a:solidFill>
              </a:rPr>
              <a:t>+</a:t>
            </a:r>
            <a:r>
              <a:rPr lang="zh-CN" altLang="en-US" sz="2000" dirty="0">
                <a:solidFill>
                  <a:schemeClr val="tx2"/>
                </a:solidFill>
              </a:rPr>
              <a:t>元素名称</a:t>
            </a:r>
            <a:r>
              <a:rPr lang="en-US" altLang="zh-CN" sz="2000" dirty="0">
                <a:solidFill>
                  <a:schemeClr val="tx2"/>
                </a:solidFill>
              </a:rPr>
              <a:t>+</a:t>
            </a:r>
            <a:r>
              <a:rPr lang="zh-CN" altLang="en-US" sz="2000" dirty="0">
                <a:solidFill>
                  <a:schemeClr val="tx2"/>
                </a:solidFill>
              </a:rPr>
              <a:t>元素值的类型</a:t>
            </a:r>
            <a:r>
              <a:rPr lang="en-US" altLang="zh-CN" sz="2000" dirty="0">
                <a:solidFill>
                  <a:schemeClr val="tx2"/>
                </a:solidFill>
              </a:rPr>
              <a:t>+</a:t>
            </a:r>
            <a:r>
              <a:rPr lang="zh-CN" altLang="en-US" sz="2000" dirty="0">
                <a:solidFill>
                  <a:schemeClr val="tx2"/>
                </a:solidFill>
              </a:rPr>
              <a:t>元素值的长度</a:t>
            </a:r>
            <a:r>
              <a:rPr lang="en-US" altLang="zh-CN" sz="2000" dirty="0">
                <a:solidFill>
                  <a:schemeClr val="tx2"/>
                </a:solidFill>
              </a:rPr>
              <a:t>+</a:t>
            </a:r>
            <a:r>
              <a:rPr lang="zh-CN" altLang="en-US" sz="2000" dirty="0">
                <a:solidFill>
                  <a:schemeClr val="tx2"/>
                </a:solidFill>
              </a:rPr>
              <a:t>元素</a:t>
            </a:r>
            <a:r>
              <a:rPr lang="zh-CN" altLang="en-US" sz="2000" dirty="0" smtClean="0">
                <a:solidFill>
                  <a:schemeClr val="tx2"/>
                </a:solidFill>
              </a:rPr>
              <a:t>值 。结束标志是</a:t>
            </a:r>
            <a:r>
              <a:rPr lang="en-US" altLang="zh-CN" sz="2000" dirty="0" smtClean="0">
                <a:solidFill>
                  <a:schemeClr val="tx2"/>
                </a:solidFill>
              </a:rPr>
              <a:t>000009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8735" y="5239832"/>
            <a:ext cx="7987721" cy="748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4226263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3B343-E8AB-4E26-A1E5-F2BE7C162415}" type="slidenum">
              <a:rPr lang="zh-CN" altLang="en-US" smtClean="0"/>
              <a:pPr>
                <a:defRPr/>
              </a:pPr>
              <a:t>13</a:t>
            </a:fld>
            <a:r>
              <a:rPr lang="en-US" altLang="zh-CN" dirty="0" smtClean="0"/>
              <a:t>/16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595" y="1419647"/>
            <a:ext cx="8568952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8905365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3B343-E8AB-4E26-A1E5-F2BE7C162415}" type="slidenum">
              <a:rPr lang="zh-CN" altLang="en-US" smtClean="0"/>
              <a:pPr>
                <a:defRPr/>
              </a:pPr>
              <a:t>14</a:t>
            </a:fld>
            <a:r>
              <a:rPr lang="en-US" altLang="zh-CN" dirty="0" smtClean="0"/>
              <a:t>/16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9552" y="1166842"/>
            <a:ext cx="813690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chemeClr val="accent1">
                    <a:lumMod val="75000"/>
                  </a:schemeClr>
                </a:solidFill>
              </a:rPr>
              <a:t>ScriptDataValue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的类型：</a:t>
            </a:r>
            <a:endParaRPr lang="en-US" altLang="zh-CN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 0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= Number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type 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（</a:t>
            </a:r>
            <a:r>
              <a:rPr lang="zh-CN" altLang="zh-CN" sz="2000" dirty="0" smtClean="0">
                <a:solidFill>
                  <a:schemeClr val="accent1">
                    <a:lumMod val="75000"/>
                  </a:schemeClr>
                </a:solidFill>
              </a:rPr>
              <a:t>数据</a:t>
            </a:r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</a:rPr>
              <a:t>长度占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8bytes</a:t>
            </a:r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</a:rPr>
              <a:t>，是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zh-CN" altLang="zh-CN" sz="2000" dirty="0" smtClean="0">
                <a:solidFill>
                  <a:schemeClr val="accent1">
                    <a:lumMod val="75000"/>
                  </a:schemeClr>
                </a:solidFill>
              </a:rPr>
              <a:t>数据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）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  1 = Boolean type </a:t>
            </a:r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</a:rPr>
              <a:t>（数据长度占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1bytes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</a:rPr>
              <a:t>boolean</a:t>
            </a:r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</a:rPr>
              <a:t>类型数据）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  2 = String type </a:t>
            </a:r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</a:rPr>
              <a:t>（数据长度占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</a:rPr>
              <a:t>个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bytes</a:t>
            </a:r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</a:rPr>
              <a:t>）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  3 = Object type </a:t>
            </a:r>
            <a:b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  4 =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</a:rPr>
              <a:t>MovieClip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 type </a:t>
            </a:r>
            <a:b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  5 = Null type </a:t>
            </a:r>
            <a:b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  6 = Undefined type </a:t>
            </a:r>
            <a:b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  7 = Reference type </a:t>
            </a:r>
            <a:b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  8 = ECMA array type </a:t>
            </a:r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</a:rPr>
              <a:t>（数据长度占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</a:rPr>
              <a:t>个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bytes</a:t>
            </a:r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</a:rPr>
              <a:t>，变量的结束标志是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000009 </a:t>
            </a:r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</a:rPr>
              <a:t>）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  10 = Strict array type </a:t>
            </a:r>
            <a:b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  11 = Date type </a:t>
            </a:r>
            <a:b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  12 = Long string type </a:t>
            </a:r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</a:rPr>
              <a:t>（数据长度占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</a:rPr>
              <a:t>个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bytes</a:t>
            </a:r>
            <a:r>
              <a:rPr lang="zh-CN" altLang="zh-CN" sz="2000" dirty="0" smtClean="0">
                <a:solidFill>
                  <a:schemeClr val="accent1">
                    <a:lumMod val="75000"/>
                  </a:schemeClr>
                </a:solidFill>
              </a:rPr>
              <a:t>）</a:t>
            </a:r>
            <a:endParaRPr lang="en-US" altLang="zh-CN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可查阅官方文档。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</a:br>
            <a:endParaRPr lang="zh-CN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484822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3B343-E8AB-4E26-A1E5-F2BE7C162415}" type="slidenum">
              <a:rPr lang="zh-CN" altLang="en-US" smtClean="0"/>
              <a:pPr>
                <a:defRPr/>
              </a:pPr>
              <a:t>15</a:t>
            </a:fld>
            <a:r>
              <a:rPr lang="en-US" altLang="zh-CN" dirty="0" smtClean="0"/>
              <a:t>/16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836712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accent1"/>
                </a:solidFill>
              </a:rPr>
              <a:t>keyframes</a:t>
            </a:r>
            <a:r>
              <a:rPr lang="zh-CN" altLang="en-US" dirty="0" smtClean="0">
                <a:solidFill>
                  <a:schemeClr val="accent1"/>
                </a:solidFill>
              </a:rPr>
              <a:t>用于视频</a:t>
            </a:r>
            <a:r>
              <a:rPr lang="en-US" altLang="zh-CN" dirty="0" smtClean="0">
                <a:solidFill>
                  <a:schemeClr val="accent1"/>
                </a:solidFill>
              </a:rPr>
              <a:t>seek</a:t>
            </a:r>
            <a:r>
              <a:rPr lang="zh-CN" altLang="en-US" dirty="0" smtClean="0">
                <a:solidFill>
                  <a:schemeClr val="accent1"/>
                </a:solidFill>
              </a:rPr>
              <a:t>及快进快退操作，</a:t>
            </a:r>
            <a:r>
              <a:rPr lang="en-US" altLang="zh-CN" dirty="0" err="1" smtClean="0">
                <a:solidFill>
                  <a:schemeClr val="accent1"/>
                </a:solidFill>
              </a:rPr>
              <a:t>keyframes</a:t>
            </a:r>
            <a:r>
              <a:rPr lang="en-US" altLang="zh-CN" dirty="0" smtClean="0">
                <a:solidFill>
                  <a:schemeClr val="accent1"/>
                </a:solidFill>
              </a:rPr>
              <a:t> </a:t>
            </a:r>
            <a:r>
              <a:rPr lang="zh-CN" altLang="zh-CN" dirty="0" smtClean="0">
                <a:solidFill>
                  <a:schemeClr val="accent1"/>
                </a:solidFill>
              </a:rPr>
              <a:t>中包含着</a:t>
            </a:r>
            <a:r>
              <a:rPr lang="en-US" altLang="zh-CN" dirty="0" smtClean="0">
                <a:solidFill>
                  <a:schemeClr val="accent1"/>
                </a:solidFill>
              </a:rPr>
              <a:t>2</a:t>
            </a:r>
            <a:r>
              <a:rPr lang="zh-CN" altLang="zh-CN" dirty="0" smtClean="0">
                <a:solidFill>
                  <a:schemeClr val="accent1"/>
                </a:solidFill>
              </a:rPr>
              <a:t>个</a:t>
            </a:r>
            <a:r>
              <a:rPr lang="zh-CN" altLang="zh-CN" dirty="0" smtClean="0">
                <a:solidFill>
                  <a:schemeClr val="accent1"/>
                </a:solidFill>
              </a:rPr>
              <a:t>内容</a:t>
            </a:r>
            <a:r>
              <a:rPr lang="zh-CN" altLang="en-US" dirty="0" smtClean="0">
                <a:solidFill>
                  <a:schemeClr val="accent1"/>
                </a:solidFill>
              </a:rPr>
              <a:t>‘</a:t>
            </a:r>
            <a:r>
              <a:rPr lang="en-US" altLang="zh-CN" dirty="0" err="1" smtClean="0">
                <a:solidFill>
                  <a:schemeClr val="accent1"/>
                </a:solidFill>
              </a:rPr>
              <a:t>filepositions</a:t>
            </a:r>
            <a:r>
              <a:rPr lang="zh-CN" altLang="zh-CN" dirty="0" smtClean="0">
                <a:solidFill>
                  <a:schemeClr val="accent1"/>
                </a:solidFill>
              </a:rPr>
              <a:t>’和‘</a:t>
            </a:r>
            <a:r>
              <a:rPr lang="en-US" altLang="zh-CN" dirty="0" smtClean="0">
                <a:solidFill>
                  <a:schemeClr val="accent1"/>
                </a:solidFill>
              </a:rPr>
              <a:t>times</a:t>
            </a:r>
            <a:r>
              <a:rPr lang="zh-CN" altLang="zh-CN" dirty="0" smtClean="0">
                <a:solidFill>
                  <a:schemeClr val="accent1"/>
                </a:solidFill>
              </a:rPr>
              <a:t>’分别指关键帧的文件位置和关键帧</a:t>
            </a:r>
            <a:r>
              <a:rPr lang="zh-CN" altLang="zh-CN" dirty="0" smtClean="0">
                <a:solidFill>
                  <a:schemeClr val="accent1"/>
                </a:solidFill>
              </a:rPr>
              <a:t>的</a:t>
            </a:r>
            <a:r>
              <a:rPr lang="en-US" altLang="zh-CN" dirty="0" smtClean="0">
                <a:solidFill>
                  <a:schemeClr val="accent1"/>
                </a:solidFill>
              </a:rPr>
              <a:t>timestamp</a:t>
            </a:r>
            <a:r>
              <a:rPr lang="zh-CN" altLang="zh-CN" dirty="0" smtClean="0">
                <a:solidFill>
                  <a:schemeClr val="accent1"/>
                </a:solidFill>
              </a:rPr>
              <a:t>。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144000" cy="53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491880" y="260648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</a:rPr>
              <a:t>SCRIPT Tag </a:t>
            </a:r>
            <a:r>
              <a:rPr lang="en-US" altLang="zh-CN" sz="2000" dirty="0" smtClean="0">
                <a:solidFill>
                  <a:schemeClr val="accent1"/>
                </a:solidFill>
              </a:rPr>
              <a:t>DATA</a:t>
            </a:r>
            <a:r>
              <a:rPr lang="zh-CN" altLang="en-US" sz="2000" dirty="0" smtClean="0">
                <a:solidFill>
                  <a:schemeClr val="accent1"/>
                </a:solidFill>
              </a:rPr>
              <a:t>中的</a:t>
            </a:r>
            <a:r>
              <a:rPr lang="en-US" altLang="zh-CN" sz="2000" dirty="0" err="1" smtClean="0">
                <a:solidFill>
                  <a:schemeClr val="accent1"/>
                </a:solidFill>
              </a:rPr>
              <a:t>keyframes</a:t>
            </a:r>
            <a:endParaRPr lang="en-US" altLang="zh-CN" sz="20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3B343-E8AB-4E26-A1E5-F2BE7C162415}" type="slidenum">
              <a:rPr lang="zh-CN" altLang="en-US" smtClean="0"/>
              <a:pPr>
                <a:defRPr/>
              </a:pPr>
              <a:t>16</a:t>
            </a:fld>
            <a:r>
              <a:rPr lang="en-US" altLang="zh-CN" dirty="0" smtClean="0"/>
              <a:t>/16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30928" y="5084018"/>
            <a:ext cx="24533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dirty="0" smtClean="0">
                <a:solidFill>
                  <a:schemeClr val="accent1">
                    <a:lumMod val="75000"/>
                  </a:schemeClr>
                </a:solidFill>
              </a:rPr>
              <a:t>谢谢</a:t>
            </a:r>
            <a:endParaRPr lang="zh-CN" alt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Freeform 138"/>
          <p:cNvSpPr>
            <a:spLocks/>
          </p:cNvSpPr>
          <p:nvPr/>
        </p:nvSpPr>
        <p:spPr bwMode="auto">
          <a:xfrm>
            <a:off x="4858154" y="3677947"/>
            <a:ext cx="1843717" cy="650080"/>
          </a:xfrm>
          <a:custGeom>
            <a:avLst/>
            <a:gdLst>
              <a:gd name="T0" fmla="*/ 119 w 126"/>
              <a:gd name="T1" fmla="*/ 62 h 66"/>
              <a:gd name="T2" fmla="*/ 125 w 126"/>
              <a:gd name="T3" fmla="*/ 52 h 66"/>
              <a:gd name="T4" fmla="*/ 123 w 126"/>
              <a:gd name="T5" fmla="*/ 44 h 66"/>
              <a:gd name="T6" fmla="*/ 85 w 126"/>
              <a:gd name="T7" fmla="*/ 0 h 66"/>
              <a:gd name="T8" fmla="*/ 74 w 126"/>
              <a:gd name="T9" fmla="*/ 30 h 66"/>
              <a:gd name="T10" fmla="*/ 72 w 126"/>
              <a:gd name="T11" fmla="*/ 30 h 66"/>
              <a:gd name="T12" fmla="*/ 69 w 126"/>
              <a:gd name="T13" fmla="*/ 18 h 66"/>
              <a:gd name="T14" fmla="*/ 70 w 126"/>
              <a:gd name="T15" fmla="*/ 12 h 66"/>
              <a:gd name="T16" fmla="*/ 71 w 126"/>
              <a:gd name="T17" fmla="*/ 10 h 66"/>
              <a:gd name="T18" fmla="*/ 72 w 126"/>
              <a:gd name="T19" fmla="*/ 5 h 66"/>
              <a:gd name="T20" fmla="*/ 67 w 126"/>
              <a:gd name="T21" fmla="*/ 1 h 66"/>
              <a:gd name="T22" fmla="*/ 66 w 126"/>
              <a:gd name="T23" fmla="*/ 1 h 66"/>
              <a:gd name="T24" fmla="*/ 60 w 126"/>
              <a:gd name="T25" fmla="*/ 1 h 66"/>
              <a:gd name="T26" fmla="*/ 60 w 126"/>
              <a:gd name="T27" fmla="*/ 1 h 66"/>
              <a:gd name="T28" fmla="*/ 55 w 126"/>
              <a:gd name="T29" fmla="*/ 5 h 66"/>
              <a:gd name="T30" fmla="*/ 55 w 126"/>
              <a:gd name="T31" fmla="*/ 10 h 66"/>
              <a:gd name="T32" fmla="*/ 57 w 126"/>
              <a:gd name="T33" fmla="*/ 12 h 66"/>
              <a:gd name="T34" fmla="*/ 58 w 126"/>
              <a:gd name="T35" fmla="*/ 18 h 66"/>
              <a:gd name="T36" fmla="*/ 55 w 126"/>
              <a:gd name="T37" fmla="*/ 30 h 66"/>
              <a:gd name="T38" fmla="*/ 53 w 126"/>
              <a:gd name="T39" fmla="*/ 30 h 66"/>
              <a:gd name="T40" fmla="*/ 41 w 126"/>
              <a:gd name="T41" fmla="*/ 0 h 66"/>
              <a:gd name="T42" fmla="*/ 4 w 126"/>
              <a:gd name="T43" fmla="*/ 42 h 66"/>
              <a:gd name="T44" fmla="*/ 1 w 126"/>
              <a:gd name="T45" fmla="*/ 52 h 66"/>
              <a:gd name="T46" fmla="*/ 8 w 126"/>
              <a:gd name="T47" fmla="*/ 62 h 66"/>
              <a:gd name="T48" fmla="*/ 63 w 126"/>
              <a:gd name="T49" fmla="*/ 66 h 66"/>
              <a:gd name="T50" fmla="*/ 119 w 126"/>
              <a:gd name="T51" fmla="*/ 62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6" h="66">
                <a:moveTo>
                  <a:pt x="119" y="62"/>
                </a:moveTo>
                <a:cubicBezTo>
                  <a:pt x="123" y="61"/>
                  <a:pt x="126" y="56"/>
                  <a:pt x="125" y="52"/>
                </a:cubicBezTo>
                <a:cubicBezTo>
                  <a:pt x="125" y="52"/>
                  <a:pt x="125" y="50"/>
                  <a:pt x="123" y="44"/>
                </a:cubicBezTo>
                <a:cubicBezTo>
                  <a:pt x="117" y="25"/>
                  <a:pt x="106" y="7"/>
                  <a:pt x="85" y="0"/>
                </a:cubicBezTo>
                <a:cubicBezTo>
                  <a:pt x="74" y="30"/>
                  <a:pt x="74" y="30"/>
                  <a:pt x="74" y="30"/>
                </a:cubicBezTo>
                <a:cubicBezTo>
                  <a:pt x="73" y="32"/>
                  <a:pt x="72" y="32"/>
                  <a:pt x="72" y="30"/>
                </a:cubicBezTo>
                <a:cubicBezTo>
                  <a:pt x="69" y="18"/>
                  <a:pt x="69" y="18"/>
                  <a:pt x="69" y="18"/>
                </a:cubicBezTo>
                <a:cubicBezTo>
                  <a:pt x="68" y="16"/>
                  <a:pt x="69" y="13"/>
                  <a:pt x="70" y="12"/>
                </a:cubicBezTo>
                <a:cubicBezTo>
                  <a:pt x="71" y="10"/>
                  <a:pt x="71" y="10"/>
                  <a:pt x="71" y="10"/>
                </a:cubicBezTo>
                <a:cubicBezTo>
                  <a:pt x="73" y="9"/>
                  <a:pt x="73" y="6"/>
                  <a:pt x="72" y="5"/>
                </a:cubicBezTo>
                <a:cubicBezTo>
                  <a:pt x="71" y="3"/>
                  <a:pt x="68" y="2"/>
                  <a:pt x="67" y="1"/>
                </a:cubicBezTo>
                <a:cubicBezTo>
                  <a:pt x="66" y="1"/>
                  <a:pt x="66" y="1"/>
                  <a:pt x="66" y="1"/>
                </a:cubicBezTo>
                <a:cubicBezTo>
                  <a:pt x="65" y="0"/>
                  <a:pt x="62" y="0"/>
                  <a:pt x="60" y="1"/>
                </a:cubicBezTo>
                <a:cubicBezTo>
                  <a:pt x="60" y="1"/>
                  <a:pt x="60" y="1"/>
                  <a:pt x="60" y="1"/>
                </a:cubicBezTo>
                <a:cubicBezTo>
                  <a:pt x="58" y="2"/>
                  <a:pt x="56" y="3"/>
                  <a:pt x="55" y="5"/>
                </a:cubicBezTo>
                <a:cubicBezTo>
                  <a:pt x="54" y="6"/>
                  <a:pt x="54" y="9"/>
                  <a:pt x="55" y="10"/>
                </a:cubicBezTo>
                <a:cubicBezTo>
                  <a:pt x="57" y="12"/>
                  <a:pt x="57" y="12"/>
                  <a:pt x="57" y="12"/>
                </a:cubicBezTo>
                <a:cubicBezTo>
                  <a:pt x="58" y="13"/>
                  <a:pt x="58" y="16"/>
                  <a:pt x="58" y="18"/>
                </a:cubicBezTo>
                <a:cubicBezTo>
                  <a:pt x="55" y="30"/>
                  <a:pt x="55" y="30"/>
                  <a:pt x="55" y="30"/>
                </a:cubicBezTo>
                <a:cubicBezTo>
                  <a:pt x="54" y="32"/>
                  <a:pt x="53" y="32"/>
                  <a:pt x="53" y="30"/>
                </a:cubicBezTo>
                <a:cubicBezTo>
                  <a:pt x="41" y="0"/>
                  <a:pt x="41" y="0"/>
                  <a:pt x="41" y="0"/>
                </a:cubicBezTo>
                <a:cubicBezTo>
                  <a:pt x="21" y="7"/>
                  <a:pt x="10" y="24"/>
                  <a:pt x="4" y="42"/>
                </a:cubicBezTo>
                <a:cubicBezTo>
                  <a:pt x="2" y="48"/>
                  <a:pt x="1" y="52"/>
                  <a:pt x="1" y="52"/>
                </a:cubicBezTo>
                <a:cubicBezTo>
                  <a:pt x="0" y="56"/>
                  <a:pt x="3" y="61"/>
                  <a:pt x="8" y="62"/>
                </a:cubicBezTo>
                <a:cubicBezTo>
                  <a:pt x="8" y="62"/>
                  <a:pt x="28" y="66"/>
                  <a:pt x="63" y="66"/>
                </a:cubicBezTo>
                <a:cubicBezTo>
                  <a:pt x="98" y="66"/>
                  <a:pt x="119" y="62"/>
                  <a:pt x="119" y="62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7" name="Freeform 139"/>
          <p:cNvSpPr>
            <a:spLocks noEditPoints="1"/>
          </p:cNvSpPr>
          <p:nvPr/>
        </p:nvSpPr>
        <p:spPr bwMode="auto">
          <a:xfrm>
            <a:off x="4985794" y="2274844"/>
            <a:ext cx="1666364" cy="1419102"/>
          </a:xfrm>
          <a:custGeom>
            <a:avLst/>
            <a:gdLst>
              <a:gd name="T0" fmla="*/ 0 w 108"/>
              <a:gd name="T1" fmla="*/ 56 h 113"/>
              <a:gd name="T2" fmla="*/ 11 w 108"/>
              <a:gd name="T3" fmla="*/ 69 h 113"/>
              <a:gd name="T4" fmla="*/ 54 w 108"/>
              <a:gd name="T5" fmla="*/ 113 h 113"/>
              <a:gd name="T6" fmla="*/ 98 w 108"/>
              <a:gd name="T7" fmla="*/ 69 h 113"/>
              <a:gd name="T8" fmla="*/ 103 w 108"/>
              <a:gd name="T9" fmla="*/ 67 h 113"/>
              <a:gd name="T10" fmla="*/ 108 w 108"/>
              <a:gd name="T11" fmla="*/ 56 h 113"/>
              <a:gd name="T12" fmla="*/ 98 w 108"/>
              <a:gd name="T13" fmla="*/ 44 h 113"/>
              <a:gd name="T14" fmla="*/ 90 w 108"/>
              <a:gd name="T15" fmla="*/ 12 h 113"/>
              <a:gd name="T16" fmla="*/ 89 w 108"/>
              <a:gd name="T17" fmla="*/ 11 h 113"/>
              <a:gd name="T18" fmla="*/ 54 w 108"/>
              <a:gd name="T19" fmla="*/ 0 h 113"/>
              <a:gd name="T20" fmla="*/ 11 w 108"/>
              <a:gd name="T21" fmla="*/ 44 h 113"/>
              <a:gd name="T22" fmla="*/ 0 w 108"/>
              <a:gd name="T23" fmla="*/ 56 h 113"/>
              <a:gd name="T24" fmla="*/ 13 w 108"/>
              <a:gd name="T25" fmla="*/ 49 h 113"/>
              <a:gd name="T26" fmla="*/ 15 w 108"/>
              <a:gd name="T27" fmla="*/ 48 h 113"/>
              <a:gd name="T28" fmla="*/ 16 w 108"/>
              <a:gd name="T29" fmla="*/ 46 h 113"/>
              <a:gd name="T30" fmla="*/ 18 w 108"/>
              <a:gd name="T31" fmla="*/ 32 h 113"/>
              <a:gd name="T32" fmla="*/ 29 w 108"/>
              <a:gd name="T33" fmla="*/ 24 h 113"/>
              <a:gd name="T34" fmla="*/ 89 w 108"/>
              <a:gd name="T35" fmla="*/ 24 h 113"/>
              <a:gd name="T36" fmla="*/ 93 w 108"/>
              <a:gd name="T37" fmla="*/ 46 h 113"/>
              <a:gd name="T38" fmla="*/ 93 w 108"/>
              <a:gd name="T39" fmla="*/ 48 h 113"/>
              <a:gd name="T40" fmla="*/ 96 w 108"/>
              <a:gd name="T41" fmla="*/ 49 h 113"/>
              <a:gd name="T42" fmla="*/ 103 w 108"/>
              <a:gd name="T43" fmla="*/ 56 h 113"/>
              <a:gd name="T44" fmla="*/ 100 w 108"/>
              <a:gd name="T45" fmla="*/ 62 h 113"/>
              <a:gd name="T46" fmla="*/ 96 w 108"/>
              <a:gd name="T47" fmla="*/ 64 h 113"/>
              <a:gd name="T48" fmla="*/ 94 w 108"/>
              <a:gd name="T49" fmla="*/ 64 h 113"/>
              <a:gd name="T50" fmla="*/ 93 w 108"/>
              <a:gd name="T51" fmla="*/ 66 h 113"/>
              <a:gd name="T52" fmla="*/ 54 w 108"/>
              <a:gd name="T53" fmla="*/ 108 h 113"/>
              <a:gd name="T54" fmla="*/ 16 w 108"/>
              <a:gd name="T55" fmla="*/ 66 h 113"/>
              <a:gd name="T56" fmla="*/ 15 w 108"/>
              <a:gd name="T57" fmla="*/ 64 h 113"/>
              <a:gd name="T58" fmla="*/ 14 w 108"/>
              <a:gd name="T59" fmla="*/ 64 h 113"/>
              <a:gd name="T60" fmla="*/ 13 w 108"/>
              <a:gd name="T61" fmla="*/ 64 h 113"/>
              <a:gd name="T62" fmla="*/ 5 w 108"/>
              <a:gd name="T63" fmla="*/ 56 h 113"/>
              <a:gd name="T64" fmla="*/ 13 w 108"/>
              <a:gd name="T65" fmla="*/ 49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8" h="113">
                <a:moveTo>
                  <a:pt x="0" y="56"/>
                </a:moveTo>
                <a:cubicBezTo>
                  <a:pt x="0" y="65"/>
                  <a:pt x="6" y="68"/>
                  <a:pt x="11" y="69"/>
                </a:cubicBezTo>
                <a:cubicBezTo>
                  <a:pt x="14" y="97"/>
                  <a:pt x="30" y="113"/>
                  <a:pt x="54" y="113"/>
                </a:cubicBezTo>
                <a:cubicBezTo>
                  <a:pt x="73" y="113"/>
                  <a:pt x="94" y="101"/>
                  <a:pt x="98" y="69"/>
                </a:cubicBezTo>
                <a:cubicBezTo>
                  <a:pt x="99" y="69"/>
                  <a:pt x="101" y="68"/>
                  <a:pt x="103" y="67"/>
                </a:cubicBezTo>
                <a:cubicBezTo>
                  <a:pt x="105" y="65"/>
                  <a:pt x="108" y="62"/>
                  <a:pt x="108" y="56"/>
                </a:cubicBezTo>
                <a:cubicBezTo>
                  <a:pt x="108" y="48"/>
                  <a:pt x="102" y="44"/>
                  <a:pt x="98" y="44"/>
                </a:cubicBezTo>
                <a:cubicBezTo>
                  <a:pt x="96" y="30"/>
                  <a:pt x="95" y="20"/>
                  <a:pt x="90" y="12"/>
                </a:cubicBezTo>
                <a:cubicBezTo>
                  <a:pt x="89" y="12"/>
                  <a:pt x="89" y="11"/>
                  <a:pt x="89" y="11"/>
                </a:cubicBezTo>
                <a:cubicBezTo>
                  <a:pt x="83" y="3"/>
                  <a:pt x="72" y="0"/>
                  <a:pt x="54" y="0"/>
                </a:cubicBezTo>
                <a:cubicBezTo>
                  <a:pt x="21" y="0"/>
                  <a:pt x="14" y="13"/>
                  <a:pt x="11" y="44"/>
                </a:cubicBezTo>
                <a:cubicBezTo>
                  <a:pt x="6" y="44"/>
                  <a:pt x="0" y="48"/>
                  <a:pt x="0" y="56"/>
                </a:cubicBezTo>
                <a:close/>
                <a:moveTo>
                  <a:pt x="13" y="49"/>
                </a:moveTo>
                <a:cubicBezTo>
                  <a:pt x="13" y="49"/>
                  <a:pt x="14" y="49"/>
                  <a:pt x="15" y="48"/>
                </a:cubicBezTo>
                <a:cubicBezTo>
                  <a:pt x="15" y="48"/>
                  <a:pt x="16" y="47"/>
                  <a:pt x="16" y="46"/>
                </a:cubicBezTo>
                <a:cubicBezTo>
                  <a:pt x="16" y="41"/>
                  <a:pt x="17" y="36"/>
                  <a:pt x="18" y="32"/>
                </a:cubicBezTo>
                <a:cubicBezTo>
                  <a:pt x="22" y="32"/>
                  <a:pt x="27" y="29"/>
                  <a:pt x="29" y="24"/>
                </a:cubicBezTo>
                <a:cubicBezTo>
                  <a:pt x="36" y="40"/>
                  <a:pt x="82" y="14"/>
                  <a:pt x="89" y="24"/>
                </a:cubicBezTo>
                <a:cubicBezTo>
                  <a:pt x="91" y="30"/>
                  <a:pt x="92" y="37"/>
                  <a:pt x="93" y="46"/>
                </a:cubicBezTo>
                <a:cubicBezTo>
                  <a:pt x="93" y="47"/>
                  <a:pt x="93" y="48"/>
                  <a:pt x="93" y="48"/>
                </a:cubicBezTo>
                <a:cubicBezTo>
                  <a:pt x="94" y="49"/>
                  <a:pt x="95" y="49"/>
                  <a:pt x="96" y="49"/>
                </a:cubicBezTo>
                <a:cubicBezTo>
                  <a:pt x="96" y="49"/>
                  <a:pt x="103" y="49"/>
                  <a:pt x="103" y="56"/>
                </a:cubicBezTo>
                <a:cubicBezTo>
                  <a:pt x="103" y="59"/>
                  <a:pt x="102" y="61"/>
                  <a:pt x="100" y="62"/>
                </a:cubicBezTo>
                <a:cubicBezTo>
                  <a:pt x="98" y="64"/>
                  <a:pt x="96" y="64"/>
                  <a:pt x="96" y="64"/>
                </a:cubicBezTo>
                <a:cubicBezTo>
                  <a:pt x="95" y="64"/>
                  <a:pt x="94" y="64"/>
                  <a:pt x="94" y="64"/>
                </a:cubicBezTo>
                <a:cubicBezTo>
                  <a:pt x="93" y="65"/>
                  <a:pt x="93" y="65"/>
                  <a:pt x="93" y="66"/>
                </a:cubicBezTo>
                <a:cubicBezTo>
                  <a:pt x="90" y="92"/>
                  <a:pt x="76" y="108"/>
                  <a:pt x="54" y="108"/>
                </a:cubicBezTo>
                <a:cubicBezTo>
                  <a:pt x="32" y="108"/>
                  <a:pt x="18" y="93"/>
                  <a:pt x="16" y="66"/>
                </a:cubicBezTo>
                <a:cubicBezTo>
                  <a:pt x="16" y="65"/>
                  <a:pt x="16" y="65"/>
                  <a:pt x="15" y="64"/>
                </a:cubicBezTo>
                <a:cubicBezTo>
                  <a:pt x="14" y="64"/>
                  <a:pt x="14" y="64"/>
                  <a:pt x="14" y="64"/>
                </a:cubicBezTo>
                <a:cubicBezTo>
                  <a:pt x="13" y="64"/>
                  <a:pt x="13" y="64"/>
                  <a:pt x="13" y="64"/>
                </a:cubicBezTo>
                <a:cubicBezTo>
                  <a:pt x="13" y="64"/>
                  <a:pt x="5" y="64"/>
                  <a:pt x="5" y="56"/>
                </a:cubicBezTo>
                <a:cubicBezTo>
                  <a:pt x="5" y="49"/>
                  <a:pt x="12" y="49"/>
                  <a:pt x="13" y="49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8" name="Freeform 144"/>
          <p:cNvSpPr>
            <a:spLocks/>
          </p:cNvSpPr>
          <p:nvPr/>
        </p:nvSpPr>
        <p:spPr bwMode="auto">
          <a:xfrm>
            <a:off x="4253054" y="836712"/>
            <a:ext cx="1565377" cy="1326423"/>
          </a:xfrm>
          <a:custGeom>
            <a:avLst/>
            <a:gdLst>
              <a:gd name="T0" fmla="*/ 77 w 83"/>
              <a:gd name="T1" fmla="*/ 52 h 100"/>
              <a:gd name="T2" fmla="*/ 83 w 83"/>
              <a:gd name="T3" fmla="*/ 33 h 100"/>
              <a:gd name="T4" fmla="*/ 72 w 83"/>
              <a:gd name="T5" fmla="*/ 10 h 100"/>
              <a:gd name="T6" fmla="*/ 41 w 83"/>
              <a:gd name="T7" fmla="*/ 0 h 100"/>
              <a:gd name="T8" fmla="*/ 11 w 83"/>
              <a:gd name="T9" fmla="*/ 9 h 100"/>
              <a:gd name="T10" fmla="*/ 0 w 83"/>
              <a:gd name="T11" fmla="*/ 31 h 100"/>
              <a:gd name="T12" fmla="*/ 4 w 83"/>
              <a:gd name="T13" fmla="*/ 42 h 100"/>
              <a:gd name="T14" fmla="*/ 14 w 83"/>
              <a:gd name="T15" fmla="*/ 46 h 100"/>
              <a:gd name="T16" fmla="*/ 23 w 83"/>
              <a:gd name="T17" fmla="*/ 43 h 100"/>
              <a:gd name="T18" fmla="*/ 26 w 83"/>
              <a:gd name="T19" fmla="*/ 34 h 100"/>
              <a:gd name="T20" fmla="*/ 22 w 83"/>
              <a:gd name="T21" fmla="*/ 20 h 100"/>
              <a:gd name="T22" fmla="*/ 20 w 83"/>
              <a:gd name="T23" fmla="*/ 15 h 100"/>
              <a:gd name="T24" fmla="*/ 23 w 83"/>
              <a:gd name="T25" fmla="*/ 10 h 100"/>
              <a:gd name="T26" fmla="*/ 32 w 83"/>
              <a:gd name="T27" fmla="*/ 7 h 100"/>
              <a:gd name="T28" fmla="*/ 45 w 83"/>
              <a:gd name="T29" fmla="*/ 14 h 100"/>
              <a:gd name="T30" fmla="*/ 51 w 83"/>
              <a:gd name="T31" fmla="*/ 35 h 100"/>
              <a:gd name="T32" fmla="*/ 49 w 83"/>
              <a:gd name="T33" fmla="*/ 50 h 100"/>
              <a:gd name="T34" fmla="*/ 42 w 83"/>
              <a:gd name="T35" fmla="*/ 66 h 100"/>
              <a:gd name="T36" fmla="*/ 35 w 83"/>
              <a:gd name="T37" fmla="*/ 82 h 100"/>
              <a:gd name="T38" fmla="*/ 34 w 83"/>
              <a:gd name="T39" fmla="*/ 100 h 100"/>
              <a:gd name="T40" fmla="*/ 38 w 83"/>
              <a:gd name="T41" fmla="*/ 100 h 100"/>
              <a:gd name="T42" fmla="*/ 42 w 83"/>
              <a:gd name="T43" fmla="*/ 83 h 100"/>
              <a:gd name="T44" fmla="*/ 56 w 83"/>
              <a:gd name="T45" fmla="*/ 71 h 100"/>
              <a:gd name="T46" fmla="*/ 77 w 83"/>
              <a:gd name="T47" fmla="*/ 5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3" h="100">
                <a:moveTo>
                  <a:pt x="77" y="52"/>
                </a:moveTo>
                <a:cubicBezTo>
                  <a:pt x="81" y="46"/>
                  <a:pt x="83" y="40"/>
                  <a:pt x="83" y="33"/>
                </a:cubicBezTo>
                <a:cubicBezTo>
                  <a:pt x="83" y="24"/>
                  <a:pt x="79" y="16"/>
                  <a:pt x="72" y="10"/>
                </a:cubicBezTo>
                <a:cubicBezTo>
                  <a:pt x="65" y="3"/>
                  <a:pt x="54" y="0"/>
                  <a:pt x="41" y="0"/>
                </a:cubicBezTo>
                <a:cubicBezTo>
                  <a:pt x="28" y="0"/>
                  <a:pt x="18" y="3"/>
                  <a:pt x="11" y="9"/>
                </a:cubicBezTo>
                <a:cubicBezTo>
                  <a:pt x="3" y="16"/>
                  <a:pt x="0" y="23"/>
                  <a:pt x="0" y="31"/>
                </a:cubicBezTo>
                <a:cubicBezTo>
                  <a:pt x="0" y="36"/>
                  <a:pt x="1" y="40"/>
                  <a:pt x="4" y="42"/>
                </a:cubicBezTo>
                <a:cubicBezTo>
                  <a:pt x="7" y="45"/>
                  <a:pt x="10" y="46"/>
                  <a:pt x="14" y="46"/>
                </a:cubicBezTo>
                <a:cubicBezTo>
                  <a:pt x="17" y="46"/>
                  <a:pt x="20" y="45"/>
                  <a:pt x="23" y="43"/>
                </a:cubicBezTo>
                <a:cubicBezTo>
                  <a:pt x="25" y="41"/>
                  <a:pt x="26" y="38"/>
                  <a:pt x="26" y="34"/>
                </a:cubicBezTo>
                <a:cubicBezTo>
                  <a:pt x="26" y="31"/>
                  <a:pt x="25" y="26"/>
                  <a:pt x="22" y="20"/>
                </a:cubicBezTo>
                <a:cubicBezTo>
                  <a:pt x="20" y="18"/>
                  <a:pt x="20" y="16"/>
                  <a:pt x="20" y="15"/>
                </a:cubicBezTo>
                <a:cubicBezTo>
                  <a:pt x="20" y="13"/>
                  <a:pt x="21" y="12"/>
                  <a:pt x="23" y="10"/>
                </a:cubicBezTo>
                <a:cubicBezTo>
                  <a:pt x="25" y="8"/>
                  <a:pt x="28" y="7"/>
                  <a:pt x="32" y="7"/>
                </a:cubicBezTo>
                <a:cubicBezTo>
                  <a:pt x="37" y="7"/>
                  <a:pt x="42" y="9"/>
                  <a:pt x="45" y="14"/>
                </a:cubicBezTo>
                <a:cubicBezTo>
                  <a:pt x="49" y="18"/>
                  <a:pt x="51" y="25"/>
                  <a:pt x="51" y="35"/>
                </a:cubicBezTo>
                <a:cubicBezTo>
                  <a:pt x="51" y="41"/>
                  <a:pt x="50" y="46"/>
                  <a:pt x="49" y="50"/>
                </a:cubicBezTo>
                <a:cubicBezTo>
                  <a:pt x="48" y="54"/>
                  <a:pt x="45" y="60"/>
                  <a:pt x="42" y="66"/>
                </a:cubicBezTo>
                <a:cubicBezTo>
                  <a:pt x="38" y="73"/>
                  <a:pt x="36" y="79"/>
                  <a:pt x="35" y="82"/>
                </a:cubicBezTo>
                <a:cubicBezTo>
                  <a:pt x="34" y="86"/>
                  <a:pt x="34" y="92"/>
                  <a:pt x="34" y="100"/>
                </a:cubicBezTo>
                <a:cubicBezTo>
                  <a:pt x="38" y="100"/>
                  <a:pt x="38" y="100"/>
                  <a:pt x="38" y="100"/>
                </a:cubicBezTo>
                <a:cubicBezTo>
                  <a:pt x="39" y="92"/>
                  <a:pt x="40" y="87"/>
                  <a:pt x="42" y="83"/>
                </a:cubicBezTo>
                <a:cubicBezTo>
                  <a:pt x="44" y="80"/>
                  <a:pt x="49" y="76"/>
                  <a:pt x="56" y="71"/>
                </a:cubicBezTo>
                <a:cubicBezTo>
                  <a:pt x="67" y="64"/>
                  <a:pt x="74" y="58"/>
                  <a:pt x="77" y="52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9" name="Freeform 143"/>
          <p:cNvSpPr>
            <a:spLocks/>
          </p:cNvSpPr>
          <p:nvPr/>
        </p:nvSpPr>
        <p:spPr bwMode="auto">
          <a:xfrm>
            <a:off x="4721106" y="2163135"/>
            <a:ext cx="426958" cy="421218"/>
          </a:xfrm>
          <a:custGeom>
            <a:avLst/>
            <a:gdLst>
              <a:gd name="T0" fmla="*/ 5 w 34"/>
              <a:gd name="T1" fmla="*/ 5 h 35"/>
              <a:gd name="T2" fmla="*/ 0 w 34"/>
              <a:gd name="T3" fmla="*/ 17 h 35"/>
              <a:gd name="T4" fmla="*/ 5 w 34"/>
              <a:gd name="T5" fmla="*/ 30 h 35"/>
              <a:gd name="T6" fmla="*/ 17 w 34"/>
              <a:gd name="T7" fmla="*/ 35 h 35"/>
              <a:gd name="T8" fmla="*/ 29 w 34"/>
              <a:gd name="T9" fmla="*/ 30 h 35"/>
              <a:gd name="T10" fmla="*/ 34 w 34"/>
              <a:gd name="T11" fmla="*/ 17 h 35"/>
              <a:gd name="T12" fmla="*/ 29 w 34"/>
              <a:gd name="T13" fmla="*/ 5 h 35"/>
              <a:gd name="T14" fmla="*/ 17 w 34"/>
              <a:gd name="T15" fmla="*/ 0 h 35"/>
              <a:gd name="T16" fmla="*/ 5 w 34"/>
              <a:gd name="T17" fmla="*/ 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35">
                <a:moveTo>
                  <a:pt x="5" y="5"/>
                </a:moveTo>
                <a:cubicBezTo>
                  <a:pt x="1" y="9"/>
                  <a:pt x="0" y="13"/>
                  <a:pt x="0" y="17"/>
                </a:cubicBezTo>
                <a:cubicBezTo>
                  <a:pt x="0" y="22"/>
                  <a:pt x="1" y="26"/>
                  <a:pt x="5" y="30"/>
                </a:cubicBezTo>
                <a:cubicBezTo>
                  <a:pt x="8" y="33"/>
                  <a:pt x="12" y="35"/>
                  <a:pt x="17" y="35"/>
                </a:cubicBezTo>
                <a:cubicBezTo>
                  <a:pt x="22" y="35"/>
                  <a:pt x="26" y="33"/>
                  <a:pt x="29" y="30"/>
                </a:cubicBezTo>
                <a:cubicBezTo>
                  <a:pt x="32" y="26"/>
                  <a:pt x="34" y="22"/>
                  <a:pt x="34" y="17"/>
                </a:cubicBezTo>
                <a:cubicBezTo>
                  <a:pt x="34" y="13"/>
                  <a:pt x="32" y="9"/>
                  <a:pt x="29" y="5"/>
                </a:cubicBezTo>
                <a:cubicBezTo>
                  <a:pt x="26" y="2"/>
                  <a:pt x="22" y="0"/>
                  <a:pt x="17" y="0"/>
                </a:cubicBezTo>
                <a:cubicBezTo>
                  <a:pt x="12" y="0"/>
                  <a:pt x="8" y="2"/>
                  <a:pt x="5" y="5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6936456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3B343-E8AB-4E26-A1E5-F2BE7C162415}" type="slidenum">
              <a:rPr lang="zh-CN" altLang="en-US" smtClean="0"/>
              <a:pPr>
                <a:defRPr/>
              </a:pPr>
              <a:t>2</a:t>
            </a:fld>
            <a:r>
              <a:rPr lang="en-US" altLang="zh-CN" dirty="0" smtClean="0"/>
              <a:t>/16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9833" y="1772816"/>
            <a:ext cx="3978352" cy="4750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923835"/>
            <a:ext cx="8352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数据为二进制字节流，包括文件头和文件体。其中，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Previous Tag Size0 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总为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0 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。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 Previous Tag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Size1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内容为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Tag1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的数据所占的字节数，</a:t>
            </a:r>
            <a:r>
              <a:rPr lang="en-US" altLang="zh-CN" sz="2000" dirty="0" err="1" smtClean="0">
                <a:solidFill>
                  <a:schemeClr val="accent1">
                    <a:lumMod val="75000"/>
                  </a:schemeClr>
                </a:solidFill>
              </a:rPr>
              <a:t>PreviousTagSize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占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个字节。</a:t>
            </a:r>
            <a:endParaRPr lang="en-US" altLang="zh-CN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194088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3B343-E8AB-4E26-A1E5-F2BE7C162415}" type="slidenum">
              <a:rPr lang="zh-CN" altLang="en-US" smtClean="0"/>
              <a:pPr>
                <a:defRPr/>
              </a:pPr>
              <a:t>3</a:t>
            </a:fld>
            <a:r>
              <a:rPr lang="en-US" altLang="zh-CN" dirty="0" smtClean="0"/>
              <a:t>/16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779912" y="116632"/>
            <a:ext cx="31220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</a:rPr>
              <a:t>File  Header</a:t>
            </a:r>
            <a:r>
              <a:rPr lang="zh-CN" altLang="en-US" sz="3200" dirty="0" smtClean="0">
                <a:solidFill>
                  <a:schemeClr val="accent1">
                    <a:lumMod val="75000"/>
                  </a:schemeClr>
                </a:solidFill>
              </a:rPr>
              <a:t>结构</a:t>
            </a:r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zh-CN" altLang="en-US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39100905"/>
              </p:ext>
            </p:extLst>
          </p:nvPr>
        </p:nvGraphicFramePr>
        <p:xfrm>
          <a:off x="179512" y="1412775"/>
          <a:ext cx="8784976" cy="4104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2000"/>
                <a:gridCol w="6392976"/>
              </a:tblGrid>
              <a:tr h="7443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FLV Header Field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                     </a:t>
                      </a:r>
                      <a:r>
                        <a:rPr lang="zh-CN" sz="2000" kern="0">
                          <a:effectLst/>
                        </a:rPr>
                        <a:t>描述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547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文件类型</a:t>
                      </a:r>
                      <a:r>
                        <a:rPr lang="en-US" sz="2000" kern="0">
                          <a:effectLst/>
                        </a:rPr>
                        <a:t>(3byte)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0" dirty="0" smtClean="0">
                          <a:effectLst/>
                        </a:rPr>
                        <a:t>文件标识</a:t>
                      </a:r>
                      <a:endParaRPr lang="zh-CN" altLang="zh-CN" sz="20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 smtClean="0">
                          <a:effectLst/>
                        </a:rPr>
                        <a:t>‘F’ </a:t>
                      </a:r>
                      <a:r>
                        <a:rPr lang="en-US" sz="2000" kern="0" dirty="0">
                          <a:effectLst/>
                        </a:rPr>
                        <a:t>(0x46) </a:t>
                      </a:r>
                      <a:r>
                        <a:rPr lang="en-US" sz="2000" kern="0" dirty="0" smtClean="0">
                          <a:effectLst/>
                        </a:rPr>
                        <a:t>‘L’ </a:t>
                      </a:r>
                      <a:r>
                        <a:rPr lang="en-US" sz="2000" kern="0" dirty="0">
                          <a:effectLst/>
                        </a:rPr>
                        <a:t>(0x4C) </a:t>
                      </a:r>
                      <a:r>
                        <a:rPr lang="en-US" sz="2000" kern="0" dirty="0" smtClean="0">
                          <a:effectLst/>
                        </a:rPr>
                        <a:t>‘V’ </a:t>
                      </a:r>
                      <a:r>
                        <a:rPr lang="en-US" sz="2000" kern="0" dirty="0">
                          <a:effectLst/>
                        </a:rPr>
                        <a:t>(0x56</a:t>
                      </a:r>
                      <a:r>
                        <a:rPr lang="en-US" sz="2000" kern="0" dirty="0" smtClean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513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版本</a:t>
                      </a:r>
                      <a:r>
                        <a:rPr lang="en-US" sz="2000" kern="0">
                          <a:effectLst/>
                        </a:rPr>
                        <a:t>(1byte)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File Version(For example 0x01 for FLV version 1)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513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流信息</a:t>
                      </a:r>
                      <a:r>
                        <a:rPr lang="en-US" sz="2000" kern="0">
                          <a:effectLst/>
                        </a:rPr>
                        <a:t>(1byte)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UB[7]~UB[3</a:t>
                      </a:r>
                      <a:r>
                        <a:rPr lang="en-US" sz="2000" kern="0" dirty="0" smtClean="0">
                          <a:effectLst/>
                        </a:rPr>
                        <a:t>]</a:t>
                      </a:r>
                      <a:r>
                        <a:rPr lang="zh-CN" altLang="en-US" sz="2000" kern="0" dirty="0" smtClean="0">
                          <a:effectLst/>
                        </a:rPr>
                        <a:t>前</a:t>
                      </a:r>
                      <a:r>
                        <a:rPr lang="en-US" altLang="zh-CN" sz="2000" kern="0" dirty="0" smtClean="0">
                          <a:effectLst/>
                        </a:rPr>
                        <a:t>5</a:t>
                      </a:r>
                      <a:r>
                        <a:rPr lang="zh-CN" altLang="en-US" sz="2000" kern="0" dirty="0" smtClean="0">
                          <a:effectLst/>
                        </a:rPr>
                        <a:t>为总为</a:t>
                      </a:r>
                      <a:r>
                        <a:rPr lang="en-US" altLang="zh-CN" sz="2000" kern="0" dirty="0" smtClean="0">
                          <a:effectLst/>
                        </a:rPr>
                        <a:t>0</a:t>
                      </a:r>
                      <a:r>
                        <a:rPr lang="zh-CN" sz="2000" kern="0" dirty="0" smtClean="0">
                          <a:effectLst/>
                        </a:rPr>
                        <a:t>、</a:t>
                      </a:r>
                      <a:r>
                        <a:rPr lang="en-US" sz="2000" kern="0" dirty="0">
                          <a:effectLst/>
                        </a:rPr>
                        <a:t>UB[2]=1 </a:t>
                      </a:r>
                      <a:r>
                        <a:rPr lang="en-US" sz="2000" kern="0" dirty="0" err="1">
                          <a:effectLst/>
                        </a:rPr>
                        <a:t>Audio,UB</a:t>
                      </a:r>
                      <a:r>
                        <a:rPr lang="en-US" sz="2000" kern="0" dirty="0">
                          <a:effectLst/>
                        </a:rPr>
                        <a:t>[1]</a:t>
                      </a:r>
                      <a:r>
                        <a:rPr lang="zh-CN" sz="2000" kern="0" dirty="0">
                          <a:effectLst/>
                        </a:rPr>
                        <a:t>总为</a:t>
                      </a:r>
                      <a:r>
                        <a:rPr lang="en-US" sz="2000" kern="0" dirty="0">
                          <a:effectLst/>
                        </a:rPr>
                        <a:t>0</a:t>
                      </a:r>
                      <a:r>
                        <a:rPr lang="zh-CN" sz="2000" kern="0" dirty="0">
                          <a:effectLst/>
                        </a:rPr>
                        <a:t>，</a:t>
                      </a:r>
                      <a:r>
                        <a:rPr lang="en-US" sz="2000" kern="0" dirty="0">
                          <a:effectLst/>
                        </a:rPr>
                        <a:t>UB[0] = 1 Video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3026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Header</a:t>
                      </a:r>
                      <a:r>
                        <a:rPr lang="zh-CN" sz="2000" kern="0" dirty="0">
                          <a:effectLst/>
                        </a:rPr>
                        <a:t>长度</a:t>
                      </a:r>
                      <a:r>
                        <a:rPr lang="en-US" sz="2000" kern="0" dirty="0">
                          <a:effectLst/>
                        </a:rPr>
                        <a:t>(4bytes)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整个文件头的长度，一般是</a:t>
                      </a:r>
                      <a:r>
                        <a:rPr lang="en-US" sz="2000" kern="0" dirty="0">
                          <a:effectLst/>
                        </a:rPr>
                        <a:t>9</a:t>
                      </a:r>
                      <a:r>
                        <a:rPr lang="zh-CN" sz="2000" kern="0" dirty="0">
                          <a:effectLst/>
                        </a:rPr>
                        <a:t>（</a:t>
                      </a:r>
                      <a:r>
                        <a:rPr lang="en-US" sz="2000" kern="0" dirty="0">
                          <a:effectLst/>
                        </a:rPr>
                        <a:t>3+1+1+4</a:t>
                      </a:r>
                      <a:r>
                        <a:rPr lang="zh-CN" sz="2000" kern="0" dirty="0">
                          <a:effectLst/>
                        </a:rPr>
                        <a:t>），有时候后面还有些别的信息，就不是</a:t>
                      </a:r>
                      <a:r>
                        <a:rPr lang="en-US" sz="2000" kern="0" dirty="0">
                          <a:effectLst/>
                        </a:rPr>
                        <a:t>9</a:t>
                      </a:r>
                      <a:r>
                        <a:rPr lang="zh-CN" sz="2000" kern="0" dirty="0" smtClean="0">
                          <a:effectLst/>
                        </a:rPr>
                        <a:t>了</a:t>
                      </a:r>
                      <a:r>
                        <a:rPr lang="zh-CN" altLang="en-US" sz="2000" kern="0" dirty="0" smtClean="0">
                          <a:effectLst/>
                        </a:rPr>
                        <a:t>。版本</a:t>
                      </a:r>
                      <a:r>
                        <a:rPr lang="en-US" altLang="zh-CN" sz="2000" kern="0" dirty="0" smtClean="0">
                          <a:effectLst/>
                        </a:rPr>
                        <a:t>1</a:t>
                      </a:r>
                      <a:r>
                        <a:rPr lang="zh-CN" altLang="en-US" sz="2000" kern="0" dirty="0" smtClean="0">
                          <a:effectLst/>
                        </a:rPr>
                        <a:t>中总为</a:t>
                      </a:r>
                      <a:r>
                        <a:rPr lang="en-US" altLang="zh-CN" sz="2000" kern="0" dirty="0" smtClean="0">
                          <a:effectLst/>
                        </a:rPr>
                        <a:t>9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8267560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3B343-E8AB-4E26-A1E5-F2BE7C162415}" type="slidenum">
              <a:rPr lang="zh-CN" altLang="en-US" smtClean="0"/>
              <a:pPr>
                <a:defRPr/>
              </a:pPr>
              <a:t>4</a:t>
            </a:fld>
            <a:r>
              <a:rPr lang="en-US" altLang="zh-CN" dirty="0" smtClean="0"/>
              <a:t>/16</a:t>
            </a: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250" y="2300288"/>
            <a:ext cx="819150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5536" y="941068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下面是某个</a:t>
            </a:r>
            <a:r>
              <a:rPr lang="en-US" altLang="zh-CN" sz="2000" dirty="0" err="1" smtClean="0">
                <a:solidFill>
                  <a:schemeClr val="accent1">
                    <a:lumMod val="75000"/>
                  </a:schemeClr>
                </a:solidFill>
              </a:rPr>
              <a:t>flv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格式视频的文件头信息：</a:t>
            </a:r>
            <a:endParaRPr lang="en-US" altLang="zh-CN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线形标注 2 5"/>
          <p:cNvSpPr/>
          <p:nvPr/>
        </p:nvSpPr>
        <p:spPr>
          <a:xfrm>
            <a:off x="2434630" y="1332930"/>
            <a:ext cx="2016224" cy="671488"/>
          </a:xfrm>
          <a:prstGeom prst="borderCallout2">
            <a:avLst>
              <a:gd name="adj1" fmla="val 97476"/>
              <a:gd name="adj2" fmla="val 53659"/>
              <a:gd name="adj3" fmla="val 105988"/>
              <a:gd name="adj4" fmla="val 38857"/>
              <a:gd name="adj5" fmla="val 144416"/>
              <a:gd name="adj6" fmla="val 3155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0x05 = 00000101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线形标注 2 11"/>
          <p:cNvSpPr/>
          <p:nvPr/>
        </p:nvSpPr>
        <p:spPr>
          <a:xfrm>
            <a:off x="4860032" y="1341178"/>
            <a:ext cx="2304256" cy="671488"/>
          </a:xfrm>
          <a:prstGeom prst="borderCallout2">
            <a:avLst>
              <a:gd name="adj1" fmla="val 101731"/>
              <a:gd name="adj2" fmla="val 47282"/>
              <a:gd name="adj3" fmla="val 105988"/>
              <a:gd name="adj4" fmla="val 38857"/>
              <a:gd name="adj5" fmla="val 142288"/>
              <a:gd name="adj6" fmla="val -442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文件头长度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占</a:t>
            </a:r>
            <a:r>
              <a:rPr lang="en-US" altLang="zh-CN" dirty="0" smtClean="0">
                <a:solidFill>
                  <a:schemeClr val="tx1"/>
                </a:solidFill>
              </a:rPr>
              <a:t>4byte)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077885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3B343-E8AB-4E26-A1E5-F2BE7C162415}" type="slidenum">
              <a:rPr lang="zh-CN" altLang="en-US" smtClean="0"/>
              <a:pPr>
                <a:defRPr/>
              </a:pPr>
              <a:t>5</a:t>
            </a:fld>
            <a:r>
              <a:rPr lang="en-US" altLang="zh-CN" dirty="0" smtClean="0"/>
              <a:t>/16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779912" y="116632"/>
            <a:ext cx="31220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</a:rPr>
              <a:t>File  Body</a:t>
            </a:r>
            <a:r>
              <a:rPr lang="zh-CN" altLang="en-US" sz="3200" dirty="0" smtClean="0">
                <a:solidFill>
                  <a:schemeClr val="accent1">
                    <a:lumMod val="75000"/>
                  </a:schemeClr>
                </a:solidFill>
              </a:rPr>
              <a:t>结构</a:t>
            </a:r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zh-CN" altLang="en-US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4547089"/>
              </p:ext>
            </p:extLst>
          </p:nvPr>
        </p:nvGraphicFramePr>
        <p:xfrm>
          <a:off x="467544" y="908718"/>
          <a:ext cx="8208912" cy="5184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2248"/>
                <a:gridCol w="1104391"/>
                <a:gridCol w="4872273"/>
              </a:tblGrid>
              <a:tr h="4320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FLV File Body Field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  Type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    Comment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PreviousTagSize0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  UI32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Always 0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Tag1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 FLVTAG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First tag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9614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PreviousTagSize1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  UI32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Size of previous tag, including its header. For FLV version 1,this value is 11 plus the </a:t>
                      </a:r>
                      <a:r>
                        <a:rPr lang="en-US" sz="2000" kern="0" dirty="0" err="1">
                          <a:effectLst/>
                        </a:rPr>
                        <a:t>DataSize</a:t>
                      </a:r>
                      <a:r>
                        <a:rPr lang="en-US" sz="2000" kern="0" dirty="0">
                          <a:effectLst/>
                        </a:rPr>
                        <a:t> of the previous tag.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Tag2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 FLVTAG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Second tag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    …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  …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  …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640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PreviousTagSizeN-1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 UI32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Size of second-to-last tag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TagN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FLVTAG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Last tag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PreviousTagSizeN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 UI32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Size of last tag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0280143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3B343-E8AB-4E26-A1E5-F2BE7C162415}" type="slidenum">
              <a:rPr lang="zh-CN" altLang="en-US" smtClean="0"/>
              <a:pPr>
                <a:defRPr/>
              </a:pPr>
              <a:t>6</a:t>
            </a:fld>
            <a:r>
              <a:rPr lang="en-US" altLang="zh-CN" dirty="0" smtClean="0"/>
              <a:t>/16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779912" y="116632"/>
            <a:ext cx="47525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</a:rPr>
              <a:t>File  Body</a:t>
            </a:r>
            <a:r>
              <a:rPr lang="zh-CN" altLang="en-US" sz="3200" dirty="0" smtClean="0">
                <a:solidFill>
                  <a:schemeClr val="accent1">
                    <a:lumMod val="75000"/>
                  </a:schemeClr>
                </a:solidFill>
              </a:rPr>
              <a:t>结构</a:t>
            </a:r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</a:rPr>
              <a:t>--Tag</a:t>
            </a:r>
            <a:r>
              <a:rPr lang="zh-CN" altLang="en-US" sz="3200" dirty="0" smtClean="0">
                <a:solidFill>
                  <a:schemeClr val="accent1">
                    <a:lumMod val="75000"/>
                  </a:schemeClr>
                </a:solidFill>
              </a:rPr>
              <a:t>结构</a:t>
            </a:r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467544" y="908720"/>
            <a:ext cx="83529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Tag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包括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Tag Header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和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Tag Data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。不同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Tag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的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Header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结构相同，但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Data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结构各不相同。版本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的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Header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占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11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个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byte </a:t>
            </a:r>
            <a:endParaRPr lang="zh-CN" altLang="en-US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29562951"/>
              </p:ext>
            </p:extLst>
          </p:nvPr>
        </p:nvGraphicFramePr>
        <p:xfrm>
          <a:off x="683566" y="1616604"/>
          <a:ext cx="7848873" cy="45077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4923"/>
                <a:gridCol w="839552"/>
                <a:gridCol w="4994398"/>
              </a:tblGrid>
              <a:tr h="3910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 smtClean="0">
                          <a:effectLst/>
                        </a:rPr>
                        <a:t>FLV TAG </a:t>
                      </a:r>
                      <a:r>
                        <a:rPr lang="en-US" sz="2000" kern="0" dirty="0">
                          <a:effectLst/>
                        </a:rPr>
                        <a:t>Field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Type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066800"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Comment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821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TagType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UI8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Type of this tag. Values are</a:t>
                      </a:r>
                      <a:r>
                        <a:rPr lang="zh-CN" sz="2000" kern="0" dirty="0">
                          <a:effectLst/>
                        </a:rPr>
                        <a:t>：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8:audio    9:video   18:script data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0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DataSize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UI24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Length of the data in the Data field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731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Timestamp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UI24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Time in milliseconds at which the data in the this tag applies. The valve is relative to the first tag in the FLV file, which always has a timestamp of 0.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3332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 err="1">
                          <a:effectLst/>
                        </a:rPr>
                        <a:t>TimestampExtended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UI8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Extension of Timestamp field to form a UI32 value. This field represents the upper 8 bits, while the previous Timestamp filed represents the lower 24 bits of the time in milliseconds.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0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 err="1">
                          <a:effectLst/>
                        </a:rPr>
                        <a:t>StreamID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UI24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Always 0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40655" y="6021289"/>
            <a:ext cx="82358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tx2"/>
                </a:solidFill>
              </a:rPr>
              <a:t>In </a:t>
            </a:r>
            <a:r>
              <a:rPr lang="en-US" altLang="zh-CN" sz="2000" dirty="0">
                <a:solidFill>
                  <a:schemeClr val="tx2"/>
                </a:solidFill>
              </a:rPr>
              <a:t>playback, the time sequencing of FLV tags depends on the FLV timestamps </a:t>
            </a:r>
            <a:r>
              <a:rPr lang="en-US" altLang="zh-CN" sz="2000" dirty="0" smtClean="0">
                <a:solidFill>
                  <a:schemeClr val="tx2"/>
                </a:solidFill>
              </a:rPr>
              <a:t>only</a:t>
            </a:r>
            <a:r>
              <a:rPr lang="en-US" altLang="zh-CN" sz="2000" dirty="0">
                <a:solidFill>
                  <a:schemeClr val="tx2"/>
                </a:solidFill>
              </a:rPr>
              <a:t>.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353386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3B343-E8AB-4E26-A1E5-F2BE7C162415}" type="slidenum">
              <a:rPr lang="zh-CN" altLang="en-US" smtClean="0"/>
              <a:pPr>
                <a:defRPr/>
              </a:pPr>
              <a:t>7</a:t>
            </a:fld>
            <a:r>
              <a:rPr lang="en-US" altLang="zh-CN" dirty="0" smtClean="0"/>
              <a:t>/16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764704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2"/>
                </a:solidFill>
              </a:rPr>
              <a:t>Video Tag and Data</a:t>
            </a:r>
            <a:r>
              <a:rPr lang="zh-CN" altLang="en-US" sz="2000" dirty="0" smtClean="0">
                <a:solidFill>
                  <a:schemeClr val="tx2"/>
                </a:solidFill>
              </a:rPr>
              <a:t>：</a:t>
            </a:r>
            <a:endParaRPr lang="en-US" altLang="zh-CN" sz="2000" dirty="0" smtClean="0">
              <a:solidFill>
                <a:schemeClr val="tx2"/>
              </a:solidFill>
            </a:endParaRPr>
          </a:p>
        </p:txBody>
      </p:sp>
      <p:pic>
        <p:nvPicPr>
          <p:cNvPr id="4" name="图片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39" y="2021767"/>
            <a:ext cx="9036496" cy="345638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95535" y="5877272"/>
            <a:ext cx="8424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tx2"/>
                </a:solidFill>
              </a:rPr>
              <a:t>绿色</a:t>
            </a:r>
            <a:r>
              <a:rPr lang="zh-CN" altLang="en-US" sz="2000" dirty="0">
                <a:solidFill>
                  <a:schemeClr val="tx2"/>
                </a:solidFill>
              </a:rPr>
              <a:t>底的数据共</a:t>
            </a:r>
            <a:r>
              <a:rPr lang="en-US" altLang="zh-CN" sz="2000" dirty="0">
                <a:solidFill>
                  <a:schemeClr val="tx2"/>
                </a:solidFill>
              </a:rPr>
              <a:t>16</a:t>
            </a:r>
            <a:r>
              <a:rPr lang="zh-CN" altLang="en-US" sz="2000" dirty="0">
                <a:solidFill>
                  <a:schemeClr val="tx2"/>
                </a:solidFill>
              </a:rPr>
              <a:t>*</a:t>
            </a:r>
            <a:r>
              <a:rPr lang="en-US" altLang="zh-CN" sz="2000" dirty="0">
                <a:solidFill>
                  <a:schemeClr val="tx2"/>
                </a:solidFill>
              </a:rPr>
              <a:t>3+9+1=58 byte</a:t>
            </a:r>
            <a:r>
              <a:rPr lang="zh-CN" altLang="en-US" sz="2000" dirty="0">
                <a:solidFill>
                  <a:schemeClr val="tx2"/>
                </a:solidFill>
              </a:rPr>
              <a:t>，是</a:t>
            </a:r>
            <a:r>
              <a:rPr lang="en-US" altLang="zh-CN" sz="2000" dirty="0" err="1" smtClean="0">
                <a:solidFill>
                  <a:schemeClr val="tx2"/>
                </a:solidFill>
              </a:rPr>
              <a:t>Prevoius</a:t>
            </a:r>
            <a:r>
              <a:rPr lang="en-US" altLang="zh-CN" sz="2000" dirty="0" smtClean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Tag Size[0x00000551]</a:t>
            </a:r>
            <a:r>
              <a:rPr lang="zh-CN" altLang="en-US" sz="2000" dirty="0">
                <a:solidFill>
                  <a:schemeClr val="tx2"/>
                </a:solidFill>
              </a:rPr>
              <a:t>的值</a:t>
            </a:r>
            <a:r>
              <a:rPr lang="en-US" altLang="zh-CN" sz="2000" dirty="0" smtClean="0">
                <a:solidFill>
                  <a:schemeClr val="tx2"/>
                </a:solidFill>
              </a:rPr>
              <a:t>58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314774" y="3723999"/>
            <a:ext cx="115212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形标注 15"/>
          <p:cNvSpPr/>
          <p:nvPr/>
        </p:nvSpPr>
        <p:spPr>
          <a:xfrm>
            <a:off x="4018508" y="1229342"/>
            <a:ext cx="1937941" cy="800363"/>
          </a:xfrm>
          <a:prstGeom prst="wedgeEllipseCallout">
            <a:avLst>
              <a:gd name="adj1" fmla="val 89709"/>
              <a:gd name="adj2" fmla="val 11294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Tag </a:t>
            </a:r>
            <a:r>
              <a:rPr lang="en-US" altLang="zh-CN" dirty="0" err="1" smtClean="0"/>
              <a:t>DataSize</a:t>
            </a:r>
            <a:r>
              <a:rPr lang="en-US" altLang="zh-CN" dirty="0" smtClean="0"/>
              <a:t> 0x2F=47</a:t>
            </a:r>
            <a:endParaRPr lang="zh-CN" altLang="en-US" dirty="0"/>
          </a:p>
        </p:txBody>
      </p:sp>
      <p:sp>
        <p:nvSpPr>
          <p:cNvPr id="17" name="椭圆形标注 16"/>
          <p:cNvSpPr/>
          <p:nvPr/>
        </p:nvSpPr>
        <p:spPr>
          <a:xfrm>
            <a:off x="5992467" y="1165562"/>
            <a:ext cx="1937941" cy="800363"/>
          </a:xfrm>
          <a:prstGeom prst="wedgeEllipseCallout">
            <a:avLst>
              <a:gd name="adj1" fmla="val 36628"/>
              <a:gd name="adj2" fmla="val 12008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Timestamp, </a:t>
            </a:r>
            <a:r>
              <a:rPr lang="zh-CN" altLang="en-US" dirty="0">
                <a:solidFill>
                  <a:schemeClr val="bg1"/>
                </a:solidFill>
              </a:rPr>
              <a:t>第一个为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形标注 17"/>
          <p:cNvSpPr/>
          <p:nvPr/>
        </p:nvSpPr>
        <p:spPr>
          <a:xfrm>
            <a:off x="6845070" y="632376"/>
            <a:ext cx="2407450" cy="664765"/>
          </a:xfrm>
          <a:prstGeom prst="wedgeEllipseCallout">
            <a:avLst>
              <a:gd name="adj1" fmla="val 18478"/>
              <a:gd name="adj2" fmla="val 249658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TimestampExtended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 smtClean="0">
                <a:solidFill>
                  <a:schemeClr val="bg1"/>
                </a:solidFill>
              </a:rPr>
              <a:t>always 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椭圆形标注 18"/>
          <p:cNvSpPr/>
          <p:nvPr/>
        </p:nvSpPr>
        <p:spPr>
          <a:xfrm>
            <a:off x="6866254" y="3569783"/>
            <a:ext cx="2277746" cy="626901"/>
          </a:xfrm>
          <a:prstGeom prst="wedgeEllipseCallout">
            <a:avLst>
              <a:gd name="adj1" fmla="val 26161"/>
              <a:gd name="adj2" fmla="val -167529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StreamID</a:t>
            </a:r>
            <a:r>
              <a:rPr lang="en-US" altLang="zh-CN" dirty="0" smtClean="0">
                <a:solidFill>
                  <a:schemeClr val="bg1"/>
                </a:solidFill>
              </a:rPr>
              <a:t> always 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椭圆形标注 19"/>
          <p:cNvSpPr/>
          <p:nvPr/>
        </p:nvSpPr>
        <p:spPr>
          <a:xfrm>
            <a:off x="3448353" y="4365104"/>
            <a:ext cx="2660600" cy="684429"/>
          </a:xfrm>
          <a:prstGeom prst="wedgeEllipseCallout">
            <a:avLst>
              <a:gd name="adj1" fmla="val 6089"/>
              <a:gd name="adj2" fmla="val -149296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Previous </a:t>
            </a:r>
            <a:r>
              <a:rPr lang="en-US" altLang="zh-CN" dirty="0" err="1" smtClean="0">
                <a:solidFill>
                  <a:schemeClr val="bg1"/>
                </a:solidFill>
              </a:rPr>
              <a:t>TagSize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0x3A=58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椭圆形标注 20"/>
          <p:cNvSpPr/>
          <p:nvPr/>
        </p:nvSpPr>
        <p:spPr>
          <a:xfrm>
            <a:off x="5944418" y="3883233"/>
            <a:ext cx="1165215" cy="584339"/>
          </a:xfrm>
          <a:prstGeom prst="wedgeEllipseCallout">
            <a:avLst>
              <a:gd name="adj1" fmla="val 18351"/>
              <a:gd name="adj2" fmla="val -185972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Data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649678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3B343-E8AB-4E26-A1E5-F2BE7C162415}" type="slidenum">
              <a:rPr lang="zh-CN" altLang="en-US" smtClean="0"/>
              <a:pPr>
                <a:defRPr/>
              </a:pPr>
              <a:t>8</a:t>
            </a:fld>
            <a:r>
              <a:rPr lang="en-US" altLang="zh-CN" dirty="0" smtClean="0"/>
              <a:t>/16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6535542"/>
              </p:ext>
            </p:extLst>
          </p:nvPr>
        </p:nvGraphicFramePr>
        <p:xfrm>
          <a:off x="395536" y="1484785"/>
          <a:ext cx="8352928" cy="4019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4256"/>
                <a:gridCol w="1152128"/>
                <a:gridCol w="4896544"/>
              </a:tblGrid>
              <a:tr h="29008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zh-CN" sz="2000" kern="100" dirty="0" err="1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VideoTag</a:t>
                      </a:r>
                      <a:r>
                        <a:rPr lang="en-US" altLang="zh-CN" sz="20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 Data Info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Type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altLang="zh-CN" sz="20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Details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02024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video</a:t>
                      </a:r>
                      <a:r>
                        <a:rPr lang="zh-CN" sz="2000" kern="0" dirty="0">
                          <a:effectLst/>
                        </a:rPr>
                        <a:t>信息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1byte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前四位</a:t>
                      </a:r>
                      <a:r>
                        <a:rPr lang="en-US" sz="2000" kern="0" dirty="0">
                          <a:effectLst/>
                        </a:rPr>
                        <a:t>bits</a:t>
                      </a:r>
                      <a:r>
                        <a:rPr lang="zh-CN" sz="2000" kern="0" dirty="0" smtClean="0">
                          <a:effectLst/>
                        </a:rPr>
                        <a:t>表示</a:t>
                      </a:r>
                      <a:r>
                        <a:rPr lang="zh-CN" altLang="en-US" sz="2000" kern="0" dirty="0" smtClean="0">
                          <a:effectLst/>
                        </a:rPr>
                        <a:t>帧</a:t>
                      </a:r>
                      <a:r>
                        <a:rPr lang="zh-CN" sz="2000" kern="0" dirty="0" smtClean="0">
                          <a:effectLst/>
                        </a:rPr>
                        <a:t>类型</a:t>
                      </a:r>
                      <a:r>
                        <a:rPr lang="en-US" altLang="zh-CN" sz="2000" kern="0" dirty="0" smtClean="0">
                          <a:effectLst/>
                        </a:rPr>
                        <a:t>(</a:t>
                      </a:r>
                      <a:r>
                        <a:rPr lang="zh-CN" altLang="en-US" sz="2000" kern="0" dirty="0" smtClean="0">
                          <a:effectLst/>
                        </a:rPr>
                        <a:t>详细见说明文档</a:t>
                      </a:r>
                      <a:r>
                        <a:rPr lang="en-US" altLang="zh-CN" sz="2000" kern="0" dirty="0" smtClean="0">
                          <a:effectLst/>
                        </a:rPr>
                        <a:t>)</a:t>
                      </a:r>
                      <a:r>
                        <a:rPr lang="zh-CN" sz="2000" kern="0" dirty="0" smtClean="0">
                          <a:effectLst/>
                        </a:rPr>
                        <a:t>：</a:t>
                      </a:r>
                      <a:endParaRPr lang="zh-CN" sz="2000" kern="100" dirty="0">
                        <a:effectLst/>
                      </a:endParaRPr>
                    </a:p>
                    <a:p>
                      <a:pPr marL="342900" lvl="0" indent="-342900" algn="l" latinLnBrk="1"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2000" kern="0" dirty="0">
                          <a:effectLst/>
                        </a:rPr>
                        <a:t>1 </a:t>
                      </a:r>
                      <a:r>
                        <a:rPr lang="en-US" sz="2000" kern="0" dirty="0" smtClean="0">
                          <a:effectLst/>
                        </a:rPr>
                        <a:t>– </a:t>
                      </a:r>
                      <a:r>
                        <a:rPr lang="en-US" sz="2000" kern="0" dirty="0" err="1" smtClean="0">
                          <a:effectLst/>
                        </a:rPr>
                        <a:t>keyframe</a:t>
                      </a:r>
                      <a:r>
                        <a:rPr lang="en-US" sz="2000" kern="0" dirty="0" smtClean="0">
                          <a:effectLst/>
                        </a:rPr>
                        <a:t>(for AVC ,</a:t>
                      </a:r>
                      <a:r>
                        <a:rPr lang="en-US" sz="2000" kern="0" dirty="0" err="1" smtClean="0">
                          <a:effectLst/>
                        </a:rPr>
                        <a:t>seekable</a:t>
                      </a:r>
                      <a:r>
                        <a:rPr lang="en-US" sz="2000" kern="0" dirty="0" smtClean="0">
                          <a:effectLst/>
                        </a:rPr>
                        <a:t> frame)</a:t>
                      </a:r>
                      <a:endParaRPr lang="zh-CN" sz="2000" kern="100" dirty="0">
                        <a:effectLst/>
                      </a:endParaRPr>
                    </a:p>
                    <a:p>
                      <a:pPr marL="342900" lvl="0" indent="-342900" algn="l" latinLnBrk="1"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2000" kern="0" dirty="0">
                          <a:effectLst/>
                        </a:rPr>
                        <a:t>2 -- inner frame</a:t>
                      </a:r>
                      <a:endParaRPr lang="zh-CN" sz="2000" kern="100" dirty="0">
                        <a:effectLst/>
                      </a:endParaRPr>
                    </a:p>
                    <a:p>
                      <a:pPr marL="342900" lvl="0" indent="-342900" algn="l" latinLnBrk="1"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2000" kern="0" dirty="0">
                          <a:effectLst/>
                        </a:rPr>
                        <a:t>3 -- disposable inner frame (H.263 only)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后四位</a:t>
                      </a:r>
                      <a:r>
                        <a:rPr lang="en-US" sz="2000" kern="0" dirty="0">
                          <a:effectLst/>
                        </a:rPr>
                        <a:t>bits</a:t>
                      </a:r>
                      <a:r>
                        <a:rPr lang="zh-CN" sz="2000" kern="0" dirty="0">
                          <a:effectLst/>
                        </a:rPr>
                        <a:t>表示编码器</a:t>
                      </a:r>
                      <a:r>
                        <a:rPr lang="en-US" sz="2000" kern="0" dirty="0">
                          <a:effectLst/>
                        </a:rPr>
                        <a:t>id</a:t>
                      </a:r>
                      <a:r>
                        <a:rPr lang="zh-CN" sz="2000" kern="0" dirty="0">
                          <a:effectLst/>
                        </a:rPr>
                        <a:t>：</a:t>
                      </a:r>
                      <a:endParaRPr lang="zh-CN" sz="2000" kern="100" dirty="0">
                        <a:effectLst/>
                      </a:endParaRPr>
                    </a:p>
                    <a:p>
                      <a:pPr marL="342900" lvl="0" indent="-342900" algn="l" latinLnBrk="1"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2000" kern="0" dirty="0">
                          <a:effectLst/>
                        </a:rPr>
                        <a:t>2 -- </a:t>
                      </a:r>
                      <a:r>
                        <a:rPr lang="en-US" sz="2000" kern="0" dirty="0" err="1">
                          <a:effectLst/>
                        </a:rPr>
                        <a:t>Seronson</a:t>
                      </a:r>
                      <a:r>
                        <a:rPr lang="en-US" sz="2000" kern="0" dirty="0">
                          <a:effectLst/>
                        </a:rPr>
                        <a:t> H.263</a:t>
                      </a:r>
                      <a:endParaRPr lang="zh-CN" sz="2000" kern="100" dirty="0">
                        <a:effectLst/>
                      </a:endParaRPr>
                    </a:p>
                    <a:p>
                      <a:pPr marL="342900" lvl="0" indent="-342900" algn="l" latinLnBrk="1"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2000" kern="0" dirty="0">
                          <a:effectLst/>
                        </a:rPr>
                        <a:t>3 -- Screen video</a:t>
                      </a:r>
                      <a:endParaRPr lang="zh-CN" sz="2000" kern="100" dirty="0">
                        <a:effectLst/>
                      </a:endParaRPr>
                    </a:p>
                    <a:p>
                      <a:pPr marL="342900" lvl="0" indent="-342900" algn="l" latinLnBrk="1"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2000" kern="0" dirty="0">
                          <a:effectLst/>
                        </a:rPr>
                        <a:t>4 -- On2 VP6</a:t>
                      </a:r>
                      <a:endParaRPr lang="zh-CN" sz="2000" kern="100" dirty="0">
                        <a:effectLst/>
                      </a:endParaRPr>
                    </a:p>
                    <a:p>
                      <a:pPr marL="342900" lvl="0" indent="-342900" algn="l" latinLnBrk="1"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2000" kern="0" dirty="0">
                          <a:effectLst/>
                        </a:rPr>
                        <a:t>5 -- On2 VP6 without channel</a:t>
                      </a:r>
                      <a:endParaRPr lang="zh-CN" sz="2000" kern="100" dirty="0">
                        <a:effectLst/>
                      </a:endParaRPr>
                    </a:p>
                    <a:p>
                      <a:pPr marL="342900" lvl="0" indent="-342900" algn="l" latinLnBrk="1"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2000" kern="0" dirty="0">
                          <a:effectLst/>
                        </a:rPr>
                        <a:t>6 -- Screen video version </a:t>
                      </a:r>
                      <a:r>
                        <a:rPr lang="en-US" sz="2000" kern="0" dirty="0" smtClean="0">
                          <a:effectLst/>
                        </a:rPr>
                        <a:t>2</a:t>
                      </a:r>
                    </a:p>
                    <a:p>
                      <a:pPr marL="342900" lvl="0" indent="-342900" algn="l" latinLnBrk="1"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altLang="zh-CN" sz="2000" kern="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7 – AVC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29008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video</a:t>
                      </a:r>
                      <a:r>
                        <a:rPr lang="zh-CN" sz="2000" kern="0">
                          <a:effectLst/>
                        </a:rPr>
                        <a:t>数据区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不定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zh-CN" sz="2000" kern="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764704"/>
            <a:ext cx="8352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2"/>
                </a:solidFill>
              </a:rPr>
              <a:t>Video Tag</a:t>
            </a:r>
            <a:r>
              <a:rPr lang="zh-CN" altLang="en-US" sz="2000" dirty="0" smtClean="0">
                <a:solidFill>
                  <a:schemeClr val="tx2"/>
                </a:solidFill>
              </a:rPr>
              <a:t>的</a:t>
            </a:r>
            <a:r>
              <a:rPr lang="en-US" altLang="zh-CN" sz="2000" dirty="0" smtClean="0">
                <a:solidFill>
                  <a:schemeClr val="tx2"/>
                </a:solidFill>
              </a:rPr>
              <a:t>Data</a:t>
            </a:r>
            <a:r>
              <a:rPr lang="zh-CN" altLang="en-US" sz="2000" dirty="0" smtClean="0">
                <a:solidFill>
                  <a:schemeClr val="tx2"/>
                </a:solidFill>
              </a:rPr>
              <a:t>信息：</a:t>
            </a:r>
            <a:endParaRPr lang="en-US" altLang="zh-CN" sz="2000" dirty="0" smtClean="0">
              <a:solidFill>
                <a:schemeClr val="tx2"/>
              </a:solidFill>
            </a:endParaRPr>
          </a:p>
          <a:p>
            <a:r>
              <a:rPr lang="zh-CN" altLang="en-US" sz="2000" dirty="0" smtClean="0">
                <a:solidFill>
                  <a:schemeClr val="tx2"/>
                </a:solidFill>
              </a:rPr>
              <a:t>第</a:t>
            </a:r>
            <a:r>
              <a:rPr lang="en-US" altLang="zh-CN" sz="2000" dirty="0" smtClean="0">
                <a:solidFill>
                  <a:schemeClr val="tx2"/>
                </a:solidFill>
              </a:rPr>
              <a:t>1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</a:rPr>
              <a:t>Byte</a:t>
            </a:r>
            <a:r>
              <a:rPr lang="zh-CN" altLang="en-US" sz="2000" dirty="0" smtClean="0">
                <a:solidFill>
                  <a:schemeClr val="tx2"/>
                </a:solidFill>
              </a:rPr>
              <a:t>包含了</a:t>
            </a:r>
            <a:r>
              <a:rPr lang="en-US" altLang="zh-CN" sz="2000" dirty="0" smtClean="0">
                <a:solidFill>
                  <a:schemeClr val="tx2"/>
                </a:solidFill>
              </a:rPr>
              <a:t>Video</a:t>
            </a:r>
            <a:r>
              <a:rPr lang="zh-CN" altLang="en-US" sz="2000" dirty="0" smtClean="0">
                <a:solidFill>
                  <a:schemeClr val="tx2"/>
                </a:solidFill>
              </a:rPr>
              <a:t>信息，从第</a:t>
            </a:r>
            <a:r>
              <a:rPr lang="en-US" altLang="zh-CN" sz="2000" dirty="0" smtClean="0">
                <a:solidFill>
                  <a:schemeClr val="tx2"/>
                </a:solidFill>
              </a:rPr>
              <a:t>2Byte</a:t>
            </a:r>
            <a:r>
              <a:rPr lang="zh-CN" altLang="en-US" sz="2000" dirty="0" smtClean="0">
                <a:solidFill>
                  <a:schemeClr val="tx2"/>
                </a:solidFill>
              </a:rPr>
              <a:t>开始为视频数据流，如下表：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5661248"/>
            <a:ext cx="8496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EX. 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上个例子中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Video Data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第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1 Byte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为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0x17 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，二进制为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00010111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前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4bit  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为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，查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FLV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说明文档得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</a:rPr>
              <a:t>keyframe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(for AVC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</a:rPr>
              <a:t>seekable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后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4bit 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 为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7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，查文档得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AVC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编码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640660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3B343-E8AB-4E26-A1E5-F2BE7C162415}" type="slidenum">
              <a:rPr lang="zh-CN" altLang="en-US" smtClean="0"/>
              <a:pPr>
                <a:defRPr/>
              </a:pPr>
              <a:t>9</a:t>
            </a:fld>
            <a:r>
              <a:rPr lang="en-US" altLang="zh-CN" dirty="0" smtClean="0"/>
              <a:t>/16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764704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2"/>
                </a:solidFill>
              </a:rPr>
              <a:t>Audio Tag and Data</a:t>
            </a:r>
            <a:r>
              <a:rPr lang="zh-CN" altLang="en-US" sz="2000" dirty="0" smtClean="0">
                <a:solidFill>
                  <a:schemeClr val="tx2"/>
                </a:solidFill>
              </a:rPr>
              <a:t>：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8049" y="5805264"/>
            <a:ext cx="8240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tx2"/>
                </a:solidFill>
              </a:rPr>
              <a:t>绿色</a:t>
            </a:r>
            <a:r>
              <a:rPr lang="zh-CN" altLang="en-US" sz="2000" dirty="0">
                <a:solidFill>
                  <a:schemeClr val="tx2"/>
                </a:solidFill>
              </a:rPr>
              <a:t>底的数据共</a:t>
            </a:r>
            <a:r>
              <a:rPr lang="en-US" altLang="zh-CN" sz="2000" dirty="0">
                <a:solidFill>
                  <a:schemeClr val="tx2"/>
                </a:solidFill>
              </a:rPr>
              <a:t>16</a:t>
            </a:r>
            <a:r>
              <a:rPr lang="zh-CN" altLang="en-US" sz="2000" dirty="0" smtClean="0">
                <a:solidFill>
                  <a:schemeClr val="tx2"/>
                </a:solidFill>
              </a:rPr>
              <a:t>*</a:t>
            </a:r>
            <a:r>
              <a:rPr lang="en-US" altLang="zh-CN" sz="2000" dirty="0" smtClean="0">
                <a:solidFill>
                  <a:schemeClr val="tx2"/>
                </a:solidFill>
              </a:rPr>
              <a:t>2+7+12=51 </a:t>
            </a:r>
            <a:r>
              <a:rPr lang="en-US" altLang="zh-CN" sz="2000" dirty="0">
                <a:solidFill>
                  <a:schemeClr val="tx2"/>
                </a:solidFill>
              </a:rPr>
              <a:t>byte</a:t>
            </a:r>
            <a:r>
              <a:rPr lang="zh-CN" altLang="en-US" sz="2000" dirty="0">
                <a:solidFill>
                  <a:schemeClr val="tx2"/>
                </a:solidFill>
              </a:rPr>
              <a:t>，是</a:t>
            </a:r>
            <a:r>
              <a:rPr lang="en-US" altLang="zh-CN" sz="2000" dirty="0">
                <a:solidFill>
                  <a:schemeClr val="tx2"/>
                </a:solidFill>
              </a:rPr>
              <a:t>Pre Tag </a:t>
            </a:r>
            <a:r>
              <a:rPr lang="en-US" altLang="zh-CN" sz="2000" dirty="0" smtClean="0">
                <a:solidFill>
                  <a:schemeClr val="tx2"/>
                </a:solidFill>
              </a:rPr>
              <a:t>Size[0x0000046C]</a:t>
            </a:r>
            <a:r>
              <a:rPr lang="zh-CN" altLang="en-US" sz="2000" dirty="0">
                <a:solidFill>
                  <a:schemeClr val="tx2"/>
                </a:solidFill>
              </a:rPr>
              <a:t>的值</a:t>
            </a:r>
            <a:r>
              <a:rPr lang="en-US" altLang="zh-CN" sz="2000" dirty="0" smtClean="0">
                <a:solidFill>
                  <a:schemeClr val="tx2"/>
                </a:solidFill>
              </a:rPr>
              <a:t>51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pic>
        <p:nvPicPr>
          <p:cNvPr id="6" name="图片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017" y="1700808"/>
            <a:ext cx="8748464" cy="3744416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7991872" y="1963142"/>
            <a:ext cx="75659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092280" y="1939987"/>
            <a:ext cx="7210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形标注 12"/>
          <p:cNvSpPr/>
          <p:nvPr/>
        </p:nvSpPr>
        <p:spPr>
          <a:xfrm>
            <a:off x="6765774" y="764704"/>
            <a:ext cx="1982690" cy="600236"/>
          </a:xfrm>
          <a:prstGeom prst="wedgeEllipseCallout">
            <a:avLst>
              <a:gd name="adj1" fmla="val 33025"/>
              <a:gd name="adj2" fmla="val 110559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Timestamp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0x2E = 46ms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椭圆形标注 13"/>
          <p:cNvSpPr/>
          <p:nvPr/>
        </p:nvSpPr>
        <p:spPr>
          <a:xfrm>
            <a:off x="4652044" y="764633"/>
            <a:ext cx="1937941" cy="600308"/>
          </a:xfrm>
          <a:prstGeom prst="wedgeEllipseCallout">
            <a:avLst>
              <a:gd name="adj1" fmla="val 94869"/>
              <a:gd name="adj2" fmla="val 104609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Tag </a:t>
            </a:r>
            <a:r>
              <a:rPr lang="en-US" altLang="zh-CN" dirty="0" err="1" smtClean="0"/>
              <a:t>DataSize</a:t>
            </a:r>
            <a:r>
              <a:rPr lang="en-US" altLang="zh-CN" dirty="0" smtClean="0"/>
              <a:t> 0x28=40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7666607" y="2636912"/>
            <a:ext cx="115212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形标注 15"/>
          <p:cNvSpPr/>
          <p:nvPr/>
        </p:nvSpPr>
        <p:spPr>
          <a:xfrm>
            <a:off x="6334459" y="3356992"/>
            <a:ext cx="2664296" cy="684429"/>
          </a:xfrm>
          <a:prstGeom prst="wedgeEllipseCallout">
            <a:avLst>
              <a:gd name="adj1" fmla="val 23786"/>
              <a:gd name="adj2" fmla="val -147208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Previous </a:t>
            </a:r>
            <a:r>
              <a:rPr lang="en-US" altLang="zh-CN" dirty="0" err="1" smtClean="0">
                <a:solidFill>
                  <a:schemeClr val="bg1"/>
                </a:solidFill>
              </a:rPr>
              <a:t>TagSize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0x33=51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249085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业务流程重复审批优化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1009</Words>
  <Application>Microsoft Office PowerPoint</Application>
  <PresentationFormat>全屏显示(4:3)</PresentationFormat>
  <Paragraphs>174</Paragraphs>
  <Slides>16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1_业务流程重复审批优化方案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武玉朋</dc:creator>
  <cp:lastModifiedBy>yuyanmei</cp:lastModifiedBy>
  <cp:revision>186</cp:revision>
  <dcterms:created xsi:type="dcterms:W3CDTF">2015-04-09T08:24:29Z</dcterms:created>
  <dcterms:modified xsi:type="dcterms:W3CDTF">2015-06-03T03:27:54Z</dcterms:modified>
</cp:coreProperties>
</file>