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6" r:id="rId2"/>
    <p:sldId id="365" r:id="rId3"/>
    <p:sldId id="369" r:id="rId4"/>
    <p:sldId id="485" r:id="rId5"/>
    <p:sldId id="513" r:id="rId6"/>
  </p:sldIdLst>
  <p:sldSz cx="12192000" cy="6858000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5586" userDrawn="1">
          <p15:clr>
            <a:srgbClr val="A4A3A4"/>
          </p15:clr>
        </p15:guide>
        <p15:guide id="7" pos="2116" userDrawn="1">
          <p15:clr>
            <a:srgbClr val="A4A3A4"/>
          </p15:clr>
        </p15:guide>
        <p15:guide id="14" pos="665" userDrawn="1">
          <p15:clr>
            <a:srgbClr val="A4A3A4"/>
          </p15:clr>
        </p15:guide>
        <p15:guide id="15" orient="horz" pos="3407" userDrawn="1">
          <p15:clr>
            <a:srgbClr val="A4A3A4"/>
          </p15:clr>
        </p15:guide>
        <p15:guide id="16" orient="horz" pos="1366" userDrawn="1">
          <p15:clr>
            <a:srgbClr val="A4A3A4"/>
          </p15:clr>
        </p15:guide>
        <p15:guide id="17" pos="3613" userDrawn="1">
          <p15:clr>
            <a:srgbClr val="A4A3A4"/>
          </p15:clr>
        </p15:guide>
        <p15:guide id="18" pos="1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7"/>
    <a:srgbClr val="7A7C67"/>
    <a:srgbClr val="EAEFF7"/>
    <a:srgbClr val="FFFFFF"/>
    <a:srgbClr val="F2F4F6"/>
    <a:srgbClr val="ECEFF2"/>
    <a:srgbClr val="050505"/>
    <a:srgbClr val="E6E6E6"/>
    <a:srgbClr val="0EACE4"/>
    <a:srgbClr val="59C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3358" autoAdjust="0"/>
  </p:normalViewPr>
  <p:slideViewPr>
    <p:cSldViewPr snapToGrid="0" showGuides="1">
      <p:cViewPr varScale="1">
        <p:scale>
          <a:sx n="64" d="100"/>
          <a:sy n="64" d="100"/>
        </p:scale>
        <p:origin x="894" y="66"/>
      </p:cViewPr>
      <p:guideLst>
        <p:guide orient="horz" pos="142"/>
        <p:guide pos="5586"/>
        <p:guide pos="2116"/>
        <p:guide pos="665"/>
        <p:guide orient="horz" pos="3407"/>
        <p:guide orient="horz" pos="1366"/>
        <p:guide pos="3613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777D-67DD-4AD3-8717-4CDBE994651F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C592F-C1C4-4FB7-B9A7-02490F2BE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41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83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18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D9-FE46-469E-B3DF-E26E1897DCC6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2995" y="6356350"/>
            <a:ext cx="2743200" cy="365125"/>
          </a:xfr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04E3028-5417-446E-939C-3299A89E333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95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537B-1B30-44A6-9004-A2750D60E4F9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D42F-1F44-43B8-9A42-09588501585C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B19-6479-4363-94DD-B42F7CF83B77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430-75F4-4E91-9C51-FD02B19AA1BF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0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A60D-7C51-40F1-B262-5665AFE32C3E}" type="datetime1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7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822-8033-43D7-B133-1E2CB5B99CE5}" type="datetime1">
              <a:rPr lang="fr-FR" smtClean="0"/>
              <a:t>12/09/2016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0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06CE-99AA-4C19-A5CD-DFA3B502C19C}" type="datetime1">
              <a:rPr lang="fr-FR" smtClean="0"/>
              <a:t>12/09/2016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26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3A10-6C80-435B-B348-19E816761E4D}" type="datetime1">
              <a:rPr lang="fr-FR" smtClean="0"/>
              <a:t>12/09/2016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E981-C2A7-4E0A-A0FE-3B6CD7722384}" type="datetime1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52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7A41-CA51-4577-94BD-C6F097A115C9}" type="datetime1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A7A9-A7D0-4107-90E6-B0F2D04CD8F7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7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756026" y="2830773"/>
            <a:ext cx="8435976" cy="1925821"/>
            <a:chOff x="1" y="2320063"/>
            <a:chExt cx="12192000" cy="1925822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" y="3335517"/>
              <a:ext cx="12192000" cy="910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2400" b="1" kern="0" dirty="0">
                  <a:solidFill>
                    <a:srgbClr val="0085C7"/>
                  </a:solidFill>
                </a:rPr>
                <a:t>CASE_1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85C7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MODULE 1 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" y="2320063"/>
              <a:ext cx="12191999" cy="11499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BIG DATA &amp; DATASCIENCE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FOR BUSINESS SOLUTIONS</a:t>
              </a: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6645" y="6164982"/>
            <a:ext cx="1404000" cy="53978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89" y="6242978"/>
            <a:ext cx="1044000" cy="4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591525" y="152535"/>
            <a:ext cx="90089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Guillaume MALOD    Valery FARCY    Karim HEDEOUD-PERROT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0909"/>
            <a:ext cx="4183679" cy="5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716165" y="1630371"/>
            <a:ext cx="7726631" cy="4247317"/>
          </a:xfrm>
          <a:prstGeom prst="rect">
            <a:avLst/>
          </a:prstGeom>
          <a:solidFill>
            <a:srgbClr val="0085C6">
              <a:alpha val="3000"/>
            </a:srgb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prstClr val="black"/>
                </a:solidFill>
                <a:cs typeface="Arial" panose="020B0604020202020204" pitchFamily="34" charset="0"/>
              </a:rPr>
              <a:t>xxxxxxxxxxxx</a:t>
            </a:r>
            <a:endParaRPr lang="fr-FR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 err="1">
                <a:solidFill>
                  <a:prstClr val="black"/>
                </a:solidFill>
                <a:cs typeface="Arial" panose="020B0604020202020204" pitchFamily="34" charset="0"/>
              </a:rPr>
              <a:t>Xxxxxxx</a:t>
            </a: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e 14"/>
          <p:cNvGrpSpPr>
            <a:grpSpLocks noChangeAspect="1"/>
          </p:cNvGrpSpPr>
          <p:nvPr/>
        </p:nvGrpSpPr>
        <p:grpSpPr>
          <a:xfrm>
            <a:off x="548908" y="404202"/>
            <a:ext cx="1404000" cy="1415278"/>
            <a:chOff x="548908" y="404200"/>
            <a:chExt cx="1543554" cy="155595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08" y="404200"/>
              <a:ext cx="1543554" cy="155595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76032" y="1094326"/>
              <a:ext cx="1475661" cy="83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</a:t>
              </a:r>
              <a:r>
                <a:rPr lang="fr-FR" sz="1600" b="1" dirty="0"/>
                <a:t>CENARIO</a:t>
              </a:r>
              <a:r>
                <a:rPr lang="fr-FR" b="1" dirty="0"/>
                <a:t> X</a:t>
              </a:r>
            </a:p>
          </p:txBody>
        </p:sp>
      </p:grp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60" y="4309911"/>
            <a:ext cx="1516006" cy="6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07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17" y="4187929"/>
            <a:ext cx="2359562" cy="168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/>
          <p:cNvGrpSpPr>
            <a:grpSpLocks noChangeAspect="1"/>
          </p:cNvGrpSpPr>
          <p:nvPr/>
        </p:nvGrpSpPr>
        <p:grpSpPr>
          <a:xfrm>
            <a:off x="510692" y="709037"/>
            <a:ext cx="1404000" cy="1415278"/>
            <a:chOff x="548908" y="404200"/>
            <a:chExt cx="1543554" cy="155595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08" y="404200"/>
              <a:ext cx="1543554" cy="155595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76032" y="1094326"/>
              <a:ext cx="1475661" cy="83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</a:t>
              </a:r>
              <a:r>
                <a:rPr lang="fr-FR" sz="1600" b="1" dirty="0"/>
                <a:t>CENARIO</a:t>
              </a:r>
              <a:r>
                <a:rPr lang="fr-FR" b="1" dirty="0"/>
                <a:t> X</a:t>
              </a:r>
            </a:p>
          </p:txBody>
        </p:sp>
      </p:grpSp>
      <p:grpSp>
        <p:nvGrpSpPr>
          <p:cNvPr id="12" name="Groupe 11"/>
          <p:cNvGrpSpPr>
            <a:grpSpLocks noChangeAspect="1"/>
          </p:cNvGrpSpPr>
          <p:nvPr/>
        </p:nvGrpSpPr>
        <p:grpSpPr>
          <a:xfrm>
            <a:off x="607812" y="4627270"/>
            <a:ext cx="900000" cy="1400588"/>
            <a:chOff x="9449262" y="3266780"/>
            <a:chExt cx="1314302" cy="2045328"/>
          </a:xfrm>
          <a:solidFill>
            <a:srgbClr val="0085C6"/>
          </a:solidFill>
        </p:grpSpPr>
        <p:sp>
          <p:nvSpPr>
            <p:cNvPr id="23" name="Ellipse 22"/>
            <p:cNvSpPr>
              <a:spLocks noChangeAspect="1"/>
            </p:cNvSpPr>
            <p:nvPr/>
          </p:nvSpPr>
          <p:spPr>
            <a:xfrm>
              <a:off x="9833222" y="3266780"/>
              <a:ext cx="532800" cy="5321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Rectangle à coins arrondis 23"/>
            <p:cNvSpPr>
              <a:spLocks noChangeAspect="1"/>
            </p:cNvSpPr>
            <p:nvPr/>
          </p:nvSpPr>
          <p:spPr>
            <a:xfrm>
              <a:off x="9866654" y="4412698"/>
              <a:ext cx="465936" cy="8994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>
              <a:spLocks noChangeAspect="1"/>
            </p:cNvSpPr>
            <p:nvPr/>
          </p:nvSpPr>
          <p:spPr>
            <a:xfrm>
              <a:off x="9728616" y="3819048"/>
              <a:ext cx="742013" cy="8994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9449262" y="4025163"/>
              <a:ext cx="324000" cy="323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10439564" y="4025163"/>
              <a:ext cx="324000" cy="323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à coins arrondis 27"/>
            <p:cNvSpPr>
              <a:spLocks noChangeAspect="1"/>
            </p:cNvSpPr>
            <p:nvPr/>
          </p:nvSpPr>
          <p:spPr>
            <a:xfrm>
              <a:off x="9991622" y="3746308"/>
              <a:ext cx="216000" cy="8678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Bulle ronde 1"/>
          <p:cNvSpPr/>
          <p:nvPr/>
        </p:nvSpPr>
        <p:spPr>
          <a:xfrm>
            <a:off x="718745" y="3023968"/>
            <a:ext cx="2215758" cy="1134718"/>
          </a:xfrm>
          <a:prstGeom prst="wedgeEllipseCallout">
            <a:avLst>
              <a:gd name="adj1" fmla="val -22911"/>
              <a:gd name="adj2" fmla="val 737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lnSpc>
                <a:spcPts val="1600"/>
              </a:lnSpc>
            </a:pPr>
            <a:r>
              <a:rPr lang="fr-FR" sz="1600" b="1" dirty="0" err="1">
                <a:solidFill>
                  <a:schemeClr val="tx1"/>
                </a:solidFill>
              </a:rPr>
              <a:t>What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is</a:t>
            </a:r>
            <a:r>
              <a:rPr lang="fr-FR" sz="1600" b="1" dirty="0">
                <a:solidFill>
                  <a:schemeClr val="tx1"/>
                </a:solidFill>
              </a:rPr>
              <a:t> the </a:t>
            </a:r>
            <a:r>
              <a:rPr lang="fr-FR" sz="1600" b="1" dirty="0" err="1">
                <a:solidFill>
                  <a:schemeClr val="tx1"/>
                </a:solidFill>
              </a:rPr>
              <a:t>likelihood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ts val="1600"/>
              </a:lnSpc>
            </a:pPr>
            <a:r>
              <a:rPr lang="fr-FR" sz="1600" b="1" dirty="0">
                <a:solidFill>
                  <a:schemeClr val="tx1"/>
                </a:solidFill>
              </a:rPr>
              <a:t>I </a:t>
            </a:r>
            <a:r>
              <a:rPr lang="fr-FR" sz="1600" b="1" dirty="0" err="1">
                <a:solidFill>
                  <a:schemeClr val="tx1"/>
                </a:solidFill>
              </a:rPr>
              <a:t>survived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ts val="1600"/>
              </a:lnSpc>
            </a:pPr>
            <a:r>
              <a:rPr lang="fr-FR" sz="1600" b="1" dirty="0">
                <a:solidFill>
                  <a:schemeClr val="tx1"/>
                </a:solidFill>
              </a:rPr>
              <a:t>the Titanic </a:t>
            </a:r>
            <a:r>
              <a:rPr lang="fr-FR" sz="1600" b="1" dirty="0" err="1">
                <a:solidFill>
                  <a:schemeClr val="tx1"/>
                </a:solidFill>
              </a:rPr>
              <a:t>disaster</a:t>
            </a:r>
            <a:r>
              <a:rPr lang="fr-FR" sz="1600" b="1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4100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6657" r="15106" b="22691"/>
          <a:stretch/>
        </p:blipFill>
        <p:spPr bwMode="auto">
          <a:xfrm>
            <a:off x="6089561" y="4444348"/>
            <a:ext cx="1138318" cy="131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4694362" y="5078637"/>
            <a:ext cx="1208934" cy="521478"/>
            <a:chOff x="9583726" y="1619445"/>
            <a:chExt cx="1208934" cy="521478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9942378" y="1619445"/>
              <a:ext cx="850282" cy="5214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4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fr-FR" sz="1200" b="1" dirty="0">
                  <a:solidFill>
                    <a:schemeClr val="tx1"/>
                  </a:solidFill>
                </a:rPr>
                <a:t>Titanic</a:t>
              </a:r>
            </a:p>
            <a:p>
              <a:pPr algn="ctr">
                <a:lnSpc>
                  <a:spcPts val="1200"/>
                </a:lnSpc>
              </a:pPr>
              <a:r>
                <a:rPr lang="fr-FR" sz="1200" b="1" dirty="0" err="1">
                  <a:solidFill>
                    <a:schemeClr val="tx1"/>
                  </a:solidFill>
                </a:rPr>
                <a:t>Prediction</a:t>
              </a:r>
              <a:endParaRPr lang="fr-FR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200"/>
                </a:lnSpc>
              </a:pPr>
              <a:r>
                <a:rPr lang="fr-FR" sz="1200" b="1" dirty="0">
                  <a:solidFill>
                    <a:schemeClr val="tx1"/>
                  </a:solidFill>
                </a:rPr>
                <a:t>Web Service</a:t>
              </a:r>
            </a:p>
          </p:txBody>
        </p:sp>
        <p:sp>
          <p:nvSpPr>
            <p:cNvPr id="4" name="Ellipse 3"/>
            <p:cNvSpPr/>
            <p:nvPr/>
          </p:nvSpPr>
          <p:spPr>
            <a:xfrm>
              <a:off x="9583726" y="1712334"/>
              <a:ext cx="172387" cy="1820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85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stCxn id="4" idx="6"/>
            </p:cNvCxnSpPr>
            <p:nvPr/>
          </p:nvCxnSpPr>
          <p:spPr>
            <a:xfrm>
              <a:off x="9756113" y="1803357"/>
              <a:ext cx="188848" cy="361"/>
            </a:xfrm>
            <a:prstGeom prst="line">
              <a:avLst/>
            </a:prstGeom>
            <a:ln w="38100">
              <a:solidFill>
                <a:srgbClr val="0085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necteur droit 40"/>
          <p:cNvCxnSpPr>
            <a:stCxn id="3" idx="3"/>
          </p:cNvCxnSpPr>
          <p:nvPr/>
        </p:nvCxnSpPr>
        <p:spPr>
          <a:xfrm>
            <a:off x="5903296" y="5339376"/>
            <a:ext cx="258366" cy="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11" y="4668206"/>
            <a:ext cx="2179605" cy="12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e 59"/>
          <p:cNvGrpSpPr>
            <a:grpSpLocks noChangeAspect="1"/>
          </p:cNvGrpSpPr>
          <p:nvPr/>
        </p:nvGrpSpPr>
        <p:grpSpPr>
          <a:xfrm>
            <a:off x="10766135" y="4639288"/>
            <a:ext cx="900000" cy="1400588"/>
            <a:chOff x="9449262" y="3266780"/>
            <a:chExt cx="1314302" cy="2045328"/>
          </a:xfrm>
          <a:solidFill>
            <a:schemeClr val="tx1"/>
          </a:solidFill>
        </p:grpSpPr>
        <p:sp>
          <p:nvSpPr>
            <p:cNvPr id="61" name="Ellipse 60"/>
            <p:cNvSpPr>
              <a:spLocks noChangeAspect="1"/>
            </p:cNvSpPr>
            <p:nvPr/>
          </p:nvSpPr>
          <p:spPr>
            <a:xfrm>
              <a:off x="9833222" y="3266780"/>
              <a:ext cx="532800" cy="5321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Rectangle à coins arrondis 61"/>
            <p:cNvSpPr>
              <a:spLocks noChangeAspect="1"/>
            </p:cNvSpPr>
            <p:nvPr/>
          </p:nvSpPr>
          <p:spPr>
            <a:xfrm>
              <a:off x="9866654" y="4412698"/>
              <a:ext cx="465936" cy="8994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à coins arrondis 62"/>
            <p:cNvSpPr>
              <a:spLocks noChangeAspect="1"/>
            </p:cNvSpPr>
            <p:nvPr/>
          </p:nvSpPr>
          <p:spPr>
            <a:xfrm>
              <a:off x="9728616" y="3819048"/>
              <a:ext cx="742013" cy="8994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>
              <a:spLocks noChangeAspect="1"/>
            </p:cNvSpPr>
            <p:nvPr/>
          </p:nvSpPr>
          <p:spPr>
            <a:xfrm>
              <a:off x="9449262" y="4025163"/>
              <a:ext cx="324000" cy="323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/>
            <p:cNvSpPr>
              <a:spLocks noChangeAspect="1"/>
            </p:cNvSpPr>
            <p:nvPr/>
          </p:nvSpPr>
          <p:spPr>
            <a:xfrm>
              <a:off x="10439564" y="4025163"/>
              <a:ext cx="324000" cy="323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Rectangle à coins arrondis 65"/>
            <p:cNvSpPr>
              <a:spLocks noChangeAspect="1"/>
            </p:cNvSpPr>
            <p:nvPr/>
          </p:nvSpPr>
          <p:spPr>
            <a:xfrm>
              <a:off x="9991622" y="3746308"/>
              <a:ext cx="216000" cy="8678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9" name="Connecteur droit avec flèche 48"/>
          <p:cNvCxnSpPr>
            <a:stCxn id="27" idx="6"/>
            <a:endCxn id="19" idx="1"/>
          </p:cNvCxnSpPr>
          <p:nvPr/>
        </p:nvCxnSpPr>
        <p:spPr>
          <a:xfrm>
            <a:off x="1507812" y="5257390"/>
            <a:ext cx="239100" cy="5362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19" idx="3"/>
            <a:endCxn id="4" idx="2"/>
          </p:cNvCxnSpPr>
          <p:nvPr/>
        </p:nvCxnSpPr>
        <p:spPr>
          <a:xfrm flipV="1">
            <a:off x="4048253" y="5262549"/>
            <a:ext cx="646109" cy="203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52" idx="3"/>
            <a:endCxn id="64" idx="2"/>
          </p:cNvCxnSpPr>
          <p:nvPr/>
        </p:nvCxnSpPr>
        <p:spPr>
          <a:xfrm flipV="1">
            <a:off x="10523416" y="5269408"/>
            <a:ext cx="242719" cy="1079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912" y="4495638"/>
            <a:ext cx="2301341" cy="1534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5" name="Connecteur droit avec flèche 34"/>
          <p:cNvCxnSpPr>
            <a:endCxn id="52" idx="1"/>
          </p:cNvCxnSpPr>
          <p:nvPr/>
        </p:nvCxnSpPr>
        <p:spPr>
          <a:xfrm>
            <a:off x="7684145" y="5280206"/>
            <a:ext cx="65966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3</a:t>
            </a:fld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2232685" y="1022739"/>
            <a:ext cx="7726631" cy="1369606"/>
          </a:xfrm>
          <a:prstGeom prst="rect">
            <a:avLst/>
          </a:prstGeom>
          <a:solidFill>
            <a:srgbClr val="0085C6">
              <a:alpha val="3000"/>
            </a:srgb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fr-FR" sz="2400" b="1" dirty="0" err="1">
                <a:solidFill>
                  <a:prstClr val="black"/>
                </a:solidFill>
                <a:cs typeface="Arial" panose="020B0604020202020204" pitchFamily="34" charset="0"/>
              </a:rPr>
              <a:t>Produce</a:t>
            </a:r>
            <a:r>
              <a:rPr lang="fr-FR" sz="2400" b="1" dirty="0">
                <a:solidFill>
                  <a:prstClr val="black"/>
                </a:solidFill>
                <a:cs typeface="Arial" panose="020B0604020202020204" pitchFamily="34" charset="0"/>
              </a:rPr>
              <a:t> a web service  to </a:t>
            </a:r>
            <a:r>
              <a:rPr lang="fr-FR" sz="2400" b="1" dirty="0" err="1">
                <a:solidFill>
                  <a:prstClr val="black"/>
                </a:solidFill>
                <a:cs typeface="Arial" panose="020B0604020202020204" pitchFamily="34" charset="0"/>
              </a:rPr>
              <a:t>answer</a:t>
            </a:r>
            <a:r>
              <a:rPr lang="fr-FR" sz="2400" b="1" dirty="0">
                <a:solidFill>
                  <a:prstClr val="black"/>
                </a:solidFill>
                <a:cs typeface="Arial" panose="020B0604020202020204" pitchFamily="34" charset="0"/>
              </a:rPr>
              <a:t> the question:</a:t>
            </a:r>
          </a:p>
          <a:p>
            <a:pPr algn="just">
              <a:lnSpc>
                <a:spcPts val="2600"/>
              </a:lnSpc>
            </a:pPr>
            <a:endParaRPr lang="fr-FR" sz="900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fr-FR" sz="2400" b="1" dirty="0">
                <a:solidFill>
                  <a:prstClr val="black"/>
                </a:solidFill>
                <a:cs typeface="Arial" panose="020B0604020202020204" pitchFamily="34" charset="0"/>
              </a:rPr>
              <a:t> "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likelihood</a:t>
            </a:r>
            <a:r>
              <a:rPr lang="fr-FR" sz="2400" b="1" dirty="0"/>
              <a:t> I </a:t>
            </a:r>
            <a:r>
              <a:rPr lang="fr-FR" sz="2400" b="1" dirty="0" err="1"/>
              <a:t>survived</a:t>
            </a:r>
            <a:r>
              <a:rPr lang="fr-FR" sz="2400" b="1" dirty="0"/>
              <a:t> the Titanic </a:t>
            </a:r>
            <a:r>
              <a:rPr lang="fr-FR" sz="2400" b="1" dirty="0" err="1"/>
              <a:t>disaster</a:t>
            </a:r>
            <a:r>
              <a:rPr lang="fr-FR" sz="2400" b="1" dirty="0"/>
              <a:t>?"</a:t>
            </a: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4624" y="1022739"/>
            <a:ext cx="1264888" cy="10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2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>
            <a:grpSpLocks noChangeAspect="1"/>
          </p:cNvGrpSpPr>
          <p:nvPr/>
        </p:nvGrpSpPr>
        <p:grpSpPr>
          <a:xfrm>
            <a:off x="10805830" y="5502107"/>
            <a:ext cx="1080000" cy="1133191"/>
            <a:chOff x="10536749" y="5112770"/>
            <a:chExt cx="1250754" cy="1312355"/>
          </a:xfrm>
        </p:grpSpPr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749" y="5112770"/>
              <a:ext cx="1250754" cy="131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0739439" y="5639664"/>
              <a:ext cx="1048064" cy="5489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charset="0"/>
              </a:endParaRP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25</a:t>
              </a: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mn</a:t>
              </a:r>
            </a:p>
          </p:txBody>
        </p:sp>
      </p:grp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4816488" y="769199"/>
            <a:ext cx="2559024" cy="2434462"/>
            <a:chOff x="4462278" y="2206567"/>
            <a:chExt cx="3312000" cy="3150788"/>
          </a:xfrm>
        </p:grpSpPr>
        <p:grpSp>
          <p:nvGrpSpPr>
            <p:cNvPr id="3" name="Groupe 2"/>
            <p:cNvGrpSpPr/>
            <p:nvPr/>
          </p:nvGrpSpPr>
          <p:grpSpPr>
            <a:xfrm>
              <a:off x="4462278" y="2206567"/>
              <a:ext cx="3312000" cy="810227"/>
              <a:chOff x="1365813" y="1319508"/>
              <a:chExt cx="3955316" cy="1041727"/>
            </a:xfrm>
            <a:effectLst/>
          </p:grpSpPr>
          <p:sp>
            <p:nvSpPr>
              <p:cNvPr id="4" name="Rectangle à coins arrondis 3"/>
              <p:cNvSpPr/>
              <p:nvPr/>
            </p:nvSpPr>
            <p:spPr>
              <a:xfrm>
                <a:off x="3806653" y="1551007"/>
                <a:ext cx="1514476" cy="810228"/>
              </a:xfrm>
              <a:prstGeom prst="wedgeRoundRectCallout">
                <a:avLst>
                  <a:gd name="adj1" fmla="val -23908"/>
                  <a:gd name="adj2" fmla="val 73100"/>
                  <a:gd name="adj3" fmla="val 16667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You!</a:t>
                </a:r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2733555" y="1319508"/>
                <a:ext cx="1203768" cy="810228"/>
              </a:xfrm>
              <a:prstGeom prst="wedgeRoundRectCallout">
                <a:avLst>
                  <a:gd name="adj1" fmla="val 14057"/>
                  <a:gd name="adj2" fmla="val 81291"/>
                  <a:gd name="adj3" fmla="val 16667"/>
                </a:avLst>
              </a:prstGeom>
              <a:solidFill>
                <a:srgbClr val="0085C6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To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65813" y="1551007"/>
                <a:ext cx="1539434" cy="810228"/>
              </a:xfrm>
              <a:prstGeom prst="wedgeRoundRectCallout">
                <a:avLst>
                  <a:gd name="adj1" fmla="val 21644"/>
                  <a:gd name="adj2" fmla="val 73686"/>
                  <a:gd name="adj3" fmla="val 16667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Up</a:t>
                </a: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278" y="3106408"/>
              <a:ext cx="3024000" cy="2250947"/>
            </a:xfrm>
            <a:prstGeom prst="rect">
              <a:avLst/>
            </a:prstGeom>
            <a:effectLst/>
          </p:spPr>
        </p:pic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91521" y="3193783"/>
            <a:ext cx="8027433" cy="235449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b="1" u="sng" kern="0" dirty="0">
                <a:solidFill>
                  <a:schemeClr val="tx2"/>
                </a:solidFill>
              </a:rPr>
              <a:t>To Do</a:t>
            </a:r>
            <a:r>
              <a:rPr kumimoji="0" lang="fr-FR" alt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sz="11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kern="0" noProof="0" dirty="0">
                <a:solidFill>
                  <a:schemeClr val="tx2"/>
                </a:solidFill>
              </a:rPr>
              <a:t>	-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Get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an Azure ML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license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Key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kern="0" dirty="0">
                <a:solidFill>
                  <a:schemeClr val="tx2"/>
                </a:solidFill>
              </a:rPr>
              <a:t>	- </a:t>
            </a:r>
            <a:r>
              <a:rPr lang="fr-FR" altLang="fr-FR" sz="2400" kern="0" dirty="0" err="1">
                <a:solidFill>
                  <a:schemeClr val="tx2"/>
                </a:solidFill>
              </a:rPr>
              <a:t>Get</a:t>
            </a:r>
            <a:r>
              <a:rPr lang="fr-FR" altLang="fr-FR" sz="2400" kern="0" dirty="0">
                <a:solidFill>
                  <a:schemeClr val="tx2"/>
                </a:solidFill>
              </a:rPr>
              <a:t> the </a:t>
            </a:r>
            <a:r>
              <a:rPr lang="fr-FR" altLang="fr-FR" sz="2400" kern="0" dirty="0" err="1">
                <a:solidFill>
                  <a:schemeClr val="tx2"/>
                </a:solidFill>
              </a:rPr>
              <a:t>video</a:t>
            </a:r>
            <a:r>
              <a:rPr lang="fr-FR" altLang="fr-FR" sz="2400" kern="0" dirty="0">
                <a:solidFill>
                  <a:schemeClr val="tx2"/>
                </a:solidFill>
              </a:rPr>
              <a:t> training </a:t>
            </a:r>
            <a:r>
              <a:rPr lang="fr-FR" altLang="fr-FR" sz="2400" kern="0" dirty="0" err="1">
                <a:solidFill>
                  <a:schemeClr val="tx2"/>
                </a:solidFill>
              </a:rPr>
              <a:t>examples</a:t>
            </a:r>
            <a:endParaRPr lang="fr-FR" altLang="fr-FR" sz="240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60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 err="1">
                <a:solidFill>
                  <a:schemeClr val="tx2"/>
                </a:solidFill>
              </a:rPr>
              <a:t>Teamwork</a:t>
            </a:r>
            <a:r>
              <a:rPr lang="fr-FR" altLang="fr-FR" sz="2400" kern="0" dirty="0">
                <a:solidFill>
                  <a:schemeClr val="tx2"/>
                </a:solidFill>
              </a:rPr>
              <a:t> restitution </a:t>
            </a:r>
            <a:r>
              <a:rPr lang="fr-FR" altLang="fr-FR" kern="0" dirty="0">
                <a:solidFill>
                  <a:schemeClr val="tx2"/>
                </a:solidFill>
              </a:rPr>
              <a:t>(UK).</a:t>
            </a:r>
            <a:endParaRPr lang="fr-FR" altLang="fr-FR" sz="24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24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480754" y="5661584"/>
            <a:ext cx="1220097" cy="590969"/>
            <a:chOff x="4976195" y="5643839"/>
            <a:chExt cx="2067961" cy="100163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195" y="5643839"/>
              <a:ext cx="1001639" cy="1001639"/>
            </a:xfrm>
            <a:prstGeom prst="rect">
              <a:avLst/>
            </a:prstGeom>
          </p:spPr>
        </p:pic>
        <p:pic>
          <p:nvPicPr>
            <p:cNvPr id="17410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671" y="5890427"/>
              <a:ext cx="648485" cy="64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12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756026" y="2830773"/>
            <a:ext cx="8435976" cy="1925821"/>
            <a:chOff x="1" y="2320063"/>
            <a:chExt cx="12192000" cy="1925822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" y="3335517"/>
              <a:ext cx="12192000" cy="910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2400" b="1" kern="0" dirty="0">
                  <a:solidFill>
                    <a:srgbClr val="0085C7"/>
                  </a:solidFill>
                </a:rPr>
                <a:t>CASE_1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85C7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MODULE 1 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" y="2320063"/>
              <a:ext cx="12191999" cy="11499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BIG DATA &amp; DATASCIENCE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FOR BUSINESS SOLUTIONS</a:t>
              </a: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6645" y="6164982"/>
            <a:ext cx="1404000" cy="53978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89" y="6242978"/>
            <a:ext cx="1044000" cy="4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591525" y="152535"/>
            <a:ext cx="90089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Guillaume MALOD    Valery FARCY    Karim HEDEOUD-PERROT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0909"/>
            <a:ext cx="4183679" cy="5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77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13627</TotalTime>
  <Words>89</Words>
  <Application>Microsoft Office PowerPoint</Application>
  <PresentationFormat>Grand écran</PresentationFormat>
  <Paragraphs>53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Karim HEDEOUD</dc:creator>
  <cp:lastModifiedBy>Karim HEDEOUD</cp:lastModifiedBy>
  <cp:revision>1138</cp:revision>
  <cp:lastPrinted>2016-08-28T12:41:06Z</cp:lastPrinted>
  <dcterms:created xsi:type="dcterms:W3CDTF">2016-06-09T16:40:35Z</dcterms:created>
  <dcterms:modified xsi:type="dcterms:W3CDTF">2016-09-12T15:13:58Z</dcterms:modified>
</cp:coreProperties>
</file>