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395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396" r:id="rId13"/>
    <p:sldId id="403" r:id="rId14"/>
    <p:sldId id="413" r:id="rId15"/>
    <p:sldId id="414" r:id="rId16"/>
    <p:sldId id="41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7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4" pos="1255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6"/>
    <a:srgbClr val="0094DE"/>
    <a:srgbClr val="0085C7"/>
    <a:srgbClr val="D2E7DC"/>
    <a:srgbClr val="C7D1E3"/>
    <a:srgbClr val="F9B593"/>
    <a:srgbClr val="73B701"/>
    <a:srgbClr val="A9D3BF"/>
    <a:srgbClr val="FD752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911" autoAdjust="0"/>
  </p:normalViewPr>
  <p:slideViewPr>
    <p:cSldViewPr snapToGrid="0" showGuides="1">
      <p:cViewPr varScale="1">
        <p:scale>
          <a:sx n="64" d="100"/>
          <a:sy n="64" d="100"/>
        </p:scale>
        <p:origin x="972" y="72"/>
      </p:cViewPr>
      <p:guideLst>
        <p:guide orient="horz" pos="2682"/>
        <p:guide pos="7"/>
        <p:guide pos="2525"/>
        <p:guide pos="1255"/>
        <p:guide orient="horz" pos="216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060E1-3E73-4C3A-88D1-B1AF71C3721E}" type="datetimeFigureOut">
              <a:rPr lang="fr-FR" smtClean="0"/>
              <a:t>11/09/2016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F83-6559-468F-A8B2-9857C028B8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3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27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111A-5306-47F6-98B5-05E1C5E36FDA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9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FC88-F458-4E8D-A258-81AE769C3FBD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BEDF-9D2D-4676-8D53-DAC2FEDB1457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0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4"/>
            <a:ext cx="10363200" cy="993913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D64AF-9586-45FC-A3CC-3AE6B5253BFF}" type="datetime1">
              <a:rPr lang="fr-FR" smtClean="0"/>
              <a:pPr>
                <a:defRPr/>
              </a:pPr>
              <a:t>11/09/2016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0565368-6E33-4BB2-9AED-F2B9D964770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82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4328-74AC-407E-BFEE-663B958B793C}" type="datetime1">
              <a:rPr lang="fr-FR" smtClean="0"/>
              <a:t>11/09/2016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ITC Avant Garde Gothic" pitchFamily="34" charset="0"/>
              </a:defRPr>
            </a:lvl1pPr>
          </a:lstStyle>
          <a:p>
            <a:fld id="{734DB1CA-E5F1-E349-BFF4-D3C219D34F0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548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76FE-0BE0-44B1-A0B0-BD6B3FF80F83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ITC Avant Garde Gothic" pitchFamily="34" charset="0"/>
              </a:defRPr>
            </a:lvl1pPr>
          </a:lstStyle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8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AFC9-3365-4265-9FC1-70C8C9340AEC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1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1250-AAA0-4FD1-909D-450118E20A81}" type="datetime1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39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83151-3585-49C3-AD2C-E6E3E4968A08}" type="datetime1">
              <a:rPr lang="fr-FR" smtClean="0"/>
              <a:t>11/09/2016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094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D760-08CF-4E5D-954E-B21880200AF4}" type="datetime1">
              <a:rPr lang="fr-FR" smtClean="0"/>
              <a:t>11/09/2016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55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F206-E346-4DBD-9F89-BCE7CF70B63B}" type="datetime1">
              <a:rPr lang="fr-FR" smtClean="0"/>
              <a:t>11/09/2016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0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21A8-E5BD-4646-81F9-E456610A4800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47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97D7-AB5B-4FC8-AA08-08253CD4F927}" type="datetime1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753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4F01-4C6C-43D0-950C-17C830F1DA66}" type="datetime1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92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E26-3037-4740-8D36-C4D49A0CE908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86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E6D4-C879-4312-B98C-6631F8A0B2CB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07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6108-7975-4FFB-9B82-329EE5D9332B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ITC Avant Garde Gothic" pitchFamily="34" charset="0"/>
              </a:defRPr>
            </a:lvl1pPr>
          </a:lstStyle>
          <a:p>
            <a:fld id="{734DB1CA-E5F1-E349-BFF4-D3C219D34F0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4667" y="6319520"/>
            <a:ext cx="12039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 descr="logo roulette 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17" y="6383850"/>
            <a:ext cx="925811" cy="221809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2143045" y="6542159"/>
            <a:ext cx="1040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ITC Avant Garde Gothic Book"/>
                <a:cs typeface="ITC Avant Garde Gothic Book"/>
              </a:rPr>
              <a:t>09/01/2014</a:t>
            </a:r>
          </a:p>
        </p:txBody>
      </p:sp>
    </p:spTree>
    <p:extLst>
      <p:ext uri="{BB962C8B-B14F-4D97-AF65-F5344CB8AC3E}">
        <p14:creationId xmlns:p14="http://schemas.microsoft.com/office/powerpoint/2010/main" val="1318068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B0E6-CCEE-42CC-8098-939463184743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ITC Avant Garde Gothic" pitchFamily="34" charset="0"/>
              </a:defRPr>
            </a:lvl1pPr>
          </a:lstStyle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 descr="logo roulette 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17" y="6383850"/>
            <a:ext cx="925811" cy="221809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2143045" y="6542159"/>
            <a:ext cx="1311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ITC Avant Garde Gothic Book"/>
                <a:cs typeface="ITC Avant Garde Gothic Book"/>
              </a:rPr>
              <a:t>Séminaire CEM </a:t>
            </a:r>
            <a:r>
              <a:rPr lang="fr-FR" sz="800" dirty="0" err="1">
                <a:latin typeface="ITC Avant Garde Gothic Book"/>
                <a:cs typeface="ITC Avant Garde Gothic Book"/>
              </a:rPr>
              <a:t>Oct</a:t>
            </a:r>
            <a:r>
              <a:rPr lang="fr-FR" sz="800" dirty="0">
                <a:latin typeface="ITC Avant Garde Gothic Book"/>
                <a:cs typeface="ITC Avant Garde Gothic Book"/>
              </a:rPr>
              <a:t> 14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84667" y="6319520"/>
            <a:ext cx="120396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03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1B60-B9EF-4A37-A01A-B5158F0FEEC2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43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9FBD-EECB-482D-8584-8C6264E22FCF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964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8969-7A6D-4107-B6FB-C4692D996303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742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C46A-63BD-4320-84DD-B23E1BE47B48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8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4B4-73AD-402A-86D2-E0E12CC934BB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0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A77E-9434-4069-A8FD-467A6A7BFBA5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65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70E-0FD1-431F-B736-B5292AA50082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033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BC62-9FED-44D9-9692-85E5A9C90EE3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75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ABD2-F7FE-487F-A7B8-D2BD9DC8565A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54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D649-A9C3-482D-B48E-A3B8AF28F29E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9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F63B-3D80-4449-9A83-360A845F6E3F}" type="datetime1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7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9A3E-67A6-4E17-B310-362388D1AFCC}" type="datetime1">
              <a:rPr lang="fr-FR" smtClean="0"/>
              <a:t>11/09/2016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0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2094-A679-426F-A605-75804B237017}" type="datetime1">
              <a:rPr lang="fr-FR" smtClean="0"/>
              <a:t>11/09/2016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2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DED-951F-4F8C-B661-020364251BD2}" type="datetime1">
              <a:rPr lang="fr-FR" smtClean="0"/>
              <a:t>11/09/2016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E54B-4C6A-4189-A2DA-49F51F73ACCF}" type="datetime1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2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1A6A-F2F7-42D0-BE6D-537FE4EBC90C}" type="datetime1">
              <a:rPr lang="fr-FR" smtClean="0"/>
              <a:t>11/09/2016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0CA2-B603-484F-A67F-9B96764AB923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7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DFC3-2986-4AA6-AE78-EB5DFE16B698}" type="datetime1">
              <a:rPr lang="fr-FR" smtClean="0"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ITC Avant Garde Gothic" pitchFamily="34" charset="0"/>
              </a:defRPr>
            </a:lvl1pPr>
          </a:lstStyle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4BBA6-F183-474A-8A72-4DDF0D5E4FE2}" type="datetime1">
              <a:rPr lang="fr-FR" smtClean="0"/>
              <a:pPr/>
              <a:t>11/09/2016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ITC Avant Garde Gothic" pitchFamily="34" charset="0"/>
              </a:defRPr>
            </a:lvl1pPr>
          </a:lstStyle>
          <a:p>
            <a:fld id="{734DB1CA-E5F1-E349-BFF4-D3C219D34F0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0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756026" y="2830773"/>
            <a:ext cx="8435976" cy="1925821"/>
            <a:chOff x="1" y="2320063"/>
            <a:chExt cx="12192000" cy="1925822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" y="3335517"/>
              <a:ext cx="12192000" cy="910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2400" b="1" kern="0" dirty="0">
                  <a:solidFill>
                    <a:srgbClr val="0085C7"/>
                  </a:solidFill>
                </a:rPr>
                <a:t>INTRODUCTON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85C7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MODULE 1 LECTURE 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" y="2320063"/>
              <a:ext cx="12191999" cy="11499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BIG DATA &amp; DATASCIENCE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FOR BUSINESS SOLUTIONS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645" y="6164982"/>
            <a:ext cx="1404000" cy="53978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89" y="6242978"/>
            <a:ext cx="1044000" cy="4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591525" y="130420"/>
            <a:ext cx="90089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Guillaume MALOD    Valery FARCY    Karim HEDEOUD-PERROT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0909"/>
            <a:ext cx="4183679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6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/>
          <p:cNvCxnSpPr>
            <a:stCxn id="22" idx="6"/>
            <a:endCxn id="45" idx="0"/>
          </p:cNvCxnSpPr>
          <p:nvPr/>
        </p:nvCxnSpPr>
        <p:spPr>
          <a:xfrm flipH="1">
            <a:off x="4877187" y="3932021"/>
            <a:ext cx="5397" cy="529477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44149" y="3711103"/>
            <a:ext cx="10103741" cy="124274"/>
          </a:xfrm>
          <a:prstGeom prst="rect">
            <a:avLst/>
          </a:prstGeom>
          <a:solidFill>
            <a:srgbClr val="009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1794195" y="2686573"/>
            <a:ext cx="2133150" cy="1245448"/>
            <a:chOff x="2070218" y="2429191"/>
            <a:chExt cx="2133150" cy="1245448"/>
          </a:xfrm>
        </p:grpSpPr>
        <p:sp>
          <p:nvSpPr>
            <p:cNvPr id="5" name="Rectangle 4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b="1" cap="all" dirty="0">
                  <a:solidFill>
                    <a:schemeClr val="bg1">
                      <a:lumMod val="65000"/>
                    </a:schemeClr>
                  </a:solidFill>
                  <a:ea typeface="Times New Roman" panose="02020603050405020304" pitchFamily="18" charset="0"/>
                </a:rPr>
                <a:t>DATA, technologies</a:t>
              </a:r>
            </a:p>
            <a:p>
              <a:r>
                <a:rPr lang="en-GB" sz="1200" b="1" cap="all" dirty="0">
                  <a:solidFill>
                    <a:schemeClr val="bg1">
                      <a:lumMod val="65000"/>
                    </a:schemeClr>
                  </a:solidFill>
                  <a:ea typeface="Times New Roman" panose="02020603050405020304" pitchFamily="18" charset="0"/>
                </a:rPr>
                <a:t> &amp; digitalisation</a:t>
              </a:r>
              <a:endParaRPr lang="fr-FR" sz="1200" b="1" cap="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061070" y="2686573"/>
            <a:ext cx="2133150" cy="1245448"/>
            <a:chOff x="2070218" y="2429191"/>
            <a:chExt cx="2133150" cy="1245448"/>
          </a:xfrm>
        </p:grpSpPr>
        <p:sp>
          <p:nvSpPr>
            <p:cNvPr id="17" name="Rectangle 16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Guiding</a:t>
              </a: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Principles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612863" y="2686573"/>
            <a:ext cx="2133150" cy="1245448"/>
            <a:chOff x="2070218" y="2429191"/>
            <a:chExt cx="2133150" cy="1245448"/>
          </a:xfrm>
        </p:grpSpPr>
        <p:sp>
          <p:nvSpPr>
            <p:cNvPr id="21" name="Rectangle 20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 ANALYSIS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Process</a:t>
              </a: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mETHODS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011374" y="2686573"/>
            <a:ext cx="2133150" cy="1245448"/>
            <a:chOff x="2070218" y="2429191"/>
            <a:chExt cx="2133150" cy="1245448"/>
          </a:xfrm>
        </p:grpSpPr>
        <p:sp>
          <p:nvSpPr>
            <p:cNvPr id="24" name="Rectangle 23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ModEliNG</a:t>
              </a: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algorithms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7609516" y="2686573"/>
            <a:ext cx="2133150" cy="1245448"/>
            <a:chOff x="2070218" y="2429191"/>
            <a:chExt cx="2133150" cy="1245448"/>
          </a:xfrm>
        </p:grpSpPr>
        <p:sp>
          <p:nvSpPr>
            <p:cNvPr id="27" name="Rectangle 26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EcosystEMS</a:t>
              </a: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TOOLS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9168272" y="2686573"/>
            <a:ext cx="2133150" cy="1245448"/>
            <a:chOff x="2070218" y="2429191"/>
            <a:chExt cx="2133150" cy="1245448"/>
          </a:xfrm>
        </p:grpSpPr>
        <p:sp>
          <p:nvSpPr>
            <p:cNvPr id="31" name="Rectangle 30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Project Management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39541" y="2778906"/>
            <a:ext cx="2133150" cy="1153115"/>
            <a:chOff x="2070218" y="2521524"/>
            <a:chExt cx="2133150" cy="1153115"/>
          </a:xfrm>
        </p:grpSpPr>
        <p:sp>
          <p:nvSpPr>
            <p:cNvPr id="34" name="Rectangle 33"/>
            <p:cNvSpPr/>
            <p:nvPr/>
          </p:nvSpPr>
          <p:spPr>
            <a:xfrm rot="19620000">
              <a:off x="2070218" y="2521524"/>
              <a:ext cx="21331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ea typeface="Calibri" panose="020F0502020204030204" pitchFamily="34" charset="0"/>
                  <a:cs typeface="Times New Roman" panose="02020603050405020304" pitchFamily="18" charset="0"/>
                </a:rPr>
                <a:t>INTRODUCTION</a:t>
              </a:r>
              <a:endParaRPr lang="fr-FR" sz="1050" b="1" cap="all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0653494" y="2778906"/>
            <a:ext cx="2133150" cy="1153115"/>
            <a:chOff x="2070218" y="2521524"/>
            <a:chExt cx="2133150" cy="1153115"/>
          </a:xfrm>
        </p:grpSpPr>
        <p:sp>
          <p:nvSpPr>
            <p:cNvPr id="37" name="Rectangle 36"/>
            <p:cNvSpPr/>
            <p:nvPr/>
          </p:nvSpPr>
          <p:spPr>
            <a:xfrm rot="19620000">
              <a:off x="2070218" y="2521524"/>
              <a:ext cx="21331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CONCLUSION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" name="Ellipse 43"/>
          <p:cNvSpPr/>
          <p:nvPr/>
        </p:nvSpPr>
        <p:spPr>
          <a:xfrm>
            <a:off x="4733187" y="490761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Ellipse 44"/>
          <p:cNvSpPr/>
          <p:nvPr/>
        </p:nvSpPr>
        <p:spPr>
          <a:xfrm>
            <a:off x="4697187" y="44614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43" name="Ellipse 42"/>
          <p:cNvSpPr/>
          <p:nvPr/>
        </p:nvSpPr>
        <p:spPr>
          <a:xfrm>
            <a:off x="4733187" y="528173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46" name="Connecteur droit 45"/>
          <p:cNvCxnSpPr>
            <a:endCxn id="48" idx="0"/>
          </p:cNvCxnSpPr>
          <p:nvPr/>
        </p:nvCxnSpPr>
        <p:spPr>
          <a:xfrm flipH="1">
            <a:off x="6284085" y="3932021"/>
            <a:ext cx="5397" cy="529477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6145482" y="490761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8" name="Ellipse 47"/>
          <p:cNvSpPr/>
          <p:nvPr/>
        </p:nvSpPr>
        <p:spPr>
          <a:xfrm>
            <a:off x="6104085" y="44614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0" name="Ellipse 49"/>
          <p:cNvSpPr/>
          <p:nvPr/>
        </p:nvSpPr>
        <p:spPr>
          <a:xfrm>
            <a:off x="6145482" y="528173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51" name="Connecteur droit 50"/>
          <p:cNvCxnSpPr>
            <a:stCxn id="28" idx="6"/>
            <a:endCxn id="53" idx="0"/>
          </p:cNvCxnSpPr>
          <p:nvPr/>
        </p:nvCxnSpPr>
        <p:spPr>
          <a:xfrm>
            <a:off x="7879237" y="3932021"/>
            <a:ext cx="1347" cy="529476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7735237" y="4902287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3" name="Ellipse 52"/>
          <p:cNvSpPr/>
          <p:nvPr/>
        </p:nvSpPr>
        <p:spPr>
          <a:xfrm>
            <a:off x="7700584" y="446149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4" name="Ellipse 53"/>
          <p:cNvSpPr/>
          <p:nvPr/>
        </p:nvSpPr>
        <p:spPr>
          <a:xfrm>
            <a:off x="7735237" y="5271077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5" name="Ellipse 54"/>
          <p:cNvSpPr/>
          <p:nvPr/>
        </p:nvSpPr>
        <p:spPr>
          <a:xfrm>
            <a:off x="7735237" y="563887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56" name="Connecteur droit 55"/>
          <p:cNvCxnSpPr>
            <a:stCxn id="32" idx="6"/>
            <a:endCxn id="58" idx="0"/>
          </p:cNvCxnSpPr>
          <p:nvPr/>
        </p:nvCxnSpPr>
        <p:spPr>
          <a:xfrm>
            <a:off x="9437993" y="3932021"/>
            <a:ext cx="1743" cy="529475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9294389" y="490228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8" name="Ellipse 57"/>
          <p:cNvSpPr/>
          <p:nvPr/>
        </p:nvSpPr>
        <p:spPr>
          <a:xfrm>
            <a:off x="9259736" y="4461496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9" name="Ellipse 58"/>
          <p:cNvSpPr/>
          <p:nvPr/>
        </p:nvSpPr>
        <p:spPr>
          <a:xfrm>
            <a:off x="9294389" y="527107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0" name="Ellipse 59"/>
          <p:cNvSpPr/>
          <p:nvPr/>
        </p:nvSpPr>
        <p:spPr>
          <a:xfrm>
            <a:off x="9294389" y="563887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636178" y="986751"/>
            <a:ext cx="4865212" cy="360000"/>
            <a:chOff x="558922" y="1002366"/>
            <a:chExt cx="4865212" cy="360000"/>
          </a:xfrm>
        </p:grpSpPr>
        <p:sp>
          <p:nvSpPr>
            <p:cNvPr id="39" name="Ellipse 38"/>
            <p:cNvSpPr/>
            <p:nvPr/>
          </p:nvSpPr>
          <p:spPr>
            <a:xfrm>
              <a:off x="1008229" y="1002366"/>
              <a:ext cx="360000" cy="360000"/>
            </a:xfrm>
            <a:prstGeom prst="ellipse">
              <a:avLst/>
            </a:prstGeom>
            <a:solidFill>
              <a:srgbClr val="0094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</a:p>
          </p:txBody>
        </p:sp>
        <p:sp>
          <p:nvSpPr>
            <p:cNvPr id="40" name="Ellipse 39"/>
            <p:cNvSpPr/>
            <p:nvPr/>
          </p:nvSpPr>
          <p:spPr>
            <a:xfrm>
              <a:off x="558922" y="100236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M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413354" y="1052289"/>
              <a:ext cx="4010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Management de solutions  métiers en </a:t>
              </a:r>
              <a:r>
                <a:rPr lang="fr-FR" sz="1200" dirty="0" err="1"/>
                <a:t>Datascience</a:t>
              </a:r>
              <a:r>
                <a:rPr lang="fr-FR" sz="1200" dirty="0"/>
                <a:t> &amp; </a:t>
              </a:r>
              <a:r>
                <a:rPr lang="fr-FR" sz="1200" dirty="0" err="1"/>
                <a:t>Big</a:t>
              </a:r>
              <a:r>
                <a:rPr lang="fr-FR" sz="1200" dirty="0"/>
                <a:t> data</a:t>
              </a:r>
              <a:endParaRPr lang="fr-FR" sz="12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10</a:t>
            </a:fld>
            <a:endParaRPr lang="fr-FR" dirty="0"/>
          </a:p>
        </p:txBody>
      </p:sp>
      <p:grpSp>
        <p:nvGrpSpPr>
          <p:cNvPr id="61" name="Groupe 60"/>
          <p:cNvGrpSpPr/>
          <p:nvPr/>
        </p:nvGrpSpPr>
        <p:grpSpPr>
          <a:xfrm>
            <a:off x="624653" y="1528388"/>
            <a:ext cx="5421544" cy="360000"/>
            <a:chOff x="558922" y="1002366"/>
            <a:chExt cx="5421544" cy="360000"/>
          </a:xfrm>
        </p:grpSpPr>
        <p:sp>
          <p:nvSpPr>
            <p:cNvPr id="62" name="Ellipse 61"/>
            <p:cNvSpPr/>
            <p:nvPr/>
          </p:nvSpPr>
          <p:spPr>
            <a:xfrm>
              <a:off x="1008229" y="1002366"/>
              <a:ext cx="360000" cy="360000"/>
            </a:xfrm>
            <a:prstGeom prst="ellipse">
              <a:avLst/>
            </a:prstGeom>
            <a:solidFill>
              <a:srgbClr val="0094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6</a:t>
              </a:r>
            </a:p>
          </p:txBody>
        </p:sp>
        <p:sp>
          <p:nvSpPr>
            <p:cNvPr id="63" name="Ellipse 62"/>
            <p:cNvSpPr/>
            <p:nvPr/>
          </p:nvSpPr>
          <p:spPr>
            <a:xfrm>
              <a:off x="558922" y="100236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M</a:t>
              </a: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413353" y="1052289"/>
              <a:ext cx="4567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Management avancé de solutions  métiers en </a:t>
              </a:r>
              <a:r>
                <a:rPr lang="fr-FR" sz="1200" dirty="0" err="1"/>
                <a:t>Datascience</a:t>
              </a:r>
              <a:r>
                <a:rPr lang="fr-FR" sz="1200" dirty="0"/>
                <a:t> &amp; </a:t>
              </a:r>
              <a:r>
                <a:rPr lang="fr-FR" sz="1200" dirty="0" err="1"/>
                <a:t>Big</a:t>
              </a:r>
              <a:r>
                <a:rPr lang="fr-FR" sz="1200" dirty="0"/>
                <a:t> data</a:t>
              </a:r>
              <a:endParaRPr lang="fr-FR" sz="1200" b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34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21364" y="856038"/>
            <a:ext cx="11149272" cy="4965226"/>
            <a:chOff x="1508230" y="856038"/>
            <a:chExt cx="9055691" cy="4965226"/>
          </a:xfrm>
        </p:grpSpPr>
        <p:grpSp>
          <p:nvGrpSpPr>
            <p:cNvPr id="3" name="Groupe 2"/>
            <p:cNvGrpSpPr/>
            <p:nvPr/>
          </p:nvGrpSpPr>
          <p:grpSpPr>
            <a:xfrm>
              <a:off x="1512607" y="1505847"/>
              <a:ext cx="9048506" cy="4312752"/>
              <a:chOff x="1627991" y="758011"/>
              <a:chExt cx="9048506" cy="6007791"/>
            </a:xfrm>
          </p:grpSpPr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1627991" y="764662"/>
                <a:ext cx="394803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021343" y="764662"/>
                <a:ext cx="394803" cy="5999613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2414695" y="764662"/>
                <a:ext cx="394803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2808047" y="764662"/>
                <a:ext cx="394803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3201399" y="764662"/>
                <a:ext cx="394803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11"/>
              <p:cNvSpPr>
                <a:spLocks noChangeArrowheads="1"/>
              </p:cNvSpPr>
              <p:nvPr/>
            </p:nvSpPr>
            <p:spPr bwMode="auto">
              <a:xfrm>
                <a:off x="359475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12"/>
              <p:cNvSpPr>
                <a:spLocks noChangeArrowheads="1"/>
              </p:cNvSpPr>
              <p:nvPr/>
            </p:nvSpPr>
            <p:spPr bwMode="auto">
              <a:xfrm>
                <a:off x="398810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438145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14"/>
              <p:cNvSpPr>
                <a:spLocks noChangeArrowheads="1"/>
              </p:cNvSpPr>
              <p:nvPr/>
            </p:nvSpPr>
            <p:spPr bwMode="auto">
              <a:xfrm>
                <a:off x="477480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516815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133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16"/>
              <p:cNvSpPr>
                <a:spLocks noChangeArrowheads="1"/>
              </p:cNvSpPr>
              <p:nvPr/>
            </p:nvSpPr>
            <p:spPr bwMode="auto">
              <a:xfrm>
                <a:off x="556150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14"/>
              <p:cNvSpPr>
                <a:spLocks noChangeArrowheads="1"/>
              </p:cNvSpPr>
              <p:nvPr/>
            </p:nvSpPr>
            <p:spPr bwMode="auto">
              <a:xfrm>
                <a:off x="595485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634820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16"/>
              <p:cNvSpPr>
                <a:spLocks noChangeArrowheads="1"/>
              </p:cNvSpPr>
              <p:nvPr/>
            </p:nvSpPr>
            <p:spPr bwMode="auto">
              <a:xfrm>
                <a:off x="674155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14"/>
              <p:cNvSpPr>
                <a:spLocks noChangeArrowheads="1"/>
              </p:cNvSpPr>
              <p:nvPr/>
            </p:nvSpPr>
            <p:spPr bwMode="auto">
              <a:xfrm>
                <a:off x="713490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7528251" y="764662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16"/>
              <p:cNvSpPr>
                <a:spLocks noChangeArrowheads="1"/>
              </p:cNvSpPr>
              <p:nvPr/>
            </p:nvSpPr>
            <p:spPr bwMode="auto">
              <a:xfrm>
                <a:off x="7921601" y="763310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15"/>
              <p:cNvSpPr>
                <a:spLocks noChangeArrowheads="1"/>
              </p:cNvSpPr>
              <p:nvPr/>
            </p:nvSpPr>
            <p:spPr bwMode="auto">
              <a:xfrm>
                <a:off x="8314951" y="758011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133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16"/>
              <p:cNvSpPr>
                <a:spLocks noChangeArrowheads="1"/>
              </p:cNvSpPr>
              <p:nvPr/>
            </p:nvSpPr>
            <p:spPr bwMode="auto">
              <a:xfrm>
                <a:off x="8708301" y="758011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9101651" y="758011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Rectangle 15"/>
              <p:cNvSpPr>
                <a:spLocks noChangeArrowheads="1"/>
              </p:cNvSpPr>
              <p:nvPr/>
            </p:nvSpPr>
            <p:spPr bwMode="auto">
              <a:xfrm>
                <a:off x="9495001" y="758011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Rectangle 16"/>
              <p:cNvSpPr>
                <a:spLocks noChangeArrowheads="1"/>
              </p:cNvSpPr>
              <p:nvPr/>
            </p:nvSpPr>
            <p:spPr bwMode="auto">
              <a:xfrm>
                <a:off x="9888351" y="758011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14"/>
              <p:cNvSpPr>
                <a:spLocks noChangeArrowheads="1"/>
              </p:cNvSpPr>
              <p:nvPr/>
            </p:nvSpPr>
            <p:spPr bwMode="auto">
              <a:xfrm>
                <a:off x="10281696" y="758011"/>
                <a:ext cx="394801" cy="6001140"/>
              </a:xfrm>
              <a:prstGeom prst="rect">
                <a:avLst/>
              </a:prstGeom>
              <a:solidFill>
                <a:sysClr val="window" lastClr="FFFFFF"/>
              </a:solidFill>
              <a:ln w="6350" cap="rnd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1219170" eaLnBrk="1" hangingPunct="1">
                  <a:defRPr/>
                </a:pPr>
                <a:endParaRPr lang="fr-FR" altLang="fr-FR" sz="24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513082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35</a:t>
              </a: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906360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36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694138" y="1331895"/>
              <a:ext cx="393208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38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086195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39</a:t>
              </a:r>
            </a:p>
          </p:txBody>
        </p:sp>
        <p:sp>
          <p:nvSpPr>
            <p:cNvPr id="33" name="Rectangle 52"/>
            <p:cNvSpPr>
              <a:spLocks noChangeArrowheads="1"/>
            </p:cNvSpPr>
            <p:nvPr/>
          </p:nvSpPr>
          <p:spPr bwMode="auto">
            <a:xfrm>
              <a:off x="2300860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37</a:t>
              </a:r>
            </a:p>
          </p:txBody>
        </p: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3873973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41</a:t>
              </a:r>
            </a:p>
          </p:txBody>
        </p:sp>
        <p:sp>
          <p:nvSpPr>
            <p:cNvPr id="63" name="Rectangle 31"/>
            <p:cNvSpPr>
              <a:spLocks noChangeArrowheads="1"/>
            </p:cNvSpPr>
            <p:nvPr/>
          </p:nvSpPr>
          <p:spPr bwMode="auto">
            <a:xfrm>
              <a:off x="4268473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42</a:t>
              </a:r>
            </a:p>
          </p:txBody>
        </p:sp>
        <p:sp>
          <p:nvSpPr>
            <p:cNvPr id="66" name="Rectangle 53"/>
            <p:cNvSpPr>
              <a:spLocks noChangeArrowheads="1"/>
            </p:cNvSpPr>
            <p:nvPr/>
          </p:nvSpPr>
          <p:spPr bwMode="auto">
            <a:xfrm>
              <a:off x="3480695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40</a:t>
              </a: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5841586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46</a:t>
              </a:r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6236086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47</a:t>
              </a:r>
            </a:p>
          </p:txBody>
        </p:sp>
        <p:sp>
          <p:nvSpPr>
            <p:cNvPr id="82" name="Rectangle 33"/>
            <p:cNvSpPr>
              <a:spLocks noChangeArrowheads="1"/>
            </p:cNvSpPr>
            <p:nvPr/>
          </p:nvSpPr>
          <p:spPr bwMode="auto">
            <a:xfrm>
              <a:off x="6629364" y="1331895"/>
              <a:ext cx="393208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48</a:t>
              </a:r>
            </a:p>
          </p:txBody>
        </p:sp>
        <p:sp>
          <p:nvSpPr>
            <p:cNvPr id="84" name="Rectangle 32"/>
            <p:cNvSpPr>
              <a:spLocks noChangeArrowheads="1"/>
            </p:cNvSpPr>
            <p:nvPr/>
          </p:nvSpPr>
          <p:spPr bwMode="auto">
            <a:xfrm>
              <a:off x="7021421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49</a:t>
              </a:r>
            </a:p>
          </p:txBody>
        </p:sp>
        <p:sp>
          <p:nvSpPr>
            <p:cNvPr id="85" name="Rectangle 52"/>
            <p:cNvSpPr>
              <a:spLocks noChangeArrowheads="1"/>
            </p:cNvSpPr>
            <p:nvPr/>
          </p:nvSpPr>
          <p:spPr bwMode="auto">
            <a:xfrm>
              <a:off x="7415921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50</a:t>
              </a:r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>
              <a:off x="7809199" y="1331895"/>
              <a:ext cx="393208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51</a:t>
              </a:r>
            </a:p>
          </p:txBody>
        </p:sp>
        <p:sp>
          <p:nvSpPr>
            <p:cNvPr id="120" name="Rectangle 52"/>
            <p:cNvSpPr>
              <a:spLocks noChangeArrowheads="1"/>
            </p:cNvSpPr>
            <p:nvPr/>
          </p:nvSpPr>
          <p:spPr bwMode="auto">
            <a:xfrm>
              <a:off x="8201256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52</a:t>
              </a: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8594534" y="1331895"/>
              <a:ext cx="393208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01</a:t>
              </a:r>
            </a:p>
          </p:txBody>
        </p:sp>
        <p:sp>
          <p:nvSpPr>
            <p:cNvPr id="124" name="Rectangle 32"/>
            <p:cNvSpPr>
              <a:spLocks noChangeArrowheads="1"/>
            </p:cNvSpPr>
            <p:nvPr/>
          </p:nvSpPr>
          <p:spPr bwMode="auto">
            <a:xfrm>
              <a:off x="8986591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02</a:t>
              </a:r>
            </a:p>
          </p:txBody>
        </p:sp>
        <p:sp>
          <p:nvSpPr>
            <p:cNvPr id="125" name="Rectangle 52"/>
            <p:cNvSpPr>
              <a:spLocks noChangeArrowheads="1"/>
            </p:cNvSpPr>
            <p:nvPr/>
          </p:nvSpPr>
          <p:spPr bwMode="auto">
            <a:xfrm>
              <a:off x="9381091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03</a:t>
              </a:r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9774369" y="1331895"/>
              <a:ext cx="393208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04</a:t>
              </a:r>
            </a:p>
          </p:txBody>
        </p:sp>
        <p:sp>
          <p:nvSpPr>
            <p:cNvPr id="130" name="Rectangle 32"/>
            <p:cNvSpPr>
              <a:spLocks noChangeArrowheads="1"/>
            </p:cNvSpPr>
            <p:nvPr/>
          </p:nvSpPr>
          <p:spPr bwMode="auto">
            <a:xfrm>
              <a:off x="10166416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05</a:t>
              </a: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5449529" y="1331895"/>
              <a:ext cx="393208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45</a:t>
              </a:r>
            </a:p>
          </p:txBody>
        </p:sp>
        <p:sp>
          <p:nvSpPr>
            <p:cNvPr id="64" name="Rectangle 32"/>
            <p:cNvSpPr>
              <a:spLocks noChangeArrowheads="1"/>
            </p:cNvSpPr>
            <p:nvPr/>
          </p:nvSpPr>
          <p:spPr bwMode="auto">
            <a:xfrm>
              <a:off x="4661751" y="1331895"/>
              <a:ext cx="395651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43</a:t>
              </a:r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auto">
            <a:xfrm>
              <a:off x="5056251" y="1331895"/>
              <a:ext cx="394429" cy="198420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6350" cap="rnd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333" b="1" kern="0" dirty="0">
                  <a:solidFill>
                    <a:prstClr val="black"/>
                  </a:solidFill>
                  <a:latin typeface="Calibri"/>
                </a:rPr>
                <a:t>S 44</a:t>
              </a: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5107180" y="1152627"/>
              <a:ext cx="1769175" cy="1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400" kern="0" dirty="0">
                  <a:solidFill>
                    <a:schemeClr val="bg1"/>
                  </a:solidFill>
                  <a:latin typeface="Calibri"/>
                </a:rPr>
                <a:t>Novembre 16</a:t>
              </a:r>
            </a:p>
          </p:txBody>
        </p: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6876356" y="1152627"/>
              <a:ext cx="1719998" cy="1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400" kern="0" dirty="0">
                  <a:solidFill>
                    <a:schemeClr val="bg1"/>
                  </a:solidFill>
                  <a:latin typeface="Calibri"/>
                </a:rPr>
                <a:t>Décembre </a:t>
              </a:r>
              <a:r>
                <a:rPr lang="fr-FR" sz="1477" kern="0" dirty="0">
                  <a:solidFill>
                    <a:schemeClr val="bg1"/>
                  </a:solidFill>
                  <a:latin typeface="Calibri"/>
                </a:rPr>
                <a:t>16</a:t>
              </a:r>
            </a:p>
          </p:txBody>
        </p:sp>
        <p:sp>
          <p:nvSpPr>
            <p:cNvPr id="136" name="Rectangle 65"/>
            <p:cNvSpPr>
              <a:spLocks noChangeArrowheads="1"/>
            </p:cNvSpPr>
            <p:nvPr/>
          </p:nvSpPr>
          <p:spPr bwMode="auto">
            <a:xfrm>
              <a:off x="8600538" y="1152627"/>
              <a:ext cx="1733031" cy="1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400" kern="0" dirty="0">
                  <a:solidFill>
                    <a:schemeClr val="bg1"/>
                  </a:solidFill>
                  <a:latin typeface="Calibri"/>
                </a:rPr>
                <a:t>Janvier  17</a:t>
              </a: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3477031" y="1152627"/>
              <a:ext cx="1633472" cy="1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400" kern="0" dirty="0">
                  <a:solidFill>
                    <a:schemeClr val="bg1"/>
                  </a:solidFill>
                  <a:latin typeface="Calibri"/>
                </a:rPr>
                <a:t>Octobre 16</a:t>
              </a: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508232" y="1152627"/>
              <a:ext cx="1970292" cy="1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400" kern="0" dirty="0">
                  <a:solidFill>
                    <a:schemeClr val="bg1"/>
                  </a:solidFill>
                  <a:latin typeface="Calibri"/>
                </a:rPr>
                <a:t>Septembre 16</a:t>
              </a:r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10329544" y="1151320"/>
              <a:ext cx="234377" cy="1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fr-FR" sz="1400" kern="0" dirty="0">
                  <a:solidFill>
                    <a:schemeClr val="bg1"/>
                  </a:solidFill>
                  <a:latin typeface="Calibri"/>
                </a:rPr>
                <a:t>Fe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08230" y="856038"/>
              <a:ext cx="9051665" cy="4965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1219170" eaLnBrk="1" hangingPunct="1">
                <a:defRPr/>
              </a:pPr>
              <a:r>
                <a:rPr lang="fr-FR" altLang="fr-FR" sz="1600" b="1" kern="0" dirty="0"/>
                <a:t>Planning Unité d’Enseignement: </a:t>
              </a:r>
              <a:r>
                <a:rPr lang="fr-FR" altLang="fr-FR" sz="1600" b="1" kern="0" dirty="0" err="1"/>
                <a:t>Big</a:t>
              </a:r>
              <a:r>
                <a:rPr lang="fr-FR" altLang="fr-FR" sz="1600" b="1" kern="0" dirty="0"/>
                <a:t> Data &amp; </a:t>
              </a:r>
              <a:r>
                <a:rPr lang="fr-FR" altLang="fr-FR" sz="1600" b="1" kern="0" dirty="0" err="1"/>
                <a:t>Datascience</a:t>
              </a:r>
              <a:r>
                <a:rPr lang="fr-FR" altLang="fr-FR" sz="1600" b="1" kern="0" dirty="0"/>
                <a:t> for Business Solutions</a:t>
              </a:r>
            </a:p>
            <a:p>
              <a:pPr algn="ctr" defTabSz="1219170" eaLnBrk="1" hangingPunct="1">
                <a:defRPr/>
              </a:pPr>
              <a:endParaRPr lang="fr-FR" altLang="fr-FR" sz="533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067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b="1" kern="0" dirty="0"/>
            </a:p>
            <a:p>
              <a:pPr algn="ctr" defTabSz="1219170" eaLnBrk="1" hangingPunct="1">
                <a:defRPr/>
              </a:pPr>
              <a:endParaRPr lang="fr-FR" altLang="fr-FR" sz="1600" kern="0" dirty="0"/>
            </a:p>
          </p:txBody>
        </p:sp>
      </p:grpSp>
      <p:sp>
        <p:nvSpPr>
          <p:cNvPr id="195" name="Rectangle : coins arrondis 194"/>
          <p:cNvSpPr/>
          <p:nvPr/>
        </p:nvSpPr>
        <p:spPr>
          <a:xfrm>
            <a:off x="526754" y="2198626"/>
            <a:ext cx="3473742" cy="498763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dirty="0"/>
              <a:t>MODULES D’ENSEIGNEMENT</a:t>
            </a:r>
          </a:p>
          <a:p>
            <a:pPr algn="ctr"/>
            <a:r>
              <a:rPr lang="en-US" sz="1100" dirty="0"/>
              <a:t>Majeure "Big Data &amp; </a:t>
            </a:r>
            <a:r>
              <a:rPr lang="en-US" sz="1100" dirty="0" err="1"/>
              <a:t>Datascience</a:t>
            </a:r>
            <a:r>
              <a:rPr lang="en-US" sz="1100" dirty="0"/>
              <a:t> for Business Solutions"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408700" y="3142908"/>
            <a:ext cx="1464827" cy="498763"/>
          </a:xfrm>
          <a:prstGeom prst="rect">
            <a:avLst/>
          </a:prstGeom>
          <a:solidFill>
            <a:srgbClr val="0085C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prstClr val="white"/>
                </a:solidFill>
              </a:rPr>
              <a:t>PROJET PFE</a:t>
            </a:r>
          </a:p>
          <a:p>
            <a:pPr lvl="0" algn="ctr"/>
            <a:r>
              <a:rPr lang="en-US" sz="1100" dirty="0">
                <a:solidFill>
                  <a:prstClr val="white"/>
                </a:solidFill>
              </a:rPr>
              <a:t>Majeure</a:t>
            </a:r>
          </a:p>
        </p:txBody>
      </p:sp>
      <p:cxnSp>
        <p:nvCxnSpPr>
          <p:cNvPr id="197" name="Connecteur : en angle 196"/>
          <p:cNvCxnSpPr>
            <a:stCxn id="201" idx="3"/>
            <a:endCxn id="196" idx="1"/>
          </p:cNvCxnSpPr>
          <p:nvPr/>
        </p:nvCxnSpPr>
        <p:spPr>
          <a:xfrm>
            <a:off x="4005005" y="3389648"/>
            <a:ext cx="403695" cy="26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6088339" y="3142771"/>
            <a:ext cx="4692188" cy="498763"/>
          </a:xfrm>
          <a:prstGeom prst="rect">
            <a:avLst/>
          </a:prstGeom>
          <a:solidFill>
            <a:srgbClr val="0085C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prstClr val="white"/>
                </a:solidFill>
              </a:rPr>
              <a:t>FINALISATION PROJET PFE</a:t>
            </a:r>
          </a:p>
          <a:p>
            <a:pPr lvl="0" algn="ctr"/>
            <a:r>
              <a:rPr lang="en-US" sz="1100" dirty="0">
                <a:solidFill>
                  <a:prstClr val="white"/>
                </a:solidFill>
              </a:rPr>
              <a:t>Majeure "Big Data &amp; </a:t>
            </a:r>
            <a:r>
              <a:rPr lang="en-US" sz="1100" dirty="0" err="1">
                <a:solidFill>
                  <a:prstClr val="white"/>
                </a:solidFill>
              </a:rPr>
              <a:t>Datascience</a:t>
            </a:r>
            <a:r>
              <a:rPr lang="en-US" sz="1100" dirty="0">
                <a:solidFill>
                  <a:prstClr val="white"/>
                </a:solidFill>
              </a:rPr>
              <a:t> for Business Solutions"</a:t>
            </a:r>
          </a:p>
        </p:txBody>
      </p:sp>
      <p:cxnSp>
        <p:nvCxnSpPr>
          <p:cNvPr id="199" name="Connecteur : en angle 198"/>
          <p:cNvCxnSpPr>
            <a:stCxn id="196" idx="3"/>
            <a:endCxn id="198" idx="1"/>
          </p:cNvCxnSpPr>
          <p:nvPr/>
        </p:nvCxnSpPr>
        <p:spPr>
          <a:xfrm flipV="1">
            <a:off x="5873527" y="3392153"/>
            <a:ext cx="214812" cy="1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 : en angle 199"/>
          <p:cNvCxnSpPr>
            <a:stCxn id="195" idx="3"/>
            <a:endCxn id="196" idx="1"/>
          </p:cNvCxnSpPr>
          <p:nvPr/>
        </p:nvCxnSpPr>
        <p:spPr>
          <a:xfrm>
            <a:off x="4000496" y="2448008"/>
            <a:ext cx="408204" cy="9442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31263" y="3140266"/>
            <a:ext cx="3473742" cy="498763"/>
          </a:xfrm>
          <a:prstGeom prst="rect">
            <a:avLst/>
          </a:prstGeom>
          <a:solidFill>
            <a:srgbClr val="0085C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prstClr val="white"/>
                </a:solidFill>
              </a:rPr>
              <a:t>CADRAGE PROJET PFE</a:t>
            </a:r>
          </a:p>
          <a:p>
            <a:pPr lvl="0" algn="ctr"/>
            <a:r>
              <a:rPr lang="en-US" sz="1100" dirty="0">
                <a:solidFill>
                  <a:prstClr val="white"/>
                </a:solidFill>
              </a:rPr>
              <a:t>Majeure "Big Data &amp; </a:t>
            </a:r>
            <a:r>
              <a:rPr lang="en-US" sz="1100" dirty="0" err="1">
                <a:solidFill>
                  <a:prstClr val="white"/>
                </a:solidFill>
              </a:rPr>
              <a:t>Datascience</a:t>
            </a:r>
            <a:r>
              <a:rPr lang="en-US" sz="1100" dirty="0">
                <a:solidFill>
                  <a:prstClr val="white"/>
                </a:solidFill>
              </a:rPr>
              <a:t> for Business Solutions"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6789806" y="2200994"/>
            <a:ext cx="959399" cy="5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fr-FR" dirty="0">
                <a:solidFill>
                  <a:schemeClr val="tx1"/>
                </a:solidFill>
              </a:rPr>
              <a:t>PROJETS</a:t>
            </a:r>
          </a:p>
          <a:p>
            <a:pPr lvl="0" algn="ctr"/>
            <a:r>
              <a:rPr lang="en-US" sz="1100" dirty="0" err="1">
                <a:solidFill>
                  <a:schemeClr val="tx1"/>
                </a:solidFill>
              </a:rPr>
              <a:t>Mineure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6" name="Connecteur : en angle 205"/>
          <p:cNvCxnSpPr>
            <a:stCxn id="205" idx="3"/>
            <a:endCxn id="198" idx="0"/>
          </p:cNvCxnSpPr>
          <p:nvPr/>
        </p:nvCxnSpPr>
        <p:spPr>
          <a:xfrm>
            <a:off x="7749205" y="2451194"/>
            <a:ext cx="685228" cy="69157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osange 139"/>
          <p:cNvSpPr/>
          <p:nvPr/>
        </p:nvSpPr>
        <p:spPr>
          <a:xfrm>
            <a:off x="10687924" y="3816000"/>
            <a:ext cx="197828" cy="196093"/>
          </a:xfrm>
          <a:prstGeom prst="diamond">
            <a:avLst/>
          </a:prstGeom>
          <a:solidFill>
            <a:srgbClr val="FE427F"/>
          </a:solidFill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33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165608" y="4086000"/>
            <a:ext cx="1363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Soutenance PFE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054922" y="5186802"/>
            <a:ext cx="9651114" cy="4592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>
                <a:solidFill>
                  <a:schemeClr val="tx1"/>
                </a:solidFill>
              </a:rPr>
              <a:t>COORDINATION &amp; SUIVI  PROJETS PFE</a:t>
            </a:r>
          </a:p>
          <a:p>
            <a:pPr lvl="0" algn="ctr"/>
            <a:r>
              <a:rPr lang="en-US" sz="1100" dirty="0">
                <a:solidFill>
                  <a:schemeClr val="tx1"/>
                </a:solidFill>
              </a:rPr>
              <a:t>Majeure "Big Data &amp; </a:t>
            </a:r>
            <a:r>
              <a:rPr lang="en-US" sz="1100" dirty="0" err="1">
                <a:solidFill>
                  <a:schemeClr val="tx1"/>
                </a:solidFill>
              </a:rPr>
              <a:t>Datascience</a:t>
            </a:r>
            <a:r>
              <a:rPr lang="en-US" sz="1100" dirty="0">
                <a:solidFill>
                  <a:schemeClr val="tx1"/>
                </a:solidFill>
              </a:rPr>
              <a:t> for Business Solutions"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448206" y="1701032"/>
            <a:ext cx="4119892" cy="434167"/>
            <a:chOff x="448206" y="174732"/>
            <a:chExt cx="4119892" cy="434167"/>
          </a:xfrm>
        </p:grpSpPr>
        <p:sp>
          <p:nvSpPr>
            <p:cNvPr id="104" name="Rectangle 103"/>
            <p:cNvSpPr/>
            <p:nvPr/>
          </p:nvSpPr>
          <p:spPr>
            <a:xfrm>
              <a:off x="539282" y="542846"/>
              <a:ext cx="3492000" cy="37157"/>
            </a:xfrm>
            <a:prstGeom prst="rect">
              <a:avLst/>
            </a:prstGeom>
            <a:solidFill>
              <a:srgbClr val="009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e 104"/>
            <p:cNvGrpSpPr/>
            <p:nvPr/>
          </p:nvGrpSpPr>
          <p:grpSpPr>
            <a:xfrm>
              <a:off x="1144625" y="174734"/>
              <a:ext cx="637798" cy="434165"/>
              <a:chOff x="2070218" y="2222540"/>
              <a:chExt cx="2133150" cy="1452099"/>
            </a:xfrm>
          </p:grpSpPr>
          <p:sp>
            <p:nvSpPr>
              <p:cNvPr id="187" name="Rectangle 186"/>
              <p:cNvSpPr/>
              <p:nvPr/>
            </p:nvSpPr>
            <p:spPr>
              <a:xfrm rot="19620000">
                <a:off x="2070218" y="2222540"/>
                <a:ext cx="2133150" cy="874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100" b="1" cap="all" dirty="0">
                    <a:ea typeface="Times New Roman" panose="02020603050405020304" pitchFamily="18" charset="0"/>
                  </a:rPr>
                  <a:t>M2</a:t>
                </a:r>
                <a:endParaRPr lang="fr-FR" sz="1100" b="1" cap="all" dirty="0"/>
              </a:p>
            </p:txBody>
          </p:sp>
          <p:sp>
            <p:nvSpPr>
              <p:cNvPr id="188" name="Ellipse 187"/>
              <p:cNvSpPr/>
              <p:nvPr/>
            </p:nvSpPr>
            <p:spPr>
              <a:xfrm rot="5400000">
                <a:off x="2159939" y="3314639"/>
                <a:ext cx="360000" cy="360000"/>
              </a:xfrm>
              <a:prstGeom prst="ellipse">
                <a:avLst/>
              </a:prstGeom>
              <a:solidFill>
                <a:srgbClr val="0085C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e 105"/>
            <p:cNvGrpSpPr/>
            <p:nvPr/>
          </p:nvGrpSpPr>
          <p:grpSpPr>
            <a:xfrm>
              <a:off x="1841044" y="174734"/>
              <a:ext cx="637798" cy="434165"/>
              <a:chOff x="2070218" y="2222540"/>
              <a:chExt cx="2133150" cy="1452099"/>
            </a:xfrm>
          </p:grpSpPr>
          <p:sp>
            <p:nvSpPr>
              <p:cNvPr id="185" name="Rectangle 184"/>
              <p:cNvSpPr/>
              <p:nvPr/>
            </p:nvSpPr>
            <p:spPr>
              <a:xfrm rot="19620000">
                <a:off x="2070218" y="2222540"/>
                <a:ext cx="2133150" cy="874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100" b="1" cap="all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M3</a:t>
                </a:r>
                <a:endParaRPr lang="fr-FR" sz="1000" cap="all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Ellipse 185"/>
              <p:cNvSpPr/>
              <p:nvPr/>
            </p:nvSpPr>
            <p:spPr>
              <a:xfrm rot="5400000">
                <a:off x="2159939" y="3314639"/>
                <a:ext cx="360000" cy="360000"/>
              </a:xfrm>
              <a:prstGeom prst="ellipse">
                <a:avLst/>
              </a:prstGeom>
              <a:solidFill>
                <a:srgbClr val="0085C6"/>
              </a:solidFill>
              <a:ln w="285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Groupe 106"/>
            <p:cNvGrpSpPr/>
            <p:nvPr/>
          </p:nvGrpSpPr>
          <p:grpSpPr>
            <a:xfrm>
              <a:off x="2537463" y="174734"/>
              <a:ext cx="637798" cy="434165"/>
              <a:chOff x="2070218" y="2222540"/>
              <a:chExt cx="2133150" cy="1452099"/>
            </a:xfrm>
          </p:grpSpPr>
          <p:sp>
            <p:nvSpPr>
              <p:cNvPr id="171" name="Rectangle 170"/>
              <p:cNvSpPr/>
              <p:nvPr/>
            </p:nvSpPr>
            <p:spPr>
              <a:xfrm rot="19620000">
                <a:off x="2070218" y="2222540"/>
                <a:ext cx="2133150" cy="874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100" b="1" cap="all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M4</a:t>
                </a:r>
                <a:endParaRPr lang="fr-FR" sz="1000" cap="all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Ellipse 171"/>
              <p:cNvSpPr/>
              <p:nvPr/>
            </p:nvSpPr>
            <p:spPr>
              <a:xfrm rot="5400000">
                <a:off x="2159939" y="3314639"/>
                <a:ext cx="360000" cy="360000"/>
              </a:xfrm>
              <a:prstGeom prst="ellipse">
                <a:avLst/>
              </a:prstGeom>
              <a:solidFill>
                <a:srgbClr val="0085C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Groupe 109"/>
            <p:cNvGrpSpPr/>
            <p:nvPr/>
          </p:nvGrpSpPr>
          <p:grpSpPr>
            <a:xfrm>
              <a:off x="3233882" y="174734"/>
              <a:ext cx="637798" cy="434165"/>
              <a:chOff x="2070218" y="2222540"/>
              <a:chExt cx="2133150" cy="1452099"/>
            </a:xfrm>
          </p:grpSpPr>
          <p:sp>
            <p:nvSpPr>
              <p:cNvPr id="161" name="Rectangle 160"/>
              <p:cNvSpPr/>
              <p:nvPr/>
            </p:nvSpPr>
            <p:spPr>
              <a:xfrm rot="19620000">
                <a:off x="2070218" y="2222540"/>
                <a:ext cx="2133150" cy="874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100" b="1" cap="all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M5</a:t>
                </a:r>
                <a:endParaRPr lang="fr-FR" sz="1000" cap="all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Ellipse 169"/>
              <p:cNvSpPr/>
              <p:nvPr/>
            </p:nvSpPr>
            <p:spPr>
              <a:xfrm rot="5400000">
                <a:off x="2159939" y="3314639"/>
                <a:ext cx="360000" cy="360000"/>
              </a:xfrm>
              <a:prstGeom prst="ellipse">
                <a:avLst/>
              </a:prstGeom>
              <a:solidFill>
                <a:srgbClr val="0085C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3930300" y="174735"/>
              <a:ext cx="637798" cy="434164"/>
              <a:chOff x="2070218" y="2222543"/>
              <a:chExt cx="2133150" cy="1452096"/>
            </a:xfrm>
          </p:grpSpPr>
          <p:sp>
            <p:nvSpPr>
              <p:cNvPr id="139" name="Rectangle 138"/>
              <p:cNvSpPr/>
              <p:nvPr/>
            </p:nvSpPr>
            <p:spPr>
              <a:xfrm rot="19620000">
                <a:off x="2070218" y="2222543"/>
                <a:ext cx="2133150" cy="874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100" b="1" cap="all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M6</a:t>
                </a:r>
                <a:endParaRPr lang="fr-FR" sz="1000" cap="all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Ellipse 159"/>
              <p:cNvSpPr/>
              <p:nvPr/>
            </p:nvSpPr>
            <p:spPr>
              <a:xfrm rot="5400000">
                <a:off x="2159939" y="3314639"/>
                <a:ext cx="360000" cy="360000"/>
              </a:xfrm>
              <a:prstGeom prst="ellipse">
                <a:avLst/>
              </a:prstGeom>
              <a:solidFill>
                <a:srgbClr val="0085C6"/>
              </a:solidFill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Groupe 117"/>
            <p:cNvGrpSpPr/>
            <p:nvPr/>
          </p:nvGrpSpPr>
          <p:grpSpPr>
            <a:xfrm>
              <a:off x="448206" y="174732"/>
              <a:ext cx="637798" cy="434167"/>
              <a:chOff x="2070218" y="2222533"/>
              <a:chExt cx="2133150" cy="1452106"/>
            </a:xfrm>
          </p:grpSpPr>
          <p:sp>
            <p:nvSpPr>
              <p:cNvPr id="134" name="Rectangle 133"/>
              <p:cNvSpPr/>
              <p:nvPr/>
            </p:nvSpPr>
            <p:spPr>
              <a:xfrm rot="19620000">
                <a:off x="2070218" y="2222533"/>
                <a:ext cx="2133150" cy="874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100" b="1" cap="all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M1</a:t>
                </a:r>
                <a:endParaRPr lang="fr-FR" sz="1000" b="1" cap="all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Ellipse 134"/>
              <p:cNvSpPr/>
              <p:nvPr/>
            </p:nvSpPr>
            <p:spPr>
              <a:xfrm rot="5400000">
                <a:off x="2159939" y="3314639"/>
                <a:ext cx="360000" cy="360000"/>
              </a:xfrm>
              <a:prstGeom prst="ellipse">
                <a:avLst/>
              </a:prstGeom>
              <a:solidFill>
                <a:srgbClr val="0085C6"/>
              </a:solidFill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9" name="Losange 188"/>
          <p:cNvSpPr/>
          <p:nvPr/>
        </p:nvSpPr>
        <p:spPr>
          <a:xfrm>
            <a:off x="3335914" y="3817096"/>
            <a:ext cx="197828" cy="196093"/>
          </a:xfrm>
          <a:prstGeom prst="diamond">
            <a:avLst/>
          </a:prstGeom>
          <a:solidFill>
            <a:srgbClr val="FE427F"/>
          </a:solidFill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133" b="1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907673" y="4085796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PFE Eligible </a:t>
            </a:r>
          </a:p>
        </p:txBody>
      </p:sp>
      <p:sp>
        <p:nvSpPr>
          <p:cNvPr id="2" name="Rectangle : coins arrondis 1"/>
          <p:cNvSpPr/>
          <p:nvPr/>
        </p:nvSpPr>
        <p:spPr>
          <a:xfrm rot="19852807">
            <a:off x="55816" y="365592"/>
            <a:ext cx="1630407" cy="71056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Dates</a:t>
            </a:r>
          </a:p>
          <a:p>
            <a:pPr algn="ctr"/>
            <a:r>
              <a:rPr lang="fr-FR" sz="2000" b="1" dirty="0">
                <a:solidFill>
                  <a:srgbClr val="FF0000"/>
                </a:solidFill>
              </a:rPr>
              <a:t> à confirmer</a:t>
            </a:r>
          </a:p>
        </p:txBody>
      </p:sp>
    </p:spTree>
    <p:extLst>
      <p:ext uri="{BB962C8B-B14F-4D97-AF65-F5344CB8AC3E}">
        <p14:creationId xmlns:p14="http://schemas.microsoft.com/office/powerpoint/2010/main" val="160487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57549" y="1374435"/>
            <a:ext cx="635611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/>
              <a:t>Tout ce qui mérite d’être enseigné doit être présenté de plusieurs manières aux élèves afin de faire appel aux différentes formes de leur intelligence.</a:t>
            </a:r>
          </a:p>
          <a:p>
            <a:pPr algn="just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Howard Gardner.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86" y="1374435"/>
            <a:ext cx="3803228" cy="498191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24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/>
          <p:cNvCxnSpPr>
            <a:stCxn id="22" idx="6"/>
            <a:endCxn id="45" idx="0"/>
          </p:cNvCxnSpPr>
          <p:nvPr/>
        </p:nvCxnSpPr>
        <p:spPr>
          <a:xfrm flipH="1">
            <a:off x="4877187" y="3932021"/>
            <a:ext cx="5397" cy="529477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44149" y="3711103"/>
            <a:ext cx="10103741" cy="124274"/>
          </a:xfrm>
          <a:prstGeom prst="rect">
            <a:avLst/>
          </a:prstGeom>
          <a:solidFill>
            <a:srgbClr val="009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1794195" y="2686573"/>
            <a:ext cx="2133150" cy="1245448"/>
            <a:chOff x="2070218" y="2429191"/>
            <a:chExt cx="2133150" cy="1245448"/>
          </a:xfrm>
        </p:grpSpPr>
        <p:sp>
          <p:nvSpPr>
            <p:cNvPr id="5" name="Rectangle 4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b="1" cap="all" dirty="0">
                  <a:solidFill>
                    <a:schemeClr val="bg2">
                      <a:lumMod val="25000"/>
                    </a:schemeClr>
                  </a:solidFill>
                  <a:ea typeface="Times New Roman" panose="02020603050405020304" pitchFamily="18" charset="0"/>
                </a:rPr>
                <a:t>DATA, technologies</a:t>
              </a:r>
            </a:p>
            <a:p>
              <a:r>
                <a:rPr lang="en-GB" sz="1200" b="1" cap="all" dirty="0">
                  <a:solidFill>
                    <a:schemeClr val="bg2">
                      <a:lumMod val="25000"/>
                    </a:schemeClr>
                  </a:solidFill>
                  <a:ea typeface="Times New Roman" panose="02020603050405020304" pitchFamily="18" charset="0"/>
                </a:rPr>
                <a:t> &amp; digitalisation</a:t>
              </a:r>
              <a:endParaRPr lang="fr-FR" sz="1200" cap="all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061070" y="2686573"/>
            <a:ext cx="2133150" cy="1245448"/>
            <a:chOff x="2070218" y="2429191"/>
            <a:chExt cx="2133150" cy="1245448"/>
          </a:xfrm>
        </p:grpSpPr>
        <p:sp>
          <p:nvSpPr>
            <p:cNvPr id="17" name="Rectangle 16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Guiding</a:t>
              </a: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Principles</a:t>
              </a:r>
              <a:endParaRPr lang="fr-FR" sz="1050" cap="all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612863" y="2686573"/>
            <a:ext cx="2133150" cy="1245448"/>
            <a:chOff x="2070218" y="2429191"/>
            <a:chExt cx="2133150" cy="1245448"/>
          </a:xfrm>
        </p:grpSpPr>
        <p:sp>
          <p:nvSpPr>
            <p:cNvPr id="21" name="Rectangle 20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 ANALYSIS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Process</a:t>
              </a: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200" b="1" cap="all" dirty="0" err="1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mETHODS</a:t>
              </a:r>
              <a:endParaRPr lang="fr-FR" sz="1050" cap="all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011374" y="2686573"/>
            <a:ext cx="2133150" cy="1245448"/>
            <a:chOff x="2070218" y="2429191"/>
            <a:chExt cx="2133150" cy="1245448"/>
          </a:xfrm>
        </p:grpSpPr>
        <p:sp>
          <p:nvSpPr>
            <p:cNvPr id="24" name="Rectangle 23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 err="1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ModEliNG</a:t>
              </a: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200" b="1" cap="all" dirty="0" err="1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algorithms</a:t>
              </a:r>
              <a:endParaRPr lang="fr-FR" sz="1050" cap="all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7609516" y="2686573"/>
            <a:ext cx="2133150" cy="1245448"/>
            <a:chOff x="2070218" y="2429191"/>
            <a:chExt cx="2133150" cy="1245448"/>
          </a:xfrm>
        </p:grpSpPr>
        <p:sp>
          <p:nvSpPr>
            <p:cNvPr id="27" name="Rectangle 26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EcosystEMS</a:t>
              </a: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TOOLS</a:t>
              </a:r>
              <a:endParaRPr lang="fr-FR" sz="1050" cap="all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9168272" y="2686573"/>
            <a:ext cx="2133150" cy="1245448"/>
            <a:chOff x="2070218" y="2429191"/>
            <a:chExt cx="2133150" cy="1245448"/>
          </a:xfrm>
        </p:grpSpPr>
        <p:sp>
          <p:nvSpPr>
            <p:cNvPr id="31" name="Rectangle 30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Project Management</a:t>
              </a:r>
              <a:endParaRPr lang="fr-FR" sz="1050" cap="all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39541" y="2778906"/>
            <a:ext cx="2133150" cy="1153115"/>
            <a:chOff x="2070218" y="2521524"/>
            <a:chExt cx="2133150" cy="1153115"/>
          </a:xfrm>
        </p:grpSpPr>
        <p:sp>
          <p:nvSpPr>
            <p:cNvPr id="34" name="Rectangle 33"/>
            <p:cNvSpPr/>
            <p:nvPr/>
          </p:nvSpPr>
          <p:spPr>
            <a:xfrm rot="19620000">
              <a:off x="2070218" y="2521524"/>
              <a:ext cx="21331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INTRODUCTION</a:t>
              </a:r>
              <a:endParaRPr lang="fr-FR" sz="1050" cap="all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0653494" y="2778906"/>
            <a:ext cx="2133150" cy="1153115"/>
            <a:chOff x="2070218" y="2521524"/>
            <a:chExt cx="2133150" cy="1153115"/>
          </a:xfrm>
        </p:grpSpPr>
        <p:sp>
          <p:nvSpPr>
            <p:cNvPr id="37" name="Rectangle 36"/>
            <p:cNvSpPr/>
            <p:nvPr/>
          </p:nvSpPr>
          <p:spPr>
            <a:xfrm rot="19620000">
              <a:off x="2070218" y="2521524"/>
              <a:ext cx="21331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2">
                      <a:lumMod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CONCLUSION</a:t>
              </a:r>
              <a:endParaRPr lang="fr-FR" sz="1050" cap="all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4" name="Ellipse 43"/>
          <p:cNvSpPr/>
          <p:nvPr/>
        </p:nvSpPr>
        <p:spPr>
          <a:xfrm>
            <a:off x="4733187" y="490761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Ellipse 44"/>
          <p:cNvSpPr/>
          <p:nvPr/>
        </p:nvSpPr>
        <p:spPr>
          <a:xfrm>
            <a:off x="4697187" y="44614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43" name="Ellipse 42"/>
          <p:cNvSpPr/>
          <p:nvPr/>
        </p:nvSpPr>
        <p:spPr>
          <a:xfrm>
            <a:off x="4733187" y="528173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46" name="Connecteur droit 45"/>
          <p:cNvCxnSpPr>
            <a:endCxn id="48" idx="0"/>
          </p:cNvCxnSpPr>
          <p:nvPr/>
        </p:nvCxnSpPr>
        <p:spPr>
          <a:xfrm flipH="1">
            <a:off x="6284085" y="3932021"/>
            <a:ext cx="5397" cy="529477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6145482" y="490761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8" name="Ellipse 47"/>
          <p:cNvSpPr/>
          <p:nvPr/>
        </p:nvSpPr>
        <p:spPr>
          <a:xfrm>
            <a:off x="6104085" y="44614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0" name="Ellipse 49"/>
          <p:cNvSpPr/>
          <p:nvPr/>
        </p:nvSpPr>
        <p:spPr>
          <a:xfrm>
            <a:off x="6145482" y="528173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51" name="Connecteur droit 50"/>
          <p:cNvCxnSpPr>
            <a:stCxn id="28" idx="6"/>
            <a:endCxn id="53" idx="0"/>
          </p:cNvCxnSpPr>
          <p:nvPr/>
        </p:nvCxnSpPr>
        <p:spPr>
          <a:xfrm>
            <a:off x="7879237" y="3932021"/>
            <a:ext cx="1347" cy="529476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7735237" y="4902287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3" name="Ellipse 52"/>
          <p:cNvSpPr/>
          <p:nvPr/>
        </p:nvSpPr>
        <p:spPr>
          <a:xfrm>
            <a:off x="7700584" y="446149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4" name="Ellipse 53"/>
          <p:cNvSpPr/>
          <p:nvPr/>
        </p:nvSpPr>
        <p:spPr>
          <a:xfrm>
            <a:off x="7735237" y="5271077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5" name="Ellipse 54"/>
          <p:cNvSpPr/>
          <p:nvPr/>
        </p:nvSpPr>
        <p:spPr>
          <a:xfrm>
            <a:off x="7735237" y="563887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56" name="Connecteur droit 55"/>
          <p:cNvCxnSpPr>
            <a:stCxn id="32" idx="6"/>
            <a:endCxn id="58" idx="0"/>
          </p:cNvCxnSpPr>
          <p:nvPr/>
        </p:nvCxnSpPr>
        <p:spPr>
          <a:xfrm>
            <a:off x="9437993" y="3932021"/>
            <a:ext cx="1743" cy="529475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9294389" y="490228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8" name="Ellipse 57"/>
          <p:cNvSpPr/>
          <p:nvPr/>
        </p:nvSpPr>
        <p:spPr>
          <a:xfrm>
            <a:off x="9259736" y="4461496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9" name="Ellipse 58"/>
          <p:cNvSpPr/>
          <p:nvPr/>
        </p:nvSpPr>
        <p:spPr>
          <a:xfrm>
            <a:off x="9294389" y="527107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0" name="Ellipse 59"/>
          <p:cNvSpPr/>
          <p:nvPr/>
        </p:nvSpPr>
        <p:spPr>
          <a:xfrm>
            <a:off x="9294389" y="563887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13</a:t>
            </a:fld>
            <a:endParaRPr lang="fr-FR" dirty="0"/>
          </a:p>
        </p:txBody>
      </p:sp>
      <p:grpSp>
        <p:nvGrpSpPr>
          <p:cNvPr id="61" name="Groupe 60"/>
          <p:cNvGrpSpPr/>
          <p:nvPr/>
        </p:nvGrpSpPr>
        <p:grpSpPr>
          <a:xfrm>
            <a:off x="636178" y="986751"/>
            <a:ext cx="5797304" cy="360000"/>
            <a:chOff x="558922" y="1002366"/>
            <a:chExt cx="5797304" cy="360000"/>
          </a:xfrm>
        </p:grpSpPr>
        <p:sp>
          <p:nvSpPr>
            <p:cNvPr id="62" name="Ellipse 61"/>
            <p:cNvSpPr/>
            <p:nvPr/>
          </p:nvSpPr>
          <p:spPr>
            <a:xfrm>
              <a:off x="1008229" y="1002366"/>
              <a:ext cx="360000" cy="360000"/>
            </a:xfrm>
            <a:prstGeom prst="ellipse">
              <a:avLst/>
            </a:prstGeom>
            <a:solidFill>
              <a:srgbClr val="0094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</a:p>
          </p:txBody>
        </p:sp>
        <p:sp>
          <p:nvSpPr>
            <p:cNvPr id="63" name="Ellipse 62"/>
            <p:cNvSpPr/>
            <p:nvPr/>
          </p:nvSpPr>
          <p:spPr>
            <a:xfrm>
              <a:off x="558922" y="100236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M</a:t>
              </a: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413354" y="1052289"/>
              <a:ext cx="4942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Management de solutions  métiers en </a:t>
              </a:r>
              <a:r>
                <a:rPr lang="fr-FR" sz="1400" b="1" dirty="0" err="1"/>
                <a:t>Datascience</a:t>
              </a:r>
              <a:r>
                <a:rPr lang="fr-FR" sz="1400" b="1" dirty="0"/>
                <a:t> &amp; </a:t>
              </a:r>
              <a:r>
                <a:rPr lang="fr-FR" sz="1400" b="1" dirty="0" err="1"/>
                <a:t>Big</a:t>
              </a:r>
              <a:r>
                <a:rPr lang="fr-FR" sz="1400" b="1" dirty="0"/>
                <a:t> data</a:t>
              </a:r>
              <a:endParaRPr lang="fr-FR" sz="1400" b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44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756026" y="2830773"/>
            <a:ext cx="8435976" cy="1925821"/>
            <a:chOff x="1" y="2320063"/>
            <a:chExt cx="12192000" cy="1925822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" y="3335517"/>
              <a:ext cx="12192000" cy="910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2400" b="1" kern="0" dirty="0">
                  <a:solidFill>
                    <a:srgbClr val="0085C7"/>
                  </a:solidFill>
                </a:rPr>
                <a:t>INTRODUCTON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85C7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MODULE 1 LECTURE 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" y="2320063"/>
              <a:ext cx="12191999" cy="11499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BIG DATA &amp; DATASCIENCE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FOR BUSINESS SOLUTIONS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645" y="6164982"/>
            <a:ext cx="1404000" cy="53978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89" y="6242978"/>
            <a:ext cx="1044000" cy="4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591525" y="130420"/>
            <a:ext cx="90089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Guillaume MALOD    Valery FARCY    Karim HEDEOUD-PERROT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0909"/>
            <a:ext cx="4183679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912283" y="2261587"/>
            <a:ext cx="10367435" cy="2175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just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67" dirty="0"/>
              <a:t>Les </a:t>
            </a:r>
            <a:r>
              <a:rPr sz="2667" dirty="0" err="1"/>
              <a:t>compétences</a:t>
            </a:r>
            <a:r>
              <a:rPr sz="2667" dirty="0"/>
              <a:t> </a:t>
            </a:r>
            <a:r>
              <a:rPr sz="2667" dirty="0" err="1"/>
              <a:t>développées</a:t>
            </a:r>
            <a:r>
              <a:rPr sz="2667" dirty="0"/>
              <a:t> </a:t>
            </a:r>
            <a:r>
              <a:rPr sz="2667" dirty="0" err="1"/>
              <a:t>dans</a:t>
            </a:r>
            <a:r>
              <a:rPr sz="2667" dirty="0"/>
              <a:t> </a:t>
            </a:r>
            <a:r>
              <a:rPr sz="2667" dirty="0" err="1"/>
              <a:t>cette</a:t>
            </a:r>
            <a:r>
              <a:rPr sz="2667" dirty="0"/>
              <a:t> nouvelle majeure </a:t>
            </a:r>
            <a:r>
              <a:rPr sz="2667" dirty="0" err="1"/>
              <a:t>permettront</a:t>
            </a:r>
            <a:r>
              <a:rPr sz="2667" dirty="0"/>
              <a:t> aux </a:t>
            </a:r>
            <a:r>
              <a:rPr sz="2667" dirty="0" err="1"/>
              <a:t>élèves</a:t>
            </a:r>
            <a:r>
              <a:rPr sz="2667" dirty="0"/>
              <a:t> </a:t>
            </a:r>
            <a:r>
              <a:rPr sz="2667" dirty="0" err="1"/>
              <a:t>ingénieurs</a:t>
            </a:r>
            <a:r>
              <a:rPr sz="2667" dirty="0"/>
              <a:t> </a:t>
            </a:r>
            <a:r>
              <a:rPr sz="2667" dirty="0" err="1"/>
              <a:t>d’élaborer</a:t>
            </a:r>
            <a:r>
              <a:rPr sz="2667" dirty="0"/>
              <a:t> et de </a:t>
            </a:r>
            <a:r>
              <a:rPr sz="2667" dirty="0" err="1"/>
              <a:t>gérer</a:t>
            </a:r>
            <a:r>
              <a:rPr sz="2667" dirty="0"/>
              <a:t> des solutions métier à base de </a:t>
            </a:r>
            <a:r>
              <a:rPr sz="2667" dirty="0" err="1"/>
              <a:t>traitements</a:t>
            </a:r>
            <a:r>
              <a:rPr sz="2667" dirty="0"/>
              <a:t> et </a:t>
            </a:r>
            <a:r>
              <a:rPr sz="2667" dirty="0" err="1"/>
              <a:t>d’analyse</a:t>
            </a:r>
            <a:r>
              <a:rPr sz="2667" dirty="0"/>
              <a:t> de </a:t>
            </a:r>
            <a:r>
              <a:rPr sz="2667" dirty="0" err="1"/>
              <a:t>données</a:t>
            </a:r>
            <a:r>
              <a:rPr sz="2667" dirty="0"/>
              <a:t> </a:t>
            </a:r>
            <a:r>
              <a:rPr sz="2667" dirty="0" err="1"/>
              <a:t>massives</a:t>
            </a:r>
            <a:r>
              <a:rPr sz="2667" dirty="0"/>
              <a:t> </a:t>
            </a:r>
            <a:r>
              <a:rPr sz="2667" dirty="0" err="1"/>
              <a:t>ou</a:t>
            </a:r>
            <a:r>
              <a:rPr sz="2667" dirty="0"/>
              <a:t> non, </a:t>
            </a:r>
            <a:r>
              <a:rPr sz="2667" dirty="0" err="1"/>
              <a:t>en</a:t>
            </a:r>
            <a:r>
              <a:rPr sz="2667" dirty="0"/>
              <a:t> phase avec les </a:t>
            </a:r>
            <a:r>
              <a:rPr sz="2667" dirty="0" err="1"/>
              <a:t>réalités</a:t>
            </a:r>
            <a:r>
              <a:rPr sz="2667" dirty="0"/>
              <a:t> de </a:t>
            </a:r>
            <a:r>
              <a:rPr sz="2667" dirty="0" err="1"/>
              <a:t>l’écosystème</a:t>
            </a:r>
            <a:r>
              <a:rPr sz="2667" dirty="0"/>
              <a:t> digital. 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163654"/>
            <a:ext cx="12192000" cy="53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>
            <a:lvl1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667" dirty="0"/>
              <a:t>MAJEURE "DATA SCIENCE</a:t>
            </a:r>
            <a:r>
              <a:rPr lang="fr-FR" sz="2667" dirty="0"/>
              <a:t> &amp; BIG DATA </a:t>
            </a:r>
            <a:r>
              <a:rPr sz="2667" dirty="0"/>
              <a:t> FOR BUSINESS SOLUTIONS"</a:t>
            </a:r>
          </a:p>
        </p:txBody>
      </p:sp>
    </p:spTree>
    <p:extLst>
      <p:ext uri="{BB962C8B-B14F-4D97-AF65-F5344CB8AC3E}">
        <p14:creationId xmlns:p14="http://schemas.microsoft.com/office/powerpoint/2010/main" val="15916386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0" y="163654"/>
            <a:ext cx="12192000" cy="94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>
            <a:lvl1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667" dirty="0"/>
              <a:t>6 modules de la majeure "DATA SCIENCE</a:t>
            </a:r>
            <a:r>
              <a:rPr lang="fr-FR" sz="2667" dirty="0"/>
              <a:t> &amp; BIG DATA</a:t>
            </a:r>
            <a:r>
              <a:rPr sz="2667" dirty="0"/>
              <a:t> FOR BUSINESS SOLUTIONS"</a:t>
            </a:r>
          </a:p>
        </p:txBody>
      </p:sp>
      <p:sp>
        <p:nvSpPr>
          <p:cNvPr id="125" name="Shape 125"/>
          <p:cNvSpPr/>
          <p:nvPr/>
        </p:nvSpPr>
        <p:spPr>
          <a:xfrm>
            <a:off x="2" y="4940040"/>
            <a:ext cx="12192001" cy="49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ctr">
              <a:defRPr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400" dirty="0"/>
              <a:t>Sur la base de 18 heures par module </a:t>
            </a:r>
            <a:r>
              <a:rPr sz="2133" dirty="0"/>
              <a:t>(études de cas </a:t>
            </a:r>
            <a:r>
              <a:rPr lang="fr-FR" sz="2133" dirty="0"/>
              <a:t>et de la</a:t>
            </a:r>
            <a:r>
              <a:rPr sz="2133" dirty="0"/>
              <a:t> pratique &gt; théorie)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779993" y="2362607"/>
            <a:ext cx="1563457" cy="2147459"/>
            <a:chOff x="584994" y="1771955"/>
            <a:chExt cx="1172593" cy="161059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8" name="Shape 128"/>
            <p:cNvSpPr/>
            <p:nvPr/>
          </p:nvSpPr>
          <p:spPr>
            <a:xfrm>
              <a:off x="584997" y="2083681"/>
              <a:ext cx="1172590" cy="12988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txBody>
            <a:bodyPr lIns="60957" tIns="60957" rIns="60957" bIns="60957" anchor="ctr"/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4997" y="2188788"/>
              <a:ext cx="1172590" cy="10886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8000" tIns="48000" rIns="48000" bIns="48000" anchor="ctr">
              <a:spAutoFit/>
            </a:bodyPr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 dirty="0"/>
                <a:t>Introduction 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 dirty="0"/>
                <a:t>à la Data Science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 dirty="0"/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 dirty="0"/>
                <a:t>Management 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 dirty="0"/>
                <a:t>de solutions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 dirty="0"/>
                <a:t> pour les métiers</a:t>
              </a:r>
            </a:p>
          </p:txBody>
        </p:sp>
        <p:grpSp>
          <p:nvGrpSpPr>
            <p:cNvPr id="132" name="Group 132"/>
            <p:cNvGrpSpPr/>
            <p:nvPr/>
          </p:nvGrpSpPr>
          <p:grpSpPr>
            <a:xfrm>
              <a:off x="584994" y="1771955"/>
              <a:ext cx="1172591" cy="311731"/>
              <a:chOff x="-2" y="0"/>
              <a:chExt cx="1172589" cy="31172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-2" y="0"/>
                <a:ext cx="1172589" cy="311729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>
                  <a:lnSpc>
                    <a:spcPts val="1067"/>
                  </a:lnSpc>
                  <a:defRPr sz="9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 sz="1200"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-2" y="71228"/>
                <a:ext cx="1172589" cy="16927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7" tIns="60957" rIns="60957" bIns="60957" numCol="1" anchor="ctr">
                <a:spAutoFit/>
              </a:bodyPr>
              <a:lstStyle>
                <a:lvl1pPr algn="ctr">
                  <a:lnSpc>
                    <a:spcPts val="800"/>
                  </a:lnSpc>
                  <a:defRPr sz="10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rPr sz="1333"/>
                  <a:t>Module_1</a:t>
                </a:r>
              </a:p>
            </p:txBody>
          </p:sp>
        </p:grpSp>
      </p:grpSp>
      <p:grpSp>
        <p:nvGrpSpPr>
          <p:cNvPr id="4" name="Groupe 3"/>
          <p:cNvGrpSpPr/>
          <p:nvPr/>
        </p:nvGrpSpPr>
        <p:grpSpPr>
          <a:xfrm>
            <a:off x="2582623" y="2362607"/>
            <a:ext cx="1563456" cy="2147462"/>
            <a:chOff x="1936967" y="1771955"/>
            <a:chExt cx="1172592" cy="16105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3" name="Shape 133"/>
            <p:cNvSpPr/>
            <p:nvPr/>
          </p:nvSpPr>
          <p:spPr>
            <a:xfrm>
              <a:off x="1936969" y="2083684"/>
              <a:ext cx="1172590" cy="12988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txBody>
            <a:bodyPr lIns="60957" tIns="60957" rIns="60957" bIns="60957" anchor="ctr"/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36969" y="2309804"/>
              <a:ext cx="1172590" cy="8466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Préparation des</a:t>
              </a:r>
              <a:br>
                <a:rPr sz="1467"/>
              </a:br>
              <a:r>
                <a:rPr sz="1467"/>
                <a:t>données :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/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Analyse</a:t>
              </a:r>
              <a:br>
                <a:rPr sz="1467"/>
              </a:br>
              <a:r>
                <a:rPr sz="1467"/>
                <a:t>exploratoire</a:t>
              </a:r>
            </a:p>
          </p:txBody>
        </p:sp>
        <p:grpSp>
          <p:nvGrpSpPr>
            <p:cNvPr id="137" name="Group 137"/>
            <p:cNvGrpSpPr/>
            <p:nvPr/>
          </p:nvGrpSpPr>
          <p:grpSpPr>
            <a:xfrm>
              <a:off x="1936967" y="1771955"/>
              <a:ext cx="1172591" cy="311731"/>
              <a:chOff x="-2" y="0"/>
              <a:chExt cx="1172589" cy="311729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-2" y="0"/>
                <a:ext cx="1172589" cy="311729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 sz="1467"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-2" y="25039"/>
                <a:ext cx="1172589" cy="26165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7" tIns="60957" rIns="60957" bIns="60957" numCol="1" anchor="ctr">
                <a:spAutoFit/>
              </a:bodyPr>
              <a:lstStyle>
                <a:lvl1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rPr sz="1467"/>
                  <a:t>Module_2</a:t>
                </a:r>
              </a:p>
            </p:txBody>
          </p:sp>
        </p:grpSp>
      </p:grpSp>
      <p:grpSp>
        <p:nvGrpSpPr>
          <p:cNvPr id="5" name="Groupe 4"/>
          <p:cNvGrpSpPr/>
          <p:nvPr/>
        </p:nvGrpSpPr>
        <p:grpSpPr>
          <a:xfrm>
            <a:off x="4412961" y="2362607"/>
            <a:ext cx="1563456" cy="2147462"/>
            <a:chOff x="3309721" y="1771955"/>
            <a:chExt cx="1172592" cy="16105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8" name="Shape 138"/>
            <p:cNvSpPr/>
            <p:nvPr/>
          </p:nvSpPr>
          <p:spPr>
            <a:xfrm>
              <a:off x="3309724" y="2083684"/>
              <a:ext cx="1172589" cy="12988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txBody>
            <a:bodyPr lIns="60957" tIns="60957" rIns="60957" bIns="60957" anchor="ctr"/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/>
            </a:p>
          </p:txBody>
        </p:sp>
        <p:sp>
          <p:nvSpPr>
            <p:cNvPr id="139" name="Shape 139"/>
            <p:cNvSpPr/>
            <p:nvPr/>
          </p:nvSpPr>
          <p:spPr>
            <a:xfrm>
              <a:off x="3309724" y="2517629"/>
              <a:ext cx="1172589" cy="430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60957" tIns="60957" rIns="60957" bIns="60957" anchor="ctr">
              <a:spAutoFit/>
            </a:bodyPr>
            <a:lstStyle>
              <a:lvl1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rPr sz="1467"/>
                <a:t>Modèles pour la Data Science</a:t>
              </a:r>
            </a:p>
          </p:txBody>
        </p:sp>
        <p:grpSp>
          <p:nvGrpSpPr>
            <p:cNvPr id="142" name="Group 142"/>
            <p:cNvGrpSpPr/>
            <p:nvPr/>
          </p:nvGrpSpPr>
          <p:grpSpPr>
            <a:xfrm>
              <a:off x="3309721" y="1771955"/>
              <a:ext cx="1172591" cy="311731"/>
              <a:chOff x="-2" y="0"/>
              <a:chExt cx="1172589" cy="311729"/>
            </a:xfrm>
          </p:grpSpPr>
          <p:sp>
            <p:nvSpPr>
              <p:cNvPr id="140" name="Shape 140"/>
              <p:cNvSpPr/>
              <p:nvPr/>
            </p:nvSpPr>
            <p:spPr>
              <a:xfrm>
                <a:off x="-2" y="0"/>
                <a:ext cx="1172589" cy="311729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 sz="1467"/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-2" y="25039"/>
                <a:ext cx="1172589" cy="26165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7" tIns="60957" rIns="60957" bIns="60957" numCol="1" anchor="ctr">
                <a:spAutoFit/>
              </a:bodyPr>
              <a:lstStyle>
                <a:lvl1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rPr sz="1467"/>
                  <a:t>Module_3</a:t>
                </a:r>
              </a:p>
            </p:txBody>
          </p:sp>
        </p:grpSp>
      </p:grpSp>
      <p:grpSp>
        <p:nvGrpSpPr>
          <p:cNvPr id="6" name="Groupe 5"/>
          <p:cNvGrpSpPr/>
          <p:nvPr/>
        </p:nvGrpSpPr>
        <p:grpSpPr>
          <a:xfrm>
            <a:off x="6229444" y="2362606"/>
            <a:ext cx="1563453" cy="2147458"/>
            <a:chOff x="4672083" y="1771955"/>
            <a:chExt cx="1172590" cy="16105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3" name="Shape 143"/>
            <p:cNvSpPr/>
            <p:nvPr/>
          </p:nvSpPr>
          <p:spPr>
            <a:xfrm>
              <a:off x="4672083" y="2083681"/>
              <a:ext cx="1172589" cy="12988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txBody>
            <a:bodyPr lIns="60957" tIns="60957" rIns="60957" bIns="60957" anchor="ctr"/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/>
            </a:p>
          </p:txBody>
        </p:sp>
        <p:sp>
          <p:nvSpPr>
            <p:cNvPr id="144" name="Shape 144"/>
            <p:cNvSpPr/>
            <p:nvPr/>
          </p:nvSpPr>
          <p:spPr>
            <a:xfrm>
              <a:off x="4672083" y="2602286"/>
              <a:ext cx="1172589" cy="2616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60957" tIns="60957" rIns="60957" bIns="60957" anchor="ctr">
              <a:spAutoFit/>
            </a:bodyPr>
            <a:lstStyle>
              <a:lvl1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rPr sz="1467"/>
                <a:t>Machine Learning</a:t>
              </a:r>
            </a:p>
          </p:txBody>
        </p:sp>
        <p:grpSp>
          <p:nvGrpSpPr>
            <p:cNvPr id="147" name="Group 147"/>
            <p:cNvGrpSpPr/>
            <p:nvPr/>
          </p:nvGrpSpPr>
          <p:grpSpPr>
            <a:xfrm>
              <a:off x="4672083" y="1771955"/>
              <a:ext cx="1172590" cy="311731"/>
              <a:chOff x="-2" y="0"/>
              <a:chExt cx="1172589" cy="311729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-2" y="0"/>
                <a:ext cx="1172589" cy="311729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 sz="1467"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-2" y="25039"/>
                <a:ext cx="1172589" cy="26165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7" tIns="60957" rIns="60957" bIns="60957" numCol="1" anchor="ctr">
                <a:spAutoFit/>
              </a:bodyPr>
              <a:lstStyle>
                <a:lvl1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rPr sz="1467"/>
                  <a:t>Module_4</a:t>
                </a:r>
              </a:p>
            </p:txBody>
          </p:sp>
        </p:grpSp>
      </p:grpSp>
      <p:grpSp>
        <p:nvGrpSpPr>
          <p:cNvPr id="7" name="Groupe 6"/>
          <p:cNvGrpSpPr/>
          <p:nvPr/>
        </p:nvGrpSpPr>
        <p:grpSpPr>
          <a:xfrm>
            <a:off x="8045923" y="2362607"/>
            <a:ext cx="1563455" cy="2147462"/>
            <a:chOff x="6034442" y="1771955"/>
            <a:chExt cx="1172591" cy="16105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8" name="Shape 148"/>
            <p:cNvSpPr/>
            <p:nvPr/>
          </p:nvSpPr>
          <p:spPr>
            <a:xfrm>
              <a:off x="6034444" y="2083684"/>
              <a:ext cx="1172589" cy="12988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txBody>
            <a:bodyPr lIns="60957" tIns="60957" rIns="60957" bIns="60957" anchor="ctr"/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/>
            </a:p>
          </p:txBody>
        </p:sp>
        <p:sp>
          <p:nvSpPr>
            <p:cNvPr id="149" name="Shape 149"/>
            <p:cNvSpPr/>
            <p:nvPr/>
          </p:nvSpPr>
          <p:spPr>
            <a:xfrm>
              <a:off x="6034444" y="2517626"/>
              <a:ext cx="1172589" cy="4309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60957" tIns="60957" rIns="60957" bIns="60957" anchor="ctr">
              <a:spAutoFit/>
            </a:bodyPr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Infrastructures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 &amp; Moyens</a:t>
              </a:r>
            </a:p>
          </p:txBody>
        </p:sp>
        <p:grpSp>
          <p:nvGrpSpPr>
            <p:cNvPr id="152" name="Group 152"/>
            <p:cNvGrpSpPr/>
            <p:nvPr/>
          </p:nvGrpSpPr>
          <p:grpSpPr>
            <a:xfrm>
              <a:off x="6034442" y="1771955"/>
              <a:ext cx="1172590" cy="311731"/>
              <a:chOff x="-2" y="0"/>
              <a:chExt cx="1172589" cy="31172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2" y="0"/>
                <a:ext cx="1172589" cy="311729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 sz="1467"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-2" y="25039"/>
                <a:ext cx="1172589" cy="26165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7" tIns="60957" rIns="60957" bIns="60957" numCol="1" anchor="ctr">
                <a:spAutoFit/>
              </a:bodyPr>
              <a:lstStyle>
                <a:lvl1pPr algn="ctr"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rPr sz="1467"/>
                  <a:t>Module_5</a:t>
                </a:r>
              </a:p>
            </p:txBody>
          </p:sp>
        </p:grpSp>
      </p:grpSp>
      <p:grpSp>
        <p:nvGrpSpPr>
          <p:cNvPr id="8" name="Groupe 7"/>
          <p:cNvGrpSpPr/>
          <p:nvPr/>
        </p:nvGrpSpPr>
        <p:grpSpPr>
          <a:xfrm>
            <a:off x="9848555" y="2362607"/>
            <a:ext cx="1563453" cy="2147463"/>
            <a:chOff x="7386416" y="1771955"/>
            <a:chExt cx="1172590" cy="16105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3" name="Shape 153"/>
            <p:cNvSpPr/>
            <p:nvPr/>
          </p:nvSpPr>
          <p:spPr>
            <a:xfrm>
              <a:off x="7386416" y="2083684"/>
              <a:ext cx="1172589" cy="12988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</p:spPr>
          <p:txBody>
            <a:bodyPr lIns="60957" tIns="60957" rIns="60957" bIns="60957" anchor="ctr"/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 sz="1467"/>
            </a:p>
          </p:txBody>
        </p:sp>
        <p:sp>
          <p:nvSpPr>
            <p:cNvPr id="154" name="Shape 154"/>
            <p:cNvSpPr/>
            <p:nvPr/>
          </p:nvSpPr>
          <p:spPr>
            <a:xfrm>
              <a:off x="7386416" y="2188789"/>
              <a:ext cx="1172589" cy="10886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8000" tIns="48000" rIns="48000" bIns="48000" anchor="ctr">
              <a:spAutoFit/>
            </a:bodyPr>
            <a:lstStyle/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Management avancé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 &amp;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 Projet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 de mise en œuvre</a:t>
              </a:r>
            </a:p>
            <a:p>
              <a:pPr algn="ctr">
                <a:defRPr sz="1100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rPr sz="1467"/>
                <a:t> de solutions</a:t>
              </a:r>
            </a:p>
          </p:txBody>
        </p:sp>
        <p:grpSp>
          <p:nvGrpSpPr>
            <p:cNvPr id="157" name="Group 157"/>
            <p:cNvGrpSpPr/>
            <p:nvPr/>
          </p:nvGrpSpPr>
          <p:grpSpPr>
            <a:xfrm>
              <a:off x="7386416" y="1771955"/>
              <a:ext cx="1172590" cy="311731"/>
              <a:chOff x="-2" y="0"/>
              <a:chExt cx="1172589" cy="311729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-2" y="0"/>
                <a:ext cx="1172589" cy="311729"/>
              </a:xfrm>
              <a:prstGeom prst="rect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957" tIns="60957" rIns="60957" bIns="60957" numCol="1" anchor="ctr">
                <a:noAutofit/>
              </a:bodyPr>
              <a:lstStyle/>
              <a:p>
                <a:pPr algn="ctr">
                  <a:lnSpc>
                    <a:spcPts val="1067"/>
                  </a:lnSpc>
                  <a:defRPr sz="9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 sz="1200"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-2" y="71228"/>
                <a:ext cx="1172589" cy="16927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60957" tIns="60957" rIns="60957" bIns="60957" numCol="1" anchor="ctr">
                <a:spAutoFit/>
              </a:bodyPr>
              <a:lstStyle>
                <a:lvl1pPr algn="ctr">
                  <a:lnSpc>
                    <a:spcPts val="800"/>
                  </a:lnSpc>
                  <a:defRPr sz="11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lvl1pPr>
              </a:lstStyle>
              <a:p>
                <a:r>
                  <a:rPr sz="1467"/>
                  <a:t>Module_6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244613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332800" y="3569661"/>
            <a:ext cx="7526400" cy="201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67" dirty="0"/>
              <a:t>A </a:t>
            </a:r>
            <a:r>
              <a:rPr sz="1867" dirty="0" err="1"/>
              <a:t>l’issue</a:t>
            </a:r>
            <a:r>
              <a:rPr sz="1867" dirty="0"/>
              <a:t> de </a:t>
            </a:r>
            <a:r>
              <a:rPr sz="1867" dirty="0" err="1"/>
              <a:t>ce</a:t>
            </a:r>
            <a:r>
              <a:rPr sz="1867" dirty="0"/>
              <a:t> module, les </a:t>
            </a:r>
            <a:r>
              <a:rPr sz="1867" dirty="0" err="1"/>
              <a:t>élèves</a:t>
            </a:r>
            <a:r>
              <a:rPr lang="fr-FR" sz="1867" dirty="0"/>
              <a:t> ingénieurs</a:t>
            </a:r>
            <a:r>
              <a:rPr sz="1867" dirty="0"/>
              <a:t> </a:t>
            </a:r>
            <a:r>
              <a:rPr sz="1867" dirty="0" err="1"/>
              <a:t>disposent</a:t>
            </a:r>
            <a:r>
              <a:rPr sz="1867" dirty="0"/>
              <a:t> </a:t>
            </a:r>
            <a:r>
              <a:rPr sz="1867" dirty="0" err="1"/>
              <a:t>d’une</a:t>
            </a:r>
            <a:r>
              <a:rPr sz="1867" dirty="0"/>
              <a:t> </a:t>
            </a:r>
            <a:r>
              <a:rPr sz="1867" dirty="0" err="1"/>
              <a:t>vue</a:t>
            </a:r>
            <a:r>
              <a:rPr sz="1867" dirty="0"/>
              <a:t> </a:t>
            </a:r>
            <a:r>
              <a:rPr sz="1867" dirty="0" err="1"/>
              <a:t>d’ensemble</a:t>
            </a:r>
            <a:r>
              <a:rPr sz="1867" dirty="0"/>
              <a:t> des nouveaux </a:t>
            </a:r>
            <a:r>
              <a:rPr sz="1867" dirty="0" err="1"/>
              <a:t>paradigmes</a:t>
            </a:r>
            <a:r>
              <a:rPr sz="1867" dirty="0"/>
              <a:t> </a:t>
            </a:r>
            <a:r>
              <a:rPr sz="1867" dirty="0" err="1"/>
              <a:t>en</a:t>
            </a:r>
            <a:r>
              <a:rPr sz="1867" dirty="0"/>
              <a:t> "Data Science" et </a:t>
            </a:r>
            <a:r>
              <a:rPr sz="1867" dirty="0" err="1"/>
              <a:t>sont</a:t>
            </a:r>
            <a:r>
              <a:rPr sz="1867" dirty="0"/>
              <a:t> </a:t>
            </a:r>
            <a:r>
              <a:rPr sz="1867" dirty="0" err="1"/>
              <a:t>sensibilisés</a:t>
            </a:r>
            <a:r>
              <a:rPr sz="1867" dirty="0"/>
              <a:t> aux </a:t>
            </a:r>
            <a:r>
              <a:rPr sz="1867" dirty="0" err="1"/>
              <a:t>pratiques</a:t>
            </a:r>
            <a:r>
              <a:rPr sz="1867" dirty="0"/>
              <a:t> </a:t>
            </a:r>
            <a:r>
              <a:rPr sz="1867" dirty="0" err="1"/>
              <a:t>agiles</a:t>
            </a:r>
            <a:r>
              <a:rPr sz="1867" dirty="0"/>
              <a:t> de management de </a:t>
            </a:r>
            <a:r>
              <a:rPr sz="1867" dirty="0" err="1"/>
              <a:t>projets</a:t>
            </a:r>
            <a:r>
              <a:rPr sz="1867" dirty="0"/>
              <a:t> de "Data Science". Ils savent analyser, interpréter et comprendre les problématiques exposé</a:t>
            </a:r>
            <a:r>
              <a:rPr lang="fr-FR" sz="1867" dirty="0"/>
              <a:t>e</a:t>
            </a:r>
            <a:r>
              <a:rPr sz="1867" dirty="0"/>
              <a:t>s par les métiers ainsi que les contraintes et les </a:t>
            </a:r>
            <a:r>
              <a:rPr sz="1867" dirty="0" err="1"/>
              <a:t>conti</a:t>
            </a:r>
            <a:r>
              <a:rPr lang="fr-FR" sz="1867" dirty="0"/>
              <a:t>n</a:t>
            </a:r>
            <a:r>
              <a:rPr sz="1867" dirty="0" err="1"/>
              <a:t>gences</a:t>
            </a:r>
            <a:r>
              <a:rPr sz="1867" dirty="0"/>
              <a:t> de  mise en  œuvre de solutions exploitables par les utilisateurs, les métiers et les informaticiens.</a:t>
            </a:r>
          </a:p>
        </p:txBody>
      </p:sp>
      <p:sp>
        <p:nvSpPr>
          <p:cNvPr id="161" name="Shape 161"/>
          <p:cNvSpPr/>
          <p:nvPr/>
        </p:nvSpPr>
        <p:spPr>
          <a:xfrm>
            <a:off x="0" y="163654"/>
            <a:ext cx="12192000" cy="53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67"/>
              <a:t>MODULE _1: Introduction à la 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27" y="1223688"/>
            <a:ext cx="7528147" cy="153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2800" y="3080490"/>
            <a:ext cx="7526400" cy="4205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defRPr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2133" u="sng" dirty="0">
                <a:solidFill>
                  <a:srgbClr val="0085C6"/>
                </a:solidFill>
              </a:rPr>
              <a:t>Objectifs d’apprentissage et compétences développées:</a:t>
            </a:r>
            <a:r>
              <a:rPr lang="fr-FR" sz="2133" dirty="0">
                <a:solidFill>
                  <a:srgbClr val="0085C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48237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0" y="163654"/>
            <a:ext cx="12192000" cy="53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67"/>
              <a:t>MODULE _2: Préparation des données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66" y="1224000"/>
            <a:ext cx="7484671" cy="1536000"/>
          </a:xfrm>
          <a:prstGeom prst="rect">
            <a:avLst/>
          </a:prstGeom>
        </p:spPr>
      </p:pic>
      <p:sp>
        <p:nvSpPr>
          <p:cNvPr id="45" name="Shape 160"/>
          <p:cNvSpPr/>
          <p:nvPr/>
        </p:nvSpPr>
        <p:spPr>
          <a:xfrm>
            <a:off x="2332800" y="3569662"/>
            <a:ext cx="7526400" cy="1723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867" dirty="0"/>
              <a:t>Lors de ce module, l’élève-ingénieur s’appropriera les techniques exploratrices des jeux de données à savoir il saura le rendre propre et exploitable (c’est-à-dire gestion des valeurs aberrantes, des données manquantes…). Ainsi l’élève-ingénieur sera capable de produire les premiers éléments d’analyse exploratoire aussi bien graphiques (Data Visualisation) que numériques.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32800" y="3080490"/>
            <a:ext cx="7526400" cy="4205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defRPr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2133" u="sng" dirty="0">
                <a:solidFill>
                  <a:srgbClr val="0085C6"/>
                </a:solidFill>
              </a:rPr>
              <a:t>Objectifs d’apprentissage et compétences développées:</a:t>
            </a:r>
            <a:r>
              <a:rPr lang="fr-FR" sz="2133" dirty="0">
                <a:solidFill>
                  <a:srgbClr val="0085C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19018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0" y="163654"/>
            <a:ext cx="12192000" cy="53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67" dirty="0"/>
              <a:t>MODULE _3: Modèles</a:t>
            </a:r>
            <a:r>
              <a:rPr lang="fr-FR" sz="2667" dirty="0"/>
              <a:t> pour la Data Science</a:t>
            </a:r>
            <a:endParaRPr sz="2667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04" y="1224000"/>
            <a:ext cx="7475792" cy="1536000"/>
          </a:xfrm>
          <a:prstGeom prst="rect">
            <a:avLst/>
          </a:prstGeom>
        </p:spPr>
      </p:pic>
      <p:sp>
        <p:nvSpPr>
          <p:cNvPr id="44" name="Shape 160"/>
          <p:cNvSpPr/>
          <p:nvPr/>
        </p:nvSpPr>
        <p:spPr>
          <a:xfrm>
            <a:off x="2332800" y="3569661"/>
            <a:ext cx="7526400" cy="201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867" dirty="0"/>
              <a:t>Lors de ce module, il sera présenté à l’élève des modèles principalement issus de la statistique pour les </a:t>
            </a:r>
            <a:r>
              <a:rPr lang="fr-FR" sz="1867" dirty="0" err="1">
                <a:solidFill>
                  <a:schemeClr val="tx1"/>
                </a:solidFill>
              </a:rPr>
              <a:t>data.table</a:t>
            </a:r>
            <a:r>
              <a:rPr lang="fr-FR" sz="1867" dirty="0">
                <a:solidFill>
                  <a:schemeClr val="tx1"/>
                </a:solidFill>
              </a:rPr>
              <a:t>. L’élève-ingénieur apprendra à utiliser des packages existants </a:t>
            </a:r>
            <a:r>
              <a:rPr lang="fr-FR" sz="1867" dirty="0"/>
              <a:t>du langage libre R pour les données massives. A l’issue de ce module, l’élève saura mettre en pratique une modélisation certes simple mais qui dégagera la principale tendance. Il ne restera plus qu’à l’élève à  affiner ce modèle avec la connaissance d’un expert.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32800" y="3080490"/>
            <a:ext cx="7526400" cy="4205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defRPr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2133" u="sng" dirty="0">
                <a:solidFill>
                  <a:srgbClr val="0085C6"/>
                </a:solidFill>
              </a:rPr>
              <a:t>Objectifs d’apprentissage et compétences développées:</a:t>
            </a:r>
            <a:r>
              <a:rPr lang="fr-FR" sz="2133" dirty="0">
                <a:solidFill>
                  <a:srgbClr val="0085C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65749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0" y="163654"/>
            <a:ext cx="12192000" cy="53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67"/>
              <a:t>MODULE _4: Machine Learning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66" y="1224000"/>
            <a:ext cx="7484671" cy="1536000"/>
          </a:xfrm>
          <a:prstGeom prst="rect">
            <a:avLst/>
          </a:prstGeom>
        </p:spPr>
      </p:pic>
      <p:sp>
        <p:nvSpPr>
          <p:cNvPr id="44" name="Shape 160"/>
          <p:cNvSpPr/>
          <p:nvPr/>
        </p:nvSpPr>
        <p:spPr>
          <a:xfrm>
            <a:off x="2332800" y="3569662"/>
            <a:ext cx="7526400" cy="143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867" dirty="0"/>
              <a:t>à l’issue du module, les élèves ingénieurs maîtriseront un panorama des techniques de machine </a:t>
            </a:r>
            <a:r>
              <a:rPr lang="fr-FR" sz="1867" dirty="0" err="1"/>
              <a:t>learning</a:t>
            </a:r>
            <a:r>
              <a:rPr lang="fr-FR" sz="1867" dirty="0"/>
              <a:t> (réseaux de neurones, SVM,…) et sauront les choisir selon le domaine  d’application (fouille de graphes sociaux, recommandations, </a:t>
            </a:r>
            <a:r>
              <a:rPr lang="fr-FR" sz="1867" dirty="0" err="1"/>
              <a:t>process</a:t>
            </a:r>
            <a:r>
              <a:rPr lang="fr-FR" sz="1867" dirty="0"/>
              <a:t> </a:t>
            </a:r>
            <a:r>
              <a:rPr lang="fr-FR" sz="1867" dirty="0" err="1"/>
              <a:t>mining</a:t>
            </a:r>
            <a:r>
              <a:rPr lang="fr-FR" sz="1867" dirty="0"/>
              <a:t>,…)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32800" y="3080490"/>
            <a:ext cx="7526400" cy="4205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defRPr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2133" u="sng" dirty="0">
                <a:solidFill>
                  <a:srgbClr val="0085C6"/>
                </a:solidFill>
              </a:rPr>
              <a:t>Objectifs d’apprentissage et compétences développées:</a:t>
            </a:r>
            <a:r>
              <a:rPr lang="fr-FR" sz="2133" dirty="0">
                <a:solidFill>
                  <a:srgbClr val="0085C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7712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0" y="163654"/>
            <a:ext cx="12192000" cy="53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67"/>
              <a:t>MODULE _5: Infrastructures et moyens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66" y="1224000"/>
            <a:ext cx="7484671" cy="1536000"/>
          </a:xfrm>
          <a:prstGeom prst="rect">
            <a:avLst/>
          </a:prstGeom>
        </p:spPr>
      </p:pic>
      <p:sp>
        <p:nvSpPr>
          <p:cNvPr id="45" name="Shape 160"/>
          <p:cNvSpPr/>
          <p:nvPr/>
        </p:nvSpPr>
        <p:spPr>
          <a:xfrm>
            <a:off x="2332800" y="3569661"/>
            <a:ext cx="7526400" cy="2688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867" dirty="0"/>
              <a:t>A l’issue de ce module, les élèves-ingénieurs disposent d’une vue d’ensemble des paradigmes du "BIG DATA" (</a:t>
            </a:r>
            <a:r>
              <a:rPr lang="fr-FR" sz="1867" dirty="0" err="1"/>
              <a:t>map</a:t>
            </a:r>
            <a:r>
              <a:rPr lang="fr-FR" sz="1867" dirty="0"/>
              <a:t> </a:t>
            </a:r>
            <a:r>
              <a:rPr lang="fr-FR" sz="1867" dirty="0" err="1"/>
              <a:t>reduce</a:t>
            </a:r>
            <a:r>
              <a:rPr lang="fr-FR" sz="1867" dirty="0"/>
              <a:t>,….), des technologies associées (</a:t>
            </a:r>
            <a:r>
              <a:rPr lang="fr-FR" sz="1867" dirty="0" err="1"/>
              <a:t>Hadoop</a:t>
            </a:r>
            <a:r>
              <a:rPr lang="fr-FR" sz="1867" dirty="0"/>
              <a:t>, </a:t>
            </a:r>
            <a:r>
              <a:rPr lang="fr-FR" sz="1867" dirty="0" err="1"/>
              <a:t>Spark</a:t>
            </a:r>
            <a:r>
              <a:rPr lang="fr-FR" sz="1867" dirty="0"/>
              <a:t>, Storm…..), des bibliothèques et outils de traitements (Librairies de Machine Learning, </a:t>
            </a:r>
            <a:r>
              <a:rPr lang="fr-FR" sz="1867" dirty="0" err="1"/>
              <a:t>Hive</a:t>
            </a:r>
            <a:r>
              <a:rPr lang="fr-FR" sz="1867" dirty="0"/>
              <a:t>, </a:t>
            </a:r>
            <a:r>
              <a:rPr lang="fr-FR" sz="1867" dirty="0" err="1"/>
              <a:t>Pigs</a:t>
            </a:r>
            <a:r>
              <a:rPr lang="fr-FR" sz="1867" dirty="0"/>
              <a:t>…………..).</a:t>
            </a:r>
          </a:p>
          <a:p>
            <a:endParaRPr lang="fr-FR" sz="667" dirty="0"/>
          </a:p>
          <a:p>
            <a:r>
              <a:rPr lang="fr-FR" sz="1867" dirty="0"/>
              <a:t>Ils savent analyser, comprendre, dimensionner, justifier, utiliser une plateforme cloud (IBM </a:t>
            </a:r>
            <a:r>
              <a:rPr lang="fr-FR" sz="1867" dirty="0" err="1"/>
              <a:t>BlueMix</a:t>
            </a:r>
            <a:r>
              <a:rPr lang="fr-FR" sz="1867" dirty="0"/>
              <a:t>, Microsoft Azure,…..) qui répond aux enjeux métiers et aux contraintes techniques des utilisateurs, des métiers et des informaticiens.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32800" y="3080490"/>
            <a:ext cx="7526400" cy="4205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defRPr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2133" u="sng" dirty="0">
                <a:solidFill>
                  <a:srgbClr val="0085C6"/>
                </a:solidFill>
              </a:rPr>
              <a:t>Objectifs d’apprentissage et compétences développées:</a:t>
            </a:r>
            <a:r>
              <a:rPr lang="fr-FR" sz="2133" dirty="0">
                <a:solidFill>
                  <a:srgbClr val="0085C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47775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sldNum" sz="quarter" idx="4294967295"/>
          </p:nvPr>
        </p:nvSpPr>
        <p:spPr>
          <a:xfrm>
            <a:off x="5984194" y="6385349"/>
            <a:ext cx="223609" cy="3081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0" y="163654"/>
            <a:ext cx="12192000" cy="53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0957" tIns="60957" rIns="60957" bIns="60957">
            <a:spAutoFit/>
          </a:bodyPr>
          <a:lstStyle/>
          <a:p>
            <a:pPr algn="ctr">
              <a:defRPr sz="20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667"/>
              <a:t>MODULE _6: Mise en œuvre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66" y="1224000"/>
            <a:ext cx="7484671" cy="1536000"/>
          </a:xfrm>
          <a:prstGeom prst="rect">
            <a:avLst/>
          </a:prstGeom>
        </p:spPr>
      </p:pic>
      <p:sp>
        <p:nvSpPr>
          <p:cNvPr id="44" name="Shape 160"/>
          <p:cNvSpPr/>
          <p:nvPr/>
        </p:nvSpPr>
        <p:spPr>
          <a:xfrm>
            <a:off x="2332800" y="3569661"/>
            <a:ext cx="7526400" cy="219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1867" dirty="0"/>
              <a:t>A l’issue de ce module les élèves ingénieurs auront appris à mettre  en pratique les connaissances acquises en Data Science, à travers un projet d’équipe, en délivrant une solution opérationnelle résolvant une problématique métier particulière.</a:t>
            </a:r>
          </a:p>
          <a:p>
            <a:pPr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fr-FR" sz="1200" dirty="0"/>
          </a:p>
          <a:p>
            <a:pPr>
              <a:defRPr sz="16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1867" dirty="0"/>
              <a:t>Ils auront acquis les pratiques avancées de management de projets de Data Science en phase avec les contraintes humaines, matérielles, juridiques et financières de l’écosystème digital.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32800" y="3080490"/>
            <a:ext cx="7526400" cy="4205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defRPr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 sz="2133" u="sng" dirty="0">
                <a:solidFill>
                  <a:srgbClr val="0085C6"/>
                </a:solidFill>
              </a:rPr>
              <a:t>Objectifs d’apprentissage et compétences développées:</a:t>
            </a:r>
            <a:r>
              <a:rPr lang="fr-FR" sz="2133" dirty="0">
                <a:solidFill>
                  <a:srgbClr val="0085C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0000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</TotalTime>
  <Words>939</Words>
  <Application>Microsoft Office PowerPoint</Application>
  <PresentationFormat>Grand écran</PresentationFormat>
  <Paragraphs>212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ITC Avant Garde Gothic</vt:lpstr>
      <vt:lpstr>ITC Avant Garde Gothic Book</vt:lpstr>
      <vt:lpstr>Times New Roman</vt:lpstr>
      <vt:lpstr>Thème Office</vt:lpstr>
      <vt:lpstr>1_Conception personnalisée</vt:lpstr>
      <vt:lpstr>2_Conception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Karim HEDEOUD</dc:creator>
  <cp:lastModifiedBy>Karim HEDEOUD</cp:lastModifiedBy>
  <cp:revision>341</cp:revision>
  <dcterms:created xsi:type="dcterms:W3CDTF">2016-06-09T16:40:35Z</dcterms:created>
  <dcterms:modified xsi:type="dcterms:W3CDTF">2016-09-11T20:45:27Z</dcterms:modified>
</cp:coreProperties>
</file>