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16" r:id="rId2"/>
    <p:sldId id="417" r:id="rId3"/>
    <p:sldId id="388" r:id="rId4"/>
    <p:sldId id="387" r:id="rId5"/>
    <p:sldId id="485" r:id="rId6"/>
    <p:sldId id="489" r:id="rId7"/>
    <p:sldId id="490" r:id="rId8"/>
    <p:sldId id="491" r:id="rId9"/>
    <p:sldId id="413" r:id="rId10"/>
    <p:sldId id="492" r:id="rId11"/>
    <p:sldId id="450" r:id="rId12"/>
    <p:sldId id="480" r:id="rId13"/>
    <p:sldId id="481" r:id="rId14"/>
    <p:sldId id="482" r:id="rId15"/>
    <p:sldId id="493" r:id="rId16"/>
    <p:sldId id="386" r:id="rId17"/>
    <p:sldId id="282" r:id="rId18"/>
    <p:sldId id="443" r:id="rId19"/>
    <p:sldId id="469" r:id="rId20"/>
    <p:sldId id="499" r:id="rId21"/>
    <p:sldId id="500" r:id="rId22"/>
    <p:sldId id="501" r:id="rId23"/>
    <p:sldId id="432" r:id="rId24"/>
    <p:sldId id="402" r:id="rId25"/>
    <p:sldId id="498" r:id="rId26"/>
    <p:sldId id="437" r:id="rId27"/>
    <p:sldId id="438" r:id="rId28"/>
    <p:sldId id="476" r:id="rId29"/>
    <p:sldId id="479" r:id="rId30"/>
    <p:sldId id="442" r:id="rId31"/>
    <p:sldId id="495" r:id="rId32"/>
    <p:sldId id="496" r:id="rId33"/>
    <p:sldId id="441" r:id="rId34"/>
    <p:sldId id="494" r:id="rId35"/>
    <p:sldId id="461" r:id="rId36"/>
    <p:sldId id="474" r:id="rId37"/>
    <p:sldId id="473" r:id="rId38"/>
    <p:sldId id="472" r:id="rId39"/>
    <p:sldId id="468" r:id="rId40"/>
    <p:sldId id="467" r:id="rId41"/>
    <p:sldId id="502" r:id="rId42"/>
    <p:sldId id="426" r:id="rId43"/>
  </p:sldIdLst>
  <p:sldSz cx="12192000" cy="6858000"/>
  <p:notesSz cx="6807200" cy="99393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pos="5586" userDrawn="1">
          <p15:clr>
            <a:srgbClr val="A4A3A4"/>
          </p15:clr>
        </p15:guide>
        <p15:guide id="7" pos="2116" userDrawn="1">
          <p15:clr>
            <a:srgbClr val="A4A3A4"/>
          </p15:clr>
        </p15:guide>
        <p15:guide id="14" pos="619" userDrawn="1">
          <p15:clr>
            <a:srgbClr val="A4A3A4"/>
          </p15:clr>
        </p15:guide>
        <p15:guide id="15" orient="horz" pos="3407" userDrawn="1">
          <p15:clr>
            <a:srgbClr val="A4A3A4"/>
          </p15:clr>
        </p15:guide>
        <p15:guide id="16" orient="horz" pos="1366" userDrawn="1">
          <p15:clr>
            <a:srgbClr val="A4A3A4"/>
          </p15:clr>
        </p15:guide>
        <p15:guide id="17" pos="3613" userDrawn="1">
          <p15:clr>
            <a:srgbClr val="A4A3A4"/>
          </p15:clr>
        </p15:guide>
        <p15:guide id="18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7"/>
    <a:srgbClr val="7A7C67"/>
    <a:srgbClr val="EAEFF7"/>
    <a:srgbClr val="FFFFFF"/>
    <a:srgbClr val="F2F4F6"/>
    <a:srgbClr val="ECEFF2"/>
    <a:srgbClr val="050505"/>
    <a:srgbClr val="E6E6E6"/>
    <a:srgbClr val="0EACE4"/>
    <a:srgbClr val="59C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3358" autoAdjust="0"/>
  </p:normalViewPr>
  <p:slideViewPr>
    <p:cSldViewPr snapToGrid="0" showGuides="1">
      <p:cViewPr varScale="1">
        <p:scale>
          <a:sx n="64" d="100"/>
          <a:sy n="64" d="100"/>
        </p:scale>
        <p:origin x="894" y="66"/>
      </p:cViewPr>
      <p:guideLst>
        <p:guide orient="horz" pos="142"/>
        <p:guide pos="5586"/>
        <p:guide pos="2116"/>
        <p:guide pos="619"/>
        <p:guide orient="horz" pos="3407"/>
        <p:guide orient="horz" pos="1366"/>
        <p:guide pos="3613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E777D-67DD-4AD3-8717-4CDBE994651F}" type="datetimeFigureOut">
              <a:rPr lang="fr-FR" smtClean="0"/>
              <a:t>12/09/2016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C592F-C1C4-4FB7-B9A7-02490F2BEA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41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592F-C1C4-4FB7-B9A7-02490F2BEA3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830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L’apprentissage automatique utilise des ordinateurs pour exécuter des modèles prédictifs qui apprennent à partir de données existantes afin de prévoir les tendances, résultats et comportements futurs.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592F-C1C4-4FB7-B9A7-02490F2BEA30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017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592F-C1C4-4FB7-B9A7-02490F2BEA30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398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592F-C1C4-4FB7-B9A7-02490F2BEA30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03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/>
              <a:t>For example, assume that you have a collection of</a:t>
            </a:r>
            <a:r>
              <a:rPr lang="en-US" sz="1200" baseline="0" dirty="0"/>
              <a:t> </a:t>
            </a:r>
            <a:r>
              <a:rPr lang="en-US" sz="1200" dirty="0"/>
              <a:t>pictures. </a:t>
            </a:r>
          </a:p>
          <a:p>
            <a:pPr algn="just"/>
            <a:r>
              <a:rPr lang="en-US" dirty="0"/>
              <a:t>Each picture depicts either a dog or cat. A task could be sorting the pictures</a:t>
            </a:r>
          </a:p>
          <a:p>
            <a:pPr algn="just"/>
            <a:r>
              <a:rPr lang="en-US" dirty="0"/>
              <a:t>into separate collections of dog and cat photos. A program could learn to perform</a:t>
            </a:r>
          </a:p>
          <a:p>
            <a:pPr algn="just"/>
            <a:r>
              <a:rPr lang="en-US" dirty="0"/>
              <a:t>this task by observing pictures that have already been sorted, and it could evaluate its</a:t>
            </a:r>
            <a:r>
              <a:rPr lang="en-US" baseline="0" dirty="0"/>
              <a:t> </a:t>
            </a:r>
            <a:r>
              <a:rPr lang="en-US" dirty="0"/>
              <a:t>performance by calculating the percentage of correctly classified pictures.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592F-C1C4-4FB7-B9A7-02490F2BEA3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513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more formally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592F-C1C4-4FB7-B9A7-02490F2BEA3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163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592F-C1C4-4FB7-B9A7-02490F2BEA3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602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L’apprentissage automatique utilise des ordinateurs pour exécuter des modèles prédictifs qui apprennent à partir de données existantes afin de prévoir les tendances, résultats et comportements futurs.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592F-C1C4-4FB7-B9A7-02490F2BEA3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620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L’apprentissage automatique utilise des ordinateurs pour exécuter des modèles prédictifs qui apprennent à partir de données existantes afin de prévoir les tendances, résultats et comportements futurs.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592F-C1C4-4FB7-B9A7-02490F2BEA3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241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L’apprentissage automatique utilise des ordinateurs pour exécuter des modèles prédictifs qui apprennent à partir de données existantes afin de prévoir les tendances, résultats et comportements futurs.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592F-C1C4-4FB7-B9A7-02490F2BEA3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196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L’apprentissage automatique utilise des ordinateurs pour exécuter des modèles prédictifs qui apprennent à partir de données existantes afin de prévoir les tendances, résultats et comportements futurs.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592F-C1C4-4FB7-B9A7-02490F2BEA30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039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L’apprentissage automatique utilise des ordinateurs pour exécuter des modèles prédictifs qui apprennent à partir de données existantes afin de prévoir les tendances, résultats et comportements futurs.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592F-C1C4-4FB7-B9A7-02490F2BEA30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62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8B7D9-FE46-469E-B3DF-E26E1897DCC6}" type="datetime1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92995" y="6356350"/>
            <a:ext cx="2743200" cy="365125"/>
          </a:xfrm>
        </p:spPr>
        <p:txBody>
          <a:bodyPr/>
          <a:lstStyle>
            <a:lvl1pPr>
              <a:defRPr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04E3028-5417-446E-939C-3299A89E3331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695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C537B-1B30-44A6-9004-A2750D60E4F9}" type="datetime1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91600" y="635635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29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D42F-1F44-43B8-9A42-09588501585C}" type="datetime1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91600" y="635635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80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060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8AB19-6479-4363-94DD-B42F7CF83B77}" type="datetime1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91600" y="635635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44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1430-75F4-4E91-9C51-FD02B19AA1BF}" type="datetime1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91600" y="635635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90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5A60D-7C51-40F1-B262-5665AFE32C3E}" type="datetime1">
              <a:rPr lang="fr-FR" smtClean="0"/>
              <a:t>12/09/2016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91600" y="635635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70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C822-8033-43D7-B133-1E2CB5B99CE5}" type="datetime1">
              <a:rPr lang="fr-FR" smtClean="0"/>
              <a:t>12/09/2016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91600" y="635635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03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206CE-99AA-4C19-A5CD-DFA3B502C19C}" type="datetime1">
              <a:rPr lang="fr-FR" smtClean="0"/>
              <a:t>12/09/2016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91600" y="635635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26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3A10-6C80-435B-B348-19E816761E4D}" type="datetime1">
              <a:rPr lang="fr-FR" smtClean="0"/>
              <a:t>12/09/2016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91600" y="635635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90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E981-C2A7-4E0A-A0FE-3B6CD7722384}" type="datetime1">
              <a:rPr lang="fr-FR" smtClean="0"/>
              <a:t>12/09/2016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91600" y="635635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52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7A41-CA51-4577-94BD-C6F097A115C9}" type="datetime1">
              <a:rPr lang="fr-FR" smtClean="0"/>
              <a:t>12/09/2016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91600" y="635635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23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A7A9-A7D0-4107-90E6-B0F2D04CD8F7}" type="datetime1">
              <a:rPr lang="fr-FR" smtClean="0"/>
              <a:t>12/09/2016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E3028-5417-446E-939C-3299A89E33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97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19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1.jpe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12.png"/><Relationship Id="rId4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10" Type="http://schemas.openxmlformats.org/officeDocument/2006/relationships/image" Target="../media/image300.png"/><Relationship Id="rId4" Type="http://schemas.openxmlformats.org/officeDocument/2006/relationships/image" Target="../media/image33.png"/><Relationship Id="rId9" Type="http://schemas.openxmlformats.org/officeDocument/2006/relationships/image" Target="../media/image29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0" Type="http://schemas.openxmlformats.org/officeDocument/2006/relationships/image" Target="../media/image42.png"/><Relationship Id="rId4" Type="http://schemas.openxmlformats.org/officeDocument/2006/relationships/image" Target="../media/image40.png"/><Relationship Id="rId9" Type="http://schemas.openxmlformats.org/officeDocument/2006/relationships/image" Target="../media/image3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5.emf"/><Relationship Id="rId7" Type="http://schemas.openxmlformats.org/officeDocument/2006/relationships/image" Target="../media/image49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39.png"/><Relationship Id="rId4" Type="http://schemas.openxmlformats.org/officeDocument/2006/relationships/image" Target="../media/image46.emf"/><Relationship Id="rId9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3756026" y="2830773"/>
            <a:ext cx="8435976" cy="1925821"/>
            <a:chOff x="1" y="2320063"/>
            <a:chExt cx="12192000" cy="1925822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1" y="3335517"/>
              <a:ext cx="12192000" cy="9103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2400" b="1" kern="0" dirty="0">
                  <a:solidFill>
                    <a:srgbClr val="0085C7"/>
                  </a:solidFill>
                </a:rPr>
                <a:t>DATASCIENCE GUIDING PRINCIPLES</a:t>
              </a:r>
              <a:endPara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0085C7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rPr>
                <a:t>MODULE 1 LECTURE 3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" y="2320063"/>
              <a:ext cx="12191999" cy="11499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BIG DATA &amp; DATASCIENCE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FOR BUSINESS SOLUTIONS</a:t>
              </a:r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6645" y="6164982"/>
            <a:ext cx="1404000" cy="53978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089" y="6242978"/>
            <a:ext cx="1044000" cy="46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1231162" y="149565"/>
            <a:ext cx="900895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Guillaume MALOD    Valery FARCY    Karim HEDEOUD-PERROT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30909"/>
            <a:ext cx="4183679" cy="55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9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>
            <a:grpSpLocks noChangeAspect="1"/>
          </p:cNvGrpSpPr>
          <p:nvPr/>
        </p:nvGrpSpPr>
        <p:grpSpPr>
          <a:xfrm>
            <a:off x="10805830" y="5502107"/>
            <a:ext cx="1080000" cy="1133191"/>
            <a:chOff x="10536749" y="5112770"/>
            <a:chExt cx="1250754" cy="1312355"/>
          </a:xfrm>
        </p:grpSpPr>
        <p:pic>
          <p:nvPicPr>
            <p:cNvPr id="3074" name="Picture 2" descr="Afficher l'image d'orig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6749" y="5112770"/>
              <a:ext cx="1250754" cy="1312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ZoneTexte 61"/>
            <p:cNvSpPr txBox="1"/>
            <p:nvPr/>
          </p:nvSpPr>
          <p:spPr>
            <a:xfrm>
              <a:off x="10739439" y="5639664"/>
              <a:ext cx="1048064" cy="54895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charset="0"/>
              </a:endParaRPr>
            </a:p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charset="0"/>
                </a:rPr>
                <a:t>5</a:t>
              </a:r>
            </a:p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charset="0"/>
                </a:rPr>
                <a:t>mn</a:t>
              </a:r>
            </a:p>
          </p:txBody>
        </p:sp>
      </p:grpSp>
      <p:grpSp>
        <p:nvGrpSpPr>
          <p:cNvPr id="7" name="Groupe 6"/>
          <p:cNvGrpSpPr>
            <a:grpSpLocks noChangeAspect="1"/>
          </p:cNvGrpSpPr>
          <p:nvPr/>
        </p:nvGrpSpPr>
        <p:grpSpPr>
          <a:xfrm>
            <a:off x="4816488" y="769199"/>
            <a:ext cx="2559024" cy="2434462"/>
            <a:chOff x="4462278" y="2206567"/>
            <a:chExt cx="3312000" cy="3150788"/>
          </a:xfrm>
        </p:grpSpPr>
        <p:grpSp>
          <p:nvGrpSpPr>
            <p:cNvPr id="3" name="Groupe 2"/>
            <p:cNvGrpSpPr/>
            <p:nvPr/>
          </p:nvGrpSpPr>
          <p:grpSpPr>
            <a:xfrm>
              <a:off x="4462278" y="2206567"/>
              <a:ext cx="3312000" cy="810227"/>
              <a:chOff x="1365813" y="1319508"/>
              <a:chExt cx="3955316" cy="1041727"/>
            </a:xfrm>
            <a:effectLst/>
          </p:grpSpPr>
          <p:sp>
            <p:nvSpPr>
              <p:cNvPr id="4" name="Rectangle à coins arrondis 3"/>
              <p:cNvSpPr/>
              <p:nvPr/>
            </p:nvSpPr>
            <p:spPr>
              <a:xfrm>
                <a:off x="3806653" y="1551007"/>
                <a:ext cx="1514476" cy="810228"/>
              </a:xfrm>
              <a:prstGeom prst="wedgeRoundRectCallout">
                <a:avLst>
                  <a:gd name="adj1" fmla="val -23908"/>
                  <a:gd name="adj2" fmla="val 73100"/>
                  <a:gd name="adj3" fmla="val 16667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You!</a:t>
                </a:r>
              </a:p>
            </p:txBody>
          </p:sp>
          <p:sp>
            <p:nvSpPr>
              <p:cNvPr id="5" name="Rectangle à coins arrondis 4"/>
              <p:cNvSpPr/>
              <p:nvPr/>
            </p:nvSpPr>
            <p:spPr>
              <a:xfrm>
                <a:off x="2733555" y="1319508"/>
                <a:ext cx="1203768" cy="810228"/>
              </a:xfrm>
              <a:prstGeom prst="wedgeRoundRectCallout">
                <a:avLst>
                  <a:gd name="adj1" fmla="val 14057"/>
                  <a:gd name="adj2" fmla="val 81291"/>
                  <a:gd name="adj3" fmla="val 16667"/>
                </a:avLst>
              </a:prstGeom>
              <a:solidFill>
                <a:srgbClr val="0085C6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To</a:t>
                </a:r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65813" y="1551007"/>
                <a:ext cx="1539434" cy="810228"/>
              </a:xfrm>
              <a:prstGeom prst="wedgeRoundRectCallout">
                <a:avLst>
                  <a:gd name="adj1" fmla="val 21644"/>
                  <a:gd name="adj2" fmla="val 73686"/>
                  <a:gd name="adj3" fmla="val 16667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Up</a:t>
                </a:r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278" y="3106408"/>
              <a:ext cx="3024000" cy="2250947"/>
            </a:xfrm>
            <a:prstGeom prst="rect">
              <a:avLst/>
            </a:prstGeom>
            <a:effectLst/>
          </p:spPr>
        </p:pic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91521" y="3193783"/>
            <a:ext cx="8105424" cy="19005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2400" b="1" u="sng" kern="0" dirty="0">
                <a:solidFill>
                  <a:schemeClr val="tx2"/>
                </a:solidFill>
              </a:rPr>
              <a:t>To Do</a:t>
            </a:r>
            <a:r>
              <a:rPr kumimoji="0" lang="fr-FR" altLang="fr-FR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: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altLang="fr-FR" sz="1100" kern="0" dirty="0">
              <a:solidFill>
                <a:schemeClr val="tx2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 sz="2400" kern="0" noProof="0" dirty="0">
                <a:solidFill>
                  <a:schemeClr val="tx2"/>
                </a:solidFill>
              </a:rPr>
              <a:t>	</a:t>
            </a:r>
            <a:r>
              <a:rPr lang="fr-FR" altLang="fr-FR" sz="2400" kern="0" dirty="0">
                <a:solidFill>
                  <a:schemeClr val="tx2"/>
                </a:solidFill>
              </a:rPr>
              <a:t>- </a:t>
            </a:r>
            <a:r>
              <a:rPr lang="fr-FR" altLang="fr-FR" sz="2400" kern="0" dirty="0" err="1">
                <a:solidFill>
                  <a:schemeClr val="tx2"/>
                </a:solidFill>
              </a:rPr>
              <a:t>Give</a:t>
            </a:r>
            <a:r>
              <a:rPr lang="fr-FR" altLang="fr-FR" sz="2400" kern="0" dirty="0">
                <a:solidFill>
                  <a:schemeClr val="tx2"/>
                </a:solidFill>
              </a:rPr>
              <a:t> a </a:t>
            </a:r>
            <a:r>
              <a:rPr lang="fr-FR" altLang="fr-FR" sz="2400" kern="0" dirty="0" err="1">
                <a:solidFill>
                  <a:schemeClr val="tx2"/>
                </a:solidFill>
              </a:rPr>
              <a:t>field</a:t>
            </a:r>
            <a:r>
              <a:rPr lang="fr-FR" altLang="fr-FR" sz="2400" kern="0" dirty="0">
                <a:solidFill>
                  <a:schemeClr val="tx2"/>
                </a:solidFill>
              </a:rPr>
              <a:t> </a:t>
            </a:r>
            <a:r>
              <a:rPr lang="fr-FR" altLang="fr-FR" sz="2400" kern="0" dirty="0" err="1">
                <a:solidFill>
                  <a:schemeClr val="tx2"/>
                </a:solidFill>
              </a:rPr>
              <a:t>definition</a:t>
            </a:r>
            <a:r>
              <a:rPr lang="fr-FR" altLang="fr-FR" sz="2400" kern="0" dirty="0">
                <a:solidFill>
                  <a:schemeClr val="tx2"/>
                </a:solidFill>
              </a:rPr>
              <a:t> of Learning.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 altLang="fr-FR" sz="1050" kern="0" dirty="0">
              <a:solidFill>
                <a:schemeClr val="tx2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 sz="2400" kern="0" dirty="0" err="1">
                <a:solidFill>
                  <a:schemeClr val="tx2"/>
                </a:solidFill>
              </a:rPr>
              <a:t>Teamwork</a:t>
            </a:r>
            <a:r>
              <a:rPr lang="fr-FR" altLang="fr-FR" sz="2400" kern="0" dirty="0">
                <a:solidFill>
                  <a:schemeClr val="tx2"/>
                </a:solidFill>
              </a:rPr>
              <a:t> restitution </a:t>
            </a:r>
            <a:r>
              <a:rPr lang="fr-FR" altLang="fr-FR" kern="0" dirty="0">
                <a:solidFill>
                  <a:schemeClr val="tx2"/>
                </a:solidFill>
              </a:rPr>
              <a:t>(UK).</a:t>
            </a:r>
            <a:endParaRPr lang="fr-FR" altLang="fr-FR" sz="2000" kern="0" dirty="0">
              <a:solidFill>
                <a:schemeClr val="tx2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24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13" name="Groupe 12"/>
          <p:cNvGrpSpPr>
            <a:grpSpLocks noChangeAspect="1"/>
          </p:cNvGrpSpPr>
          <p:nvPr/>
        </p:nvGrpSpPr>
        <p:grpSpPr>
          <a:xfrm>
            <a:off x="5480754" y="5661584"/>
            <a:ext cx="1220097" cy="590969"/>
            <a:chOff x="4976195" y="5643839"/>
            <a:chExt cx="2067961" cy="100163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195" y="5643839"/>
              <a:ext cx="1001639" cy="1001639"/>
            </a:xfrm>
            <a:prstGeom prst="rect">
              <a:avLst/>
            </a:prstGeom>
          </p:spPr>
        </p:pic>
        <p:pic>
          <p:nvPicPr>
            <p:cNvPr id="17410" name="Picture 2" descr="Afficher l'image d'origin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671" y="5890427"/>
              <a:ext cx="648485" cy="648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058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11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258093" y="360218"/>
            <a:ext cx="367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LEARNING?</a:t>
            </a:r>
          </a:p>
        </p:txBody>
      </p:sp>
      <p:sp>
        <p:nvSpPr>
          <p:cNvPr id="2" name="Rectangle 1"/>
          <p:cNvSpPr/>
          <p:nvPr/>
        </p:nvSpPr>
        <p:spPr>
          <a:xfrm>
            <a:off x="1703388" y="2021164"/>
            <a:ext cx="8748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“Learning is the acquisition of knowledge or skills through experience, study, or by being taught.”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3388" y="3725907"/>
            <a:ext cx="874871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"Learning is any process by which a system improves performance from experience."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Herbert A. Simon</a:t>
            </a:r>
          </a:p>
        </p:txBody>
      </p:sp>
      <p:pic>
        <p:nvPicPr>
          <p:cNvPr id="8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2716">
            <a:off x="119430" y="169037"/>
            <a:ext cx="1459419" cy="103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77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12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258093" y="360218"/>
            <a:ext cx="367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LEARNING?</a:t>
            </a:r>
          </a:p>
        </p:txBody>
      </p:sp>
      <p:grpSp>
        <p:nvGrpSpPr>
          <p:cNvPr id="45" name="Groupe 44"/>
          <p:cNvGrpSpPr>
            <a:grpSpLocks noChangeAspect="1"/>
          </p:cNvGrpSpPr>
          <p:nvPr/>
        </p:nvGrpSpPr>
        <p:grpSpPr>
          <a:xfrm>
            <a:off x="612175" y="2090631"/>
            <a:ext cx="1984396" cy="2162704"/>
            <a:chOff x="523567" y="2359742"/>
            <a:chExt cx="2544097" cy="2772697"/>
          </a:xfrm>
        </p:grpSpPr>
        <p:sp>
          <p:nvSpPr>
            <p:cNvPr id="2" name="Triangle isocèle 1"/>
            <p:cNvSpPr/>
            <p:nvPr/>
          </p:nvSpPr>
          <p:spPr>
            <a:xfrm>
              <a:off x="900398" y="3386051"/>
              <a:ext cx="540000" cy="5400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3" name="Ellipse 2"/>
            <p:cNvSpPr/>
            <p:nvPr/>
          </p:nvSpPr>
          <p:spPr>
            <a:xfrm>
              <a:off x="900400" y="2588029"/>
              <a:ext cx="540000" cy="54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1657276" y="2627197"/>
              <a:ext cx="1260206" cy="473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/>
                <a:t>==</a:t>
              </a:r>
              <a:r>
                <a:rPr lang="fr-FR" b="1" dirty="0"/>
                <a:t> </a:t>
              </a:r>
              <a:r>
                <a:rPr lang="fr-FR" sz="1600" b="1" dirty="0"/>
                <a:t>GOOD</a:t>
              </a:r>
              <a:endParaRPr lang="fr-FR" b="1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657276" y="3455996"/>
              <a:ext cx="1031595" cy="434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/>
                <a:t>== BAD</a:t>
              </a:r>
            </a:p>
          </p:txBody>
        </p:sp>
        <p:sp>
          <p:nvSpPr>
            <p:cNvPr id="14" name="Triangle isocèle 13"/>
            <p:cNvSpPr/>
            <p:nvPr/>
          </p:nvSpPr>
          <p:spPr>
            <a:xfrm rot="1260000">
              <a:off x="900398" y="4293185"/>
              <a:ext cx="540000" cy="540000"/>
            </a:xfrm>
            <a:prstGeom prst="triangle">
              <a:avLst/>
            </a:prstGeom>
            <a:pattFill prst="pct60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1657276" y="4363130"/>
              <a:ext cx="1251986" cy="434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/>
                <a:t>== GOOD</a:t>
              </a:r>
            </a:p>
          </p:txBody>
        </p:sp>
        <p:sp>
          <p:nvSpPr>
            <p:cNvPr id="6" name="Rectangle : coins arrondis 5"/>
            <p:cNvSpPr/>
            <p:nvPr/>
          </p:nvSpPr>
          <p:spPr>
            <a:xfrm>
              <a:off x="523567" y="2359742"/>
              <a:ext cx="2544097" cy="2772697"/>
            </a:xfrm>
            <a:prstGeom prst="roundRect">
              <a:avLst>
                <a:gd name="adj" fmla="val 7358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</p:grpSp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0714" r="9625" b="13564"/>
          <a:stretch/>
        </p:blipFill>
        <p:spPr>
          <a:xfrm rot="306592">
            <a:off x="6847507" y="2667836"/>
            <a:ext cx="1620000" cy="1008295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00" y="2149698"/>
            <a:ext cx="1548000" cy="1548000"/>
          </a:xfrm>
          <a:prstGeom prst="rect">
            <a:avLst/>
          </a:prstGeom>
        </p:spPr>
      </p:pic>
      <p:sp>
        <p:nvSpPr>
          <p:cNvPr id="35" name="Flèche : droite rayée 34"/>
          <p:cNvSpPr/>
          <p:nvPr/>
        </p:nvSpPr>
        <p:spPr>
          <a:xfrm>
            <a:off x="2858765" y="2965769"/>
            <a:ext cx="690702" cy="412429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rayée 35"/>
          <p:cNvSpPr/>
          <p:nvPr/>
        </p:nvSpPr>
        <p:spPr>
          <a:xfrm>
            <a:off x="5890395" y="2965769"/>
            <a:ext cx="690702" cy="412429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rayée 36"/>
          <p:cNvSpPr/>
          <p:nvPr/>
        </p:nvSpPr>
        <p:spPr>
          <a:xfrm>
            <a:off x="8871795" y="2965769"/>
            <a:ext cx="690702" cy="412429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2782888" y="1598520"/>
            <a:ext cx="3798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FEATURE EXTRACTION</a:t>
            </a:r>
            <a:endParaRPr lang="fr-FR" b="1" dirty="0"/>
          </a:p>
        </p:txBody>
      </p:sp>
      <p:sp>
        <p:nvSpPr>
          <p:cNvPr id="42" name="ZoneTexte 41"/>
          <p:cNvSpPr txBox="1"/>
          <p:nvPr/>
        </p:nvSpPr>
        <p:spPr>
          <a:xfrm>
            <a:off x="6581095" y="1598521"/>
            <a:ext cx="2290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PATTERN LEARNING</a:t>
            </a:r>
            <a:endParaRPr lang="fr-FR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612174" y="1601508"/>
            <a:ext cx="198439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fr-FR" sz="1600" b="1" dirty="0"/>
              <a:t>{ EXAMPLE, ANSWER }</a:t>
            </a:r>
            <a:endParaRPr lang="fr-FR" b="1" dirty="0"/>
          </a:p>
        </p:txBody>
      </p:sp>
      <p:sp>
        <p:nvSpPr>
          <p:cNvPr id="46" name="Ellipse 45"/>
          <p:cNvSpPr/>
          <p:nvPr/>
        </p:nvSpPr>
        <p:spPr>
          <a:xfrm>
            <a:off x="888901" y="5386928"/>
            <a:ext cx="421200" cy="421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1479264" y="542825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==</a:t>
            </a:r>
            <a:endParaRPr lang="fr-FR" b="1" dirty="0"/>
          </a:p>
        </p:txBody>
      </p:sp>
      <p:sp>
        <p:nvSpPr>
          <p:cNvPr id="50" name="ZoneTexte 49"/>
          <p:cNvSpPr txBox="1"/>
          <p:nvPr/>
        </p:nvSpPr>
        <p:spPr>
          <a:xfrm>
            <a:off x="1834496" y="5230298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?</a:t>
            </a:r>
            <a:endParaRPr lang="fr-FR" sz="4000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9887186" y="1594678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CLASSIFICATION</a:t>
            </a:r>
            <a:endParaRPr lang="fr-FR" b="1" dirty="0"/>
          </a:p>
        </p:txBody>
      </p:sp>
      <p:grpSp>
        <p:nvGrpSpPr>
          <p:cNvPr id="62" name="Groupe 61"/>
          <p:cNvGrpSpPr/>
          <p:nvPr/>
        </p:nvGrpSpPr>
        <p:grpSpPr>
          <a:xfrm>
            <a:off x="3373370" y="3893560"/>
            <a:ext cx="2662987" cy="588868"/>
            <a:chOff x="3227408" y="4391771"/>
            <a:chExt cx="2662987" cy="588868"/>
          </a:xfrm>
        </p:grpSpPr>
        <p:sp>
          <p:nvSpPr>
            <p:cNvPr id="31" name="ZoneTexte 30"/>
            <p:cNvSpPr txBox="1"/>
            <p:nvPr/>
          </p:nvSpPr>
          <p:spPr>
            <a:xfrm>
              <a:off x="3227408" y="4472807"/>
              <a:ext cx="616588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200" b="1" dirty="0" err="1"/>
                <a:t>Feature</a:t>
              </a:r>
              <a:r>
                <a:rPr lang="fr-FR" sz="1200" b="1" dirty="0"/>
                <a:t> </a:t>
              </a:r>
            </a:p>
            <a:p>
              <a:pPr algn="ctr"/>
              <a:r>
                <a:rPr lang="fr-FR" sz="1200" b="1" dirty="0" err="1"/>
                <a:t>selection</a:t>
              </a:r>
              <a:endParaRPr lang="fr-FR" sz="1400" b="1" dirty="0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4043282" y="4391771"/>
              <a:ext cx="1847113" cy="276999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r>
                <a:rPr lang="fr-FR" sz="1200" b="1" dirty="0"/>
                <a:t>{ </a:t>
              </a:r>
              <a:r>
                <a:rPr lang="fr-FR" sz="1200" b="1" dirty="0" err="1"/>
                <a:t>color</a:t>
              </a:r>
              <a:r>
                <a:rPr lang="fr-FR" sz="1200" b="1" dirty="0"/>
                <a:t>, </a:t>
              </a:r>
              <a:r>
                <a:rPr lang="fr-FR" sz="1200" b="1" dirty="0" err="1"/>
                <a:t>shape</a:t>
              </a:r>
              <a:r>
                <a:rPr lang="fr-FR" sz="1200" b="1" dirty="0"/>
                <a:t>, …, texture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/>
                <p:cNvSpPr txBox="1"/>
                <p:nvPr/>
              </p:nvSpPr>
              <p:spPr>
                <a:xfrm>
                  <a:off x="4043282" y="4703640"/>
                  <a:ext cx="1847113" cy="276999"/>
                </a:xfrm>
                <a:prstGeom prst="rect">
                  <a:avLst/>
                </a:prstGeom>
                <a:noFill/>
              </p:spPr>
              <p:txBody>
                <a:bodyPr wrap="square" lIns="36000" rIns="36000" rtlCol="0">
                  <a:spAutoFit/>
                </a:bodyPr>
                <a:lstStyle/>
                <a:p>
                  <a:r>
                    <a:rPr lang="fr-FR" sz="1200" b="1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2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fr-FR" sz="1200" b="1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2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fr-FR" sz="1200" b="1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2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fr-FR" sz="1200" b="1" dirty="0"/>
                    <a:t>, …..…….…,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2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</m:oMath>
                  </a14:m>
                  <a:r>
                    <a:rPr lang="fr-FR" sz="1200" b="1" dirty="0"/>
                    <a:t> }</a:t>
                  </a:r>
                </a:p>
              </p:txBody>
            </p:sp>
          </mc:Choice>
          <mc:Fallback xmlns="">
            <p:sp>
              <p:nvSpPr>
                <p:cNvPr id="59" name="ZoneTexte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282" y="4703640"/>
                  <a:ext cx="184711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70"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 : en angle 24"/>
            <p:cNvCxnSpPr>
              <a:stCxn id="31" idx="3"/>
              <a:endCxn id="52" idx="1"/>
            </p:cNvCxnSpPr>
            <p:nvPr/>
          </p:nvCxnSpPr>
          <p:spPr>
            <a:xfrm flipV="1">
              <a:off x="3843996" y="4530271"/>
              <a:ext cx="199286" cy="17336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 : en angle 59"/>
            <p:cNvCxnSpPr>
              <a:stCxn id="31" idx="3"/>
              <a:endCxn id="59" idx="1"/>
            </p:cNvCxnSpPr>
            <p:nvPr/>
          </p:nvCxnSpPr>
          <p:spPr>
            <a:xfrm>
              <a:off x="3843996" y="4703640"/>
              <a:ext cx="199286" cy="1385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 : coins arrondis 62"/>
          <p:cNvSpPr/>
          <p:nvPr/>
        </p:nvSpPr>
        <p:spPr>
          <a:xfrm>
            <a:off x="612174" y="5230298"/>
            <a:ext cx="1984396" cy="714030"/>
          </a:xfrm>
          <a:prstGeom prst="roundRect">
            <a:avLst>
              <a:gd name="adj" fmla="val 735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grpSp>
        <p:nvGrpSpPr>
          <p:cNvPr id="73" name="Groupe 72"/>
          <p:cNvGrpSpPr/>
          <p:nvPr/>
        </p:nvGrpSpPr>
        <p:grpSpPr>
          <a:xfrm>
            <a:off x="9740218" y="2813547"/>
            <a:ext cx="1984396" cy="714030"/>
            <a:chOff x="9740218" y="2952087"/>
            <a:chExt cx="1984396" cy="714030"/>
          </a:xfrm>
        </p:grpSpPr>
        <p:grpSp>
          <p:nvGrpSpPr>
            <p:cNvPr id="49" name="Groupe 48"/>
            <p:cNvGrpSpPr/>
            <p:nvPr/>
          </p:nvGrpSpPr>
          <p:grpSpPr>
            <a:xfrm>
              <a:off x="9972226" y="2973390"/>
              <a:ext cx="1593068" cy="674266"/>
              <a:chOff x="10127084" y="3374612"/>
              <a:chExt cx="1593068" cy="674266"/>
            </a:xfrm>
          </p:grpSpPr>
          <p:sp>
            <p:nvSpPr>
              <p:cNvPr id="32" name="Ellipse 31"/>
              <p:cNvSpPr/>
              <p:nvPr/>
            </p:nvSpPr>
            <p:spPr>
              <a:xfrm>
                <a:off x="10127084" y="3476087"/>
                <a:ext cx="421200" cy="421200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48" name="Groupe 47"/>
              <p:cNvGrpSpPr/>
              <p:nvPr/>
            </p:nvGrpSpPr>
            <p:grpSpPr>
              <a:xfrm>
                <a:off x="10707274" y="3374612"/>
                <a:ext cx="1012878" cy="674266"/>
                <a:chOff x="10707274" y="3448352"/>
                <a:chExt cx="1012878" cy="674266"/>
              </a:xfrm>
            </p:grpSpPr>
            <p:sp>
              <p:nvSpPr>
                <p:cNvPr id="33" name="ZoneTexte 32"/>
                <p:cNvSpPr txBox="1"/>
                <p:nvPr/>
              </p:nvSpPr>
              <p:spPr>
                <a:xfrm>
                  <a:off x="10995274" y="3448352"/>
                  <a:ext cx="7248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b="1" dirty="0"/>
                    <a:t>GOOD</a:t>
                  </a:r>
                </a:p>
              </p:txBody>
            </p:sp>
            <p:sp>
              <p:nvSpPr>
                <p:cNvPr id="39" name="Rectangle : coins arrondis 38"/>
                <p:cNvSpPr/>
                <p:nvPr/>
              </p:nvSpPr>
              <p:spPr>
                <a:xfrm>
                  <a:off x="10707274" y="3535184"/>
                  <a:ext cx="180000" cy="1800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/>
                </a:p>
              </p:txBody>
            </p:sp>
            <p:sp>
              <p:nvSpPr>
                <p:cNvPr id="40" name="ZoneTexte 39"/>
                <p:cNvSpPr txBox="1"/>
                <p:nvPr/>
              </p:nvSpPr>
              <p:spPr>
                <a:xfrm>
                  <a:off x="10995274" y="3784064"/>
                  <a:ext cx="5529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b="1" dirty="0"/>
                    <a:t>BAD</a:t>
                  </a:r>
                </a:p>
              </p:txBody>
            </p:sp>
            <p:sp>
              <p:nvSpPr>
                <p:cNvPr id="41" name="Rectangle : coins arrondis 40"/>
                <p:cNvSpPr/>
                <p:nvPr/>
              </p:nvSpPr>
              <p:spPr>
                <a:xfrm>
                  <a:off x="10707274" y="3870896"/>
                  <a:ext cx="180000" cy="1800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dirty="0"/>
                </a:p>
              </p:txBody>
            </p:sp>
          </p:grpSp>
        </p:grpSp>
        <p:sp>
          <p:nvSpPr>
            <p:cNvPr id="64" name="Rectangle : coins arrondis 63"/>
            <p:cNvSpPr/>
            <p:nvPr/>
          </p:nvSpPr>
          <p:spPr>
            <a:xfrm>
              <a:off x="9740218" y="2952087"/>
              <a:ext cx="1984396" cy="714030"/>
            </a:xfrm>
            <a:prstGeom prst="roundRect">
              <a:avLst>
                <a:gd name="adj" fmla="val 7358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</p:grpSp>
      <p:grpSp>
        <p:nvGrpSpPr>
          <p:cNvPr id="65" name="Groupe 64"/>
          <p:cNvGrpSpPr/>
          <p:nvPr/>
        </p:nvGrpSpPr>
        <p:grpSpPr>
          <a:xfrm>
            <a:off x="9972226" y="5250180"/>
            <a:ext cx="1593068" cy="674266"/>
            <a:chOff x="10127084" y="3374612"/>
            <a:chExt cx="1593068" cy="674266"/>
          </a:xfrm>
        </p:grpSpPr>
        <p:sp>
          <p:nvSpPr>
            <p:cNvPr id="66" name="Ellipse 65"/>
            <p:cNvSpPr/>
            <p:nvPr/>
          </p:nvSpPr>
          <p:spPr>
            <a:xfrm>
              <a:off x="10127084" y="3476087"/>
              <a:ext cx="421200" cy="4212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67" name="Groupe 66"/>
            <p:cNvGrpSpPr/>
            <p:nvPr/>
          </p:nvGrpSpPr>
          <p:grpSpPr>
            <a:xfrm>
              <a:off x="10707274" y="3374612"/>
              <a:ext cx="1012878" cy="674266"/>
              <a:chOff x="10707274" y="3448352"/>
              <a:chExt cx="1012878" cy="674266"/>
            </a:xfrm>
          </p:grpSpPr>
          <p:sp>
            <p:nvSpPr>
              <p:cNvPr id="68" name="ZoneTexte 67"/>
              <p:cNvSpPr txBox="1"/>
              <p:nvPr/>
            </p:nvSpPr>
            <p:spPr>
              <a:xfrm>
                <a:off x="10995274" y="3448352"/>
                <a:ext cx="7248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/>
                  <a:t>GOOD</a:t>
                </a:r>
              </a:p>
            </p:txBody>
          </p:sp>
          <p:sp>
            <p:nvSpPr>
              <p:cNvPr id="69" name="Rectangle : coins arrondis 68"/>
              <p:cNvSpPr/>
              <p:nvPr/>
            </p:nvSpPr>
            <p:spPr>
              <a:xfrm>
                <a:off x="10707274" y="3535184"/>
                <a:ext cx="180000" cy="18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10995274" y="3784064"/>
                <a:ext cx="552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b="1" dirty="0"/>
                  <a:t>BAD</a:t>
                </a:r>
              </a:p>
            </p:txBody>
          </p:sp>
          <p:sp>
            <p:nvSpPr>
              <p:cNvPr id="71" name="Rectangle : coins arrondis 70"/>
              <p:cNvSpPr/>
              <p:nvPr/>
            </p:nvSpPr>
            <p:spPr>
              <a:xfrm>
                <a:off x="10707274" y="3870896"/>
                <a:ext cx="180000" cy="180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72000" rtlCol="0" anchor="ctr"/>
              <a:lstStyle/>
              <a:p>
                <a:pPr algn="ctr"/>
                <a:r>
                  <a:rPr lang="fr-FR" sz="2000" b="1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</p:grpSp>
      </p:grpSp>
      <p:sp>
        <p:nvSpPr>
          <p:cNvPr id="72" name="Rectangle : coins arrondis 71"/>
          <p:cNvSpPr/>
          <p:nvPr/>
        </p:nvSpPr>
        <p:spPr>
          <a:xfrm>
            <a:off x="9740218" y="5228877"/>
            <a:ext cx="1984396" cy="714030"/>
          </a:xfrm>
          <a:prstGeom prst="roundRect">
            <a:avLst>
              <a:gd name="adj" fmla="val 735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74" name="Rectangle : coins arrondis 73"/>
          <p:cNvSpPr/>
          <p:nvPr/>
        </p:nvSpPr>
        <p:spPr>
          <a:xfrm>
            <a:off x="2782888" y="5228877"/>
            <a:ext cx="6779609" cy="714030"/>
          </a:xfrm>
          <a:prstGeom prst="roundRect">
            <a:avLst>
              <a:gd name="adj" fmla="val 735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SUPERVISED LEARNING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generalizing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from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examples</a:t>
            </a:r>
            <a:r>
              <a:rPr lang="fr-FR" sz="1400" dirty="0">
                <a:solidFill>
                  <a:schemeClr val="tx1"/>
                </a:solidFill>
              </a:rPr>
              <a:t> + correct </a:t>
            </a:r>
            <a:r>
              <a:rPr lang="fr-FR" sz="1400" dirty="0" err="1">
                <a:solidFill>
                  <a:schemeClr val="tx1"/>
                </a:solidFill>
              </a:rPr>
              <a:t>answers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612174" y="4844128"/>
            <a:ext cx="1984396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fr-FR" sz="1600" b="1" dirty="0"/>
              <a:t>LABEL ? </a:t>
            </a:r>
            <a:endParaRPr lang="fr-FR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6594544" y="3945227"/>
            <a:ext cx="2290699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just"/>
            <a:r>
              <a:rPr lang="fr-FR" sz="1200" b="1" dirty="0" err="1"/>
              <a:t>Apply</a:t>
            </a:r>
            <a:r>
              <a:rPr lang="fr-FR" sz="1200" b="1" dirty="0"/>
              <a:t> </a:t>
            </a:r>
            <a:r>
              <a:rPr lang="fr-FR" sz="1200" b="1" dirty="0" err="1"/>
              <a:t>some</a:t>
            </a:r>
            <a:r>
              <a:rPr lang="fr-FR" sz="1200" b="1" dirty="0"/>
              <a:t> </a:t>
            </a:r>
            <a:r>
              <a:rPr lang="fr-FR" sz="1200" b="1" dirty="0" err="1"/>
              <a:t>form</a:t>
            </a:r>
            <a:r>
              <a:rPr lang="fr-FR" sz="1200" b="1" dirty="0"/>
              <a:t> of </a:t>
            </a:r>
            <a:r>
              <a:rPr lang="fr-FR" sz="1200" b="1" dirty="0" err="1"/>
              <a:t>infered</a:t>
            </a:r>
            <a:r>
              <a:rPr lang="fr-FR" sz="1200" b="1" dirty="0"/>
              <a:t> </a:t>
            </a:r>
            <a:r>
              <a:rPr lang="fr-FR" sz="1200" b="1" dirty="0" err="1"/>
              <a:t>rules</a:t>
            </a:r>
            <a:r>
              <a:rPr lang="fr-FR" sz="1200" b="1" dirty="0"/>
              <a:t> to new </a:t>
            </a:r>
            <a:r>
              <a:rPr lang="fr-FR" sz="1200" b="1" dirty="0" err="1"/>
              <a:t>example</a:t>
            </a:r>
            <a:r>
              <a:rPr lang="fr-FR" sz="1200" b="1" dirty="0"/>
              <a:t> to </a:t>
            </a:r>
            <a:r>
              <a:rPr lang="fr-FR" sz="1200" b="1" dirty="0" err="1"/>
              <a:t>predict</a:t>
            </a:r>
            <a:r>
              <a:rPr lang="fr-FR" sz="1200" b="1" dirty="0"/>
              <a:t> </a:t>
            </a:r>
            <a:r>
              <a:rPr lang="fr-FR" sz="1200" b="1" dirty="0" err="1"/>
              <a:t>answer</a:t>
            </a:r>
            <a:r>
              <a:rPr lang="fr-FR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76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50" grpId="0"/>
      <p:bldP spid="63" grpId="0" animBg="1"/>
      <p:bldP spid="72" grpId="0" animBg="1"/>
      <p:bldP spid="74" grpId="0" animBg="1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13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258093" y="360218"/>
            <a:ext cx="367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LEARNING?</a:t>
            </a:r>
          </a:p>
        </p:txBody>
      </p:sp>
      <p:grpSp>
        <p:nvGrpSpPr>
          <p:cNvPr id="45" name="Groupe 44"/>
          <p:cNvGrpSpPr>
            <a:grpSpLocks noChangeAspect="1"/>
          </p:cNvGrpSpPr>
          <p:nvPr/>
        </p:nvGrpSpPr>
        <p:grpSpPr>
          <a:xfrm>
            <a:off x="612175" y="2090631"/>
            <a:ext cx="1984396" cy="2162704"/>
            <a:chOff x="523567" y="2359742"/>
            <a:chExt cx="2544097" cy="2772697"/>
          </a:xfrm>
        </p:grpSpPr>
        <p:sp>
          <p:nvSpPr>
            <p:cNvPr id="2" name="Triangle isocèle 1"/>
            <p:cNvSpPr/>
            <p:nvPr/>
          </p:nvSpPr>
          <p:spPr>
            <a:xfrm>
              <a:off x="900398" y="3386051"/>
              <a:ext cx="540000" cy="54000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3" name="Ellipse 2"/>
            <p:cNvSpPr/>
            <p:nvPr/>
          </p:nvSpPr>
          <p:spPr>
            <a:xfrm>
              <a:off x="900400" y="2588029"/>
              <a:ext cx="540000" cy="54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4" name="Triangle isocèle 13"/>
            <p:cNvSpPr/>
            <p:nvPr/>
          </p:nvSpPr>
          <p:spPr>
            <a:xfrm rot="1260000">
              <a:off x="900398" y="4293185"/>
              <a:ext cx="540000" cy="540000"/>
            </a:xfrm>
            <a:prstGeom prst="triangle">
              <a:avLst/>
            </a:prstGeom>
            <a:pattFill prst="pct60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6" name="Rectangle : coins arrondis 5"/>
            <p:cNvSpPr/>
            <p:nvPr/>
          </p:nvSpPr>
          <p:spPr>
            <a:xfrm>
              <a:off x="523567" y="2359742"/>
              <a:ext cx="2544097" cy="2772697"/>
            </a:xfrm>
            <a:prstGeom prst="roundRect">
              <a:avLst>
                <a:gd name="adj" fmla="val 7358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</p:grpSp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0714" r="9625" b="13564"/>
          <a:stretch/>
        </p:blipFill>
        <p:spPr>
          <a:xfrm rot="306592">
            <a:off x="6847507" y="2667836"/>
            <a:ext cx="1620000" cy="1008295"/>
          </a:xfrm>
          <a:prstGeom prst="rect">
            <a:avLst/>
          </a:prstGeom>
        </p:spPr>
      </p:pic>
      <p:sp>
        <p:nvSpPr>
          <p:cNvPr id="36" name="Flèche : droite rayée 35"/>
          <p:cNvSpPr/>
          <p:nvPr/>
        </p:nvSpPr>
        <p:spPr>
          <a:xfrm>
            <a:off x="5890395" y="2965769"/>
            <a:ext cx="690702" cy="412429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rayée 36"/>
          <p:cNvSpPr/>
          <p:nvPr/>
        </p:nvSpPr>
        <p:spPr>
          <a:xfrm>
            <a:off x="8871795" y="2965769"/>
            <a:ext cx="690702" cy="412429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6581095" y="1598521"/>
            <a:ext cx="2290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PATTERN LEARNING</a:t>
            </a:r>
            <a:endParaRPr lang="fr-FR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612174" y="1601508"/>
            <a:ext cx="2033185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fr-FR" sz="1600" b="1" dirty="0"/>
              <a:t>{ EXAMPLE }, </a:t>
            </a:r>
            <a:r>
              <a:rPr lang="fr-FR" sz="1600" b="1" dirty="0">
                <a:solidFill>
                  <a:srgbClr val="C00000"/>
                </a:solidFill>
              </a:rPr>
              <a:t>no </a:t>
            </a:r>
            <a:r>
              <a:rPr lang="fr-FR" sz="1600" b="1" dirty="0" err="1">
                <a:solidFill>
                  <a:srgbClr val="C00000"/>
                </a:solidFill>
              </a:rPr>
              <a:t>answer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888901" y="5386928"/>
            <a:ext cx="421200" cy="421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1311603" y="5460136"/>
            <a:ext cx="1284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Which</a:t>
            </a:r>
            <a:r>
              <a:rPr lang="fr-FR" sz="1400" b="1" dirty="0"/>
              <a:t> cluster?</a:t>
            </a:r>
            <a:endParaRPr lang="fr-FR" sz="1600" b="1" dirty="0"/>
          </a:p>
        </p:txBody>
      </p:sp>
      <p:sp>
        <p:nvSpPr>
          <p:cNvPr id="51" name="ZoneTexte 50"/>
          <p:cNvSpPr txBox="1"/>
          <p:nvPr/>
        </p:nvSpPr>
        <p:spPr>
          <a:xfrm>
            <a:off x="9887186" y="1594678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CLASSIFICATION</a:t>
            </a:r>
            <a:endParaRPr lang="fr-FR" b="1" dirty="0"/>
          </a:p>
        </p:txBody>
      </p:sp>
      <p:sp>
        <p:nvSpPr>
          <p:cNvPr id="63" name="Rectangle : coins arrondis 62"/>
          <p:cNvSpPr/>
          <p:nvPr/>
        </p:nvSpPr>
        <p:spPr>
          <a:xfrm>
            <a:off x="612174" y="5230298"/>
            <a:ext cx="1984396" cy="714030"/>
          </a:xfrm>
          <a:prstGeom prst="roundRect">
            <a:avLst>
              <a:gd name="adj" fmla="val 735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74" name="Rectangle : coins arrondis 73"/>
          <p:cNvSpPr/>
          <p:nvPr/>
        </p:nvSpPr>
        <p:spPr>
          <a:xfrm>
            <a:off x="2790173" y="5228877"/>
            <a:ext cx="6772324" cy="714030"/>
          </a:xfrm>
          <a:prstGeom prst="roundRect">
            <a:avLst>
              <a:gd name="adj" fmla="val 735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UNSUPERVISED LEARNING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Similarity</a:t>
            </a:r>
            <a:r>
              <a:rPr lang="fr-FR" sz="1400" dirty="0">
                <a:solidFill>
                  <a:schemeClr val="tx1"/>
                </a:solidFill>
              </a:rPr>
              <a:t> insight  </a:t>
            </a:r>
            <a:r>
              <a:rPr lang="fr-FR" sz="1400" dirty="0" err="1">
                <a:solidFill>
                  <a:schemeClr val="tx1"/>
                </a:solidFill>
              </a:rPr>
              <a:t>from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examples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6594544" y="3945227"/>
            <a:ext cx="2290699" cy="46166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just"/>
            <a:r>
              <a:rPr lang="fr-FR" sz="1200" b="1" dirty="0" err="1"/>
              <a:t>Apply</a:t>
            </a:r>
            <a:r>
              <a:rPr lang="fr-FR" sz="1200" b="1" dirty="0"/>
              <a:t> </a:t>
            </a:r>
            <a:r>
              <a:rPr lang="fr-FR" sz="1200" b="1" dirty="0" err="1"/>
              <a:t>some</a:t>
            </a:r>
            <a:r>
              <a:rPr lang="fr-FR" sz="1200" b="1" dirty="0"/>
              <a:t> </a:t>
            </a:r>
            <a:r>
              <a:rPr lang="fr-FR" sz="1200" b="1" dirty="0" err="1"/>
              <a:t>form</a:t>
            </a:r>
            <a:r>
              <a:rPr lang="fr-FR" sz="1200" b="1" dirty="0"/>
              <a:t> of </a:t>
            </a:r>
            <a:r>
              <a:rPr lang="fr-FR" sz="1200" b="1" dirty="0" err="1"/>
              <a:t>similarity</a:t>
            </a:r>
            <a:r>
              <a:rPr lang="fr-FR" sz="1200" b="1" dirty="0"/>
              <a:t> to new </a:t>
            </a:r>
            <a:r>
              <a:rPr lang="fr-FR" sz="1200" b="1" dirty="0" err="1"/>
              <a:t>example</a:t>
            </a:r>
            <a:r>
              <a:rPr lang="fr-FR" sz="1200" b="1" dirty="0"/>
              <a:t> to </a:t>
            </a:r>
            <a:r>
              <a:rPr lang="fr-FR" sz="1200" b="1" dirty="0" err="1"/>
              <a:t>predict</a:t>
            </a:r>
            <a:r>
              <a:rPr lang="fr-FR" sz="1200" b="1" dirty="0"/>
              <a:t> </a:t>
            </a:r>
            <a:r>
              <a:rPr lang="fr-FR" sz="1200" b="1" dirty="0" err="1"/>
              <a:t>answer</a:t>
            </a:r>
            <a:r>
              <a:rPr lang="fr-FR" sz="1200" b="1" dirty="0"/>
              <a:t>.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9740218" y="2813547"/>
            <a:ext cx="1984396" cy="714030"/>
            <a:chOff x="9740218" y="2952087"/>
            <a:chExt cx="1984396" cy="714030"/>
          </a:xfrm>
        </p:grpSpPr>
        <p:sp>
          <p:nvSpPr>
            <p:cNvPr id="64" name="Rectangle : coins arrondis 63"/>
            <p:cNvSpPr/>
            <p:nvPr/>
          </p:nvSpPr>
          <p:spPr>
            <a:xfrm>
              <a:off x="9740218" y="2952087"/>
              <a:ext cx="1984396" cy="714030"/>
            </a:xfrm>
            <a:prstGeom prst="roundRect">
              <a:avLst>
                <a:gd name="adj" fmla="val 7358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53" name="Rectangle : coins arrondis 52"/>
            <p:cNvSpPr/>
            <p:nvPr/>
          </p:nvSpPr>
          <p:spPr>
            <a:xfrm>
              <a:off x="10832035" y="3038107"/>
              <a:ext cx="840035" cy="541991"/>
            </a:xfrm>
            <a:prstGeom prst="roundRect">
              <a:avLst>
                <a:gd name="adj" fmla="val 7358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54" name="Ellipse 53"/>
            <p:cNvSpPr/>
            <p:nvPr/>
          </p:nvSpPr>
          <p:spPr>
            <a:xfrm>
              <a:off x="10271518" y="3152443"/>
              <a:ext cx="336034" cy="33603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10898904" y="3137713"/>
              <a:ext cx="751616" cy="342779"/>
              <a:chOff x="10812305" y="3947857"/>
              <a:chExt cx="751616" cy="342779"/>
            </a:xfrm>
          </p:grpSpPr>
          <p:sp>
            <p:nvSpPr>
              <p:cNvPr id="56" name="Triangle isocèle 55"/>
              <p:cNvSpPr/>
              <p:nvPr/>
            </p:nvSpPr>
            <p:spPr>
              <a:xfrm>
                <a:off x="10812305" y="3954600"/>
                <a:ext cx="336034" cy="336036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57" name="Triangle isocèle 56"/>
              <p:cNvSpPr/>
              <p:nvPr/>
            </p:nvSpPr>
            <p:spPr>
              <a:xfrm rot="1260000">
                <a:off x="11227887" y="3947857"/>
                <a:ext cx="336034" cy="336036"/>
              </a:xfrm>
              <a:prstGeom prst="triangle">
                <a:avLst/>
              </a:prstGeom>
              <a:pattFill prst="pct60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</p:grpSp>
        <p:sp>
          <p:nvSpPr>
            <p:cNvPr id="58" name="Rectangle : coins arrondis 57"/>
            <p:cNvSpPr/>
            <p:nvPr/>
          </p:nvSpPr>
          <p:spPr>
            <a:xfrm>
              <a:off x="9814648" y="3038107"/>
              <a:ext cx="840035" cy="541991"/>
            </a:xfrm>
            <a:prstGeom prst="roundRect">
              <a:avLst>
                <a:gd name="adj" fmla="val 7358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9740218" y="5228877"/>
            <a:ext cx="1984396" cy="714030"/>
            <a:chOff x="9740218" y="2952087"/>
            <a:chExt cx="1984396" cy="714030"/>
          </a:xfrm>
        </p:grpSpPr>
        <p:sp>
          <p:nvSpPr>
            <p:cNvPr id="76" name="Rectangle : coins arrondis 75"/>
            <p:cNvSpPr/>
            <p:nvPr/>
          </p:nvSpPr>
          <p:spPr>
            <a:xfrm>
              <a:off x="9740218" y="2952087"/>
              <a:ext cx="1984396" cy="714030"/>
            </a:xfrm>
            <a:prstGeom prst="roundRect">
              <a:avLst>
                <a:gd name="adj" fmla="val 7358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77" name="Rectangle : coins arrondis 76"/>
            <p:cNvSpPr/>
            <p:nvPr/>
          </p:nvSpPr>
          <p:spPr>
            <a:xfrm>
              <a:off x="10832035" y="3038107"/>
              <a:ext cx="840035" cy="541991"/>
            </a:xfrm>
            <a:prstGeom prst="roundRect">
              <a:avLst>
                <a:gd name="adj" fmla="val 7358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9875350" y="3152443"/>
              <a:ext cx="336034" cy="3360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10271518" y="3152443"/>
              <a:ext cx="336034" cy="33603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grpSp>
          <p:nvGrpSpPr>
            <p:cNvPr id="81" name="Groupe 80"/>
            <p:cNvGrpSpPr/>
            <p:nvPr/>
          </p:nvGrpSpPr>
          <p:grpSpPr>
            <a:xfrm>
              <a:off x="10898904" y="3137713"/>
              <a:ext cx="751616" cy="342779"/>
              <a:chOff x="10812305" y="3947857"/>
              <a:chExt cx="751616" cy="342779"/>
            </a:xfrm>
          </p:grpSpPr>
          <p:sp>
            <p:nvSpPr>
              <p:cNvPr id="83" name="Triangle isocèle 82"/>
              <p:cNvSpPr/>
              <p:nvPr/>
            </p:nvSpPr>
            <p:spPr>
              <a:xfrm>
                <a:off x="10812305" y="3954600"/>
                <a:ext cx="336034" cy="336036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84" name="Triangle isocèle 83"/>
              <p:cNvSpPr/>
              <p:nvPr/>
            </p:nvSpPr>
            <p:spPr>
              <a:xfrm rot="1260000">
                <a:off x="11227887" y="3947857"/>
                <a:ext cx="336034" cy="336036"/>
              </a:xfrm>
              <a:prstGeom prst="triangle">
                <a:avLst/>
              </a:prstGeom>
              <a:pattFill prst="pct60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</p:grpSp>
        <p:sp>
          <p:nvSpPr>
            <p:cNvPr id="82" name="Rectangle : coins arrondis 81"/>
            <p:cNvSpPr/>
            <p:nvPr/>
          </p:nvSpPr>
          <p:spPr>
            <a:xfrm>
              <a:off x="9814648" y="3038107"/>
              <a:ext cx="840035" cy="541991"/>
            </a:xfrm>
            <a:prstGeom prst="roundRect">
              <a:avLst>
                <a:gd name="adj" fmla="val 7358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</p:grpSp>
      <p:pic>
        <p:nvPicPr>
          <p:cNvPr id="85" name="Image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00" y="2149698"/>
            <a:ext cx="1548000" cy="1548000"/>
          </a:xfrm>
          <a:prstGeom prst="rect">
            <a:avLst/>
          </a:prstGeom>
        </p:spPr>
      </p:pic>
      <p:sp>
        <p:nvSpPr>
          <p:cNvPr id="86" name="Flèche : droite rayée 85"/>
          <p:cNvSpPr/>
          <p:nvPr/>
        </p:nvSpPr>
        <p:spPr>
          <a:xfrm>
            <a:off x="2858765" y="2965769"/>
            <a:ext cx="690702" cy="412429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2782888" y="1598520"/>
            <a:ext cx="3798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FEATURE EXTRACTION</a:t>
            </a:r>
            <a:endParaRPr lang="fr-FR" b="1" dirty="0"/>
          </a:p>
        </p:txBody>
      </p:sp>
      <p:grpSp>
        <p:nvGrpSpPr>
          <p:cNvPr id="88" name="Groupe 87"/>
          <p:cNvGrpSpPr/>
          <p:nvPr/>
        </p:nvGrpSpPr>
        <p:grpSpPr>
          <a:xfrm>
            <a:off x="3373370" y="3893560"/>
            <a:ext cx="2662987" cy="588868"/>
            <a:chOff x="3227408" y="4391771"/>
            <a:chExt cx="2662987" cy="588868"/>
          </a:xfrm>
        </p:grpSpPr>
        <p:sp>
          <p:nvSpPr>
            <p:cNvPr id="89" name="ZoneTexte 88"/>
            <p:cNvSpPr txBox="1"/>
            <p:nvPr/>
          </p:nvSpPr>
          <p:spPr>
            <a:xfrm>
              <a:off x="3227408" y="4472807"/>
              <a:ext cx="616588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200" b="1" dirty="0" err="1"/>
                <a:t>Feature</a:t>
              </a:r>
              <a:r>
                <a:rPr lang="fr-FR" sz="1200" b="1" dirty="0"/>
                <a:t> </a:t>
              </a:r>
            </a:p>
            <a:p>
              <a:pPr algn="ctr"/>
              <a:r>
                <a:rPr lang="fr-FR" sz="1200" b="1" dirty="0" err="1"/>
                <a:t>selection</a:t>
              </a:r>
              <a:endParaRPr lang="fr-FR" sz="1400" b="1" dirty="0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4043282" y="4391771"/>
              <a:ext cx="1847113" cy="276999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r>
                <a:rPr lang="fr-FR" sz="1200" b="1" dirty="0"/>
                <a:t>{ </a:t>
              </a:r>
              <a:r>
                <a:rPr lang="fr-FR" sz="1200" b="1" dirty="0" err="1"/>
                <a:t>color</a:t>
              </a:r>
              <a:r>
                <a:rPr lang="fr-FR" sz="1200" b="1" dirty="0"/>
                <a:t>, </a:t>
              </a:r>
              <a:r>
                <a:rPr lang="fr-FR" sz="1200" b="1" dirty="0" err="1"/>
                <a:t>shape</a:t>
              </a:r>
              <a:r>
                <a:rPr lang="fr-FR" sz="1200" b="1" dirty="0"/>
                <a:t>, …, texture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/>
                <p:cNvSpPr txBox="1"/>
                <p:nvPr/>
              </p:nvSpPr>
              <p:spPr>
                <a:xfrm>
                  <a:off x="4043282" y="4703640"/>
                  <a:ext cx="1847113" cy="276999"/>
                </a:xfrm>
                <a:prstGeom prst="rect">
                  <a:avLst/>
                </a:prstGeom>
                <a:noFill/>
              </p:spPr>
              <p:txBody>
                <a:bodyPr wrap="square" lIns="36000" rIns="36000" rtlCol="0">
                  <a:spAutoFit/>
                </a:bodyPr>
                <a:lstStyle/>
                <a:p>
                  <a:r>
                    <a:rPr lang="fr-FR" sz="1200" b="1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2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fr-FR" sz="1200" b="1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2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fr-FR" sz="1200" b="1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2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fr-FR" sz="1200" b="1" dirty="0"/>
                    <a:t>, …..…….…,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1200" b="1" i="1" dirty="0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</m:oMath>
                  </a14:m>
                  <a:r>
                    <a:rPr lang="fr-FR" sz="1200" b="1" dirty="0"/>
                    <a:t> }</a:t>
                  </a:r>
                </a:p>
              </p:txBody>
            </p:sp>
          </mc:Choice>
          <mc:Fallback xmlns="">
            <p:sp>
              <p:nvSpPr>
                <p:cNvPr id="91" name="ZoneTexte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282" y="4703640"/>
                  <a:ext cx="184711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70"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Connecteur : en angle 91"/>
            <p:cNvCxnSpPr>
              <a:stCxn id="89" idx="3"/>
              <a:endCxn id="90" idx="1"/>
            </p:cNvCxnSpPr>
            <p:nvPr/>
          </p:nvCxnSpPr>
          <p:spPr>
            <a:xfrm flipV="1">
              <a:off x="3843996" y="4530271"/>
              <a:ext cx="199286" cy="17336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 : en angle 92"/>
            <p:cNvCxnSpPr>
              <a:stCxn id="89" idx="3"/>
              <a:endCxn id="91" idx="1"/>
            </p:cNvCxnSpPr>
            <p:nvPr/>
          </p:nvCxnSpPr>
          <p:spPr>
            <a:xfrm>
              <a:off x="3843996" y="4703640"/>
              <a:ext cx="199286" cy="1385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381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14</a:t>
            </a:fld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4258093" y="360218"/>
            <a:ext cx="367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LEARNING?</a:t>
            </a: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0714" r="9625" b="13564"/>
          <a:stretch/>
        </p:blipFill>
        <p:spPr>
          <a:xfrm rot="306592">
            <a:off x="6847507" y="2667836"/>
            <a:ext cx="1620000" cy="1008295"/>
          </a:xfrm>
          <a:prstGeom prst="rect">
            <a:avLst/>
          </a:prstGeom>
        </p:spPr>
      </p:pic>
      <p:sp>
        <p:nvSpPr>
          <p:cNvPr id="36" name="Flèche : droite rayée 35"/>
          <p:cNvSpPr/>
          <p:nvPr/>
        </p:nvSpPr>
        <p:spPr>
          <a:xfrm>
            <a:off x="5890395" y="2965769"/>
            <a:ext cx="690702" cy="412429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rayée 36"/>
          <p:cNvSpPr/>
          <p:nvPr/>
        </p:nvSpPr>
        <p:spPr>
          <a:xfrm>
            <a:off x="8871795" y="2965769"/>
            <a:ext cx="690702" cy="412429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6581095" y="1598521"/>
            <a:ext cx="2290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PATTERN LEARNING</a:t>
            </a:r>
            <a:endParaRPr lang="fr-FR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619103" y="1601508"/>
            <a:ext cx="2033185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fr-FR" sz="1600" b="1" dirty="0"/>
              <a:t>{ EXAMPLE }, </a:t>
            </a:r>
            <a:r>
              <a:rPr lang="fr-FR" sz="1600" b="1" dirty="0">
                <a:solidFill>
                  <a:srgbClr val="C00000"/>
                </a:solidFill>
              </a:rPr>
              <a:t>no </a:t>
            </a:r>
            <a:r>
              <a:rPr lang="fr-FR" sz="1600" b="1" dirty="0" err="1">
                <a:solidFill>
                  <a:srgbClr val="C00000"/>
                </a:solidFill>
              </a:rPr>
              <a:t>answer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9887186" y="1594678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CLASSIFICATION</a:t>
            </a:r>
            <a:endParaRPr lang="fr-FR" b="1" dirty="0"/>
          </a:p>
        </p:txBody>
      </p:sp>
      <p:sp>
        <p:nvSpPr>
          <p:cNvPr id="74" name="Rectangle : coins arrondis 73"/>
          <p:cNvSpPr/>
          <p:nvPr/>
        </p:nvSpPr>
        <p:spPr>
          <a:xfrm>
            <a:off x="2782888" y="5230838"/>
            <a:ext cx="6779609" cy="712609"/>
          </a:xfrm>
          <a:prstGeom prst="roundRect">
            <a:avLst>
              <a:gd name="adj" fmla="val 735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REINFORCEMENT LEARNING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Rewards</a:t>
            </a:r>
            <a:r>
              <a:rPr lang="fr-FR" sz="1400" dirty="0">
                <a:solidFill>
                  <a:schemeClr val="tx1"/>
                </a:solidFill>
              </a:rPr>
              <a:t> / Penalties Learning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493525" y="1970998"/>
            <a:ext cx="2109975" cy="1209050"/>
            <a:chOff x="403472" y="2386618"/>
            <a:chExt cx="2109975" cy="1209050"/>
          </a:xfrm>
        </p:grpSpPr>
        <p:grpSp>
          <p:nvGrpSpPr>
            <p:cNvPr id="45" name="Groupe 44"/>
            <p:cNvGrpSpPr>
              <a:grpSpLocks noChangeAspect="1"/>
            </p:cNvGrpSpPr>
            <p:nvPr/>
          </p:nvGrpSpPr>
          <p:grpSpPr>
            <a:xfrm>
              <a:off x="529051" y="2522601"/>
              <a:ext cx="1984396" cy="1073067"/>
              <a:chOff x="523567" y="2368492"/>
              <a:chExt cx="2544097" cy="1375726"/>
            </a:xfrm>
          </p:grpSpPr>
          <p:sp>
            <p:nvSpPr>
              <p:cNvPr id="2" name="Triangle isocèle 1"/>
              <p:cNvSpPr/>
              <p:nvPr/>
            </p:nvSpPr>
            <p:spPr>
              <a:xfrm>
                <a:off x="900398" y="3106093"/>
                <a:ext cx="540000" cy="5400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sp>
            <p:nvSpPr>
              <p:cNvPr id="3" name="Ellipse 2"/>
              <p:cNvSpPr/>
              <p:nvPr/>
            </p:nvSpPr>
            <p:spPr>
              <a:xfrm>
                <a:off x="900400" y="2465547"/>
                <a:ext cx="540000" cy="54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sp>
            <p:nvSpPr>
              <p:cNvPr id="6" name="Rectangle : coins arrondis 5"/>
              <p:cNvSpPr/>
              <p:nvPr/>
            </p:nvSpPr>
            <p:spPr>
              <a:xfrm>
                <a:off x="523567" y="2368492"/>
                <a:ext cx="2544097" cy="1375726"/>
              </a:xfrm>
              <a:prstGeom prst="roundRect">
                <a:avLst>
                  <a:gd name="adj" fmla="val 73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</p:grpSp>
        <p:sp>
          <p:nvSpPr>
            <p:cNvPr id="92" name="Ellipse 91"/>
            <p:cNvSpPr>
              <a:spLocks noChangeAspect="1"/>
            </p:cNvSpPr>
            <p:nvPr/>
          </p:nvSpPr>
          <p:spPr>
            <a:xfrm>
              <a:off x="403472" y="2386618"/>
              <a:ext cx="272544" cy="2725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1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482139" y="3228166"/>
            <a:ext cx="2121360" cy="848834"/>
            <a:chOff x="392086" y="3599167"/>
            <a:chExt cx="2121360" cy="848834"/>
          </a:xfrm>
        </p:grpSpPr>
        <p:sp>
          <p:nvSpPr>
            <p:cNvPr id="48" name="Triangle isocèle 47"/>
            <p:cNvSpPr/>
            <p:nvPr/>
          </p:nvSpPr>
          <p:spPr>
            <a:xfrm rot="1260000">
              <a:off x="822979" y="3822924"/>
              <a:ext cx="421200" cy="421200"/>
            </a:xfrm>
            <a:prstGeom prst="triangle">
              <a:avLst/>
            </a:prstGeom>
            <a:pattFill prst="pct60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88" name="Rectangle : coins arrondis 87"/>
            <p:cNvSpPr/>
            <p:nvPr/>
          </p:nvSpPr>
          <p:spPr>
            <a:xfrm>
              <a:off x="529050" y="3733971"/>
              <a:ext cx="1984396" cy="714030"/>
            </a:xfrm>
            <a:prstGeom prst="roundRect">
              <a:avLst>
                <a:gd name="adj" fmla="val 7358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94" name="Ellipse 93"/>
            <p:cNvSpPr>
              <a:spLocks noChangeAspect="1"/>
            </p:cNvSpPr>
            <p:nvPr/>
          </p:nvSpPr>
          <p:spPr>
            <a:xfrm>
              <a:off x="392086" y="3599167"/>
              <a:ext cx="272544" cy="2725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3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9751994" y="3221234"/>
            <a:ext cx="2108148" cy="850292"/>
            <a:chOff x="9751994" y="3581578"/>
            <a:chExt cx="2108148" cy="850292"/>
          </a:xfrm>
        </p:grpSpPr>
        <p:grpSp>
          <p:nvGrpSpPr>
            <p:cNvPr id="49" name="Groupe 48"/>
            <p:cNvGrpSpPr/>
            <p:nvPr/>
          </p:nvGrpSpPr>
          <p:grpSpPr>
            <a:xfrm>
              <a:off x="9751994" y="3717840"/>
              <a:ext cx="1984396" cy="714030"/>
              <a:chOff x="9740218" y="2952087"/>
              <a:chExt cx="1984396" cy="714030"/>
            </a:xfrm>
          </p:grpSpPr>
          <p:sp>
            <p:nvSpPr>
              <p:cNvPr id="50" name="Rectangle : coins arrondis 49"/>
              <p:cNvSpPr/>
              <p:nvPr/>
            </p:nvSpPr>
            <p:spPr>
              <a:xfrm>
                <a:off x="9740218" y="2952087"/>
                <a:ext cx="1984396" cy="714030"/>
              </a:xfrm>
              <a:prstGeom prst="roundRect">
                <a:avLst>
                  <a:gd name="adj" fmla="val 73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sp>
            <p:nvSpPr>
              <p:cNvPr id="55" name="Rectangle : coins arrondis 54"/>
              <p:cNvSpPr/>
              <p:nvPr/>
            </p:nvSpPr>
            <p:spPr>
              <a:xfrm>
                <a:off x="10832035" y="3038107"/>
                <a:ext cx="840035" cy="541991"/>
              </a:xfrm>
              <a:prstGeom prst="roundRect">
                <a:avLst>
                  <a:gd name="adj" fmla="val 73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10271518" y="3152443"/>
                <a:ext cx="336034" cy="3360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grpSp>
            <p:nvGrpSpPr>
              <p:cNvPr id="66" name="Groupe 65"/>
              <p:cNvGrpSpPr/>
              <p:nvPr/>
            </p:nvGrpSpPr>
            <p:grpSpPr>
              <a:xfrm>
                <a:off x="10898904" y="3137713"/>
                <a:ext cx="751616" cy="342779"/>
                <a:chOff x="10812305" y="3947857"/>
                <a:chExt cx="751616" cy="342779"/>
              </a:xfrm>
            </p:grpSpPr>
            <p:sp>
              <p:nvSpPr>
                <p:cNvPr id="68" name="Triangle isocèle 67"/>
                <p:cNvSpPr/>
                <p:nvPr/>
              </p:nvSpPr>
              <p:spPr>
                <a:xfrm>
                  <a:off x="10812305" y="3954600"/>
                  <a:ext cx="336034" cy="336036"/>
                </a:xfrm>
                <a:prstGeom prst="triangl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69" name="Triangle isocèle 68"/>
                <p:cNvSpPr/>
                <p:nvPr/>
              </p:nvSpPr>
              <p:spPr>
                <a:xfrm rot="1260000">
                  <a:off x="11227887" y="3947857"/>
                  <a:ext cx="336034" cy="336036"/>
                </a:xfrm>
                <a:prstGeom prst="triangle">
                  <a:avLst/>
                </a:prstGeom>
                <a:pattFill prst="pct60">
                  <a:fgClr>
                    <a:srgbClr val="C00000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 dirty="0"/>
                </a:p>
              </p:txBody>
            </p:sp>
          </p:grpSp>
          <p:sp>
            <p:nvSpPr>
              <p:cNvPr id="67" name="Rectangle : coins arrondis 66"/>
              <p:cNvSpPr/>
              <p:nvPr/>
            </p:nvSpPr>
            <p:spPr>
              <a:xfrm>
                <a:off x="9814648" y="3038107"/>
                <a:ext cx="840035" cy="541991"/>
              </a:xfrm>
              <a:prstGeom prst="roundRect">
                <a:avLst>
                  <a:gd name="adj" fmla="val 73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</p:grpSp>
        <p:sp>
          <p:nvSpPr>
            <p:cNvPr id="95" name="Ellipse 94"/>
            <p:cNvSpPr>
              <a:spLocks noChangeAspect="1"/>
            </p:cNvSpPr>
            <p:nvPr/>
          </p:nvSpPr>
          <p:spPr>
            <a:xfrm>
              <a:off x="11587598" y="3581578"/>
              <a:ext cx="272544" cy="2725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4</a:t>
              </a: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9740218" y="4137585"/>
            <a:ext cx="2107403" cy="864231"/>
            <a:chOff x="9740218" y="4478945"/>
            <a:chExt cx="2107403" cy="864231"/>
          </a:xfrm>
        </p:grpSpPr>
        <p:grpSp>
          <p:nvGrpSpPr>
            <p:cNvPr id="70" name="Groupe 69"/>
            <p:cNvGrpSpPr/>
            <p:nvPr/>
          </p:nvGrpSpPr>
          <p:grpSpPr>
            <a:xfrm>
              <a:off x="9740218" y="4629146"/>
              <a:ext cx="1984396" cy="714030"/>
              <a:chOff x="9740218" y="2952087"/>
              <a:chExt cx="1984396" cy="714030"/>
            </a:xfrm>
          </p:grpSpPr>
          <p:sp>
            <p:nvSpPr>
              <p:cNvPr id="71" name="Rectangle : coins arrondis 70"/>
              <p:cNvSpPr/>
              <p:nvPr/>
            </p:nvSpPr>
            <p:spPr>
              <a:xfrm>
                <a:off x="9740218" y="2952087"/>
                <a:ext cx="1984396" cy="714030"/>
              </a:xfrm>
              <a:prstGeom prst="roundRect">
                <a:avLst>
                  <a:gd name="adj" fmla="val 73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sp>
            <p:nvSpPr>
              <p:cNvPr id="72" name="Rectangle : coins arrondis 71"/>
              <p:cNvSpPr/>
              <p:nvPr/>
            </p:nvSpPr>
            <p:spPr>
              <a:xfrm>
                <a:off x="10832035" y="3038107"/>
                <a:ext cx="840035" cy="541991"/>
              </a:xfrm>
              <a:prstGeom prst="roundRect">
                <a:avLst>
                  <a:gd name="adj" fmla="val 73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sp>
            <p:nvSpPr>
              <p:cNvPr id="87" name="Triangle isocèle 86"/>
              <p:cNvSpPr/>
              <p:nvPr/>
            </p:nvSpPr>
            <p:spPr>
              <a:xfrm rot="1260000">
                <a:off x="11314486" y="3137713"/>
                <a:ext cx="336034" cy="336036"/>
              </a:xfrm>
              <a:prstGeom prst="triangle">
                <a:avLst/>
              </a:prstGeom>
              <a:pattFill prst="pct60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sp>
            <p:nvSpPr>
              <p:cNvPr id="85" name="Rectangle : coins arrondis 84"/>
              <p:cNvSpPr/>
              <p:nvPr/>
            </p:nvSpPr>
            <p:spPr>
              <a:xfrm>
                <a:off x="9814648" y="3038107"/>
                <a:ext cx="840035" cy="541991"/>
              </a:xfrm>
              <a:prstGeom prst="roundRect">
                <a:avLst>
                  <a:gd name="adj" fmla="val 73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</p:grpSp>
        <p:sp>
          <p:nvSpPr>
            <p:cNvPr id="89" name="Ellipse 88"/>
            <p:cNvSpPr/>
            <p:nvPr/>
          </p:nvSpPr>
          <p:spPr>
            <a:xfrm>
              <a:off x="10899315" y="4829502"/>
              <a:ext cx="336034" cy="33603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90" name="Triangle isocèle 89"/>
            <p:cNvSpPr/>
            <p:nvPr/>
          </p:nvSpPr>
          <p:spPr>
            <a:xfrm>
              <a:off x="10246441" y="4814772"/>
              <a:ext cx="336034" cy="33603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97" name="Ellipse 96"/>
            <p:cNvSpPr>
              <a:spLocks noChangeAspect="1"/>
            </p:cNvSpPr>
            <p:nvPr/>
          </p:nvSpPr>
          <p:spPr>
            <a:xfrm>
              <a:off x="11575077" y="4478945"/>
              <a:ext cx="272544" cy="2725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6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482139" y="5090467"/>
            <a:ext cx="2121360" cy="851713"/>
            <a:chOff x="392086" y="5447458"/>
            <a:chExt cx="2121360" cy="851713"/>
          </a:xfrm>
        </p:grpSpPr>
        <p:sp>
          <p:nvSpPr>
            <p:cNvPr id="46" name="Ellipse 45"/>
            <p:cNvSpPr/>
            <p:nvPr/>
          </p:nvSpPr>
          <p:spPr>
            <a:xfrm>
              <a:off x="805777" y="5741771"/>
              <a:ext cx="421200" cy="4212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63" name="Rectangle : coins arrondis 62"/>
            <p:cNvSpPr/>
            <p:nvPr/>
          </p:nvSpPr>
          <p:spPr>
            <a:xfrm>
              <a:off x="529050" y="5585141"/>
              <a:ext cx="1984396" cy="714030"/>
            </a:xfrm>
            <a:prstGeom prst="roundRect">
              <a:avLst>
                <a:gd name="adj" fmla="val 7358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98" name="Ellipse 97"/>
            <p:cNvSpPr>
              <a:spLocks noChangeAspect="1"/>
            </p:cNvSpPr>
            <p:nvPr/>
          </p:nvSpPr>
          <p:spPr>
            <a:xfrm>
              <a:off x="392086" y="5447458"/>
              <a:ext cx="272544" cy="2725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7</a:t>
              </a:r>
            </a:p>
          </p:txBody>
        </p:sp>
      </p:grpSp>
      <p:sp>
        <p:nvSpPr>
          <p:cNvPr id="99" name="Ellipse 98"/>
          <p:cNvSpPr>
            <a:spLocks noChangeAspect="1"/>
          </p:cNvSpPr>
          <p:nvPr/>
        </p:nvSpPr>
        <p:spPr>
          <a:xfrm>
            <a:off x="5407448" y="6267407"/>
            <a:ext cx="272544" cy="2725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9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740218" y="2322161"/>
            <a:ext cx="2094396" cy="846455"/>
            <a:chOff x="9740218" y="2737781"/>
            <a:chExt cx="2094396" cy="846455"/>
          </a:xfrm>
        </p:grpSpPr>
        <p:grpSp>
          <p:nvGrpSpPr>
            <p:cNvPr id="10" name="Groupe 9"/>
            <p:cNvGrpSpPr/>
            <p:nvPr/>
          </p:nvGrpSpPr>
          <p:grpSpPr>
            <a:xfrm>
              <a:off x="9740218" y="2870206"/>
              <a:ext cx="1984396" cy="714030"/>
              <a:chOff x="9740218" y="2952087"/>
              <a:chExt cx="1984396" cy="714030"/>
            </a:xfrm>
          </p:grpSpPr>
          <p:sp>
            <p:nvSpPr>
              <p:cNvPr id="64" name="Rectangle : coins arrondis 63"/>
              <p:cNvSpPr/>
              <p:nvPr/>
            </p:nvSpPr>
            <p:spPr>
              <a:xfrm>
                <a:off x="9740218" y="2952087"/>
                <a:ext cx="1984396" cy="714030"/>
              </a:xfrm>
              <a:prstGeom prst="roundRect">
                <a:avLst>
                  <a:gd name="adj" fmla="val 73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sp>
            <p:nvSpPr>
              <p:cNvPr id="53" name="Rectangle : coins arrondis 52"/>
              <p:cNvSpPr/>
              <p:nvPr/>
            </p:nvSpPr>
            <p:spPr>
              <a:xfrm>
                <a:off x="10832035" y="3038107"/>
                <a:ext cx="840035" cy="541991"/>
              </a:xfrm>
              <a:prstGeom prst="roundRect">
                <a:avLst>
                  <a:gd name="adj" fmla="val 73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10271518" y="3152443"/>
                <a:ext cx="336034" cy="3360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sp>
            <p:nvSpPr>
              <p:cNvPr id="56" name="Triangle isocèle 55"/>
              <p:cNvSpPr/>
              <p:nvPr/>
            </p:nvSpPr>
            <p:spPr>
              <a:xfrm>
                <a:off x="10898904" y="3144456"/>
                <a:ext cx="336034" cy="336036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58" name="Rectangle : coins arrondis 57"/>
              <p:cNvSpPr/>
              <p:nvPr/>
            </p:nvSpPr>
            <p:spPr>
              <a:xfrm>
                <a:off x="9814648" y="3038107"/>
                <a:ext cx="840035" cy="541991"/>
              </a:xfrm>
              <a:prstGeom prst="roundRect">
                <a:avLst>
                  <a:gd name="adj" fmla="val 73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</p:grpSp>
        <p:sp>
          <p:nvSpPr>
            <p:cNvPr id="101" name="Ellipse 100"/>
            <p:cNvSpPr>
              <a:spLocks noChangeAspect="1"/>
            </p:cNvSpPr>
            <p:nvPr/>
          </p:nvSpPr>
          <p:spPr>
            <a:xfrm>
              <a:off x="11562070" y="2737781"/>
              <a:ext cx="272544" cy="2725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2</a:t>
              </a:r>
            </a:p>
          </p:txBody>
        </p:sp>
      </p:grpSp>
      <p:pic>
        <p:nvPicPr>
          <p:cNvPr id="112" name="Picture 6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9" r="50812" b="17291"/>
          <a:stretch/>
        </p:blipFill>
        <p:spPr bwMode="auto">
          <a:xfrm>
            <a:off x="5869682" y="6215931"/>
            <a:ext cx="329709" cy="324000"/>
          </a:xfrm>
          <a:prstGeom prst="rect">
            <a:avLst/>
          </a:prstGeom>
          <a:noFill/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e 15"/>
          <p:cNvGrpSpPr/>
          <p:nvPr/>
        </p:nvGrpSpPr>
        <p:grpSpPr>
          <a:xfrm>
            <a:off x="9740218" y="5106000"/>
            <a:ext cx="2116849" cy="848365"/>
            <a:chOff x="9740218" y="5440040"/>
            <a:chExt cx="2116849" cy="848365"/>
          </a:xfrm>
        </p:grpSpPr>
        <p:grpSp>
          <p:nvGrpSpPr>
            <p:cNvPr id="102" name="Groupe 101"/>
            <p:cNvGrpSpPr/>
            <p:nvPr/>
          </p:nvGrpSpPr>
          <p:grpSpPr>
            <a:xfrm>
              <a:off x="9740218" y="5574375"/>
              <a:ext cx="1984396" cy="714030"/>
              <a:chOff x="9740218" y="2952087"/>
              <a:chExt cx="1984396" cy="714030"/>
            </a:xfrm>
          </p:grpSpPr>
          <p:sp>
            <p:nvSpPr>
              <p:cNvPr id="103" name="Rectangle : coins arrondis 102"/>
              <p:cNvSpPr/>
              <p:nvPr/>
            </p:nvSpPr>
            <p:spPr>
              <a:xfrm>
                <a:off x="9740218" y="2952087"/>
                <a:ext cx="1984396" cy="714030"/>
              </a:xfrm>
              <a:prstGeom prst="roundRect">
                <a:avLst>
                  <a:gd name="adj" fmla="val 73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sp>
            <p:nvSpPr>
              <p:cNvPr id="104" name="Rectangle : coins arrondis 103"/>
              <p:cNvSpPr/>
              <p:nvPr/>
            </p:nvSpPr>
            <p:spPr>
              <a:xfrm>
                <a:off x="10832035" y="3038107"/>
                <a:ext cx="840035" cy="541991"/>
              </a:xfrm>
              <a:prstGeom prst="roundRect">
                <a:avLst>
                  <a:gd name="adj" fmla="val 73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sp>
            <p:nvSpPr>
              <p:cNvPr id="105" name="Triangle isocèle 104"/>
              <p:cNvSpPr/>
              <p:nvPr/>
            </p:nvSpPr>
            <p:spPr>
              <a:xfrm rot="1260000">
                <a:off x="11314486" y="3137713"/>
                <a:ext cx="336034" cy="336036"/>
              </a:xfrm>
              <a:prstGeom prst="triangle">
                <a:avLst/>
              </a:prstGeom>
              <a:pattFill prst="pct60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  <p:sp>
            <p:nvSpPr>
              <p:cNvPr id="106" name="Rectangle : coins arrondis 105"/>
              <p:cNvSpPr/>
              <p:nvPr/>
            </p:nvSpPr>
            <p:spPr>
              <a:xfrm>
                <a:off x="9814648" y="3038107"/>
                <a:ext cx="840035" cy="541991"/>
              </a:xfrm>
              <a:prstGeom prst="roundRect">
                <a:avLst>
                  <a:gd name="adj" fmla="val 7358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</p:grpSp>
        <p:sp>
          <p:nvSpPr>
            <p:cNvPr id="107" name="Ellipse 106"/>
            <p:cNvSpPr/>
            <p:nvPr/>
          </p:nvSpPr>
          <p:spPr>
            <a:xfrm>
              <a:off x="10899315" y="5774731"/>
              <a:ext cx="336034" cy="33603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108" name="Triangle isocèle 107"/>
            <p:cNvSpPr/>
            <p:nvPr/>
          </p:nvSpPr>
          <p:spPr>
            <a:xfrm>
              <a:off x="10246441" y="5760001"/>
              <a:ext cx="336034" cy="33603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9873192" y="5774731"/>
              <a:ext cx="336034" cy="33603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Ellipse 92"/>
            <p:cNvSpPr>
              <a:spLocks noChangeAspect="1"/>
            </p:cNvSpPr>
            <p:nvPr/>
          </p:nvSpPr>
          <p:spPr>
            <a:xfrm>
              <a:off x="11584523" y="5440040"/>
              <a:ext cx="272544" cy="2725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8</a:t>
              </a:r>
            </a:p>
          </p:txBody>
        </p:sp>
      </p:grpSp>
      <p:pic>
        <p:nvPicPr>
          <p:cNvPr id="113" name="Image 1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00" y="2149698"/>
            <a:ext cx="1548000" cy="1548000"/>
          </a:xfrm>
          <a:prstGeom prst="rect">
            <a:avLst/>
          </a:prstGeom>
        </p:spPr>
      </p:pic>
      <p:sp>
        <p:nvSpPr>
          <p:cNvPr id="114" name="Flèche : droite rayée 113"/>
          <p:cNvSpPr/>
          <p:nvPr/>
        </p:nvSpPr>
        <p:spPr>
          <a:xfrm>
            <a:off x="2858765" y="2965769"/>
            <a:ext cx="690702" cy="412429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/>
          <p:cNvSpPr txBox="1"/>
          <p:nvPr/>
        </p:nvSpPr>
        <p:spPr>
          <a:xfrm>
            <a:off x="2782888" y="1598520"/>
            <a:ext cx="3798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FEATURE EXTRACTION</a:t>
            </a:r>
            <a:endParaRPr lang="fr-FR" b="1" dirty="0"/>
          </a:p>
        </p:txBody>
      </p:sp>
      <p:sp>
        <p:nvSpPr>
          <p:cNvPr id="122" name="Rectangle : coins arrondis 121"/>
          <p:cNvSpPr/>
          <p:nvPr/>
        </p:nvSpPr>
        <p:spPr>
          <a:xfrm>
            <a:off x="2779550" y="1459406"/>
            <a:ext cx="6767818" cy="3609451"/>
          </a:xfrm>
          <a:prstGeom prst="roundRect">
            <a:avLst>
              <a:gd name="adj" fmla="val 0"/>
            </a:avLst>
          </a:prstGeom>
          <a:solidFill>
            <a:schemeClr val="bg1">
              <a:alpha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6" name="Ellipse 95"/>
          <p:cNvSpPr>
            <a:spLocks noChangeAspect="1"/>
          </p:cNvSpPr>
          <p:nvPr/>
        </p:nvSpPr>
        <p:spPr>
          <a:xfrm>
            <a:off x="5407448" y="4488142"/>
            <a:ext cx="272544" cy="2725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5</a:t>
            </a:r>
          </a:p>
        </p:txBody>
      </p:sp>
      <p:pic>
        <p:nvPicPr>
          <p:cNvPr id="111" name="Picture 6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9" r="50812" b="17291"/>
          <a:stretch/>
        </p:blipFill>
        <p:spPr bwMode="auto">
          <a:xfrm flipV="1">
            <a:off x="5838341" y="4500877"/>
            <a:ext cx="329709" cy="324000"/>
          </a:xfrm>
          <a:prstGeom prst="rect">
            <a:avLst/>
          </a:prstGeom>
          <a:noFill/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0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>
            <a:grpSpLocks noChangeAspect="1"/>
          </p:cNvGrpSpPr>
          <p:nvPr/>
        </p:nvGrpSpPr>
        <p:grpSpPr>
          <a:xfrm>
            <a:off x="10805830" y="5502107"/>
            <a:ext cx="1080000" cy="1133191"/>
            <a:chOff x="10536749" y="5112770"/>
            <a:chExt cx="1250754" cy="1312355"/>
          </a:xfrm>
        </p:grpSpPr>
        <p:pic>
          <p:nvPicPr>
            <p:cNvPr id="3074" name="Picture 2" descr="Afficher l'image d'orig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6749" y="5112770"/>
              <a:ext cx="1250754" cy="1312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ZoneTexte 61"/>
            <p:cNvSpPr txBox="1"/>
            <p:nvPr/>
          </p:nvSpPr>
          <p:spPr>
            <a:xfrm>
              <a:off x="10739439" y="5639664"/>
              <a:ext cx="1048064" cy="54895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charset="0"/>
              </a:endParaRPr>
            </a:p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charset="0"/>
                </a:rPr>
                <a:t>15</a:t>
              </a:r>
            </a:p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charset="0"/>
                </a:rPr>
                <a:t>mn</a:t>
              </a:r>
            </a:p>
          </p:txBody>
        </p:sp>
      </p:grpSp>
      <p:grpSp>
        <p:nvGrpSpPr>
          <p:cNvPr id="7" name="Groupe 6"/>
          <p:cNvGrpSpPr>
            <a:grpSpLocks noChangeAspect="1"/>
          </p:cNvGrpSpPr>
          <p:nvPr/>
        </p:nvGrpSpPr>
        <p:grpSpPr>
          <a:xfrm>
            <a:off x="4816488" y="769199"/>
            <a:ext cx="2559024" cy="2434462"/>
            <a:chOff x="4462278" y="2206567"/>
            <a:chExt cx="3312000" cy="3150788"/>
          </a:xfrm>
        </p:grpSpPr>
        <p:grpSp>
          <p:nvGrpSpPr>
            <p:cNvPr id="3" name="Groupe 2"/>
            <p:cNvGrpSpPr/>
            <p:nvPr/>
          </p:nvGrpSpPr>
          <p:grpSpPr>
            <a:xfrm>
              <a:off x="4462278" y="2206567"/>
              <a:ext cx="3312000" cy="810227"/>
              <a:chOff x="1365813" y="1319508"/>
              <a:chExt cx="3955316" cy="1041727"/>
            </a:xfrm>
            <a:effectLst/>
          </p:grpSpPr>
          <p:sp>
            <p:nvSpPr>
              <p:cNvPr id="4" name="Rectangle à coins arrondis 3"/>
              <p:cNvSpPr/>
              <p:nvPr/>
            </p:nvSpPr>
            <p:spPr>
              <a:xfrm>
                <a:off x="3806653" y="1551007"/>
                <a:ext cx="1514476" cy="810228"/>
              </a:xfrm>
              <a:prstGeom prst="wedgeRoundRectCallout">
                <a:avLst>
                  <a:gd name="adj1" fmla="val -23908"/>
                  <a:gd name="adj2" fmla="val 73100"/>
                  <a:gd name="adj3" fmla="val 16667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You!</a:t>
                </a:r>
              </a:p>
            </p:txBody>
          </p:sp>
          <p:sp>
            <p:nvSpPr>
              <p:cNvPr id="5" name="Rectangle à coins arrondis 4"/>
              <p:cNvSpPr/>
              <p:nvPr/>
            </p:nvSpPr>
            <p:spPr>
              <a:xfrm>
                <a:off x="2733555" y="1319508"/>
                <a:ext cx="1203768" cy="810228"/>
              </a:xfrm>
              <a:prstGeom prst="wedgeRoundRectCallout">
                <a:avLst>
                  <a:gd name="adj1" fmla="val 14057"/>
                  <a:gd name="adj2" fmla="val 81291"/>
                  <a:gd name="adj3" fmla="val 16667"/>
                </a:avLst>
              </a:prstGeom>
              <a:solidFill>
                <a:srgbClr val="0085C6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To</a:t>
                </a:r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65813" y="1551007"/>
                <a:ext cx="1539434" cy="810228"/>
              </a:xfrm>
              <a:prstGeom prst="wedgeRoundRectCallout">
                <a:avLst>
                  <a:gd name="adj1" fmla="val 21644"/>
                  <a:gd name="adj2" fmla="val 73686"/>
                  <a:gd name="adj3" fmla="val 16667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Up</a:t>
                </a:r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278" y="3106408"/>
              <a:ext cx="3024000" cy="2250947"/>
            </a:xfrm>
            <a:prstGeom prst="rect">
              <a:avLst/>
            </a:prstGeom>
            <a:effectLst/>
          </p:spPr>
        </p:pic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91521" y="3193783"/>
            <a:ext cx="8105424" cy="19005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2400" b="1" u="sng" kern="0" dirty="0">
                <a:solidFill>
                  <a:schemeClr val="tx2"/>
                </a:solidFill>
              </a:rPr>
              <a:t>To Do</a:t>
            </a:r>
            <a:r>
              <a:rPr kumimoji="0" lang="fr-FR" altLang="fr-FR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: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altLang="fr-FR" sz="1100" kern="0" dirty="0">
              <a:solidFill>
                <a:schemeClr val="tx2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 sz="2400" kern="0" noProof="0" dirty="0">
                <a:solidFill>
                  <a:schemeClr val="tx2"/>
                </a:solidFill>
              </a:rPr>
              <a:t>	</a:t>
            </a:r>
            <a:r>
              <a:rPr lang="fr-FR" altLang="fr-FR" sz="2400" kern="0" dirty="0">
                <a:solidFill>
                  <a:schemeClr val="tx2"/>
                </a:solidFill>
              </a:rPr>
              <a:t>- </a:t>
            </a:r>
            <a:r>
              <a:rPr lang="fr-FR" altLang="fr-FR" sz="2400" kern="0" dirty="0" err="1">
                <a:solidFill>
                  <a:schemeClr val="tx2"/>
                </a:solidFill>
              </a:rPr>
              <a:t>Give</a:t>
            </a:r>
            <a:r>
              <a:rPr lang="fr-FR" altLang="fr-FR" sz="2400" kern="0" dirty="0">
                <a:solidFill>
                  <a:schemeClr val="tx2"/>
                </a:solidFill>
              </a:rPr>
              <a:t> a </a:t>
            </a:r>
            <a:r>
              <a:rPr lang="fr-FR" altLang="fr-FR" sz="2400" kern="0" dirty="0" err="1">
                <a:solidFill>
                  <a:schemeClr val="tx2"/>
                </a:solidFill>
              </a:rPr>
              <a:t>field</a:t>
            </a:r>
            <a:r>
              <a:rPr lang="fr-FR" altLang="fr-FR" sz="2400" kern="0" dirty="0">
                <a:solidFill>
                  <a:schemeClr val="tx2"/>
                </a:solidFill>
              </a:rPr>
              <a:t> </a:t>
            </a:r>
            <a:r>
              <a:rPr lang="fr-FR" altLang="fr-FR" sz="2400" kern="0" dirty="0" err="1">
                <a:solidFill>
                  <a:schemeClr val="tx2"/>
                </a:solidFill>
              </a:rPr>
              <a:t>definition</a:t>
            </a:r>
            <a:r>
              <a:rPr lang="fr-FR" altLang="fr-FR" sz="2400" kern="0" dirty="0">
                <a:solidFill>
                  <a:schemeClr val="tx2"/>
                </a:solidFill>
              </a:rPr>
              <a:t> of Machine Learning,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 altLang="fr-FR" sz="1050" kern="0" dirty="0">
              <a:solidFill>
                <a:schemeClr val="tx2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 sz="2400" kern="0" dirty="0" err="1">
                <a:solidFill>
                  <a:schemeClr val="tx2"/>
                </a:solidFill>
              </a:rPr>
              <a:t>Teamwork</a:t>
            </a:r>
            <a:r>
              <a:rPr lang="fr-FR" altLang="fr-FR" sz="2400" kern="0" dirty="0">
                <a:solidFill>
                  <a:schemeClr val="tx2"/>
                </a:solidFill>
              </a:rPr>
              <a:t> restitution </a:t>
            </a:r>
            <a:r>
              <a:rPr lang="fr-FR" altLang="fr-FR" kern="0" dirty="0">
                <a:solidFill>
                  <a:schemeClr val="tx2"/>
                </a:solidFill>
              </a:rPr>
              <a:t>(UK).</a:t>
            </a:r>
            <a:endParaRPr lang="fr-FR" altLang="fr-FR" sz="2000" kern="0" dirty="0">
              <a:solidFill>
                <a:schemeClr val="tx2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24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13" name="Groupe 12"/>
          <p:cNvGrpSpPr>
            <a:grpSpLocks noChangeAspect="1"/>
          </p:cNvGrpSpPr>
          <p:nvPr/>
        </p:nvGrpSpPr>
        <p:grpSpPr>
          <a:xfrm>
            <a:off x="5480754" y="5661584"/>
            <a:ext cx="1220097" cy="590969"/>
            <a:chOff x="4976195" y="5643839"/>
            <a:chExt cx="2067961" cy="100163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195" y="5643839"/>
              <a:ext cx="1001639" cy="1001639"/>
            </a:xfrm>
            <a:prstGeom prst="rect">
              <a:avLst/>
            </a:prstGeom>
          </p:spPr>
        </p:pic>
        <p:pic>
          <p:nvPicPr>
            <p:cNvPr id="17410" name="Picture 2" descr="Afficher l'image d'origin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671" y="5890427"/>
              <a:ext cx="648485" cy="648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898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16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906415" y="1420155"/>
            <a:ext cx="8784000" cy="115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“The study that gives computers the ability to </a:t>
            </a:r>
            <a:r>
              <a:rPr lang="en-US" sz="2400" b="1" dirty="0"/>
              <a:t>learn</a:t>
            </a:r>
            <a:r>
              <a:rPr lang="en-US" sz="2400" dirty="0"/>
              <a:t> without being explicitly programmed." </a:t>
            </a:r>
          </a:p>
          <a:p>
            <a:pPr algn="just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Arthur Samuel (1959)</a:t>
            </a:r>
          </a:p>
        </p:txBody>
      </p:sp>
      <p:pic>
        <p:nvPicPr>
          <p:cNvPr id="11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2716">
            <a:off x="119430" y="169037"/>
            <a:ext cx="1459419" cy="103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822839" y="3053595"/>
            <a:ext cx="878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“Machine Learning is the science of getting computers to act without being explicitly programmed.”</a:t>
            </a:r>
          </a:p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Andrew Ng (2009)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2838" y="4895034"/>
            <a:ext cx="8784001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Machine learning refers to an area of computer science in which patterns are derived (“learned”) from data with the goal to make sense of previously unknown </a:t>
            </a:r>
            <a:r>
              <a:rPr lang="fr-FR" sz="2400" dirty="0"/>
              <a:t>inputs.</a:t>
            </a:r>
          </a:p>
          <a:p>
            <a:pPr lvl="0"/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Maria </a:t>
            </a:r>
            <a:r>
              <a:rPr lang="en-US" sz="2000" dirty="0" err="1">
                <a:solidFill>
                  <a:prstClr val="black">
                    <a:lumMod val="50000"/>
                    <a:lumOff val="50000"/>
                  </a:prstClr>
                </a:solidFill>
              </a:rPr>
              <a:t>Schulda</a:t>
            </a:r>
            <a:r>
              <a:rPr lang="en-US" sz="20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(2014)</a:t>
            </a:r>
            <a:endParaRPr 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23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17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309131" y="4016612"/>
            <a:ext cx="424298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/>
              <a:t>Training experience (E): </a:t>
            </a:r>
            <a:r>
              <a:rPr lang="en-US" sz="1600" dirty="0">
                <a:solidFill>
                  <a:srgbClr val="595959"/>
                </a:solidFill>
              </a:rPr>
              <a:t>represented by a set of handwritten numbers </a:t>
            </a:r>
            <a:r>
              <a:rPr lang="fr-FR" sz="1600" dirty="0" err="1">
                <a:solidFill>
                  <a:srgbClr val="595959"/>
                </a:solidFill>
              </a:rPr>
              <a:t>with</a:t>
            </a:r>
            <a:r>
              <a:rPr lang="fr-FR" sz="1600" dirty="0">
                <a:solidFill>
                  <a:srgbClr val="595959"/>
                </a:solidFill>
              </a:rPr>
              <a:t> </a:t>
            </a:r>
            <a:r>
              <a:rPr lang="fr-FR" sz="1600" dirty="0" err="1">
                <a:solidFill>
                  <a:srgbClr val="595959"/>
                </a:solidFill>
              </a:rPr>
              <a:t>given</a:t>
            </a:r>
            <a:r>
              <a:rPr lang="fr-FR" sz="1600" dirty="0">
                <a:solidFill>
                  <a:srgbClr val="595959"/>
                </a:solidFill>
              </a:rPr>
              <a:t> classifications</a:t>
            </a:r>
          </a:p>
          <a:p>
            <a:pPr algn="just"/>
            <a:endParaRPr lang="fr-FR" sz="600" dirty="0">
              <a:solidFill>
                <a:srgbClr val="595959"/>
              </a:solidFill>
            </a:endParaRPr>
          </a:p>
          <a:p>
            <a:pPr algn="just"/>
            <a:r>
              <a:rPr lang="en-US" sz="1600" b="1" dirty="0"/>
              <a:t>Task (T): </a:t>
            </a:r>
            <a:r>
              <a:rPr lang="en-US" sz="1600" dirty="0">
                <a:solidFill>
                  <a:srgbClr val="595959"/>
                </a:solidFill>
              </a:rPr>
              <a:t>recognizing &amp; classifying handwritten numbers </a:t>
            </a:r>
            <a:r>
              <a:rPr lang="fr-FR" sz="1600" dirty="0" err="1">
                <a:solidFill>
                  <a:srgbClr val="595959"/>
                </a:solidFill>
              </a:rPr>
              <a:t>within</a:t>
            </a:r>
            <a:r>
              <a:rPr lang="fr-FR" sz="1600" dirty="0">
                <a:solidFill>
                  <a:srgbClr val="595959"/>
                </a:solidFill>
              </a:rPr>
              <a:t> images</a:t>
            </a:r>
          </a:p>
          <a:p>
            <a:pPr algn="just"/>
            <a:endParaRPr lang="fr-FR" sz="600" dirty="0">
              <a:solidFill>
                <a:srgbClr val="595959"/>
              </a:solidFill>
            </a:endParaRPr>
          </a:p>
          <a:p>
            <a:pPr algn="just"/>
            <a:r>
              <a:rPr lang="en-US" sz="1600" b="1" dirty="0"/>
              <a:t>Performance measure (P): </a:t>
            </a:r>
            <a:r>
              <a:rPr lang="en-US" sz="1600" dirty="0">
                <a:solidFill>
                  <a:srgbClr val="595959"/>
                </a:solidFill>
              </a:rPr>
              <a:t>percent of numbers correctly </a:t>
            </a:r>
            <a:r>
              <a:rPr lang="fr-FR" sz="1600" dirty="0" err="1">
                <a:solidFill>
                  <a:srgbClr val="595959"/>
                </a:solidFill>
              </a:rPr>
              <a:t>classified</a:t>
            </a:r>
            <a:endParaRPr lang="fr-FR" sz="1600" dirty="0">
              <a:solidFill>
                <a:srgbClr val="595959"/>
              </a:solidFill>
            </a:endParaRPr>
          </a:p>
          <a:p>
            <a:pPr algn="just"/>
            <a:endParaRPr lang="fr-FR" sz="600" dirty="0">
              <a:solidFill>
                <a:srgbClr val="595959"/>
              </a:solidFill>
            </a:endParaRPr>
          </a:p>
        </p:txBody>
      </p:sp>
      <p:grpSp>
        <p:nvGrpSpPr>
          <p:cNvPr id="1054" name="Groupe 1053"/>
          <p:cNvGrpSpPr/>
          <p:nvPr/>
        </p:nvGrpSpPr>
        <p:grpSpPr>
          <a:xfrm>
            <a:off x="1683389" y="4325025"/>
            <a:ext cx="3905470" cy="285337"/>
            <a:chOff x="3027253" y="861010"/>
            <a:chExt cx="3905470" cy="285337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3"/>
            <a:srcRect l="3911" r="1"/>
            <a:stretch/>
          </p:blipFill>
          <p:spPr>
            <a:xfrm>
              <a:off x="6669427" y="861010"/>
              <a:ext cx="263296" cy="285337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8887" y="861010"/>
              <a:ext cx="274016" cy="285337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5"/>
            <a:srcRect t="4985"/>
            <a:stretch/>
          </p:blipFill>
          <p:spPr>
            <a:xfrm>
              <a:off x="6062402" y="875235"/>
              <a:ext cx="274016" cy="271112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27253" y="861010"/>
              <a:ext cx="274015" cy="285337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55372" y="861010"/>
              <a:ext cx="274016" cy="285337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51857" y="861010"/>
              <a:ext cx="274016" cy="285337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48342" y="861010"/>
              <a:ext cx="274016" cy="285337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65917" y="861010"/>
              <a:ext cx="274016" cy="285337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34282" y="861010"/>
              <a:ext cx="274016" cy="285337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30767" y="861010"/>
              <a:ext cx="274016" cy="285337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41312" y="861010"/>
              <a:ext cx="274016" cy="285337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937797" y="861010"/>
              <a:ext cx="274016" cy="285337"/>
            </a:xfrm>
            <a:prstGeom prst="rect">
              <a:avLst/>
            </a:prstGeom>
          </p:spPr>
        </p:pic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544827" y="861010"/>
              <a:ext cx="274016" cy="285337"/>
            </a:xfrm>
            <a:prstGeom prst="rect">
              <a:avLst/>
            </a:prstGeom>
          </p:spPr>
        </p:pic>
      </p:grpSp>
      <p:grpSp>
        <p:nvGrpSpPr>
          <p:cNvPr id="1041" name="Groupe 1040"/>
          <p:cNvGrpSpPr>
            <a:grpSpLocks noChangeAspect="1"/>
          </p:cNvGrpSpPr>
          <p:nvPr/>
        </p:nvGrpSpPr>
        <p:grpSpPr>
          <a:xfrm>
            <a:off x="1754781" y="5294120"/>
            <a:ext cx="3664519" cy="272524"/>
            <a:chOff x="874683" y="2918069"/>
            <a:chExt cx="4595592" cy="341766"/>
          </a:xfrm>
        </p:grpSpPr>
        <p:sp>
          <p:nvSpPr>
            <p:cNvPr id="25" name="Ellipse 24"/>
            <p:cNvSpPr>
              <a:spLocks noChangeAspect="1"/>
            </p:cNvSpPr>
            <p:nvPr/>
          </p:nvSpPr>
          <p:spPr>
            <a:xfrm>
              <a:off x="1347327" y="2918069"/>
              <a:ext cx="341792" cy="341766"/>
            </a:xfrm>
            <a:prstGeom prst="ellipse">
              <a:avLst/>
            </a:prstGeom>
            <a:solidFill>
              <a:srgbClr val="C6DCEB"/>
            </a:solidFill>
            <a:ln>
              <a:solidFill>
                <a:srgbClr val="C6DC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1</a:t>
              </a:r>
            </a:p>
          </p:txBody>
        </p:sp>
        <p:sp>
          <p:nvSpPr>
            <p:cNvPr id="28" name="Ellipse 27"/>
            <p:cNvSpPr>
              <a:spLocks noChangeAspect="1"/>
            </p:cNvSpPr>
            <p:nvPr/>
          </p:nvSpPr>
          <p:spPr>
            <a:xfrm>
              <a:off x="4655842" y="2918069"/>
              <a:ext cx="341792" cy="341766"/>
            </a:xfrm>
            <a:prstGeom prst="ellipse">
              <a:avLst/>
            </a:prstGeom>
            <a:solidFill>
              <a:srgbClr val="C6D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8</a:t>
              </a:r>
            </a:p>
          </p:txBody>
        </p:sp>
        <p:sp>
          <p:nvSpPr>
            <p:cNvPr id="30" name="Ellipse 29"/>
            <p:cNvSpPr>
              <a:spLocks noChangeAspect="1"/>
            </p:cNvSpPr>
            <p:nvPr/>
          </p:nvSpPr>
          <p:spPr>
            <a:xfrm>
              <a:off x="2292617" y="2918069"/>
              <a:ext cx="341792" cy="341766"/>
            </a:xfrm>
            <a:prstGeom prst="ellipse">
              <a:avLst/>
            </a:prstGeom>
            <a:solidFill>
              <a:srgbClr val="C6D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3</a:t>
              </a:r>
            </a:p>
          </p:txBody>
        </p:sp>
        <p:sp>
          <p:nvSpPr>
            <p:cNvPr id="31" name="Ellipse 30"/>
            <p:cNvSpPr>
              <a:spLocks noChangeAspect="1"/>
            </p:cNvSpPr>
            <p:nvPr/>
          </p:nvSpPr>
          <p:spPr>
            <a:xfrm>
              <a:off x="2765262" y="2918069"/>
              <a:ext cx="341792" cy="341766"/>
            </a:xfrm>
            <a:prstGeom prst="ellipse">
              <a:avLst/>
            </a:prstGeom>
            <a:solidFill>
              <a:srgbClr val="C6D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4</a:t>
              </a:r>
            </a:p>
          </p:txBody>
        </p:sp>
        <p:sp>
          <p:nvSpPr>
            <p:cNvPr id="32" name="Ellipse 31"/>
            <p:cNvSpPr>
              <a:spLocks noChangeAspect="1"/>
            </p:cNvSpPr>
            <p:nvPr/>
          </p:nvSpPr>
          <p:spPr>
            <a:xfrm>
              <a:off x="3237907" y="2918069"/>
              <a:ext cx="341792" cy="341766"/>
            </a:xfrm>
            <a:prstGeom prst="ellipse">
              <a:avLst/>
            </a:prstGeom>
            <a:solidFill>
              <a:srgbClr val="C6D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5</a:t>
              </a:r>
            </a:p>
          </p:txBody>
        </p:sp>
        <p:sp>
          <p:nvSpPr>
            <p:cNvPr id="33" name="Ellipse 32"/>
            <p:cNvSpPr>
              <a:spLocks noChangeAspect="1"/>
            </p:cNvSpPr>
            <p:nvPr/>
          </p:nvSpPr>
          <p:spPr>
            <a:xfrm>
              <a:off x="3710552" y="2918069"/>
              <a:ext cx="341792" cy="341766"/>
            </a:xfrm>
            <a:prstGeom prst="ellipse">
              <a:avLst/>
            </a:prstGeom>
            <a:solidFill>
              <a:srgbClr val="C6D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6</a:t>
              </a:r>
            </a:p>
          </p:txBody>
        </p:sp>
        <p:sp>
          <p:nvSpPr>
            <p:cNvPr id="34" name="Ellipse 33"/>
            <p:cNvSpPr>
              <a:spLocks noChangeAspect="1"/>
            </p:cNvSpPr>
            <p:nvPr/>
          </p:nvSpPr>
          <p:spPr>
            <a:xfrm>
              <a:off x="4183197" y="2918069"/>
              <a:ext cx="341792" cy="341766"/>
            </a:xfrm>
            <a:prstGeom prst="ellipse">
              <a:avLst/>
            </a:prstGeom>
            <a:solidFill>
              <a:srgbClr val="C6DC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7</a:t>
              </a:r>
            </a:p>
          </p:txBody>
        </p:sp>
        <p:sp>
          <p:nvSpPr>
            <p:cNvPr id="35" name="Ellipse 34"/>
            <p:cNvSpPr>
              <a:spLocks noChangeAspect="1"/>
            </p:cNvSpPr>
            <p:nvPr/>
          </p:nvSpPr>
          <p:spPr>
            <a:xfrm>
              <a:off x="5128483" y="2918069"/>
              <a:ext cx="341792" cy="341766"/>
            </a:xfrm>
            <a:prstGeom prst="ellipse">
              <a:avLst/>
            </a:prstGeom>
            <a:solidFill>
              <a:srgbClr val="C6DCEB"/>
            </a:solidFill>
            <a:ln>
              <a:solidFill>
                <a:srgbClr val="C6DC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9</a:t>
              </a:r>
            </a:p>
          </p:txBody>
        </p:sp>
        <p:sp>
          <p:nvSpPr>
            <p:cNvPr id="36" name="Ellipse 35"/>
            <p:cNvSpPr>
              <a:spLocks noChangeAspect="1"/>
            </p:cNvSpPr>
            <p:nvPr/>
          </p:nvSpPr>
          <p:spPr>
            <a:xfrm>
              <a:off x="874683" y="2918069"/>
              <a:ext cx="341791" cy="341766"/>
            </a:xfrm>
            <a:prstGeom prst="ellipse">
              <a:avLst/>
            </a:prstGeom>
            <a:solidFill>
              <a:srgbClr val="C6DCEB"/>
            </a:solidFill>
            <a:ln>
              <a:solidFill>
                <a:srgbClr val="C6DC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0</a:t>
              </a:r>
            </a:p>
          </p:txBody>
        </p:sp>
        <p:sp>
          <p:nvSpPr>
            <p:cNvPr id="29" name="Ellipse 28"/>
            <p:cNvSpPr>
              <a:spLocks noChangeAspect="1"/>
            </p:cNvSpPr>
            <p:nvPr/>
          </p:nvSpPr>
          <p:spPr>
            <a:xfrm>
              <a:off x="1819972" y="2918069"/>
              <a:ext cx="341792" cy="341766"/>
            </a:xfrm>
            <a:prstGeom prst="ellipse">
              <a:avLst/>
            </a:prstGeom>
            <a:solidFill>
              <a:srgbClr val="0085C7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2</a:t>
              </a:r>
            </a:p>
          </p:txBody>
        </p:sp>
      </p:grpSp>
      <p:cxnSp>
        <p:nvCxnSpPr>
          <p:cNvPr id="38" name="Connecteur droit 37"/>
          <p:cNvCxnSpPr>
            <a:stCxn id="24" idx="2"/>
            <a:endCxn id="36" idx="0"/>
          </p:cNvCxnSpPr>
          <p:nvPr/>
        </p:nvCxnSpPr>
        <p:spPr>
          <a:xfrm flipH="1">
            <a:off x="1891053" y="4650055"/>
            <a:ext cx="1766241" cy="644065"/>
          </a:xfrm>
          <a:prstGeom prst="line">
            <a:avLst/>
          </a:prstGeom>
          <a:ln>
            <a:solidFill>
              <a:srgbClr val="C6D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24" idx="2"/>
            <a:endCxn id="25" idx="0"/>
          </p:cNvCxnSpPr>
          <p:nvPr/>
        </p:nvCxnSpPr>
        <p:spPr>
          <a:xfrm flipH="1">
            <a:off x="2267939" y="4650055"/>
            <a:ext cx="1389355" cy="644065"/>
          </a:xfrm>
          <a:prstGeom prst="line">
            <a:avLst/>
          </a:prstGeom>
          <a:ln>
            <a:solidFill>
              <a:srgbClr val="C6D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24" idx="2"/>
            <a:endCxn id="29" idx="0"/>
          </p:cNvCxnSpPr>
          <p:nvPr/>
        </p:nvCxnSpPr>
        <p:spPr>
          <a:xfrm flipH="1">
            <a:off x="2644825" y="4650055"/>
            <a:ext cx="1012469" cy="644065"/>
          </a:xfrm>
          <a:prstGeom prst="line">
            <a:avLst/>
          </a:prstGeom>
          <a:ln>
            <a:solidFill>
              <a:srgbClr val="C6D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24" idx="2"/>
            <a:endCxn id="30" idx="0"/>
          </p:cNvCxnSpPr>
          <p:nvPr/>
        </p:nvCxnSpPr>
        <p:spPr>
          <a:xfrm flipH="1">
            <a:off x="3021712" y="4650055"/>
            <a:ext cx="635582" cy="644065"/>
          </a:xfrm>
          <a:prstGeom prst="line">
            <a:avLst/>
          </a:prstGeom>
          <a:ln>
            <a:solidFill>
              <a:srgbClr val="C6D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24" idx="2"/>
            <a:endCxn id="31" idx="0"/>
          </p:cNvCxnSpPr>
          <p:nvPr/>
        </p:nvCxnSpPr>
        <p:spPr>
          <a:xfrm flipH="1">
            <a:off x="3398598" y="4650055"/>
            <a:ext cx="258696" cy="644065"/>
          </a:xfrm>
          <a:prstGeom prst="line">
            <a:avLst/>
          </a:prstGeom>
          <a:ln>
            <a:solidFill>
              <a:srgbClr val="C6D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24" idx="2"/>
            <a:endCxn id="32" idx="0"/>
          </p:cNvCxnSpPr>
          <p:nvPr/>
        </p:nvCxnSpPr>
        <p:spPr>
          <a:xfrm>
            <a:off x="3657294" y="4650055"/>
            <a:ext cx="118191" cy="644065"/>
          </a:xfrm>
          <a:prstGeom prst="line">
            <a:avLst/>
          </a:prstGeom>
          <a:ln>
            <a:solidFill>
              <a:srgbClr val="C6D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24" idx="2"/>
            <a:endCxn id="33" idx="0"/>
          </p:cNvCxnSpPr>
          <p:nvPr/>
        </p:nvCxnSpPr>
        <p:spPr>
          <a:xfrm>
            <a:off x="3657294" y="4650055"/>
            <a:ext cx="495077" cy="644065"/>
          </a:xfrm>
          <a:prstGeom prst="line">
            <a:avLst/>
          </a:prstGeom>
          <a:ln>
            <a:solidFill>
              <a:srgbClr val="C6D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24" idx="2"/>
            <a:endCxn id="34" idx="0"/>
          </p:cNvCxnSpPr>
          <p:nvPr/>
        </p:nvCxnSpPr>
        <p:spPr>
          <a:xfrm>
            <a:off x="3657294" y="4650055"/>
            <a:ext cx="871964" cy="644065"/>
          </a:xfrm>
          <a:prstGeom prst="line">
            <a:avLst/>
          </a:prstGeom>
          <a:ln>
            <a:solidFill>
              <a:srgbClr val="C6D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24" idx="2"/>
            <a:endCxn id="28" idx="0"/>
          </p:cNvCxnSpPr>
          <p:nvPr/>
        </p:nvCxnSpPr>
        <p:spPr>
          <a:xfrm>
            <a:off x="3657294" y="4650055"/>
            <a:ext cx="1248850" cy="644065"/>
          </a:xfrm>
          <a:prstGeom prst="line">
            <a:avLst/>
          </a:prstGeom>
          <a:ln>
            <a:solidFill>
              <a:srgbClr val="C6D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24" idx="2"/>
            <a:endCxn id="35" idx="0"/>
          </p:cNvCxnSpPr>
          <p:nvPr/>
        </p:nvCxnSpPr>
        <p:spPr>
          <a:xfrm>
            <a:off x="3657294" y="4650055"/>
            <a:ext cx="1625734" cy="644065"/>
          </a:xfrm>
          <a:prstGeom prst="line">
            <a:avLst/>
          </a:prstGeom>
          <a:ln>
            <a:solidFill>
              <a:srgbClr val="C6DC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spect="1"/>
          </p:cNvSpPr>
          <p:nvPr/>
        </p:nvSpPr>
        <p:spPr>
          <a:xfrm>
            <a:off x="3472592" y="4290055"/>
            <a:ext cx="369403" cy="360000"/>
          </a:xfrm>
          <a:prstGeom prst="rect">
            <a:avLst/>
          </a:prstGeom>
          <a:noFill/>
          <a:ln w="28575">
            <a:solidFill>
              <a:srgbClr val="008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3" name="ZoneTexte 1052"/>
              <p:cNvSpPr txBox="1"/>
              <p:nvPr/>
            </p:nvSpPr>
            <p:spPr>
              <a:xfrm>
                <a:off x="2681256" y="3833130"/>
                <a:ext cx="19159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Input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200" dirty="0"/>
                  <a:t>) = Images </a:t>
                </a:r>
                <a:r>
                  <a:rPr lang="fr-FR" sz="1200" dirty="0" err="1"/>
                  <a:t>features</a:t>
                </a:r>
                <a:endParaRPr lang="fr-FR" sz="1200" dirty="0"/>
              </a:p>
            </p:txBody>
          </p:sp>
        </mc:Choice>
        <mc:Fallback xmlns="">
          <p:sp>
            <p:nvSpPr>
              <p:cNvPr id="1053" name="ZoneTexte 1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256" y="3833130"/>
                <a:ext cx="1915914" cy="276999"/>
              </a:xfrm>
              <a:prstGeom prst="rect">
                <a:avLst/>
              </a:prstGeom>
              <a:blipFill>
                <a:blip r:embed="rId16"/>
                <a:stretch>
                  <a:fillRect l="-318"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/>
              <p:cNvSpPr txBox="1"/>
              <p:nvPr/>
            </p:nvSpPr>
            <p:spPr>
              <a:xfrm>
                <a:off x="2312009" y="5708979"/>
                <a:ext cx="3066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Output (Y)= Class labels {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sz="1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09" y="5708979"/>
                <a:ext cx="3066120" cy="276999"/>
              </a:xfrm>
              <a:prstGeom prst="rect">
                <a:avLst/>
              </a:prstGeom>
              <a:blipFill>
                <a:blip r:embed="rId1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1704000" y="1421030"/>
            <a:ext cx="8784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"A program can be said to </a:t>
            </a:r>
            <a:r>
              <a:rPr lang="en-US" sz="2400" b="1" dirty="0"/>
              <a:t>learn</a:t>
            </a:r>
            <a:r>
              <a:rPr lang="en-US" sz="2400" dirty="0"/>
              <a:t> from </a:t>
            </a:r>
            <a:r>
              <a:rPr lang="en-US" sz="2400" b="1" dirty="0"/>
              <a:t>experience</a:t>
            </a:r>
            <a:r>
              <a:rPr lang="en-US" sz="2400" dirty="0"/>
              <a:t> </a:t>
            </a:r>
            <a:r>
              <a:rPr lang="en-US" sz="2400" b="1" dirty="0"/>
              <a:t>E</a:t>
            </a:r>
            <a:r>
              <a:rPr lang="en-US" sz="2400" dirty="0"/>
              <a:t> with respect to some class of </a:t>
            </a:r>
            <a:r>
              <a:rPr lang="en-US" sz="2400" b="1" dirty="0"/>
              <a:t>tasks T </a:t>
            </a:r>
            <a:r>
              <a:rPr lang="en-US" sz="2400" dirty="0"/>
              <a:t>and </a:t>
            </a:r>
            <a:r>
              <a:rPr lang="en-US" sz="2400" b="1" dirty="0"/>
              <a:t>performance measure P</a:t>
            </a:r>
            <a:r>
              <a:rPr lang="en-US" sz="2400" dirty="0"/>
              <a:t>, if its performance at tasks in </a:t>
            </a:r>
            <a:r>
              <a:rPr lang="en-US" sz="2400" b="1" dirty="0"/>
              <a:t>T</a:t>
            </a:r>
            <a:r>
              <a:rPr lang="en-US" sz="2400" dirty="0"/>
              <a:t>, as measured by </a:t>
            </a:r>
            <a:r>
              <a:rPr lang="en-US" sz="2400" b="1" dirty="0"/>
              <a:t>P</a:t>
            </a:r>
            <a:r>
              <a:rPr lang="en-US" sz="2400" dirty="0"/>
              <a:t>, improves with experience </a:t>
            </a:r>
            <a:r>
              <a:rPr lang="en-US" sz="2400" b="1" dirty="0"/>
              <a:t>E</a:t>
            </a:r>
            <a:r>
              <a:rPr lang="en-US" sz="2400" dirty="0"/>
              <a:t>." </a:t>
            </a:r>
          </a:p>
          <a:p>
            <a:pPr algn="just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Tom Mitchell (1977)</a:t>
            </a:r>
          </a:p>
          <a:p>
            <a:pPr algn="just"/>
            <a:endParaRPr lang="en-US" sz="2400" dirty="0"/>
          </a:p>
        </p:txBody>
      </p:sp>
      <p:sp>
        <p:nvSpPr>
          <p:cNvPr id="47" name="ZoneTexte 46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sp>
        <p:nvSpPr>
          <p:cNvPr id="6" name="Flèche : double flèche horizontale 5"/>
          <p:cNvSpPr/>
          <p:nvPr/>
        </p:nvSpPr>
        <p:spPr>
          <a:xfrm>
            <a:off x="5677783" y="4675389"/>
            <a:ext cx="495391" cy="265321"/>
          </a:xfrm>
          <a:prstGeom prst="leftRightArrow">
            <a:avLst/>
          </a:prstGeom>
          <a:solidFill>
            <a:srgbClr val="4D4A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42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 animBg="1"/>
      <p:bldP spid="1053" grpId="0"/>
      <p:bldP spid="95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18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4000" y="1676029"/>
            <a:ext cx="878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Machine Learning Systems:</a:t>
            </a:r>
          </a:p>
          <a:p>
            <a:pPr algn="just"/>
            <a:endParaRPr lang="en-US" sz="1200" dirty="0"/>
          </a:p>
          <a:p>
            <a:pPr algn="just"/>
            <a:r>
              <a:rPr lang="en-US" sz="2400" dirty="0"/>
              <a:t>			- improve their </a:t>
            </a:r>
            <a:r>
              <a:rPr lang="en-US" sz="2400" b="1" dirty="0"/>
              <a:t>P</a:t>
            </a:r>
            <a:r>
              <a:rPr lang="en-US" sz="2400" dirty="0"/>
              <a:t>erformance</a:t>
            </a:r>
          </a:p>
          <a:p>
            <a:pPr algn="just"/>
            <a:r>
              <a:rPr lang="en-US" sz="2400" dirty="0"/>
              <a:t>			- at some </a:t>
            </a:r>
            <a:r>
              <a:rPr lang="en-US" sz="2400" b="1" dirty="0"/>
              <a:t>T</a:t>
            </a:r>
            <a:r>
              <a:rPr lang="en-US" sz="2400" dirty="0"/>
              <a:t>ask</a:t>
            </a:r>
          </a:p>
          <a:p>
            <a:pPr algn="just"/>
            <a:r>
              <a:rPr lang="en-US" sz="2400" dirty="0"/>
              <a:t>			- with </a:t>
            </a:r>
            <a:r>
              <a:rPr lang="en-US" sz="2400" b="1" dirty="0"/>
              <a:t>E</a:t>
            </a:r>
            <a:r>
              <a:rPr lang="en-US" sz="2400" dirty="0"/>
              <a:t>xperience</a:t>
            </a:r>
            <a:endParaRPr lang="en-US" sz="2000" dirty="0"/>
          </a:p>
          <a:p>
            <a:pPr algn="just"/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3474472" y="4618284"/>
            <a:ext cx="7653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4D4A4B"/>
                </a:solidFill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34829" y="5062236"/>
            <a:ext cx="1989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85C7"/>
                </a:solidFill>
              </a:rPr>
              <a:t>Experience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97360" y="4616449"/>
            <a:ext cx="14873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4D4A4B"/>
                </a:solidFill>
              </a:rPr>
              <a:t>Understanding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04598" y="5062236"/>
            <a:ext cx="1989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85C7"/>
                </a:solidFill>
              </a:rPr>
              <a:t>Task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49552" y="5062236"/>
            <a:ext cx="1989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85C7"/>
                </a:solidFill>
              </a:rPr>
              <a:t>Performance</a:t>
            </a:r>
          </a:p>
        </p:txBody>
      </p:sp>
      <p:grpSp>
        <p:nvGrpSpPr>
          <p:cNvPr id="35" name="Groupe 34"/>
          <p:cNvGrpSpPr/>
          <p:nvPr/>
        </p:nvGrpSpPr>
        <p:grpSpPr>
          <a:xfrm>
            <a:off x="4264019" y="4180593"/>
            <a:ext cx="3683649" cy="1246474"/>
            <a:chOff x="4130996" y="3972346"/>
            <a:chExt cx="3960913" cy="1340295"/>
          </a:xfrm>
        </p:grpSpPr>
        <p:sp>
          <p:nvSpPr>
            <p:cNvPr id="36" name="Rectangle : coins arrondis 35"/>
            <p:cNvSpPr/>
            <p:nvPr/>
          </p:nvSpPr>
          <p:spPr>
            <a:xfrm>
              <a:off x="4992925" y="3972346"/>
              <a:ext cx="2223589" cy="1340295"/>
            </a:xfrm>
            <a:prstGeom prst="roundRect">
              <a:avLst>
                <a:gd name="adj" fmla="val 2993"/>
              </a:avLst>
            </a:prstGeom>
            <a:noFill/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bIns="0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M</a:t>
              </a:r>
              <a:r>
                <a:rPr lang="fr-FR" sz="1200" b="1" dirty="0">
                  <a:solidFill>
                    <a:schemeClr val="tx1"/>
                  </a:solidFill>
                </a:rPr>
                <a:t>ACHINE </a:t>
              </a:r>
              <a:r>
                <a:rPr lang="fr-FR" sz="1400" b="1" dirty="0">
                  <a:solidFill>
                    <a:schemeClr val="tx1"/>
                  </a:solidFill>
                </a:rPr>
                <a:t>L</a:t>
              </a:r>
              <a:r>
                <a:rPr lang="fr-FR" sz="1200" b="1" dirty="0">
                  <a:solidFill>
                    <a:schemeClr val="tx1"/>
                  </a:solidFill>
                </a:rPr>
                <a:t>EARNING </a:t>
              </a:r>
              <a:r>
                <a:rPr lang="fr-FR" sz="1400" b="1" dirty="0">
                  <a:solidFill>
                    <a:schemeClr val="tx1"/>
                  </a:solidFill>
                </a:rPr>
                <a:t>S</a:t>
              </a:r>
              <a:r>
                <a:rPr lang="fr-FR" sz="1200" b="1" dirty="0">
                  <a:solidFill>
                    <a:schemeClr val="tx1"/>
                  </a:solidFill>
                </a:rPr>
                <a:t>YSTEM</a:t>
              </a:r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Flèche : chevron 36"/>
            <p:cNvSpPr/>
            <p:nvPr/>
          </p:nvSpPr>
          <p:spPr>
            <a:xfrm>
              <a:off x="4130996" y="4384057"/>
              <a:ext cx="1060083" cy="516873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0" rtlCol="0" anchor="ctr"/>
            <a:lstStyle/>
            <a:p>
              <a:pPr algn="ctr">
                <a:lnSpc>
                  <a:spcPts val="1400"/>
                </a:lnSpc>
              </a:pP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Input</a:t>
              </a:r>
            </a:p>
          </p:txBody>
        </p:sp>
        <p:pic>
          <p:nvPicPr>
            <p:cNvPr id="44" name="Image 4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0714" r="9625" b="13564"/>
            <a:stretch/>
          </p:blipFill>
          <p:spPr>
            <a:xfrm rot="306592">
              <a:off x="5637343" y="4333125"/>
              <a:ext cx="914784" cy="569370"/>
            </a:xfrm>
            <a:prstGeom prst="rect">
              <a:avLst/>
            </a:prstGeom>
          </p:spPr>
        </p:pic>
        <p:sp>
          <p:nvSpPr>
            <p:cNvPr id="41" name="Flèche : chevron 40"/>
            <p:cNvSpPr/>
            <p:nvPr/>
          </p:nvSpPr>
          <p:spPr>
            <a:xfrm>
              <a:off x="7031826" y="4384057"/>
              <a:ext cx="1060083" cy="516873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ts val="1400"/>
                </a:lnSpc>
              </a:pPr>
              <a:r>
                <a:rPr lang="fr-FR" sz="1400" dirty="0">
                  <a:solidFill>
                    <a:schemeClr val="bg1">
                      <a:lumMod val="50000"/>
                    </a:schemeClr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21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19</a:t>
            </a:fld>
            <a:endParaRPr lang="fr-FR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5359774" y="4903744"/>
            <a:ext cx="1280740" cy="731848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FFFF"/>
                </a:solidFill>
                <a:latin typeface="+mn-lt"/>
              </a:rPr>
              <a:t>Computer</a:t>
            </a: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4920663" y="5123299"/>
            <a:ext cx="43911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100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4920663" y="5452630"/>
            <a:ext cx="43911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10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640513" y="5233076"/>
            <a:ext cx="36592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100"/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4244948" y="4915885"/>
            <a:ext cx="620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Data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4069609" y="5260439"/>
            <a:ext cx="856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Output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7006439" y="5050049"/>
            <a:ext cx="9809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Program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411948" y="4903744"/>
            <a:ext cx="1280740" cy="731848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FFFF"/>
                </a:solidFill>
                <a:latin typeface="+mn-lt"/>
              </a:rPr>
              <a:t>Computer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7972837" y="5269667"/>
            <a:ext cx="43911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10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9692687" y="5233076"/>
            <a:ext cx="36592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10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rot="5400000">
            <a:off x="8835113" y="4699256"/>
            <a:ext cx="43910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10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8735049" y="4116324"/>
            <a:ext cx="6345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Data</a:t>
            </a: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10058613" y="5040885"/>
            <a:ext cx="856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+mn-lt"/>
              </a:rPr>
              <a:t>Output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6642863" y="2709613"/>
            <a:ext cx="36592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100"/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7008789" y="2526587"/>
            <a:ext cx="9809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Program</a:t>
            </a: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8414298" y="2380281"/>
            <a:ext cx="1280740" cy="731848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FFFF"/>
                </a:solidFill>
                <a:latin typeface="+mn-lt"/>
              </a:rPr>
              <a:t>Computer</a:t>
            </a: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7975186" y="2746206"/>
            <a:ext cx="439111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100"/>
          </a:p>
        </p:txBody>
      </p:sp>
      <p:sp>
        <p:nvSpPr>
          <p:cNvPr id="40" name="Line 8"/>
          <p:cNvSpPr>
            <a:spLocks noChangeShapeType="1"/>
          </p:cNvSpPr>
          <p:nvPr/>
        </p:nvSpPr>
        <p:spPr bwMode="auto">
          <a:xfrm>
            <a:off x="9695037" y="2709614"/>
            <a:ext cx="36592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100"/>
          </a:p>
        </p:txBody>
      </p:sp>
      <p:sp>
        <p:nvSpPr>
          <p:cNvPr id="41" name="Line 6"/>
          <p:cNvSpPr>
            <a:spLocks noChangeShapeType="1"/>
          </p:cNvSpPr>
          <p:nvPr/>
        </p:nvSpPr>
        <p:spPr bwMode="auto">
          <a:xfrm rot="5400000">
            <a:off x="8837463" y="2175794"/>
            <a:ext cx="43910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100"/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8737399" y="1592862"/>
            <a:ext cx="6345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Data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10060963" y="2517422"/>
            <a:ext cx="856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+mn-lt"/>
              </a:rPr>
              <a:t>Output</a:t>
            </a: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" r="3509"/>
          <a:stretch/>
        </p:blipFill>
        <p:spPr>
          <a:xfrm>
            <a:off x="5489716" y="2074112"/>
            <a:ext cx="1016030" cy="11041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6" name="Nuage 45"/>
          <p:cNvSpPr/>
          <p:nvPr/>
        </p:nvSpPr>
        <p:spPr>
          <a:xfrm>
            <a:off x="1274712" y="3323660"/>
            <a:ext cx="1982835" cy="100855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b="1" dirty="0">
                <a:solidFill>
                  <a:schemeClr val="tx1"/>
                </a:solidFill>
              </a:rPr>
              <a:t>Observable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phenomena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53" name="Connecteur : en angle 52"/>
          <p:cNvCxnSpPr>
            <a:stCxn id="46" idx="0"/>
            <a:endCxn id="104" idx="1"/>
          </p:cNvCxnSpPr>
          <p:nvPr/>
        </p:nvCxnSpPr>
        <p:spPr>
          <a:xfrm flipV="1">
            <a:off x="3255895" y="2625982"/>
            <a:ext cx="1765870" cy="1201958"/>
          </a:xfrm>
          <a:prstGeom prst="bentConnector3">
            <a:avLst>
              <a:gd name="adj1" fmla="val 14223"/>
            </a:avLst>
          </a:prstGeom>
          <a:ln w="444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512574" y="5735401"/>
            <a:ext cx="7402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Machine Learning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512575" y="3214959"/>
            <a:ext cx="7402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Classic Programming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2290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6" t="28407" r="18344" b="28631"/>
          <a:stretch/>
        </p:blipFill>
        <p:spPr bwMode="auto">
          <a:xfrm>
            <a:off x="3755207" y="5109538"/>
            <a:ext cx="313209" cy="20692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 : en angle 79"/>
          <p:cNvCxnSpPr>
            <a:stCxn id="12290" idx="3"/>
            <a:endCxn id="62" idx="1"/>
          </p:cNvCxnSpPr>
          <p:nvPr/>
        </p:nvCxnSpPr>
        <p:spPr>
          <a:xfrm>
            <a:off x="4068417" y="5213002"/>
            <a:ext cx="151812" cy="4931"/>
          </a:xfrm>
          <a:prstGeom prst="bentConnector3">
            <a:avLst>
              <a:gd name="adj1" fmla="val 50000"/>
            </a:avLst>
          </a:prstGeom>
          <a:ln w="444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/>
          <p:cNvCxnSpPr>
            <a:stCxn id="46" idx="0"/>
            <a:endCxn id="12290" idx="1"/>
          </p:cNvCxnSpPr>
          <p:nvPr/>
        </p:nvCxnSpPr>
        <p:spPr>
          <a:xfrm>
            <a:off x="3255895" y="3827940"/>
            <a:ext cx="499312" cy="1385062"/>
          </a:xfrm>
          <a:prstGeom prst="bentConnector3">
            <a:avLst>
              <a:gd name="adj1" fmla="val 50000"/>
            </a:avLst>
          </a:prstGeom>
          <a:ln w="444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220228" y="5037126"/>
            <a:ext cx="123576" cy="361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pic>
        <p:nvPicPr>
          <p:cNvPr id="104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6" t="28407" r="18344" b="28631"/>
          <a:stretch/>
        </p:blipFill>
        <p:spPr bwMode="auto">
          <a:xfrm>
            <a:off x="5021765" y="2522518"/>
            <a:ext cx="313209" cy="20692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Connecteur : en angle 104"/>
          <p:cNvCxnSpPr>
            <a:stCxn id="104" idx="3"/>
            <a:endCxn id="44" idx="1"/>
          </p:cNvCxnSpPr>
          <p:nvPr/>
        </p:nvCxnSpPr>
        <p:spPr>
          <a:xfrm>
            <a:off x="5334974" y="2625981"/>
            <a:ext cx="154741" cy="231"/>
          </a:xfrm>
          <a:prstGeom prst="bentConnector3">
            <a:avLst>
              <a:gd name="adj1" fmla="val 50000"/>
            </a:avLst>
          </a:prstGeom>
          <a:ln w="444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" r="3509"/>
          <a:stretch/>
        </p:blipFill>
        <p:spPr>
          <a:xfrm>
            <a:off x="5587002" y="5737504"/>
            <a:ext cx="297271" cy="3230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11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1" grpId="0" animBg="1"/>
      <p:bldP spid="23" grpId="0" animBg="1"/>
      <p:bldP spid="24" grpId="0" animBg="1"/>
      <p:bldP spid="22" grpId="0" animBg="1"/>
      <p:bldP spid="25" grpId="0"/>
      <p:bldP spid="27" grpId="0"/>
      <p:bldP spid="74" grpId="0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48"/>
          <p:cNvCxnSpPr>
            <a:stCxn id="22" idx="6"/>
            <a:endCxn id="45" idx="0"/>
          </p:cNvCxnSpPr>
          <p:nvPr/>
        </p:nvCxnSpPr>
        <p:spPr>
          <a:xfrm flipH="1">
            <a:off x="4877187" y="3932021"/>
            <a:ext cx="5397" cy="529477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44149" y="3711103"/>
            <a:ext cx="10103741" cy="124274"/>
          </a:xfrm>
          <a:prstGeom prst="rect">
            <a:avLst/>
          </a:prstGeom>
          <a:solidFill>
            <a:srgbClr val="009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1794195" y="2686573"/>
            <a:ext cx="2133150" cy="1245448"/>
            <a:chOff x="2070218" y="2429191"/>
            <a:chExt cx="2133150" cy="1245448"/>
          </a:xfrm>
        </p:grpSpPr>
        <p:sp>
          <p:nvSpPr>
            <p:cNvPr id="5" name="Rectangle 4"/>
            <p:cNvSpPr/>
            <p:nvPr/>
          </p:nvSpPr>
          <p:spPr>
            <a:xfrm rot="19620000">
              <a:off x="2070218" y="2429191"/>
              <a:ext cx="2133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b="1" cap="all" dirty="0">
                  <a:solidFill>
                    <a:schemeClr val="bg1">
                      <a:lumMod val="65000"/>
                    </a:schemeClr>
                  </a:solidFill>
                  <a:ea typeface="Times New Roman" panose="02020603050405020304" pitchFamily="18" charset="0"/>
                </a:rPr>
                <a:t>DATA, technologies</a:t>
              </a:r>
            </a:p>
            <a:p>
              <a:r>
                <a:rPr lang="en-GB" sz="1200" b="1" cap="all" dirty="0">
                  <a:solidFill>
                    <a:schemeClr val="bg1">
                      <a:lumMod val="65000"/>
                    </a:schemeClr>
                  </a:solidFill>
                  <a:ea typeface="Times New Roman" panose="02020603050405020304" pitchFamily="18" charset="0"/>
                </a:rPr>
                <a:t> &amp; digitalisation</a:t>
              </a:r>
              <a:endParaRPr lang="fr-FR" sz="1200" b="1" cap="all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3061070" y="2686573"/>
            <a:ext cx="2133150" cy="1245448"/>
            <a:chOff x="2070218" y="2429191"/>
            <a:chExt cx="2133150" cy="1245448"/>
          </a:xfrm>
        </p:grpSpPr>
        <p:sp>
          <p:nvSpPr>
            <p:cNvPr id="17" name="Rectangle 16"/>
            <p:cNvSpPr/>
            <p:nvPr/>
          </p:nvSpPr>
          <p:spPr>
            <a:xfrm rot="19620000">
              <a:off x="2070218" y="2429191"/>
              <a:ext cx="2133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>
                  <a:ea typeface="Calibri" panose="020F0502020204030204" pitchFamily="34" charset="0"/>
                  <a:cs typeface="Times New Roman" panose="02020603050405020304" pitchFamily="18" charset="0"/>
                </a:rPr>
                <a:t>DataScience</a:t>
              </a:r>
            </a:p>
            <a:p>
              <a:pPr>
                <a:spcAft>
                  <a:spcPts val="0"/>
                </a:spcAft>
              </a:pPr>
              <a:r>
                <a:rPr lang="fr-FR" sz="1200" b="1" cap="all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1200" b="1" cap="all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Guiding</a:t>
              </a:r>
              <a:r>
                <a:rPr lang="fr-FR" sz="1200" b="1" cap="all" dirty="0"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1200" b="1" cap="all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Principles</a:t>
              </a:r>
              <a:endParaRPr lang="fr-FR" sz="1050" cap="all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Ellipse 17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4612863" y="2686573"/>
            <a:ext cx="2133150" cy="1245448"/>
            <a:chOff x="2070218" y="2429191"/>
            <a:chExt cx="2133150" cy="1245448"/>
          </a:xfrm>
        </p:grpSpPr>
        <p:sp>
          <p:nvSpPr>
            <p:cNvPr id="21" name="Rectangle 20"/>
            <p:cNvSpPr/>
            <p:nvPr/>
          </p:nvSpPr>
          <p:spPr>
            <a:xfrm rot="19620000">
              <a:off x="2070218" y="2429191"/>
              <a:ext cx="2133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DATA ANALYSIS</a:t>
              </a:r>
            </a:p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1200" b="1" cap="all" dirty="0" err="1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Process</a:t>
              </a: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fr-FR" sz="1200" b="1" cap="all" dirty="0" err="1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mETHODS</a:t>
              </a:r>
              <a:endParaRPr lang="fr-FR" sz="1050" cap="all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Ellipse 21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6011374" y="2686573"/>
            <a:ext cx="2133150" cy="1245448"/>
            <a:chOff x="2070218" y="2429191"/>
            <a:chExt cx="2133150" cy="1245448"/>
          </a:xfrm>
        </p:grpSpPr>
        <p:sp>
          <p:nvSpPr>
            <p:cNvPr id="24" name="Rectangle 23"/>
            <p:cNvSpPr/>
            <p:nvPr/>
          </p:nvSpPr>
          <p:spPr>
            <a:xfrm rot="19620000">
              <a:off x="2070218" y="2429191"/>
              <a:ext cx="2133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 err="1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ModEliNG</a:t>
              </a: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fr-FR" sz="1200" b="1" cap="all" dirty="0" err="1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algorithms</a:t>
              </a:r>
              <a:endParaRPr lang="fr-FR" sz="1050" cap="all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Ellipse 24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7609516" y="2686573"/>
            <a:ext cx="2133150" cy="1245448"/>
            <a:chOff x="2070218" y="2429191"/>
            <a:chExt cx="2133150" cy="1245448"/>
          </a:xfrm>
        </p:grpSpPr>
        <p:sp>
          <p:nvSpPr>
            <p:cNvPr id="27" name="Rectangle 26"/>
            <p:cNvSpPr/>
            <p:nvPr/>
          </p:nvSpPr>
          <p:spPr>
            <a:xfrm rot="19620000">
              <a:off x="2070218" y="2429191"/>
              <a:ext cx="2133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DataScience</a:t>
              </a:r>
            </a:p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fr-FR" sz="1200" b="1" cap="all" dirty="0" err="1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EcosystEMS</a:t>
              </a: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&amp; TOOLS</a:t>
              </a:r>
              <a:endParaRPr lang="fr-FR" sz="1050" cap="all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9168272" y="2686573"/>
            <a:ext cx="2133150" cy="1245448"/>
            <a:chOff x="2070218" y="2429191"/>
            <a:chExt cx="2133150" cy="1245448"/>
          </a:xfrm>
        </p:grpSpPr>
        <p:sp>
          <p:nvSpPr>
            <p:cNvPr id="31" name="Rectangle 30"/>
            <p:cNvSpPr/>
            <p:nvPr/>
          </p:nvSpPr>
          <p:spPr>
            <a:xfrm rot="19620000">
              <a:off x="2070218" y="2429191"/>
              <a:ext cx="21331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DataScience</a:t>
              </a:r>
            </a:p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Project Management</a:t>
              </a:r>
              <a:endParaRPr lang="fr-FR" sz="1050" cap="all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539541" y="2778906"/>
            <a:ext cx="2133150" cy="1153115"/>
            <a:chOff x="2070218" y="2521524"/>
            <a:chExt cx="2133150" cy="1153115"/>
          </a:xfrm>
        </p:grpSpPr>
        <p:sp>
          <p:nvSpPr>
            <p:cNvPr id="34" name="Rectangle 33"/>
            <p:cNvSpPr/>
            <p:nvPr/>
          </p:nvSpPr>
          <p:spPr>
            <a:xfrm rot="19620000">
              <a:off x="2070218" y="2521524"/>
              <a:ext cx="21331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INTRODUCTION</a:t>
              </a:r>
              <a:endParaRPr lang="fr-FR" sz="1050" b="1" cap="all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10653494" y="2778906"/>
            <a:ext cx="2133150" cy="1153115"/>
            <a:chOff x="2070218" y="2521524"/>
            <a:chExt cx="2133150" cy="1153115"/>
          </a:xfrm>
        </p:grpSpPr>
        <p:sp>
          <p:nvSpPr>
            <p:cNvPr id="37" name="Rectangle 36"/>
            <p:cNvSpPr/>
            <p:nvPr/>
          </p:nvSpPr>
          <p:spPr>
            <a:xfrm rot="19620000">
              <a:off x="2070218" y="2521524"/>
              <a:ext cx="213315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fr-FR" sz="1200" b="1" cap="all" dirty="0">
                  <a:solidFill>
                    <a:schemeClr val="bg1">
                      <a:lumMod val="65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CONCLUSION</a:t>
              </a:r>
              <a:endParaRPr lang="fr-FR" sz="1050" cap="all" dirty="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 rot="5400000">
              <a:off x="2159939" y="3314639"/>
              <a:ext cx="360000" cy="360000"/>
            </a:xfrm>
            <a:prstGeom prst="ellipse">
              <a:avLst/>
            </a:prstGeom>
            <a:solidFill>
              <a:srgbClr val="0085C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44" name="Ellipse 43"/>
          <p:cNvSpPr/>
          <p:nvPr/>
        </p:nvSpPr>
        <p:spPr>
          <a:xfrm>
            <a:off x="4733187" y="4907618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45" name="Ellipse 44"/>
          <p:cNvSpPr/>
          <p:nvPr/>
        </p:nvSpPr>
        <p:spPr>
          <a:xfrm>
            <a:off x="4697187" y="4461498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85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43" name="Ellipse 42"/>
          <p:cNvSpPr/>
          <p:nvPr/>
        </p:nvSpPr>
        <p:spPr>
          <a:xfrm>
            <a:off x="4733187" y="5281738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46" name="Connecteur droit 45"/>
          <p:cNvCxnSpPr>
            <a:endCxn id="48" idx="0"/>
          </p:cNvCxnSpPr>
          <p:nvPr/>
        </p:nvCxnSpPr>
        <p:spPr>
          <a:xfrm flipH="1">
            <a:off x="6284085" y="3932021"/>
            <a:ext cx="5397" cy="529477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6145482" y="4907618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8" name="Ellipse 47"/>
          <p:cNvSpPr/>
          <p:nvPr/>
        </p:nvSpPr>
        <p:spPr>
          <a:xfrm>
            <a:off x="6104085" y="4461498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85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0" name="Ellipse 49"/>
          <p:cNvSpPr/>
          <p:nvPr/>
        </p:nvSpPr>
        <p:spPr>
          <a:xfrm>
            <a:off x="6145482" y="5281738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cxnSp>
        <p:nvCxnSpPr>
          <p:cNvPr id="51" name="Connecteur droit 50"/>
          <p:cNvCxnSpPr>
            <a:stCxn id="28" idx="6"/>
            <a:endCxn id="53" idx="0"/>
          </p:cNvCxnSpPr>
          <p:nvPr/>
        </p:nvCxnSpPr>
        <p:spPr>
          <a:xfrm>
            <a:off x="7879237" y="3932021"/>
            <a:ext cx="1347" cy="529476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7735237" y="4902287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3" name="Ellipse 52"/>
          <p:cNvSpPr/>
          <p:nvPr/>
        </p:nvSpPr>
        <p:spPr>
          <a:xfrm>
            <a:off x="7700584" y="4461497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85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4" name="Ellipse 53"/>
          <p:cNvSpPr/>
          <p:nvPr/>
        </p:nvSpPr>
        <p:spPr>
          <a:xfrm>
            <a:off x="7735237" y="5271077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55" name="Ellipse 54"/>
          <p:cNvSpPr/>
          <p:nvPr/>
        </p:nvSpPr>
        <p:spPr>
          <a:xfrm>
            <a:off x="7735237" y="5638876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56" name="Connecteur droit 55"/>
          <p:cNvCxnSpPr>
            <a:stCxn id="32" idx="6"/>
            <a:endCxn id="58" idx="0"/>
          </p:cNvCxnSpPr>
          <p:nvPr/>
        </p:nvCxnSpPr>
        <p:spPr>
          <a:xfrm>
            <a:off x="9437993" y="3932021"/>
            <a:ext cx="1743" cy="529475"/>
          </a:xfrm>
          <a:prstGeom prst="line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9294389" y="4902286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8" name="Ellipse 57"/>
          <p:cNvSpPr/>
          <p:nvPr/>
        </p:nvSpPr>
        <p:spPr>
          <a:xfrm>
            <a:off x="9259736" y="4461496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85C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59" name="Ellipse 58"/>
          <p:cNvSpPr/>
          <p:nvPr/>
        </p:nvSpPr>
        <p:spPr>
          <a:xfrm>
            <a:off x="9294389" y="5271076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60" name="Ellipse 59"/>
          <p:cNvSpPr/>
          <p:nvPr/>
        </p:nvSpPr>
        <p:spPr>
          <a:xfrm>
            <a:off x="9294389" y="5638875"/>
            <a:ext cx="288000" cy="28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2</a:t>
            </a:fld>
            <a:endParaRPr lang="fr-FR" dirty="0"/>
          </a:p>
        </p:txBody>
      </p:sp>
      <p:grpSp>
        <p:nvGrpSpPr>
          <p:cNvPr id="61" name="Groupe 60"/>
          <p:cNvGrpSpPr/>
          <p:nvPr/>
        </p:nvGrpSpPr>
        <p:grpSpPr>
          <a:xfrm>
            <a:off x="636178" y="986751"/>
            <a:ext cx="5797304" cy="360000"/>
            <a:chOff x="558922" y="1002366"/>
            <a:chExt cx="5797304" cy="360000"/>
          </a:xfrm>
        </p:grpSpPr>
        <p:sp>
          <p:nvSpPr>
            <p:cNvPr id="62" name="Ellipse 61"/>
            <p:cNvSpPr/>
            <p:nvPr/>
          </p:nvSpPr>
          <p:spPr>
            <a:xfrm>
              <a:off x="1008229" y="1002366"/>
              <a:ext cx="360000" cy="360000"/>
            </a:xfrm>
            <a:prstGeom prst="ellipse">
              <a:avLst/>
            </a:prstGeom>
            <a:solidFill>
              <a:srgbClr val="0094D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2">
                      <a:lumMod val="25000"/>
                    </a:schemeClr>
                  </a:solidFill>
                </a:rPr>
                <a:t>1</a:t>
              </a:r>
            </a:p>
          </p:txBody>
        </p:sp>
        <p:sp>
          <p:nvSpPr>
            <p:cNvPr id="63" name="Ellipse 62"/>
            <p:cNvSpPr/>
            <p:nvPr/>
          </p:nvSpPr>
          <p:spPr>
            <a:xfrm>
              <a:off x="558922" y="1002366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bg2">
                      <a:lumMod val="25000"/>
                    </a:schemeClr>
                  </a:solidFill>
                </a:rPr>
                <a:t>M</a:t>
              </a:r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1413354" y="1052289"/>
              <a:ext cx="4942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Management de solutions  métiers en </a:t>
              </a:r>
              <a:r>
                <a:rPr lang="fr-FR" sz="1400" b="1" dirty="0" err="1"/>
                <a:t>Datascience</a:t>
              </a:r>
              <a:r>
                <a:rPr lang="fr-FR" sz="1400" b="1" dirty="0"/>
                <a:t> &amp; </a:t>
              </a:r>
              <a:r>
                <a:rPr lang="fr-FR" sz="1400" b="1" dirty="0" err="1"/>
                <a:t>Big</a:t>
              </a:r>
              <a:r>
                <a:rPr lang="fr-FR" sz="1400" b="1" dirty="0"/>
                <a:t> data</a:t>
              </a:r>
              <a:endParaRPr lang="fr-FR" sz="1400" b="1" dirty="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536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20</a:t>
            </a:fld>
            <a:endParaRPr lang="fr-FR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5359774" y="4903744"/>
            <a:ext cx="1280740" cy="731848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FFFF"/>
                </a:solidFill>
                <a:latin typeface="+mn-lt"/>
              </a:rPr>
              <a:t>Computer</a:t>
            </a: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 flipV="1">
            <a:off x="4818937" y="5123298"/>
            <a:ext cx="540837" cy="86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100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 flipV="1">
            <a:off x="4842825" y="5452630"/>
            <a:ext cx="516949" cy="22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10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640513" y="5233076"/>
            <a:ext cx="36592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100"/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4244948" y="4915885"/>
            <a:ext cx="620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Data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4069609" y="5260439"/>
            <a:ext cx="856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Output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7006439" y="5050049"/>
            <a:ext cx="9809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Program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8411948" y="4903744"/>
            <a:ext cx="1280740" cy="731848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FFFF"/>
                </a:solidFill>
                <a:latin typeface="+mn-lt"/>
              </a:rPr>
              <a:t>Computer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7972837" y="5269667"/>
            <a:ext cx="43911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10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9692687" y="5233076"/>
            <a:ext cx="365926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10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 rot="5400000" flipV="1">
            <a:off x="8810707" y="4674851"/>
            <a:ext cx="485569" cy="23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10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8735049" y="4116324"/>
            <a:ext cx="6345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Data</a:t>
            </a: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10058613" y="5040885"/>
            <a:ext cx="856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+mn-lt"/>
              </a:rPr>
              <a:t>Output</a:t>
            </a:r>
          </a:p>
        </p:txBody>
      </p:sp>
      <p:sp>
        <p:nvSpPr>
          <p:cNvPr id="46" name="Nuage 45"/>
          <p:cNvSpPr/>
          <p:nvPr/>
        </p:nvSpPr>
        <p:spPr>
          <a:xfrm>
            <a:off x="1274712" y="4708256"/>
            <a:ext cx="1982835" cy="100855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b="1" dirty="0">
                <a:solidFill>
                  <a:schemeClr val="tx1"/>
                </a:solidFill>
              </a:rPr>
              <a:t>Observable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phenomena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512574" y="5735401"/>
            <a:ext cx="7402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chemeClr val="tx2"/>
                </a:solidFill>
              </a:rPr>
              <a:t>Machine Learning</a:t>
            </a:r>
          </a:p>
        </p:txBody>
      </p:sp>
      <p:pic>
        <p:nvPicPr>
          <p:cNvPr id="12290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6" t="28407" r="18344" b="28631"/>
          <a:stretch/>
        </p:blipFill>
        <p:spPr bwMode="auto">
          <a:xfrm>
            <a:off x="3755207" y="5109538"/>
            <a:ext cx="313209" cy="20692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necteur : en angle 79"/>
          <p:cNvCxnSpPr>
            <a:stCxn id="12290" idx="3"/>
            <a:endCxn id="62" idx="1"/>
          </p:cNvCxnSpPr>
          <p:nvPr/>
        </p:nvCxnSpPr>
        <p:spPr>
          <a:xfrm>
            <a:off x="4068417" y="5213002"/>
            <a:ext cx="151812" cy="4931"/>
          </a:xfrm>
          <a:prstGeom prst="bentConnector3">
            <a:avLst>
              <a:gd name="adj1" fmla="val 50000"/>
            </a:avLst>
          </a:prstGeom>
          <a:ln w="444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 : en angle 83"/>
          <p:cNvCxnSpPr>
            <a:stCxn id="46" idx="0"/>
            <a:endCxn id="12290" idx="1"/>
          </p:cNvCxnSpPr>
          <p:nvPr/>
        </p:nvCxnSpPr>
        <p:spPr>
          <a:xfrm>
            <a:off x="3255895" y="5212536"/>
            <a:ext cx="499312" cy="466"/>
          </a:xfrm>
          <a:prstGeom prst="bentConnector3">
            <a:avLst>
              <a:gd name="adj1" fmla="val 50000"/>
            </a:avLst>
          </a:prstGeom>
          <a:ln w="444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220228" y="5037126"/>
            <a:ext cx="123576" cy="361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13" name="ZoneTexte 112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" r="3509"/>
          <a:stretch/>
        </p:blipFill>
        <p:spPr>
          <a:xfrm>
            <a:off x="5587002" y="5737504"/>
            <a:ext cx="297271" cy="32306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359150" y="2440032"/>
            <a:ext cx="75557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Feature </a:t>
            </a:r>
            <a:r>
              <a:rPr lang="en-US" sz="2000" dirty="0"/>
              <a:t>selection is also called variable selection or attribute selection.</a:t>
            </a:r>
          </a:p>
          <a:p>
            <a:pPr algn="just"/>
            <a:r>
              <a:rPr lang="en-US" sz="2000" dirty="0"/>
              <a:t>The goal is to select (</a:t>
            </a:r>
            <a:r>
              <a:rPr lang="en-US" sz="2000" dirty="0" err="1"/>
              <a:t>automaticaly</a:t>
            </a:r>
            <a:r>
              <a:rPr lang="en-US" sz="2000" dirty="0"/>
              <a:t> or handcraft) attributes in the dataset  that are most relevant to the predictive modeling problem.</a:t>
            </a:r>
          </a:p>
        </p:txBody>
      </p:sp>
      <p:grpSp>
        <p:nvGrpSpPr>
          <p:cNvPr id="69" name="Groupe 68"/>
          <p:cNvGrpSpPr/>
          <p:nvPr/>
        </p:nvGrpSpPr>
        <p:grpSpPr>
          <a:xfrm>
            <a:off x="4904602" y="5025051"/>
            <a:ext cx="217605" cy="208025"/>
            <a:chOff x="4904602" y="5025051"/>
            <a:chExt cx="217605" cy="208025"/>
          </a:xfrm>
        </p:grpSpPr>
        <p:sp>
          <p:nvSpPr>
            <p:cNvPr id="3" name="Ellipse 2"/>
            <p:cNvSpPr>
              <a:spLocks noChangeAspect="1"/>
            </p:cNvSpPr>
            <p:nvPr/>
          </p:nvSpPr>
          <p:spPr>
            <a:xfrm>
              <a:off x="4904602" y="5025051"/>
              <a:ext cx="217605" cy="2080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/>
            <p:cNvCxnSpPr>
              <a:stCxn id="3" idx="4"/>
              <a:endCxn id="3" idx="0"/>
            </p:cNvCxnSpPr>
            <p:nvPr/>
          </p:nvCxnSpPr>
          <p:spPr>
            <a:xfrm flipV="1">
              <a:off x="5013405" y="5025051"/>
              <a:ext cx="0" cy="208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>
              <a:stCxn id="3" idx="6"/>
              <a:endCxn id="3" idx="2"/>
            </p:cNvCxnSpPr>
            <p:nvPr/>
          </p:nvCxnSpPr>
          <p:spPr>
            <a:xfrm flipH="1">
              <a:off x="4904602" y="5129064"/>
              <a:ext cx="2176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/>
          <p:cNvSpPr/>
          <p:nvPr/>
        </p:nvSpPr>
        <p:spPr>
          <a:xfrm>
            <a:off x="4700247" y="3209841"/>
            <a:ext cx="642324" cy="255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8" name="Connecteur droit avec flèche 67"/>
          <p:cNvCxnSpPr>
            <a:stCxn id="66" idx="2"/>
            <a:endCxn id="3" idx="0"/>
          </p:cNvCxnSpPr>
          <p:nvPr/>
        </p:nvCxnSpPr>
        <p:spPr>
          <a:xfrm flipH="1">
            <a:off x="5013405" y="3465429"/>
            <a:ext cx="8004" cy="1559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/>
          <p:cNvGrpSpPr/>
          <p:nvPr/>
        </p:nvGrpSpPr>
        <p:grpSpPr>
          <a:xfrm>
            <a:off x="8943512" y="4481452"/>
            <a:ext cx="217605" cy="208025"/>
            <a:chOff x="4904602" y="5025051"/>
            <a:chExt cx="217605" cy="208025"/>
          </a:xfrm>
        </p:grpSpPr>
        <p:sp>
          <p:nvSpPr>
            <p:cNvPr id="81" name="Ellipse 80"/>
            <p:cNvSpPr>
              <a:spLocks noChangeAspect="1"/>
            </p:cNvSpPr>
            <p:nvPr/>
          </p:nvSpPr>
          <p:spPr>
            <a:xfrm>
              <a:off x="4904602" y="5025051"/>
              <a:ext cx="217605" cy="20802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2" name="Connecteur droit 81"/>
            <p:cNvCxnSpPr>
              <a:stCxn id="81" idx="4"/>
              <a:endCxn id="81" idx="0"/>
            </p:cNvCxnSpPr>
            <p:nvPr/>
          </p:nvCxnSpPr>
          <p:spPr>
            <a:xfrm flipV="1">
              <a:off x="5013405" y="5025051"/>
              <a:ext cx="0" cy="2080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>
              <a:stCxn id="81" idx="6"/>
              <a:endCxn id="81" idx="2"/>
            </p:cNvCxnSpPr>
            <p:nvPr/>
          </p:nvCxnSpPr>
          <p:spPr>
            <a:xfrm flipH="1">
              <a:off x="4904602" y="5129064"/>
              <a:ext cx="2176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necteur : en angle 70"/>
          <p:cNvCxnSpPr>
            <a:stCxn id="66" idx="2"/>
            <a:endCxn id="81" idx="2"/>
          </p:cNvCxnSpPr>
          <p:nvPr/>
        </p:nvCxnSpPr>
        <p:spPr>
          <a:xfrm rot="16200000" flipH="1">
            <a:off x="6422442" y="2064395"/>
            <a:ext cx="1120036" cy="392210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1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1" grpId="0" animBg="1"/>
      <p:bldP spid="23" grpId="0" animBg="1"/>
      <p:bldP spid="24" grpId="0" animBg="1"/>
      <p:bldP spid="22" grpId="0" animBg="1"/>
      <p:bldP spid="25" grpId="0"/>
      <p:bldP spid="27" grpId="0"/>
      <p:bldP spid="74" grpId="0"/>
      <p:bldP spid="62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>
            <a:grpSpLocks noChangeAspect="1"/>
          </p:cNvGrpSpPr>
          <p:nvPr/>
        </p:nvGrpSpPr>
        <p:grpSpPr>
          <a:xfrm>
            <a:off x="10805830" y="5502107"/>
            <a:ext cx="1080000" cy="1133191"/>
            <a:chOff x="10536749" y="5112770"/>
            <a:chExt cx="1250754" cy="1312355"/>
          </a:xfrm>
        </p:grpSpPr>
        <p:pic>
          <p:nvPicPr>
            <p:cNvPr id="3074" name="Picture 2" descr="Afficher l'image d'orig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6749" y="5112770"/>
              <a:ext cx="1250754" cy="1312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ZoneTexte 61"/>
            <p:cNvSpPr txBox="1"/>
            <p:nvPr/>
          </p:nvSpPr>
          <p:spPr>
            <a:xfrm>
              <a:off x="10739439" y="5639664"/>
              <a:ext cx="1048064" cy="54895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charset="0"/>
              </a:endParaRPr>
            </a:p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charset="0"/>
                </a:rPr>
                <a:t>15</a:t>
              </a:r>
            </a:p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charset="0"/>
                </a:rPr>
                <a:t>mn</a:t>
              </a:r>
            </a:p>
          </p:txBody>
        </p:sp>
      </p:grpSp>
      <p:grpSp>
        <p:nvGrpSpPr>
          <p:cNvPr id="7" name="Groupe 6"/>
          <p:cNvGrpSpPr>
            <a:grpSpLocks noChangeAspect="1"/>
          </p:cNvGrpSpPr>
          <p:nvPr/>
        </p:nvGrpSpPr>
        <p:grpSpPr>
          <a:xfrm>
            <a:off x="4816488" y="769199"/>
            <a:ext cx="2559024" cy="2434462"/>
            <a:chOff x="4462278" y="2206567"/>
            <a:chExt cx="3312000" cy="3150788"/>
          </a:xfrm>
        </p:grpSpPr>
        <p:grpSp>
          <p:nvGrpSpPr>
            <p:cNvPr id="3" name="Groupe 2"/>
            <p:cNvGrpSpPr/>
            <p:nvPr/>
          </p:nvGrpSpPr>
          <p:grpSpPr>
            <a:xfrm>
              <a:off x="4462278" y="2206567"/>
              <a:ext cx="3312000" cy="810227"/>
              <a:chOff x="1365813" y="1319508"/>
              <a:chExt cx="3955316" cy="1041727"/>
            </a:xfrm>
            <a:effectLst/>
          </p:grpSpPr>
          <p:sp>
            <p:nvSpPr>
              <p:cNvPr id="4" name="Rectangle à coins arrondis 3"/>
              <p:cNvSpPr/>
              <p:nvPr/>
            </p:nvSpPr>
            <p:spPr>
              <a:xfrm>
                <a:off x="3806653" y="1551007"/>
                <a:ext cx="1514476" cy="810228"/>
              </a:xfrm>
              <a:prstGeom prst="wedgeRoundRectCallout">
                <a:avLst>
                  <a:gd name="adj1" fmla="val -23908"/>
                  <a:gd name="adj2" fmla="val 73100"/>
                  <a:gd name="adj3" fmla="val 16667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You!</a:t>
                </a:r>
              </a:p>
            </p:txBody>
          </p:sp>
          <p:sp>
            <p:nvSpPr>
              <p:cNvPr id="5" name="Rectangle à coins arrondis 4"/>
              <p:cNvSpPr/>
              <p:nvPr/>
            </p:nvSpPr>
            <p:spPr>
              <a:xfrm>
                <a:off x="2733555" y="1319508"/>
                <a:ext cx="1203768" cy="810228"/>
              </a:xfrm>
              <a:prstGeom prst="wedgeRoundRectCallout">
                <a:avLst>
                  <a:gd name="adj1" fmla="val 14057"/>
                  <a:gd name="adj2" fmla="val 81291"/>
                  <a:gd name="adj3" fmla="val 16667"/>
                </a:avLst>
              </a:prstGeom>
              <a:solidFill>
                <a:srgbClr val="0085C6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To</a:t>
                </a:r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65813" y="1551007"/>
                <a:ext cx="1539434" cy="810228"/>
              </a:xfrm>
              <a:prstGeom prst="wedgeRoundRectCallout">
                <a:avLst>
                  <a:gd name="adj1" fmla="val 21644"/>
                  <a:gd name="adj2" fmla="val 73686"/>
                  <a:gd name="adj3" fmla="val 16667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Up</a:t>
                </a:r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278" y="3106408"/>
              <a:ext cx="3024000" cy="2250947"/>
            </a:xfrm>
            <a:prstGeom prst="rect">
              <a:avLst/>
            </a:prstGeom>
            <a:effectLst/>
          </p:spPr>
        </p:pic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91521" y="3193783"/>
            <a:ext cx="8199635" cy="276229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2400" b="1" u="sng" kern="0" dirty="0">
                <a:solidFill>
                  <a:schemeClr val="tx2"/>
                </a:solidFill>
              </a:rPr>
              <a:t>To Do</a:t>
            </a:r>
            <a:r>
              <a:rPr kumimoji="0" lang="fr-FR" altLang="fr-FR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: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altLang="fr-FR" sz="1100" kern="0" dirty="0">
              <a:solidFill>
                <a:schemeClr val="tx2"/>
              </a:solidFill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 sz="2400" kern="0" noProof="0" dirty="0">
                <a:solidFill>
                  <a:schemeClr val="tx2"/>
                </a:solidFill>
              </a:rPr>
              <a:t>	</a:t>
            </a:r>
            <a:r>
              <a:rPr lang="fr-FR" altLang="fr-FR" sz="2400" kern="0" dirty="0">
                <a:solidFill>
                  <a:schemeClr val="tx2"/>
                </a:solidFill>
              </a:rPr>
              <a:t>- </a:t>
            </a:r>
            <a:r>
              <a:rPr lang="fr-FR" altLang="fr-FR" sz="2400" kern="0" dirty="0" err="1">
                <a:solidFill>
                  <a:schemeClr val="tx2"/>
                </a:solidFill>
              </a:rPr>
              <a:t>Given</a:t>
            </a:r>
            <a:r>
              <a:rPr lang="fr-FR" altLang="fr-FR" sz="2400" kern="0" dirty="0">
                <a:solidFill>
                  <a:schemeClr val="tx2"/>
                </a:solidFill>
              </a:rPr>
              <a:t> </a:t>
            </a:r>
            <a:r>
              <a:rPr lang="fr-FR" altLang="fr-FR" sz="2400" kern="0" dirty="0" err="1">
                <a:solidFill>
                  <a:schemeClr val="tx2"/>
                </a:solidFill>
              </a:rPr>
              <a:t>some</a:t>
            </a:r>
            <a:r>
              <a:rPr lang="fr-FR" altLang="fr-FR" sz="2400" kern="0" dirty="0">
                <a:solidFill>
                  <a:schemeClr val="tx2"/>
                </a:solidFill>
              </a:rPr>
              <a:t> </a:t>
            </a:r>
            <a:r>
              <a:rPr lang="fr-FR" altLang="fr-FR" sz="2400" kern="0" dirty="0" err="1">
                <a:solidFill>
                  <a:schemeClr val="tx2"/>
                </a:solidFill>
              </a:rPr>
              <a:t>examples</a:t>
            </a:r>
            <a:r>
              <a:rPr lang="fr-FR" altLang="fr-FR" sz="2400" kern="0" dirty="0">
                <a:solidFill>
                  <a:schemeClr val="tx2"/>
                </a:solidFill>
              </a:rPr>
              <a:t> of </a:t>
            </a:r>
            <a:r>
              <a:rPr lang="fr-FR" altLang="fr-FR" sz="2400" kern="0" dirty="0" err="1">
                <a:solidFill>
                  <a:schemeClr val="tx2"/>
                </a:solidFill>
              </a:rPr>
              <a:t>features</a:t>
            </a:r>
            <a:r>
              <a:rPr lang="fr-FR" altLang="fr-FR" sz="2400" kern="0" dirty="0">
                <a:solidFill>
                  <a:schemeClr val="tx2"/>
                </a:solidFill>
              </a:rPr>
              <a:t>?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defRPr/>
            </a:pPr>
            <a:endParaRPr lang="fr-FR" altLang="fr-FR" sz="800" kern="0" dirty="0">
              <a:solidFill>
                <a:schemeClr val="tx2"/>
              </a:solidFill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 sz="2400" kern="0" dirty="0">
                <a:solidFill>
                  <a:schemeClr val="tx2"/>
                </a:solidFill>
              </a:rPr>
              <a:t>	- </a:t>
            </a:r>
            <a:r>
              <a:rPr lang="fr-FR" altLang="fr-FR" sz="2400" kern="0" dirty="0" err="1">
                <a:solidFill>
                  <a:schemeClr val="tx2"/>
                </a:solidFill>
              </a:rPr>
              <a:t>What</a:t>
            </a:r>
            <a:r>
              <a:rPr lang="fr-FR" altLang="fr-FR" sz="2400" kern="0" dirty="0">
                <a:solidFill>
                  <a:schemeClr val="tx2"/>
                </a:solidFill>
              </a:rPr>
              <a:t> </a:t>
            </a:r>
            <a:r>
              <a:rPr lang="fr-FR" altLang="fr-FR" sz="2400" kern="0" dirty="0" err="1">
                <a:solidFill>
                  <a:schemeClr val="tx2"/>
                </a:solidFill>
              </a:rPr>
              <a:t>can</a:t>
            </a:r>
            <a:r>
              <a:rPr lang="fr-FR" altLang="fr-FR" sz="2400" kern="0" dirty="0">
                <a:solidFill>
                  <a:schemeClr val="tx2"/>
                </a:solidFill>
              </a:rPr>
              <a:t> </a:t>
            </a:r>
            <a:r>
              <a:rPr lang="fr-FR" altLang="fr-FR" sz="2400" kern="0" dirty="0" err="1">
                <a:solidFill>
                  <a:schemeClr val="tx2"/>
                </a:solidFill>
              </a:rPr>
              <a:t>be</a:t>
            </a:r>
            <a:r>
              <a:rPr lang="fr-FR" altLang="fr-FR" sz="2400" kern="0" dirty="0">
                <a:solidFill>
                  <a:schemeClr val="tx2"/>
                </a:solidFill>
              </a:rPr>
              <a:t> the main </a:t>
            </a:r>
            <a:r>
              <a:rPr lang="fr-FR" altLang="fr-FR" sz="2400" kern="0" dirty="0" err="1">
                <a:solidFill>
                  <a:schemeClr val="tx2"/>
                </a:solidFill>
              </a:rPr>
              <a:t>problems</a:t>
            </a:r>
            <a:r>
              <a:rPr lang="fr-FR" altLang="fr-FR" sz="2400" kern="0" dirty="0">
                <a:solidFill>
                  <a:schemeClr val="tx2"/>
                </a:solidFill>
              </a:rPr>
              <a:t> </a:t>
            </a:r>
            <a:r>
              <a:rPr lang="fr-FR" altLang="fr-FR" sz="2400" kern="0" dirty="0" err="1">
                <a:solidFill>
                  <a:schemeClr val="tx2"/>
                </a:solidFill>
              </a:rPr>
              <a:t>with</a:t>
            </a:r>
            <a:r>
              <a:rPr lang="fr-FR" altLang="fr-FR" sz="2400" kern="0" dirty="0">
                <a:solidFill>
                  <a:schemeClr val="tx2"/>
                </a:solidFill>
              </a:rPr>
              <a:t> </a:t>
            </a:r>
            <a:r>
              <a:rPr lang="fr-FR" altLang="fr-FR" sz="2400" kern="0" dirty="0" err="1">
                <a:solidFill>
                  <a:schemeClr val="tx2"/>
                </a:solidFill>
              </a:rPr>
              <a:t>feature</a:t>
            </a:r>
            <a:r>
              <a:rPr lang="fr-FR" altLang="fr-FR" sz="2400" kern="0" dirty="0">
                <a:solidFill>
                  <a:schemeClr val="tx2"/>
                </a:solidFill>
              </a:rPr>
              <a:t> 	extractions?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 altLang="fr-FR" sz="1050" kern="0" dirty="0">
              <a:solidFill>
                <a:schemeClr val="tx2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 sz="2400" kern="0" dirty="0" err="1">
                <a:solidFill>
                  <a:schemeClr val="tx2"/>
                </a:solidFill>
              </a:rPr>
              <a:t>Teamwork</a:t>
            </a:r>
            <a:r>
              <a:rPr lang="fr-FR" altLang="fr-FR" sz="2400" kern="0" dirty="0">
                <a:solidFill>
                  <a:schemeClr val="tx2"/>
                </a:solidFill>
              </a:rPr>
              <a:t> restitution </a:t>
            </a:r>
            <a:r>
              <a:rPr lang="fr-FR" altLang="fr-FR" kern="0" dirty="0">
                <a:solidFill>
                  <a:schemeClr val="tx2"/>
                </a:solidFill>
              </a:rPr>
              <a:t>(UK).</a:t>
            </a:r>
            <a:endParaRPr lang="fr-FR" altLang="fr-FR" sz="2000" kern="0" dirty="0">
              <a:solidFill>
                <a:schemeClr val="tx2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24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13" name="Groupe 12"/>
          <p:cNvGrpSpPr>
            <a:grpSpLocks noChangeAspect="1"/>
          </p:cNvGrpSpPr>
          <p:nvPr/>
        </p:nvGrpSpPr>
        <p:grpSpPr>
          <a:xfrm>
            <a:off x="5480754" y="5661584"/>
            <a:ext cx="1220097" cy="590969"/>
            <a:chOff x="4976195" y="5643839"/>
            <a:chExt cx="2067961" cy="100163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195" y="5643839"/>
              <a:ext cx="1001639" cy="1001639"/>
            </a:xfrm>
            <a:prstGeom prst="rect">
              <a:avLst/>
            </a:prstGeom>
          </p:spPr>
        </p:pic>
        <p:pic>
          <p:nvPicPr>
            <p:cNvPr id="17410" name="Picture 2" descr="Afficher l'image d'origin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671" y="5890427"/>
              <a:ext cx="648485" cy="648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637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22</a:t>
            </a:fld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2"/>
          <a:srcRect t="22345" b="39677"/>
          <a:stretch/>
        </p:blipFill>
        <p:spPr>
          <a:xfrm>
            <a:off x="382172" y="1591427"/>
            <a:ext cx="4796377" cy="1367625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316" y="1750682"/>
            <a:ext cx="1381850" cy="143894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80360" y="5205138"/>
            <a:ext cx="7202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Good features are informative, independent, and simple</a:t>
            </a:r>
            <a:endParaRPr lang="fr-FR" sz="2400" dirty="0"/>
          </a:p>
        </p:txBody>
      </p:sp>
      <p:sp>
        <p:nvSpPr>
          <p:cNvPr id="14" name="Rectangle 13"/>
          <p:cNvSpPr/>
          <p:nvPr/>
        </p:nvSpPr>
        <p:spPr>
          <a:xfrm>
            <a:off x="882316" y="3392488"/>
            <a:ext cx="4054509" cy="1169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7820527" y="3345605"/>
            <a:ext cx="4054509" cy="1169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24050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23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pic>
        <p:nvPicPr>
          <p:cNvPr id="11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2716">
            <a:off x="119430" y="169037"/>
            <a:ext cx="1459419" cy="103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704000" y="1420156"/>
            <a:ext cx="878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Machine Learning uses computers to perform predictive models that </a:t>
            </a:r>
            <a:r>
              <a:rPr lang="en-US" sz="2400" b="1" dirty="0"/>
              <a:t>learn </a:t>
            </a:r>
            <a:r>
              <a:rPr lang="en-US" sz="2400" dirty="0"/>
              <a:t>from existing data to predict trends, performance and future behaviors without being explicitly programmed.</a:t>
            </a:r>
          </a:p>
        </p:txBody>
      </p:sp>
      <p:grpSp>
        <p:nvGrpSpPr>
          <p:cNvPr id="40" name="Groupe 39"/>
          <p:cNvGrpSpPr/>
          <p:nvPr/>
        </p:nvGrpSpPr>
        <p:grpSpPr>
          <a:xfrm>
            <a:off x="4264019" y="3196222"/>
            <a:ext cx="3683649" cy="2208124"/>
            <a:chOff x="4130996" y="2938313"/>
            <a:chExt cx="3960913" cy="2374328"/>
          </a:xfrm>
        </p:grpSpPr>
        <p:sp>
          <p:nvSpPr>
            <p:cNvPr id="49" name="Rectangle : coins arrondis 48"/>
            <p:cNvSpPr/>
            <p:nvPr/>
          </p:nvSpPr>
          <p:spPr>
            <a:xfrm>
              <a:off x="4992925" y="3972346"/>
              <a:ext cx="2223589" cy="1340295"/>
            </a:xfrm>
            <a:prstGeom prst="roundRect">
              <a:avLst>
                <a:gd name="adj" fmla="val 2993"/>
              </a:avLst>
            </a:prstGeom>
            <a:noFill/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bIns="0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M</a:t>
              </a:r>
              <a:r>
                <a:rPr lang="fr-FR" sz="1200" b="1" dirty="0">
                  <a:solidFill>
                    <a:schemeClr val="tx1"/>
                  </a:solidFill>
                </a:rPr>
                <a:t>ACHINE </a:t>
              </a:r>
              <a:r>
                <a:rPr lang="fr-FR" sz="1400" b="1" dirty="0">
                  <a:solidFill>
                    <a:schemeClr val="tx1"/>
                  </a:solidFill>
                </a:rPr>
                <a:t>L</a:t>
              </a:r>
              <a:r>
                <a:rPr lang="fr-FR" sz="1200" b="1" dirty="0">
                  <a:solidFill>
                    <a:schemeClr val="tx1"/>
                  </a:solidFill>
                </a:rPr>
                <a:t>EARNING </a:t>
              </a:r>
              <a:r>
                <a:rPr lang="fr-FR" sz="1400" b="1" dirty="0">
                  <a:solidFill>
                    <a:schemeClr val="tx1"/>
                  </a:solidFill>
                </a:rPr>
                <a:t>S</a:t>
              </a:r>
              <a:r>
                <a:rPr lang="fr-FR" sz="1200" b="1" dirty="0">
                  <a:solidFill>
                    <a:schemeClr val="tx1"/>
                  </a:solidFill>
                </a:rPr>
                <a:t>YSTEM</a:t>
              </a:r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Flèche : chevron 49"/>
            <p:cNvSpPr/>
            <p:nvPr/>
          </p:nvSpPr>
          <p:spPr>
            <a:xfrm>
              <a:off x="4130996" y="4384057"/>
              <a:ext cx="1060083" cy="516873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0" rtlCol="0" anchor="ctr"/>
            <a:lstStyle/>
            <a:p>
              <a:pPr algn="ctr">
                <a:lnSpc>
                  <a:spcPts val="1400"/>
                </a:lnSpc>
              </a:pPr>
              <a:r>
                <a:rPr lang="fr-FR" sz="1400" b="1" dirty="0">
                  <a:solidFill>
                    <a:schemeClr val="tx1"/>
                  </a:solidFill>
                </a:rPr>
                <a:t>Data </a:t>
              </a:r>
            </a:p>
            <a:p>
              <a:pPr algn="ctr">
                <a:lnSpc>
                  <a:spcPts val="1200"/>
                </a:lnSpc>
              </a:pPr>
              <a:r>
                <a:rPr lang="fr-FR" sz="1100" dirty="0">
                  <a:solidFill>
                    <a:schemeClr val="tx1"/>
                  </a:solidFill>
                </a:rPr>
                <a:t>Informations</a:t>
              </a:r>
            </a:p>
          </p:txBody>
        </p:sp>
        <p:grpSp>
          <p:nvGrpSpPr>
            <p:cNvPr id="51" name="Groupe 50"/>
            <p:cNvGrpSpPr>
              <a:grpSpLocks noChangeAspect="1"/>
            </p:cNvGrpSpPr>
            <p:nvPr/>
          </p:nvGrpSpPr>
          <p:grpSpPr>
            <a:xfrm rot="306592">
              <a:off x="5637331" y="4552535"/>
              <a:ext cx="914782" cy="570275"/>
              <a:chOff x="10022405" y="2579327"/>
              <a:chExt cx="1807508" cy="1126800"/>
            </a:xfrm>
          </p:grpSpPr>
          <p:pic>
            <p:nvPicPr>
              <p:cNvPr id="57" name="Image 56"/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10714" r="9625" b="13564"/>
              <a:stretch/>
            </p:blipFill>
            <p:spPr>
              <a:xfrm>
                <a:off x="10022405" y="2580219"/>
                <a:ext cx="1807508" cy="1125014"/>
              </a:xfrm>
              <a:prstGeom prst="rect">
                <a:avLst/>
              </a:prstGeom>
            </p:spPr>
          </p:pic>
          <p:sp>
            <p:nvSpPr>
              <p:cNvPr id="58" name="Rectangle 57"/>
              <p:cNvSpPr/>
              <p:nvPr/>
            </p:nvSpPr>
            <p:spPr>
              <a:xfrm>
                <a:off x="10022560" y="2579327"/>
                <a:ext cx="1807201" cy="11268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4972435" y="4246720"/>
              <a:ext cx="2264569" cy="430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100" b="1" dirty="0">
                  <a:solidFill>
                    <a:srgbClr val="0085C7"/>
                  </a:solidFill>
                </a:rPr>
                <a:t>Patterns, Hidden Structures</a:t>
              </a:r>
            </a:p>
            <a:p>
              <a:pPr algn="ctr">
                <a:lnSpc>
                  <a:spcPts val="1200"/>
                </a:lnSpc>
              </a:pPr>
              <a:r>
                <a:rPr lang="en-US" sz="1100" b="1" dirty="0">
                  <a:solidFill>
                    <a:srgbClr val="0085C7"/>
                  </a:solidFill>
                </a:rPr>
                <a:t>Relationships,</a:t>
              </a:r>
              <a:r>
                <a:rPr lang="en-US" sz="700" b="1" dirty="0">
                  <a:solidFill>
                    <a:srgbClr val="0085C7"/>
                  </a:solidFill>
                </a:rPr>
                <a:t> </a:t>
              </a:r>
              <a:r>
                <a:rPr lang="en-US" sz="1100" b="1" dirty="0">
                  <a:solidFill>
                    <a:srgbClr val="0085C7"/>
                  </a:solidFill>
                </a:rPr>
                <a:t>Dependencies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034875" y="5030497"/>
              <a:ext cx="21396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D4A4B"/>
                  </a:solidFill>
                </a:rPr>
                <a:t>Algorithms + Techniques</a:t>
              </a:r>
            </a:p>
          </p:txBody>
        </p:sp>
        <p:sp>
          <p:nvSpPr>
            <p:cNvPr id="54" name="Flèche : chevron 53"/>
            <p:cNvSpPr/>
            <p:nvPr/>
          </p:nvSpPr>
          <p:spPr>
            <a:xfrm>
              <a:off x="7031826" y="4384057"/>
              <a:ext cx="1060083" cy="516873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ts val="1400"/>
                </a:lnSpc>
              </a:pPr>
              <a:r>
                <a:rPr lang="fr-FR" sz="1400" b="1" dirty="0">
                  <a:solidFill>
                    <a:schemeClr val="tx1"/>
                  </a:solidFill>
                </a:rPr>
                <a:t>Model</a:t>
              </a:r>
              <a:endParaRPr lang="fr-FR" sz="1200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1200"/>
                </a:lnSpc>
              </a:pPr>
              <a:r>
                <a:rPr lang="fr-FR" sz="1050" dirty="0">
                  <a:solidFill>
                    <a:schemeClr val="tx1"/>
                  </a:solidFill>
                </a:rPr>
                <a:t>Optimum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Flèche : droite rayée 54"/>
            <p:cNvSpPr>
              <a:spLocks/>
            </p:cNvSpPr>
            <p:nvPr/>
          </p:nvSpPr>
          <p:spPr>
            <a:xfrm rot="5400000">
              <a:off x="5847138" y="3561846"/>
              <a:ext cx="528629" cy="453424"/>
            </a:xfrm>
            <a:prstGeom prst="stripedRightArrow">
              <a:avLst/>
            </a:prstGeom>
            <a:solidFill>
              <a:srgbClr val="0085C7"/>
            </a:solidFill>
            <a:ln>
              <a:solidFill>
                <a:srgbClr val="0085C7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4972435" y="2938313"/>
              <a:ext cx="2264569" cy="58990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400" b="1" dirty="0"/>
                <a:t>Training information</a:t>
              </a:r>
            </a:p>
            <a:p>
              <a:pPr algn="ctr">
                <a:lnSpc>
                  <a:spcPts val="1100"/>
                </a:lnSpc>
              </a:pPr>
              <a:r>
                <a:rPr lang="fr-FR" sz="1050" b="1" dirty="0"/>
                <a:t> </a:t>
              </a:r>
              <a:r>
                <a:rPr lang="fr-FR" sz="1050" dirty="0"/>
                <a:t>Output Labels</a:t>
              </a:r>
            </a:p>
            <a:p>
              <a:pPr algn="ctr">
                <a:lnSpc>
                  <a:spcPts val="1100"/>
                </a:lnSpc>
              </a:pPr>
              <a:r>
                <a:rPr lang="fr-FR" sz="1050" dirty="0" err="1"/>
                <a:t>Rewards</a:t>
              </a:r>
              <a:r>
                <a:rPr lang="fr-FR" sz="1050" dirty="0"/>
                <a:t>  / Penalties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365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24</a:t>
            </a:fld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04000" y="1420156"/>
            <a:ext cx="87840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Existing datasets from an observable phenomena with digital representations.</a:t>
            </a:r>
          </a:p>
          <a:p>
            <a:pPr algn="just"/>
            <a:endParaRPr lang="en-US" sz="900" dirty="0"/>
          </a:p>
          <a:p>
            <a:pPr algn="just"/>
            <a:r>
              <a:rPr lang="en-US" sz="2400" dirty="0"/>
              <a:t>The training  datasets on which the predictive function is learned are representative of the general problem to solve.</a:t>
            </a:r>
          </a:p>
        </p:txBody>
      </p:sp>
      <p:grpSp>
        <p:nvGrpSpPr>
          <p:cNvPr id="51" name="Groupe 50"/>
          <p:cNvGrpSpPr/>
          <p:nvPr/>
        </p:nvGrpSpPr>
        <p:grpSpPr>
          <a:xfrm>
            <a:off x="1846985" y="4034509"/>
            <a:ext cx="2127785" cy="1440000"/>
            <a:chOff x="1846985" y="4034509"/>
            <a:chExt cx="2127785" cy="1440000"/>
          </a:xfrm>
        </p:grpSpPr>
        <p:grpSp>
          <p:nvGrpSpPr>
            <p:cNvPr id="52" name="Groupe 51"/>
            <p:cNvGrpSpPr/>
            <p:nvPr/>
          </p:nvGrpSpPr>
          <p:grpSpPr>
            <a:xfrm rot="239710">
              <a:off x="1846985" y="4034509"/>
              <a:ext cx="2127785" cy="1440000"/>
              <a:chOff x="2435204" y="1419148"/>
              <a:chExt cx="2426623" cy="1763027"/>
            </a:xfrm>
            <a:effectLst>
              <a:outerShdw blurRad="457200" sx="108000" sy="108000" algn="ctr" rotWithShape="0">
                <a:prstClr val="black">
                  <a:alpha val="17000"/>
                </a:prstClr>
              </a:outerShdw>
            </a:effectLst>
          </p:grpSpPr>
          <p:sp>
            <p:nvSpPr>
              <p:cNvPr id="54" name="Nuage 53"/>
              <p:cNvSpPr>
                <a:spLocks/>
              </p:cNvSpPr>
              <p:nvPr/>
            </p:nvSpPr>
            <p:spPr>
              <a:xfrm rot="10800000">
                <a:off x="2435204" y="1419148"/>
                <a:ext cx="2299138" cy="1763027"/>
              </a:xfrm>
              <a:prstGeom prst="cloud">
                <a:avLst/>
              </a:prstGeom>
              <a:solidFill>
                <a:srgbClr val="F2F2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Ins="0" rtlCol="0" anchor="ctr"/>
              <a:lstStyle/>
              <a:p>
                <a:pPr lvl="0" algn="ctr"/>
                <a:endParaRPr lang="fr-FR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lèche : chevron 54"/>
              <p:cNvSpPr/>
              <p:nvPr/>
            </p:nvSpPr>
            <p:spPr>
              <a:xfrm rot="21360290">
                <a:off x="3737488" y="1899476"/>
                <a:ext cx="1124339" cy="677007"/>
              </a:xfrm>
              <a:prstGeom prst="chevron">
                <a:avLst>
                  <a:gd name="adj" fmla="val 244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Ins="0" rtlCol="0" anchor="ctr"/>
              <a:lstStyle/>
              <a:p>
                <a:pPr algn="ctr">
                  <a:lnSpc>
                    <a:spcPts val="1400"/>
                  </a:lnSpc>
                </a:pPr>
                <a:r>
                  <a:rPr lang="fr-FR" sz="1400" b="1" dirty="0">
                    <a:solidFill>
                      <a:schemeClr val="tx1"/>
                    </a:solidFill>
                  </a:rPr>
                  <a:t> </a:t>
                </a:r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1894151" y="4466944"/>
              <a:ext cx="1916264" cy="598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300"/>
                </a:lnSpc>
              </a:pPr>
              <a:r>
                <a:rPr lang="en-US" sz="1400" i="1" dirty="0">
                  <a:solidFill>
                    <a:prstClr val="black"/>
                  </a:solidFill>
                </a:rPr>
                <a:t>Observable phenomena</a:t>
              </a:r>
            </a:p>
            <a:p>
              <a:pPr lvl="0" algn="ctr">
                <a:lnSpc>
                  <a:spcPts val="1300"/>
                </a:lnSpc>
              </a:pPr>
              <a:r>
                <a:rPr lang="en-US" sz="1400" i="1" dirty="0">
                  <a:solidFill>
                    <a:prstClr val="black"/>
                  </a:solidFill>
                </a:rPr>
                <a:t> with </a:t>
              </a:r>
            </a:p>
            <a:p>
              <a:pPr lvl="0" algn="ctr">
                <a:lnSpc>
                  <a:spcPts val="1300"/>
                </a:lnSpc>
              </a:pPr>
              <a:r>
                <a:rPr lang="en-US" sz="1400" i="1" dirty="0">
                  <a:solidFill>
                    <a:prstClr val="black"/>
                  </a:solidFill>
                </a:rPr>
                <a:t>digital representations</a:t>
              </a:r>
              <a:endParaRPr lang="fr-FR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4264019" y="3196222"/>
            <a:ext cx="3683649" cy="2208124"/>
            <a:chOff x="4130996" y="2938313"/>
            <a:chExt cx="3960913" cy="2374328"/>
          </a:xfrm>
        </p:grpSpPr>
        <p:sp>
          <p:nvSpPr>
            <p:cNvPr id="58" name="Rectangle : coins arrondis 57"/>
            <p:cNvSpPr/>
            <p:nvPr/>
          </p:nvSpPr>
          <p:spPr>
            <a:xfrm>
              <a:off x="4992925" y="3972346"/>
              <a:ext cx="2223589" cy="1340295"/>
            </a:xfrm>
            <a:prstGeom prst="roundRect">
              <a:avLst>
                <a:gd name="adj" fmla="val 2993"/>
              </a:avLst>
            </a:prstGeom>
            <a:noFill/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bIns="0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M</a:t>
              </a:r>
              <a:r>
                <a:rPr lang="fr-FR" sz="1200" b="1" dirty="0">
                  <a:solidFill>
                    <a:schemeClr val="tx1"/>
                  </a:solidFill>
                </a:rPr>
                <a:t>ACHINE </a:t>
              </a:r>
              <a:r>
                <a:rPr lang="fr-FR" sz="1400" b="1" dirty="0">
                  <a:solidFill>
                    <a:schemeClr val="tx1"/>
                  </a:solidFill>
                </a:rPr>
                <a:t>L</a:t>
              </a:r>
              <a:r>
                <a:rPr lang="fr-FR" sz="1200" b="1" dirty="0">
                  <a:solidFill>
                    <a:schemeClr val="tx1"/>
                  </a:solidFill>
                </a:rPr>
                <a:t>EARNING </a:t>
              </a:r>
              <a:r>
                <a:rPr lang="fr-FR" sz="1400" b="1" dirty="0">
                  <a:solidFill>
                    <a:schemeClr val="tx1"/>
                  </a:solidFill>
                </a:rPr>
                <a:t>S</a:t>
              </a:r>
              <a:r>
                <a:rPr lang="fr-FR" sz="1200" b="1" dirty="0">
                  <a:solidFill>
                    <a:schemeClr val="tx1"/>
                  </a:solidFill>
                </a:rPr>
                <a:t>YSTEM</a:t>
              </a:r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Flèche : chevron 58"/>
            <p:cNvSpPr/>
            <p:nvPr/>
          </p:nvSpPr>
          <p:spPr>
            <a:xfrm>
              <a:off x="4130996" y="4384057"/>
              <a:ext cx="1060083" cy="516873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0" rtlCol="0" anchor="ctr"/>
            <a:lstStyle/>
            <a:p>
              <a:pPr algn="ctr">
                <a:lnSpc>
                  <a:spcPts val="1400"/>
                </a:lnSpc>
              </a:pPr>
              <a:r>
                <a:rPr lang="fr-FR" sz="1400" b="1" dirty="0">
                  <a:solidFill>
                    <a:schemeClr val="tx1"/>
                  </a:solidFill>
                </a:rPr>
                <a:t>Data </a:t>
              </a:r>
            </a:p>
            <a:p>
              <a:pPr algn="ctr">
                <a:lnSpc>
                  <a:spcPts val="1200"/>
                </a:lnSpc>
              </a:pPr>
              <a:r>
                <a:rPr lang="fr-FR" sz="1100" dirty="0">
                  <a:solidFill>
                    <a:schemeClr val="tx1"/>
                  </a:solidFill>
                </a:rPr>
                <a:t>Informations</a:t>
              </a:r>
            </a:p>
          </p:txBody>
        </p:sp>
        <p:grpSp>
          <p:nvGrpSpPr>
            <p:cNvPr id="68" name="Groupe 67"/>
            <p:cNvGrpSpPr>
              <a:grpSpLocks noChangeAspect="1"/>
            </p:cNvGrpSpPr>
            <p:nvPr/>
          </p:nvGrpSpPr>
          <p:grpSpPr>
            <a:xfrm rot="306592">
              <a:off x="5637331" y="4552535"/>
              <a:ext cx="914782" cy="570275"/>
              <a:chOff x="10022405" y="2579327"/>
              <a:chExt cx="1807508" cy="1126800"/>
            </a:xfrm>
          </p:grpSpPr>
          <p:pic>
            <p:nvPicPr>
              <p:cNvPr id="74" name="Image 73"/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10714" r="9625" b="13564"/>
              <a:stretch/>
            </p:blipFill>
            <p:spPr>
              <a:xfrm>
                <a:off x="10022405" y="2580219"/>
                <a:ext cx="1807508" cy="1125014"/>
              </a:xfrm>
              <a:prstGeom prst="rect">
                <a:avLst/>
              </a:prstGeom>
            </p:spPr>
          </p:pic>
          <p:sp>
            <p:nvSpPr>
              <p:cNvPr id="75" name="Rectangle 74"/>
              <p:cNvSpPr/>
              <p:nvPr/>
            </p:nvSpPr>
            <p:spPr>
              <a:xfrm>
                <a:off x="10022560" y="2579327"/>
                <a:ext cx="1807201" cy="11268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4972435" y="4246720"/>
              <a:ext cx="2264569" cy="430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100" b="1" dirty="0">
                  <a:solidFill>
                    <a:srgbClr val="0085C7"/>
                  </a:solidFill>
                </a:rPr>
                <a:t>Patterns, Hidden Structures</a:t>
              </a:r>
            </a:p>
            <a:p>
              <a:pPr algn="ctr">
                <a:lnSpc>
                  <a:spcPts val="1200"/>
                </a:lnSpc>
              </a:pPr>
              <a:r>
                <a:rPr lang="en-US" sz="1100" b="1" dirty="0">
                  <a:solidFill>
                    <a:srgbClr val="0085C7"/>
                  </a:solidFill>
                </a:rPr>
                <a:t>Relationships,</a:t>
              </a:r>
              <a:r>
                <a:rPr lang="en-US" sz="700" b="1" dirty="0">
                  <a:solidFill>
                    <a:srgbClr val="0085C7"/>
                  </a:solidFill>
                </a:rPr>
                <a:t> </a:t>
              </a:r>
              <a:r>
                <a:rPr lang="en-US" sz="1100" b="1" dirty="0">
                  <a:solidFill>
                    <a:srgbClr val="0085C7"/>
                  </a:solidFill>
                </a:rPr>
                <a:t>Dependencies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34875" y="5030497"/>
              <a:ext cx="21396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D4A4B"/>
                  </a:solidFill>
                </a:rPr>
                <a:t>Algorithms + Techniques</a:t>
              </a:r>
            </a:p>
          </p:txBody>
        </p:sp>
        <p:sp>
          <p:nvSpPr>
            <p:cNvPr id="71" name="Flèche : chevron 70"/>
            <p:cNvSpPr/>
            <p:nvPr/>
          </p:nvSpPr>
          <p:spPr>
            <a:xfrm>
              <a:off x="7031826" y="4384057"/>
              <a:ext cx="1060083" cy="516873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ts val="1400"/>
                </a:lnSpc>
              </a:pPr>
              <a:r>
                <a:rPr lang="fr-FR" sz="1400" b="1" dirty="0">
                  <a:solidFill>
                    <a:schemeClr val="tx1"/>
                  </a:solidFill>
                </a:rPr>
                <a:t>Model</a:t>
              </a:r>
              <a:endParaRPr lang="fr-FR" sz="1200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1200"/>
                </a:lnSpc>
              </a:pPr>
              <a:r>
                <a:rPr lang="fr-FR" sz="1050" dirty="0">
                  <a:solidFill>
                    <a:schemeClr val="tx1"/>
                  </a:solidFill>
                </a:rPr>
                <a:t>Optimum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Flèche : droite rayée 71"/>
            <p:cNvSpPr>
              <a:spLocks/>
            </p:cNvSpPr>
            <p:nvPr/>
          </p:nvSpPr>
          <p:spPr>
            <a:xfrm rot="5400000">
              <a:off x="5847138" y="3561846"/>
              <a:ext cx="528629" cy="453424"/>
            </a:xfrm>
            <a:prstGeom prst="stripedRightArrow">
              <a:avLst/>
            </a:prstGeom>
            <a:solidFill>
              <a:srgbClr val="0085C7"/>
            </a:solidFill>
            <a:ln>
              <a:solidFill>
                <a:srgbClr val="0085C7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73" name="ZoneTexte 72"/>
            <p:cNvSpPr txBox="1"/>
            <p:nvPr/>
          </p:nvSpPr>
          <p:spPr>
            <a:xfrm>
              <a:off x="4972435" y="2938313"/>
              <a:ext cx="2264569" cy="58990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400" b="1" dirty="0"/>
                <a:t>Training information</a:t>
              </a:r>
            </a:p>
            <a:p>
              <a:pPr algn="ctr">
                <a:lnSpc>
                  <a:spcPts val="1100"/>
                </a:lnSpc>
              </a:pPr>
              <a:r>
                <a:rPr lang="fr-FR" sz="1050" b="1" dirty="0"/>
                <a:t> </a:t>
              </a:r>
              <a:r>
                <a:rPr lang="fr-FR" sz="1050" dirty="0"/>
                <a:t>Output Labels</a:t>
              </a:r>
            </a:p>
            <a:p>
              <a:pPr algn="ctr">
                <a:lnSpc>
                  <a:spcPts val="1100"/>
                </a:lnSpc>
              </a:pPr>
              <a:r>
                <a:rPr lang="fr-FR" sz="1050" dirty="0" err="1"/>
                <a:t>Rewards</a:t>
              </a:r>
              <a:r>
                <a:rPr lang="fr-FR" sz="1050" dirty="0"/>
                <a:t>  / Penalties</a:t>
              </a:r>
            </a:p>
          </p:txBody>
        </p:sp>
      </p:grpSp>
      <p:pic>
        <p:nvPicPr>
          <p:cNvPr id="22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6" t="28407" r="18344" b="28631"/>
          <a:stretch/>
        </p:blipFill>
        <p:spPr bwMode="auto">
          <a:xfrm>
            <a:off x="3645553" y="4647112"/>
            <a:ext cx="360000" cy="2378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687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846985" y="4009109"/>
            <a:ext cx="2127785" cy="1440000"/>
            <a:chOff x="1846985" y="4034509"/>
            <a:chExt cx="2127785" cy="1440000"/>
          </a:xfrm>
        </p:grpSpPr>
        <p:grpSp>
          <p:nvGrpSpPr>
            <p:cNvPr id="7" name="Groupe 6"/>
            <p:cNvGrpSpPr/>
            <p:nvPr/>
          </p:nvGrpSpPr>
          <p:grpSpPr>
            <a:xfrm rot="239710">
              <a:off x="1846985" y="4034509"/>
              <a:ext cx="2127785" cy="1440000"/>
              <a:chOff x="2435204" y="1419148"/>
              <a:chExt cx="2426623" cy="1763027"/>
            </a:xfrm>
            <a:effectLst>
              <a:outerShdw blurRad="457200" sx="108000" sy="108000" algn="ctr" rotWithShape="0">
                <a:prstClr val="black">
                  <a:alpha val="17000"/>
                </a:prstClr>
              </a:outerShdw>
            </a:effectLst>
          </p:grpSpPr>
          <p:sp>
            <p:nvSpPr>
              <p:cNvPr id="9" name="Nuage 8"/>
              <p:cNvSpPr>
                <a:spLocks/>
              </p:cNvSpPr>
              <p:nvPr/>
            </p:nvSpPr>
            <p:spPr>
              <a:xfrm rot="10800000">
                <a:off x="2435204" y="1419148"/>
                <a:ext cx="2299138" cy="1763027"/>
              </a:xfrm>
              <a:prstGeom prst="cloud">
                <a:avLst/>
              </a:prstGeom>
              <a:solidFill>
                <a:srgbClr val="F2F2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Ins="0" rtlCol="0" anchor="ctr"/>
              <a:lstStyle/>
              <a:p>
                <a:pPr lvl="0" algn="ctr"/>
                <a:endParaRPr lang="fr-FR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lèche : chevron 9"/>
              <p:cNvSpPr/>
              <p:nvPr/>
            </p:nvSpPr>
            <p:spPr>
              <a:xfrm rot="21360290">
                <a:off x="3737488" y="1899476"/>
                <a:ext cx="1124339" cy="677007"/>
              </a:xfrm>
              <a:prstGeom prst="chevron">
                <a:avLst>
                  <a:gd name="adj" fmla="val 244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Ins="0" rtlCol="0" anchor="ctr"/>
              <a:lstStyle/>
              <a:p>
                <a:pPr algn="ctr">
                  <a:lnSpc>
                    <a:spcPts val="1400"/>
                  </a:lnSpc>
                </a:pPr>
                <a:r>
                  <a:rPr lang="fr-FR" sz="1400" b="1" dirty="0">
                    <a:solidFill>
                      <a:schemeClr val="tx1"/>
                    </a:solidFill>
                  </a:rPr>
                  <a:t> </a:t>
                </a:r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894151" y="4466944"/>
              <a:ext cx="1916264" cy="598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300"/>
                </a:lnSpc>
              </a:pPr>
              <a:r>
                <a:rPr lang="en-US" sz="1400" i="1" dirty="0">
                  <a:solidFill>
                    <a:prstClr val="black"/>
                  </a:solidFill>
                </a:rPr>
                <a:t>Observable phenomena</a:t>
              </a:r>
            </a:p>
            <a:p>
              <a:pPr lvl="0" algn="ctr">
                <a:lnSpc>
                  <a:spcPts val="1300"/>
                </a:lnSpc>
              </a:pPr>
              <a:r>
                <a:rPr lang="en-US" sz="1400" i="1" dirty="0">
                  <a:solidFill>
                    <a:prstClr val="black"/>
                  </a:solidFill>
                </a:rPr>
                <a:t> with </a:t>
              </a:r>
            </a:p>
            <a:p>
              <a:pPr lvl="0" algn="ctr">
                <a:lnSpc>
                  <a:spcPts val="1300"/>
                </a:lnSpc>
              </a:pPr>
              <a:r>
                <a:rPr lang="en-US" sz="1400" i="1" dirty="0">
                  <a:solidFill>
                    <a:prstClr val="black"/>
                  </a:solidFill>
                </a:rPr>
                <a:t>digital representations</a:t>
              </a:r>
              <a:endParaRPr lang="fr-FR" sz="14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1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6" t="28407" r="18344" b="28631"/>
          <a:stretch/>
        </p:blipFill>
        <p:spPr bwMode="auto">
          <a:xfrm>
            <a:off x="3645553" y="4621712"/>
            <a:ext cx="360000" cy="2378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 : coins arrondis 12"/>
          <p:cNvSpPr/>
          <p:nvPr/>
        </p:nvSpPr>
        <p:spPr>
          <a:xfrm>
            <a:off x="4701669" y="4118684"/>
            <a:ext cx="2067938" cy="1246474"/>
          </a:xfrm>
          <a:prstGeom prst="roundRect">
            <a:avLst>
              <a:gd name="adj" fmla="val 2993"/>
            </a:avLst>
          </a:prstGeom>
          <a:noFill/>
          <a:ln w="317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</a:t>
            </a:r>
            <a:r>
              <a:rPr lang="fr-FR" sz="1200" b="1" dirty="0">
                <a:solidFill>
                  <a:schemeClr val="tx1"/>
                </a:solidFill>
              </a:rPr>
              <a:t>ACHINE </a:t>
            </a:r>
            <a:r>
              <a:rPr lang="fr-FR" sz="1400" b="1" dirty="0">
                <a:solidFill>
                  <a:schemeClr val="tx1"/>
                </a:solidFill>
              </a:rPr>
              <a:t>L</a:t>
            </a:r>
            <a:r>
              <a:rPr lang="fr-FR" sz="1200" b="1" dirty="0">
                <a:solidFill>
                  <a:schemeClr val="tx1"/>
                </a:solidFill>
              </a:rPr>
              <a:t>EARNING </a:t>
            </a:r>
            <a:r>
              <a:rPr lang="fr-FR" sz="1400" b="1" dirty="0">
                <a:solidFill>
                  <a:schemeClr val="tx1"/>
                </a:solidFill>
              </a:rPr>
              <a:t>S</a:t>
            </a:r>
            <a:r>
              <a:rPr lang="fr-FR" sz="1200" b="1" dirty="0">
                <a:solidFill>
                  <a:schemeClr val="tx1"/>
                </a:solidFill>
              </a:rPr>
              <a:t>YSTEM</a:t>
            </a:r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62824" y="3980072"/>
            <a:ext cx="3482975" cy="343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</a:rPr>
              <a:t>Unsupervised</a:t>
            </a:r>
            <a:r>
              <a:rPr lang="fr-FR" sz="1600" b="1" dirty="0">
                <a:solidFill>
                  <a:schemeClr val="tx1"/>
                </a:solidFill>
              </a:rPr>
              <a:t> Learning: </a:t>
            </a:r>
            <a:r>
              <a:rPr lang="fr-FR" sz="1600" b="1" dirty="0">
                <a:solidFill>
                  <a:srgbClr val="C00000"/>
                </a:solidFill>
              </a:rPr>
              <a:t>p(</a:t>
            </a:r>
            <a:r>
              <a:rPr lang="fr-FR" sz="1600" b="1" dirty="0" err="1">
                <a:solidFill>
                  <a:srgbClr val="C00000"/>
                </a:solidFill>
              </a:rPr>
              <a:t>x,y</a:t>
            </a:r>
            <a:r>
              <a:rPr lang="fr-FR" sz="1600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62825" y="4579202"/>
            <a:ext cx="2857500" cy="325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>
                <a:solidFill>
                  <a:schemeClr val="tx1"/>
                </a:solidFill>
              </a:rPr>
              <a:t>Classification: </a:t>
            </a:r>
            <a:r>
              <a:rPr lang="fr-FR" sz="1600" b="1" dirty="0">
                <a:solidFill>
                  <a:srgbClr val="C00000"/>
                </a:solidFill>
              </a:rPr>
              <a:t>p(</a:t>
            </a:r>
            <a:r>
              <a:rPr lang="fr-FR" sz="1600" b="1" dirty="0" err="1">
                <a:solidFill>
                  <a:srgbClr val="C00000"/>
                </a:solidFill>
              </a:rPr>
              <a:t>x|y</a:t>
            </a:r>
            <a:r>
              <a:rPr lang="fr-FR" sz="1600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62825" y="5148170"/>
            <a:ext cx="2857500" cy="343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b="1" dirty="0" err="1">
                <a:solidFill>
                  <a:schemeClr val="tx1"/>
                </a:solidFill>
              </a:rPr>
              <a:t>Prediction</a:t>
            </a:r>
            <a:r>
              <a:rPr lang="fr-FR" sz="1600" b="1" dirty="0">
                <a:solidFill>
                  <a:schemeClr val="tx1"/>
                </a:solidFill>
              </a:rPr>
              <a:t>: </a:t>
            </a:r>
            <a:r>
              <a:rPr lang="fr-FR" sz="1600" b="1" dirty="0">
                <a:solidFill>
                  <a:srgbClr val="C00000"/>
                </a:solidFill>
              </a:rPr>
              <a:t>p(</a:t>
            </a:r>
            <a:r>
              <a:rPr lang="fr-FR" sz="1600" b="1" dirty="0" err="1">
                <a:solidFill>
                  <a:srgbClr val="C00000"/>
                </a:solidFill>
              </a:rPr>
              <a:t>y|x</a:t>
            </a:r>
            <a:r>
              <a:rPr lang="fr-FR" sz="1600" b="1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18" name="Connecteur : en angle 17"/>
          <p:cNvCxnSpPr>
            <a:stCxn id="13" idx="3"/>
            <a:endCxn id="14" idx="1"/>
          </p:cNvCxnSpPr>
          <p:nvPr/>
        </p:nvCxnSpPr>
        <p:spPr>
          <a:xfrm flipV="1">
            <a:off x="6769607" y="4151655"/>
            <a:ext cx="593217" cy="5902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/>
          <p:cNvCxnSpPr>
            <a:stCxn id="13" idx="3"/>
            <a:endCxn id="15" idx="1"/>
          </p:cNvCxnSpPr>
          <p:nvPr/>
        </p:nvCxnSpPr>
        <p:spPr>
          <a:xfrm flipV="1">
            <a:off x="6769607" y="4741892"/>
            <a:ext cx="593218" cy="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/>
          <p:cNvCxnSpPr>
            <a:stCxn id="13" idx="3"/>
            <a:endCxn id="16" idx="1"/>
          </p:cNvCxnSpPr>
          <p:nvPr/>
        </p:nvCxnSpPr>
        <p:spPr>
          <a:xfrm>
            <a:off x="6769607" y="4741921"/>
            <a:ext cx="593218" cy="57783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666875" y="2440186"/>
            <a:ext cx="8759825" cy="71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Machine Learning </a:t>
            </a:r>
            <a:r>
              <a:rPr lang="fr-FR" sz="1600" b="1" dirty="0" err="1">
                <a:solidFill>
                  <a:schemeClr val="tx1"/>
                </a:solidFill>
              </a:rPr>
              <a:t>is</a:t>
            </a:r>
            <a:r>
              <a:rPr lang="fr-FR" sz="1600" b="1" dirty="0">
                <a:solidFill>
                  <a:schemeClr val="tx1"/>
                </a:solidFill>
              </a:rPr>
              <a:t> about approximation. The </a:t>
            </a:r>
            <a:r>
              <a:rPr lang="fr-FR" sz="1600" b="1" dirty="0" err="1">
                <a:solidFill>
                  <a:schemeClr val="tx1"/>
                </a:solidFill>
              </a:rPr>
              <a:t>target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function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is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unknow</a:t>
            </a:r>
            <a:r>
              <a:rPr lang="fr-FR" sz="1600" b="1" dirty="0">
                <a:solidFill>
                  <a:schemeClr val="tx1"/>
                </a:solidFill>
              </a:rPr>
              <a:t> and </a:t>
            </a:r>
            <a:r>
              <a:rPr lang="fr-FR" sz="1600" b="1" dirty="0" err="1">
                <a:solidFill>
                  <a:schemeClr val="tx1"/>
                </a:solidFill>
              </a:rPr>
              <a:t>will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remain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unknown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Keep</a:t>
            </a:r>
            <a:r>
              <a:rPr lang="fr-FR" sz="1600" b="1" dirty="0">
                <a:solidFill>
                  <a:schemeClr val="tx1"/>
                </a:solidFill>
              </a:rPr>
              <a:t> in </a:t>
            </a:r>
            <a:r>
              <a:rPr lang="fr-FR" sz="1600" b="1" dirty="0" err="1">
                <a:solidFill>
                  <a:schemeClr val="tx1"/>
                </a:solidFill>
              </a:rPr>
              <a:t>mind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that</a:t>
            </a:r>
            <a:r>
              <a:rPr lang="fr-FR" sz="1600" b="1" dirty="0">
                <a:solidFill>
                  <a:schemeClr val="tx1"/>
                </a:solidFill>
              </a:rPr>
              <a:t> the </a:t>
            </a:r>
            <a:r>
              <a:rPr lang="fr-FR" sz="1600" b="1" dirty="0" err="1">
                <a:solidFill>
                  <a:schemeClr val="tx1"/>
                </a:solidFill>
              </a:rPr>
              <a:t>approximitted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 err="1">
                <a:solidFill>
                  <a:schemeClr val="tx1"/>
                </a:solidFill>
              </a:rPr>
              <a:t>functions</a:t>
            </a:r>
            <a:r>
              <a:rPr lang="fr-FR" sz="1600" b="1" dirty="0">
                <a:solidFill>
                  <a:schemeClr val="tx1"/>
                </a:solidFill>
              </a:rPr>
              <a:t> are </a:t>
            </a:r>
            <a:r>
              <a:rPr lang="fr-FR" b="1" dirty="0" err="1">
                <a:solidFill>
                  <a:srgbClr val="C00000"/>
                </a:solidFill>
              </a:rPr>
              <a:t>probability</a:t>
            </a:r>
            <a:r>
              <a:rPr lang="fr-FR" b="1" dirty="0">
                <a:solidFill>
                  <a:srgbClr val="C00000"/>
                </a:solidFill>
              </a:rPr>
              <a:t> distribution</a:t>
            </a:r>
            <a:r>
              <a:rPr lang="fr-FR" b="1" dirty="0">
                <a:solidFill>
                  <a:schemeClr val="tx1"/>
                </a:solidFill>
              </a:rPr>
              <a:t>.</a:t>
            </a:r>
            <a:endParaRPr lang="fr-FR" sz="1600" b="1" dirty="0">
              <a:solidFill>
                <a:schemeClr val="tx1"/>
              </a:solidFill>
            </a:endParaRPr>
          </a:p>
        </p:txBody>
      </p:sp>
      <p:cxnSp>
        <p:nvCxnSpPr>
          <p:cNvPr id="27" name="Connecteur : en angle 26"/>
          <p:cNvCxnSpPr>
            <a:stCxn id="11" idx="3"/>
            <a:endCxn id="13" idx="1"/>
          </p:cNvCxnSpPr>
          <p:nvPr/>
        </p:nvCxnSpPr>
        <p:spPr>
          <a:xfrm>
            <a:off x="4005553" y="4740632"/>
            <a:ext cx="696116" cy="1289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5" y="250671"/>
            <a:ext cx="756000" cy="80386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e 34"/>
          <p:cNvGrpSpPr>
            <a:grpSpLocks noChangeAspect="1"/>
          </p:cNvGrpSpPr>
          <p:nvPr/>
        </p:nvGrpSpPr>
        <p:grpSpPr>
          <a:xfrm rot="306592">
            <a:off x="5290573" y="4523368"/>
            <a:ext cx="850747" cy="530356"/>
            <a:chOff x="10022405" y="2579327"/>
            <a:chExt cx="1807508" cy="1126800"/>
          </a:xfrm>
        </p:grpSpPr>
        <p:pic>
          <p:nvPicPr>
            <p:cNvPr id="41" name="Image 40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0714" r="9625" b="13564"/>
            <a:stretch/>
          </p:blipFill>
          <p:spPr>
            <a:xfrm>
              <a:off x="10022405" y="2580219"/>
              <a:ext cx="1807508" cy="1125014"/>
            </a:xfrm>
            <a:prstGeom prst="rect">
              <a:avLst/>
            </a:prstGeom>
          </p:spPr>
        </p:pic>
        <p:sp>
          <p:nvSpPr>
            <p:cNvPr id="42" name="Rectangle 41"/>
            <p:cNvSpPr/>
            <p:nvPr/>
          </p:nvSpPr>
          <p:spPr>
            <a:xfrm>
              <a:off x="10022560" y="2579327"/>
              <a:ext cx="1807201" cy="11268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5805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e 86"/>
          <p:cNvGrpSpPr/>
          <p:nvPr/>
        </p:nvGrpSpPr>
        <p:grpSpPr>
          <a:xfrm>
            <a:off x="1846985" y="4034509"/>
            <a:ext cx="2127785" cy="1440000"/>
            <a:chOff x="1846985" y="4034509"/>
            <a:chExt cx="2127785" cy="1440000"/>
          </a:xfrm>
        </p:grpSpPr>
        <p:grpSp>
          <p:nvGrpSpPr>
            <p:cNvPr id="52" name="Groupe 51"/>
            <p:cNvGrpSpPr/>
            <p:nvPr/>
          </p:nvGrpSpPr>
          <p:grpSpPr>
            <a:xfrm rot="239710">
              <a:off x="1846985" y="4034509"/>
              <a:ext cx="2127785" cy="1440000"/>
              <a:chOff x="2435204" y="1419148"/>
              <a:chExt cx="2426623" cy="1763027"/>
            </a:xfrm>
            <a:effectLst>
              <a:outerShdw blurRad="457200" sx="108000" sy="108000" algn="ctr" rotWithShape="0">
                <a:prstClr val="black">
                  <a:alpha val="17000"/>
                </a:prstClr>
              </a:outerShdw>
            </a:effectLst>
          </p:grpSpPr>
          <p:sp>
            <p:nvSpPr>
              <p:cNvPr id="54" name="Nuage 53"/>
              <p:cNvSpPr>
                <a:spLocks/>
              </p:cNvSpPr>
              <p:nvPr/>
            </p:nvSpPr>
            <p:spPr>
              <a:xfrm rot="10800000">
                <a:off x="2435204" y="1419148"/>
                <a:ext cx="2299138" cy="1763027"/>
              </a:xfrm>
              <a:prstGeom prst="cloud">
                <a:avLst/>
              </a:prstGeom>
              <a:solidFill>
                <a:srgbClr val="F2F2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Ins="0" rtlCol="0" anchor="ctr"/>
              <a:lstStyle/>
              <a:p>
                <a:pPr lvl="0" algn="ctr"/>
                <a:endParaRPr lang="fr-FR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lèche : chevron 54"/>
              <p:cNvSpPr/>
              <p:nvPr/>
            </p:nvSpPr>
            <p:spPr>
              <a:xfrm rot="21360290">
                <a:off x="3737488" y="1899476"/>
                <a:ext cx="1124339" cy="677007"/>
              </a:xfrm>
              <a:prstGeom prst="chevron">
                <a:avLst>
                  <a:gd name="adj" fmla="val 244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Ins="0" rtlCol="0" anchor="ctr"/>
              <a:lstStyle/>
              <a:p>
                <a:pPr algn="ctr">
                  <a:lnSpc>
                    <a:spcPts val="1400"/>
                  </a:lnSpc>
                </a:pPr>
                <a:r>
                  <a:rPr lang="fr-FR" sz="1400" b="1" dirty="0">
                    <a:solidFill>
                      <a:schemeClr val="tx1"/>
                    </a:solidFill>
                  </a:rPr>
                  <a:t> </a:t>
                </a:r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1894151" y="4466944"/>
              <a:ext cx="1916264" cy="598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300"/>
                </a:lnSpc>
              </a:pPr>
              <a:r>
                <a:rPr lang="en-US" sz="1400" i="1" dirty="0">
                  <a:solidFill>
                    <a:prstClr val="black"/>
                  </a:solidFill>
                </a:rPr>
                <a:t>Observable phenomena</a:t>
              </a:r>
            </a:p>
            <a:p>
              <a:pPr lvl="0" algn="ctr">
                <a:lnSpc>
                  <a:spcPts val="1300"/>
                </a:lnSpc>
              </a:pPr>
              <a:r>
                <a:rPr lang="en-US" sz="1400" i="1" dirty="0">
                  <a:solidFill>
                    <a:prstClr val="black"/>
                  </a:solidFill>
                </a:rPr>
                <a:t> with </a:t>
              </a:r>
            </a:p>
            <a:p>
              <a:pPr lvl="0" algn="ctr">
                <a:lnSpc>
                  <a:spcPts val="1300"/>
                </a:lnSpc>
              </a:pPr>
              <a:r>
                <a:rPr lang="en-US" sz="1400" i="1" dirty="0">
                  <a:solidFill>
                    <a:prstClr val="black"/>
                  </a:solidFill>
                </a:rPr>
                <a:t>digital representations</a:t>
              </a:r>
              <a:endParaRPr lang="fr-FR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26</a:t>
            </a:fld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04000" y="1420156"/>
            <a:ext cx="878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goal is to </a:t>
            </a:r>
            <a:r>
              <a:rPr lang="en-US" sz="2400" b="1" dirty="0"/>
              <a:t>predict </a:t>
            </a:r>
            <a:r>
              <a:rPr lang="en-US" sz="2400" dirty="0"/>
              <a:t> the responses for </a:t>
            </a:r>
            <a:r>
              <a:rPr lang="en-US" sz="2400" b="1" dirty="0"/>
              <a:t>further</a:t>
            </a:r>
            <a:r>
              <a:rPr lang="en-US" sz="2400" dirty="0"/>
              <a:t> observations with the lowest average possible prediction error. </a:t>
            </a:r>
          </a:p>
          <a:p>
            <a:pPr algn="just"/>
            <a:endParaRPr lang="en-US" sz="1050" dirty="0"/>
          </a:p>
          <a:p>
            <a:pPr algn="just"/>
            <a:r>
              <a:rPr lang="en-US" sz="2400" dirty="0"/>
              <a:t>The aim is to </a:t>
            </a:r>
            <a:r>
              <a:rPr lang="en-US" sz="2400" b="1" dirty="0"/>
              <a:t>generalize</a:t>
            </a:r>
            <a:r>
              <a:rPr lang="en-US" sz="2400" dirty="0"/>
              <a:t> as possible  from a finite set of observations.</a:t>
            </a:r>
          </a:p>
        </p:txBody>
      </p:sp>
      <p:sp>
        <p:nvSpPr>
          <p:cNvPr id="56" name="Rectangle 55"/>
          <p:cNvSpPr/>
          <p:nvPr/>
        </p:nvSpPr>
        <p:spPr>
          <a:xfrm rot="5400000">
            <a:off x="8886544" y="7236069"/>
            <a:ext cx="242047" cy="88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62618" y="6042525"/>
                <a:ext cx="4669872" cy="3536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fr-FR" sz="1400" b="1" dirty="0">
                    <a:solidFill>
                      <a:schemeClr val="tx1"/>
                    </a:solidFill>
                  </a:rPr>
                  <a:t>=  </a:t>
                </a:r>
                <a:r>
                  <a:rPr lang="fr-FR" sz="1600" dirty="0">
                    <a:solidFill>
                      <a:schemeClr val="tx1"/>
                    </a:solidFill>
                  </a:rPr>
                  <a:t>f</a:t>
                </a:r>
                <a:r>
                  <a:rPr lang="fr-FR" sz="1400" dirty="0">
                    <a:solidFill>
                      <a:schemeClr val="tx1"/>
                    </a:solidFill>
                  </a:rPr>
                  <a:t>(</a:t>
                </a:r>
                <a:r>
                  <a:rPr lang="fr-FR" sz="1400" b="1" i="1" dirty="0" err="1">
                    <a:solidFill>
                      <a:schemeClr val="tx1"/>
                    </a:solidFill>
                  </a:rPr>
                  <a:t>Further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 observation outputs </a:t>
                </a:r>
                <a:r>
                  <a:rPr lang="fr-FR" sz="1400" dirty="0">
                    <a:solidFill>
                      <a:schemeClr val="tx1"/>
                    </a:solidFill>
                  </a:rPr>
                  <a:t>-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Predicted </a:t>
                </a:r>
                <a:r>
                  <a:rPr lang="en-US" sz="1400" dirty="0">
                    <a:solidFill>
                      <a:schemeClr val="tx1"/>
                    </a:solidFill>
                  </a:rPr>
                  <a:t>outputs) 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618" y="6042525"/>
                <a:ext cx="4669872" cy="353602"/>
              </a:xfrm>
              <a:prstGeom prst="rect">
                <a:avLst/>
              </a:prstGeom>
              <a:blipFill>
                <a:blip r:embed="rId3"/>
                <a:stretch>
                  <a:fillRect b="-24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 : en angle 44"/>
          <p:cNvCxnSpPr>
            <a:stCxn id="38" idx="2"/>
            <a:endCxn id="44" idx="1"/>
          </p:cNvCxnSpPr>
          <p:nvPr/>
        </p:nvCxnSpPr>
        <p:spPr>
          <a:xfrm rot="16200000" flipH="1">
            <a:off x="2931385" y="5388093"/>
            <a:ext cx="863794" cy="79867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/>
          <p:cNvCxnSpPr>
            <a:stCxn id="74" idx="3"/>
            <a:endCxn id="44" idx="3"/>
          </p:cNvCxnSpPr>
          <p:nvPr/>
        </p:nvCxnSpPr>
        <p:spPr>
          <a:xfrm rot="5400000">
            <a:off x="8672067" y="5863994"/>
            <a:ext cx="115756" cy="59490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e 46"/>
          <p:cNvGrpSpPr/>
          <p:nvPr/>
        </p:nvGrpSpPr>
        <p:grpSpPr>
          <a:xfrm>
            <a:off x="4264019" y="3196222"/>
            <a:ext cx="3683649" cy="2208124"/>
            <a:chOff x="4130996" y="2938313"/>
            <a:chExt cx="3960913" cy="2374328"/>
          </a:xfrm>
        </p:grpSpPr>
        <p:sp>
          <p:nvSpPr>
            <p:cNvPr id="51" name="Rectangle : coins arrondis 50"/>
            <p:cNvSpPr/>
            <p:nvPr/>
          </p:nvSpPr>
          <p:spPr>
            <a:xfrm>
              <a:off x="4992925" y="3972346"/>
              <a:ext cx="2223589" cy="1340295"/>
            </a:xfrm>
            <a:prstGeom prst="roundRect">
              <a:avLst>
                <a:gd name="adj" fmla="val 2993"/>
              </a:avLst>
            </a:prstGeom>
            <a:noFill/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bIns="0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M</a:t>
              </a:r>
              <a:r>
                <a:rPr lang="fr-FR" sz="1200" b="1" dirty="0">
                  <a:solidFill>
                    <a:schemeClr val="tx1"/>
                  </a:solidFill>
                </a:rPr>
                <a:t>ACHINE </a:t>
              </a:r>
              <a:r>
                <a:rPr lang="fr-FR" sz="1400" b="1" dirty="0">
                  <a:solidFill>
                    <a:schemeClr val="tx1"/>
                  </a:solidFill>
                </a:rPr>
                <a:t>L</a:t>
              </a:r>
              <a:r>
                <a:rPr lang="fr-FR" sz="1200" b="1" dirty="0">
                  <a:solidFill>
                    <a:schemeClr val="tx1"/>
                  </a:solidFill>
                </a:rPr>
                <a:t>EARNING </a:t>
              </a:r>
              <a:r>
                <a:rPr lang="fr-FR" sz="1400" b="1" dirty="0">
                  <a:solidFill>
                    <a:schemeClr val="tx1"/>
                  </a:solidFill>
                </a:rPr>
                <a:t>S</a:t>
              </a:r>
              <a:r>
                <a:rPr lang="fr-FR" sz="1200" b="1" dirty="0">
                  <a:solidFill>
                    <a:schemeClr val="tx1"/>
                  </a:solidFill>
                </a:rPr>
                <a:t>YSTEM</a:t>
              </a:r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Flèche : chevron 56"/>
            <p:cNvSpPr/>
            <p:nvPr/>
          </p:nvSpPr>
          <p:spPr>
            <a:xfrm>
              <a:off x="4130996" y="4384057"/>
              <a:ext cx="1060083" cy="516873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0" rtlCol="0" anchor="ctr"/>
            <a:lstStyle/>
            <a:p>
              <a:pPr algn="ctr">
                <a:lnSpc>
                  <a:spcPts val="1400"/>
                </a:lnSpc>
              </a:pPr>
              <a:r>
                <a:rPr lang="fr-FR" sz="1400" b="1" dirty="0">
                  <a:solidFill>
                    <a:schemeClr val="tx1"/>
                  </a:solidFill>
                </a:rPr>
                <a:t>Data </a:t>
              </a:r>
            </a:p>
            <a:p>
              <a:pPr algn="ctr">
                <a:lnSpc>
                  <a:spcPts val="1200"/>
                </a:lnSpc>
              </a:pPr>
              <a:r>
                <a:rPr lang="fr-FR" sz="1100" dirty="0">
                  <a:solidFill>
                    <a:schemeClr val="tx1"/>
                  </a:solidFill>
                </a:rPr>
                <a:t>Informations</a:t>
              </a:r>
            </a:p>
          </p:txBody>
        </p:sp>
        <p:grpSp>
          <p:nvGrpSpPr>
            <p:cNvPr id="58" name="Groupe 57"/>
            <p:cNvGrpSpPr>
              <a:grpSpLocks noChangeAspect="1"/>
            </p:cNvGrpSpPr>
            <p:nvPr/>
          </p:nvGrpSpPr>
          <p:grpSpPr>
            <a:xfrm rot="306592">
              <a:off x="5637331" y="4552535"/>
              <a:ext cx="914782" cy="570275"/>
              <a:chOff x="10022405" y="2579327"/>
              <a:chExt cx="1807508" cy="1126800"/>
            </a:xfrm>
          </p:grpSpPr>
          <p:pic>
            <p:nvPicPr>
              <p:cNvPr id="64" name="Image 63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10714" r="9625" b="13564"/>
              <a:stretch/>
            </p:blipFill>
            <p:spPr>
              <a:xfrm>
                <a:off x="10022405" y="2580219"/>
                <a:ext cx="1807508" cy="1125014"/>
              </a:xfrm>
              <a:prstGeom prst="rect">
                <a:avLst/>
              </a:prstGeom>
            </p:spPr>
          </p:pic>
          <p:sp>
            <p:nvSpPr>
              <p:cNvPr id="65" name="Rectangle 64"/>
              <p:cNvSpPr/>
              <p:nvPr/>
            </p:nvSpPr>
            <p:spPr>
              <a:xfrm>
                <a:off x="10022560" y="2579327"/>
                <a:ext cx="1807201" cy="11268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4972435" y="4246720"/>
              <a:ext cx="2264569" cy="430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100" b="1" dirty="0">
                  <a:solidFill>
                    <a:srgbClr val="0085C7"/>
                  </a:solidFill>
                </a:rPr>
                <a:t>Patterns, Hidden Structures</a:t>
              </a:r>
            </a:p>
            <a:p>
              <a:pPr algn="ctr">
                <a:lnSpc>
                  <a:spcPts val="1200"/>
                </a:lnSpc>
              </a:pPr>
              <a:r>
                <a:rPr lang="en-US" sz="1100" b="1" dirty="0">
                  <a:solidFill>
                    <a:srgbClr val="0085C7"/>
                  </a:solidFill>
                </a:rPr>
                <a:t>Relationships,</a:t>
              </a:r>
              <a:r>
                <a:rPr lang="en-US" sz="700" b="1" dirty="0">
                  <a:solidFill>
                    <a:srgbClr val="0085C7"/>
                  </a:solidFill>
                </a:rPr>
                <a:t> </a:t>
              </a:r>
              <a:r>
                <a:rPr lang="en-US" sz="1100" b="1" dirty="0">
                  <a:solidFill>
                    <a:srgbClr val="0085C7"/>
                  </a:solidFill>
                </a:rPr>
                <a:t>Dependencies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34875" y="5030497"/>
              <a:ext cx="21396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4D4A4B"/>
                  </a:solidFill>
                </a:rPr>
                <a:t>Algorithms + Techniques</a:t>
              </a:r>
            </a:p>
          </p:txBody>
        </p:sp>
        <p:sp>
          <p:nvSpPr>
            <p:cNvPr id="61" name="Flèche : chevron 60"/>
            <p:cNvSpPr/>
            <p:nvPr/>
          </p:nvSpPr>
          <p:spPr>
            <a:xfrm>
              <a:off x="7031826" y="4384057"/>
              <a:ext cx="1060083" cy="516873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ts val="1400"/>
                </a:lnSpc>
              </a:pPr>
              <a:r>
                <a:rPr lang="fr-FR" sz="1400" b="1" dirty="0">
                  <a:solidFill>
                    <a:schemeClr val="tx1"/>
                  </a:solidFill>
                </a:rPr>
                <a:t>Model</a:t>
              </a:r>
              <a:endParaRPr lang="fr-FR" sz="1200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1200"/>
                </a:lnSpc>
              </a:pPr>
              <a:r>
                <a:rPr lang="fr-FR" sz="1050" dirty="0">
                  <a:solidFill>
                    <a:schemeClr val="tx1"/>
                  </a:solidFill>
                </a:rPr>
                <a:t>Optimum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Flèche : droite rayée 61"/>
            <p:cNvSpPr>
              <a:spLocks/>
            </p:cNvSpPr>
            <p:nvPr/>
          </p:nvSpPr>
          <p:spPr>
            <a:xfrm rot="5400000">
              <a:off x="5847138" y="3561846"/>
              <a:ext cx="528629" cy="453424"/>
            </a:xfrm>
            <a:prstGeom prst="stripedRightArrow">
              <a:avLst/>
            </a:prstGeom>
            <a:solidFill>
              <a:srgbClr val="0085C7"/>
            </a:solidFill>
            <a:ln>
              <a:solidFill>
                <a:srgbClr val="0085C7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4972435" y="2938313"/>
              <a:ext cx="2264569" cy="58990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400" b="1" dirty="0"/>
                <a:t>Training information</a:t>
              </a:r>
            </a:p>
            <a:p>
              <a:pPr algn="ctr">
                <a:lnSpc>
                  <a:spcPts val="1100"/>
                </a:lnSpc>
              </a:pPr>
              <a:r>
                <a:rPr lang="fr-FR" sz="1050" b="1" dirty="0"/>
                <a:t> </a:t>
              </a:r>
              <a:r>
                <a:rPr lang="fr-FR" sz="1050" dirty="0"/>
                <a:t>Output Labels</a:t>
              </a:r>
            </a:p>
            <a:p>
              <a:pPr algn="ctr">
                <a:lnSpc>
                  <a:spcPts val="1100"/>
                </a:lnSpc>
              </a:pPr>
              <a:r>
                <a:rPr lang="fr-FR" sz="1050" dirty="0" err="1"/>
                <a:t>Rewards</a:t>
              </a:r>
              <a:r>
                <a:rPr lang="fr-FR" sz="1050" dirty="0"/>
                <a:t>  / Penalties</a:t>
              </a:r>
            </a:p>
          </p:txBody>
        </p:sp>
      </p:grpSp>
      <p:grpSp>
        <p:nvGrpSpPr>
          <p:cNvPr id="50" name="Groupe 49"/>
          <p:cNvGrpSpPr/>
          <p:nvPr/>
        </p:nvGrpSpPr>
        <p:grpSpPr>
          <a:xfrm>
            <a:off x="8282304" y="4165084"/>
            <a:ext cx="2080222" cy="1938485"/>
            <a:chOff x="8282304" y="4165084"/>
            <a:chExt cx="2080222" cy="1938485"/>
          </a:xfrm>
        </p:grpSpPr>
        <p:grpSp>
          <p:nvGrpSpPr>
            <p:cNvPr id="77" name="Groupe 76"/>
            <p:cNvGrpSpPr/>
            <p:nvPr/>
          </p:nvGrpSpPr>
          <p:grpSpPr>
            <a:xfrm>
              <a:off x="8288660" y="4165084"/>
              <a:ext cx="1477477" cy="1260519"/>
              <a:chOff x="8107365" y="4156285"/>
              <a:chExt cx="1477477" cy="1260519"/>
            </a:xfrm>
            <a:effectLst>
              <a:outerShdw blurRad="38100" sx="103000" sy="103000" algn="ctr" rotWithShape="0">
                <a:prstClr val="black"/>
              </a:outerShdw>
            </a:effectLst>
          </p:grpSpPr>
          <p:sp>
            <p:nvSpPr>
              <p:cNvPr id="79" name="Flèche : chevron 78"/>
              <p:cNvSpPr/>
              <p:nvPr/>
            </p:nvSpPr>
            <p:spPr>
              <a:xfrm flipH="1">
                <a:off x="8758773" y="4541633"/>
                <a:ext cx="826069" cy="480692"/>
              </a:xfrm>
              <a:prstGeom prst="chevron">
                <a:avLst>
                  <a:gd name="adj" fmla="val 2446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Ins="0" rtlCol="0" anchor="ctr"/>
              <a:lstStyle/>
              <a:p>
                <a:pPr algn="ctr"/>
                <a:endParaRPr lang="fr-F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 : avec coins supérieurs arrondis 79"/>
              <p:cNvSpPr/>
              <p:nvPr/>
            </p:nvSpPr>
            <p:spPr>
              <a:xfrm>
                <a:off x="8107685" y="4156285"/>
                <a:ext cx="1476000" cy="384655"/>
              </a:xfrm>
              <a:prstGeom prst="round2SameRect">
                <a:avLst>
                  <a:gd name="adj1" fmla="val 738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81" name="Rectangle : avec coins supérieurs arrondis 80"/>
              <p:cNvSpPr/>
              <p:nvPr/>
            </p:nvSpPr>
            <p:spPr>
              <a:xfrm flipV="1">
                <a:off x="8107558" y="5022793"/>
                <a:ext cx="1476000" cy="394011"/>
              </a:xfrm>
              <a:prstGeom prst="round2SameRect">
                <a:avLst>
                  <a:gd name="adj1" fmla="val 6997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78" name="Flèche : chevron 77"/>
              <p:cNvSpPr/>
              <p:nvPr/>
            </p:nvSpPr>
            <p:spPr>
              <a:xfrm>
                <a:off x="8107365" y="4541633"/>
                <a:ext cx="985876" cy="480692"/>
              </a:xfrm>
              <a:prstGeom prst="chevron">
                <a:avLst>
                  <a:gd name="adj" fmla="val 2446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Ins="0" rtlCol="0" anchor="ctr"/>
              <a:lstStyle/>
              <a:p>
                <a:pPr algn="ctr"/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8282304" y="4166045"/>
              <a:ext cx="1489351" cy="276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fr-F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fr-FR" sz="1100" b="1" dirty="0">
                  <a:solidFill>
                    <a:schemeClr val="tx1"/>
                  </a:solidFill>
                </a:rPr>
                <a:t>P</a:t>
              </a:r>
              <a:r>
                <a:rPr lang="fr-FR" sz="1050" b="1" dirty="0">
                  <a:solidFill>
                    <a:schemeClr val="tx1"/>
                  </a:solidFill>
                </a:rPr>
                <a:t>RODUCTION PLATFORM</a:t>
              </a:r>
              <a:endParaRPr lang="fr-FR" sz="1000" b="1" dirty="0">
                <a:solidFill>
                  <a:schemeClr val="tx1"/>
                </a:solidFill>
              </a:endParaRPr>
            </a:p>
            <a:p>
              <a:pPr algn="ctr"/>
              <a:endParaRPr lang="fr-F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 : coins arrondis 33"/>
            <p:cNvSpPr/>
            <p:nvPr/>
          </p:nvSpPr>
          <p:spPr>
            <a:xfrm>
              <a:off x="8446643" y="4466734"/>
              <a:ext cx="1153983" cy="812248"/>
            </a:xfrm>
            <a:prstGeom prst="roundRect">
              <a:avLst>
                <a:gd name="adj" fmla="val 7706"/>
              </a:avLst>
            </a:prstGeom>
            <a:solidFill>
              <a:schemeClr val="bg1">
                <a:lumMod val="95000"/>
                <a:alpha val="37000"/>
              </a:schemeClr>
            </a:solidFill>
            <a:ln w="9525">
              <a:solidFill>
                <a:srgbClr val="0085C7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3" name="Flèche : chevron 82"/>
            <p:cNvSpPr/>
            <p:nvPr/>
          </p:nvSpPr>
          <p:spPr>
            <a:xfrm rot="10800000" flipV="1">
              <a:off x="9376649" y="4557079"/>
              <a:ext cx="985877" cy="480692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ts val="1400"/>
                </a:lnSpc>
              </a:pPr>
              <a:r>
                <a:rPr lang="fr-FR" sz="1400" b="1" dirty="0">
                  <a:solidFill>
                    <a:schemeClr val="tx1"/>
                  </a:solidFill>
                </a:rPr>
                <a:t>New</a:t>
              </a:r>
            </a:p>
            <a:p>
              <a:pPr algn="ctr">
                <a:lnSpc>
                  <a:spcPts val="1400"/>
                </a:lnSpc>
              </a:pPr>
              <a:r>
                <a:rPr lang="fr-FR" sz="1400" b="1" dirty="0">
                  <a:solidFill>
                    <a:schemeClr val="tx1"/>
                  </a:solidFill>
                </a:rPr>
                <a:t>Data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Flèche : chevron 73"/>
            <p:cNvSpPr/>
            <p:nvPr/>
          </p:nvSpPr>
          <p:spPr>
            <a:xfrm rot="5400000">
              <a:off x="8534460" y="5370285"/>
              <a:ext cx="985877" cy="480692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ts val="1400"/>
                </a:lnSpc>
              </a:pPr>
              <a:r>
                <a:rPr lang="fr-FR" sz="1400" b="1" dirty="0" err="1">
                  <a:solidFill>
                    <a:schemeClr val="tx1"/>
                  </a:solidFill>
                </a:rPr>
                <a:t>Predicted</a:t>
              </a:r>
              <a:endParaRPr lang="fr-FR" sz="1400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1400"/>
                </a:lnSpc>
              </a:pPr>
              <a:r>
                <a:rPr lang="fr-FR" sz="1400" b="1" dirty="0">
                  <a:solidFill>
                    <a:schemeClr val="tx1"/>
                  </a:solidFill>
                </a:rPr>
                <a:t>Outputs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282304" y="4493387"/>
              <a:ext cx="1482549" cy="582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fr-FR" sz="1100" b="1" dirty="0">
                <a:solidFill>
                  <a:schemeClr val="tx1"/>
                </a:solidFill>
              </a:endParaRPr>
            </a:p>
            <a:p>
              <a:pPr algn="ctr"/>
              <a:endParaRPr lang="fr-FR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fr-FR" sz="1100" b="1" dirty="0" err="1">
                  <a:solidFill>
                    <a:schemeClr val="tx1"/>
                  </a:solidFill>
                </a:rPr>
                <a:t>Deployed</a:t>
              </a:r>
              <a:r>
                <a:rPr lang="fr-FR" sz="1100" b="1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fr-FR" sz="1100" b="1" dirty="0">
                  <a:solidFill>
                    <a:schemeClr val="tx1"/>
                  </a:solidFill>
                </a:rPr>
                <a:t>Model</a:t>
              </a:r>
            </a:p>
            <a:p>
              <a:pPr algn="ctr"/>
              <a:endParaRPr lang="fr-FR" sz="1100" b="1" dirty="0">
                <a:solidFill>
                  <a:schemeClr val="tx1"/>
                </a:solidFill>
              </a:endParaRPr>
            </a:p>
          </p:txBody>
        </p:sp>
        <p:pic>
          <p:nvPicPr>
            <p:cNvPr id="84" name="Picture 2" descr="Afficher l'image d'origine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5982">
              <a:off x="8457093" y="4485893"/>
              <a:ext cx="251999" cy="252000"/>
            </a:xfrm>
            <a:prstGeom prst="rect">
              <a:avLst/>
            </a:prstGeom>
            <a:noFill/>
            <a:ln>
              <a:noFill/>
            </a:ln>
            <a:extLst/>
          </p:spPr>
        </p:pic>
      </p:grpSp>
      <p:pic>
        <p:nvPicPr>
          <p:cNvPr id="38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6" t="28407" r="18344" b="28631"/>
          <a:stretch/>
        </p:blipFill>
        <p:spPr bwMode="auto">
          <a:xfrm>
            <a:off x="2783946" y="5117692"/>
            <a:ext cx="360000" cy="2378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147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e 86"/>
          <p:cNvGrpSpPr/>
          <p:nvPr/>
        </p:nvGrpSpPr>
        <p:grpSpPr>
          <a:xfrm>
            <a:off x="1846985" y="4034509"/>
            <a:ext cx="2127785" cy="1440000"/>
            <a:chOff x="1846985" y="4034509"/>
            <a:chExt cx="2127785" cy="1440000"/>
          </a:xfrm>
        </p:grpSpPr>
        <p:grpSp>
          <p:nvGrpSpPr>
            <p:cNvPr id="52" name="Groupe 51"/>
            <p:cNvGrpSpPr/>
            <p:nvPr/>
          </p:nvGrpSpPr>
          <p:grpSpPr>
            <a:xfrm rot="239710">
              <a:off x="1846985" y="4034509"/>
              <a:ext cx="2127785" cy="1440000"/>
              <a:chOff x="2435204" y="1419148"/>
              <a:chExt cx="2426623" cy="1763027"/>
            </a:xfrm>
            <a:effectLst>
              <a:outerShdw blurRad="457200" sx="108000" sy="108000" algn="ctr" rotWithShape="0">
                <a:prstClr val="black">
                  <a:alpha val="17000"/>
                </a:prstClr>
              </a:outerShdw>
            </a:effectLst>
          </p:grpSpPr>
          <p:sp>
            <p:nvSpPr>
              <p:cNvPr id="54" name="Nuage 53"/>
              <p:cNvSpPr>
                <a:spLocks/>
              </p:cNvSpPr>
              <p:nvPr/>
            </p:nvSpPr>
            <p:spPr>
              <a:xfrm rot="10800000">
                <a:off x="2435204" y="1419148"/>
                <a:ext cx="2299138" cy="1763027"/>
              </a:xfrm>
              <a:prstGeom prst="cloud">
                <a:avLst/>
              </a:prstGeom>
              <a:solidFill>
                <a:srgbClr val="F2F2F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Ins="0" rtlCol="0" anchor="ctr"/>
              <a:lstStyle/>
              <a:p>
                <a:pPr lvl="0" algn="ctr"/>
                <a:endParaRPr lang="fr-FR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lèche : chevron 54"/>
              <p:cNvSpPr/>
              <p:nvPr/>
            </p:nvSpPr>
            <p:spPr>
              <a:xfrm rot="21360290">
                <a:off x="3737488" y="1899476"/>
                <a:ext cx="1124339" cy="677007"/>
              </a:xfrm>
              <a:prstGeom prst="chevron">
                <a:avLst>
                  <a:gd name="adj" fmla="val 244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Ins="0" rtlCol="0" anchor="ctr"/>
              <a:lstStyle/>
              <a:p>
                <a:pPr algn="ctr">
                  <a:lnSpc>
                    <a:spcPts val="1400"/>
                  </a:lnSpc>
                </a:pPr>
                <a:r>
                  <a:rPr lang="fr-FR" sz="1400" b="1" dirty="0">
                    <a:solidFill>
                      <a:schemeClr val="tx1"/>
                    </a:solidFill>
                  </a:rPr>
                  <a:t> </a:t>
                </a:r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1894151" y="4466944"/>
              <a:ext cx="1916264" cy="5981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300"/>
                </a:lnSpc>
              </a:pPr>
              <a:r>
                <a:rPr lang="en-US" sz="1400" i="1" dirty="0">
                  <a:solidFill>
                    <a:prstClr val="black"/>
                  </a:solidFill>
                </a:rPr>
                <a:t>Observable phenomena</a:t>
              </a:r>
            </a:p>
            <a:p>
              <a:pPr lvl="0" algn="ctr">
                <a:lnSpc>
                  <a:spcPts val="1300"/>
                </a:lnSpc>
              </a:pPr>
              <a:r>
                <a:rPr lang="en-US" sz="1400" i="1" dirty="0">
                  <a:solidFill>
                    <a:prstClr val="black"/>
                  </a:solidFill>
                </a:rPr>
                <a:t> with </a:t>
              </a:r>
            </a:p>
            <a:p>
              <a:pPr lvl="0" algn="ctr">
                <a:lnSpc>
                  <a:spcPts val="1300"/>
                </a:lnSpc>
              </a:pPr>
              <a:r>
                <a:rPr lang="en-US" sz="1400" i="1" dirty="0">
                  <a:solidFill>
                    <a:prstClr val="black"/>
                  </a:solidFill>
                </a:rPr>
                <a:t>digital representations</a:t>
              </a:r>
              <a:endParaRPr lang="fr-FR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27</a:t>
            </a:fld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04000" y="1420156"/>
            <a:ext cx="878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goal is to </a:t>
            </a:r>
            <a:r>
              <a:rPr lang="en-US" sz="2400" b="1" dirty="0"/>
              <a:t>predict </a:t>
            </a:r>
            <a:r>
              <a:rPr lang="en-US" sz="2400" dirty="0"/>
              <a:t> the responses for </a:t>
            </a:r>
            <a:r>
              <a:rPr lang="en-US" sz="2400" b="1" dirty="0"/>
              <a:t>further</a:t>
            </a:r>
            <a:r>
              <a:rPr lang="en-US" sz="2400" dirty="0"/>
              <a:t> observations with the lowest average possible prediction error. </a:t>
            </a:r>
          </a:p>
          <a:p>
            <a:pPr algn="just"/>
            <a:endParaRPr lang="en-US" sz="1050" dirty="0"/>
          </a:p>
          <a:p>
            <a:pPr algn="just"/>
            <a:r>
              <a:rPr lang="en-US" sz="2400" dirty="0"/>
              <a:t>The aim is to </a:t>
            </a:r>
            <a:r>
              <a:rPr lang="en-US" sz="2400" b="1" dirty="0"/>
              <a:t>generalize</a:t>
            </a:r>
            <a:r>
              <a:rPr lang="en-US" sz="2400" dirty="0"/>
              <a:t> as possible  from a finite set of observations.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62618" y="6042525"/>
                <a:ext cx="4669872" cy="3536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fr-F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fr-FR" sz="1400" b="1" dirty="0">
                    <a:solidFill>
                      <a:schemeClr val="tx1"/>
                    </a:solidFill>
                  </a:rPr>
                  <a:t>=  </a:t>
                </a:r>
                <a:r>
                  <a:rPr lang="fr-FR" sz="1600" dirty="0">
                    <a:solidFill>
                      <a:schemeClr val="tx1"/>
                    </a:solidFill>
                  </a:rPr>
                  <a:t>L</a:t>
                </a:r>
                <a:r>
                  <a:rPr lang="fr-FR" sz="1400" dirty="0">
                    <a:solidFill>
                      <a:schemeClr val="tx1"/>
                    </a:solidFill>
                  </a:rPr>
                  <a:t>(</a:t>
                </a:r>
                <a:r>
                  <a:rPr lang="fr-FR" sz="1400" b="1" i="1" dirty="0" err="1">
                    <a:solidFill>
                      <a:schemeClr val="tx1"/>
                    </a:solidFill>
                  </a:rPr>
                  <a:t>Further</a:t>
                </a:r>
                <a:r>
                  <a:rPr lang="fr-FR" sz="1400" i="1" dirty="0">
                    <a:solidFill>
                      <a:schemeClr val="tx1"/>
                    </a:solidFill>
                  </a:rPr>
                  <a:t> observation outputs </a:t>
                </a:r>
                <a:r>
                  <a:rPr lang="fr-FR" sz="1400" dirty="0">
                    <a:solidFill>
                      <a:schemeClr val="tx1"/>
                    </a:solidFill>
                  </a:rPr>
                  <a:t>-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Predicted </a:t>
                </a:r>
                <a:r>
                  <a:rPr lang="en-US" sz="1400" dirty="0">
                    <a:solidFill>
                      <a:schemeClr val="tx1"/>
                    </a:solidFill>
                  </a:rPr>
                  <a:t>outputs) 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618" y="6042525"/>
                <a:ext cx="4669872" cy="353602"/>
              </a:xfrm>
              <a:prstGeom prst="rect">
                <a:avLst/>
              </a:prstGeom>
              <a:blipFill>
                <a:blip r:embed="rId4"/>
                <a:stretch>
                  <a:fillRect b="-24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 : en angle 44"/>
          <p:cNvCxnSpPr>
            <a:stCxn id="37" idx="2"/>
            <a:endCxn id="44" idx="1"/>
          </p:cNvCxnSpPr>
          <p:nvPr/>
        </p:nvCxnSpPr>
        <p:spPr>
          <a:xfrm rot="16200000" flipH="1">
            <a:off x="2931385" y="5388093"/>
            <a:ext cx="863794" cy="79867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 : en angle 47"/>
          <p:cNvCxnSpPr>
            <a:stCxn id="74" idx="3"/>
            <a:endCxn id="44" idx="3"/>
          </p:cNvCxnSpPr>
          <p:nvPr/>
        </p:nvCxnSpPr>
        <p:spPr>
          <a:xfrm rot="5400000">
            <a:off x="8672067" y="5863994"/>
            <a:ext cx="115756" cy="59490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 : coins arrondis 50"/>
          <p:cNvSpPr/>
          <p:nvPr/>
        </p:nvSpPr>
        <p:spPr>
          <a:xfrm>
            <a:off x="5065613" y="4157872"/>
            <a:ext cx="2067938" cy="1246474"/>
          </a:xfrm>
          <a:prstGeom prst="roundRect">
            <a:avLst>
              <a:gd name="adj" fmla="val 2993"/>
            </a:avLst>
          </a:prstGeom>
          <a:noFill/>
          <a:ln w="317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0" rtlCol="0" anchor="ctr"/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ACHINE </a:t>
            </a:r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EARNING </a:t>
            </a:r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fr-FR" sz="1200" b="1" dirty="0">
                <a:solidFill>
                  <a:schemeClr val="bg1">
                    <a:lumMod val="65000"/>
                  </a:schemeClr>
                </a:solidFill>
              </a:rPr>
              <a:t>YSTEM</a:t>
            </a:r>
            <a:endParaRPr lang="fr-FR" sz="14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4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4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4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4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fr-FR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8" name="Groupe 57"/>
          <p:cNvGrpSpPr>
            <a:grpSpLocks noChangeAspect="1"/>
          </p:cNvGrpSpPr>
          <p:nvPr/>
        </p:nvGrpSpPr>
        <p:grpSpPr>
          <a:xfrm rot="306592">
            <a:off x="5664911" y="4697448"/>
            <a:ext cx="850747" cy="530356"/>
            <a:chOff x="10022405" y="2579327"/>
            <a:chExt cx="1807508" cy="1126800"/>
          </a:xfrm>
        </p:grpSpPr>
        <p:pic>
          <p:nvPicPr>
            <p:cNvPr id="64" name="Image 63"/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0714" r="9625" b="13564"/>
            <a:stretch/>
          </p:blipFill>
          <p:spPr>
            <a:xfrm>
              <a:off x="10022405" y="2580219"/>
              <a:ext cx="1807508" cy="1125014"/>
            </a:xfrm>
            <a:prstGeom prst="rect">
              <a:avLst/>
            </a:prstGeom>
          </p:spPr>
        </p:pic>
        <p:sp>
          <p:nvSpPr>
            <p:cNvPr id="65" name="Rectangle 64"/>
            <p:cNvSpPr/>
            <p:nvPr/>
          </p:nvSpPr>
          <p:spPr>
            <a:xfrm>
              <a:off x="10022560" y="2579327"/>
              <a:ext cx="1807201" cy="11268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5046557" y="4413040"/>
            <a:ext cx="21060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Patterns, Hidden Structures</a:t>
            </a:r>
          </a:p>
          <a:p>
            <a:pPr algn="ctr">
              <a:lnSpc>
                <a:spcPts val="1200"/>
              </a:lnSpc>
            </a:pP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Relationships,</a:t>
            </a:r>
            <a:r>
              <a:rPr lang="en-US" sz="7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Dependencies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104626" y="5141953"/>
            <a:ext cx="19899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Algorithms + Techniques</a:t>
            </a:r>
          </a:p>
        </p:txBody>
      </p:sp>
      <p:sp>
        <p:nvSpPr>
          <p:cNvPr id="62" name="Flèche : droite rayée 61"/>
          <p:cNvSpPr>
            <a:spLocks/>
          </p:cNvSpPr>
          <p:nvPr/>
        </p:nvSpPr>
        <p:spPr>
          <a:xfrm rot="5400000">
            <a:off x="5860031" y="3776107"/>
            <a:ext cx="491625" cy="421684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5046557" y="3196222"/>
            <a:ext cx="2106049" cy="58990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Training information</a:t>
            </a:r>
          </a:p>
          <a:p>
            <a:pPr algn="ctr">
              <a:lnSpc>
                <a:spcPts val="1100"/>
              </a:lnSpc>
            </a:pPr>
            <a:r>
              <a:rPr lang="fr-FR" sz="105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Output Labels</a:t>
            </a:r>
          </a:p>
          <a:p>
            <a:pPr algn="ctr">
              <a:lnSpc>
                <a:spcPts val="1100"/>
              </a:lnSpc>
            </a:pPr>
            <a:r>
              <a:rPr lang="fr-FR" sz="1050" dirty="0" err="1">
                <a:solidFill>
                  <a:schemeClr val="bg1">
                    <a:lumMod val="65000"/>
                  </a:schemeClr>
                </a:solidFill>
              </a:rPr>
              <a:t>Rewards</a:t>
            </a:r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  / Penalties</a:t>
            </a:r>
          </a:p>
        </p:txBody>
      </p:sp>
      <p:grpSp>
        <p:nvGrpSpPr>
          <p:cNvPr id="50" name="Groupe 49"/>
          <p:cNvGrpSpPr/>
          <p:nvPr/>
        </p:nvGrpSpPr>
        <p:grpSpPr>
          <a:xfrm>
            <a:off x="8282304" y="4165084"/>
            <a:ext cx="2080222" cy="1938485"/>
            <a:chOff x="8282304" y="4165084"/>
            <a:chExt cx="2080222" cy="1938485"/>
          </a:xfrm>
        </p:grpSpPr>
        <p:grpSp>
          <p:nvGrpSpPr>
            <p:cNvPr id="77" name="Groupe 76"/>
            <p:cNvGrpSpPr/>
            <p:nvPr/>
          </p:nvGrpSpPr>
          <p:grpSpPr>
            <a:xfrm>
              <a:off x="8288660" y="4165084"/>
              <a:ext cx="1477477" cy="1260519"/>
              <a:chOff x="8107365" y="4156285"/>
              <a:chExt cx="1477477" cy="1260519"/>
            </a:xfrm>
            <a:effectLst>
              <a:outerShdw blurRad="38100" sx="103000" sy="103000" algn="ctr" rotWithShape="0">
                <a:prstClr val="black"/>
              </a:outerShdw>
            </a:effectLst>
          </p:grpSpPr>
          <p:sp>
            <p:nvSpPr>
              <p:cNvPr id="79" name="Flèche : chevron 78"/>
              <p:cNvSpPr/>
              <p:nvPr/>
            </p:nvSpPr>
            <p:spPr>
              <a:xfrm flipH="1">
                <a:off x="8758773" y="4541633"/>
                <a:ext cx="826069" cy="480692"/>
              </a:xfrm>
              <a:prstGeom prst="chevron">
                <a:avLst>
                  <a:gd name="adj" fmla="val 2446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Ins="0" rtlCol="0" anchor="ctr"/>
              <a:lstStyle/>
              <a:p>
                <a:pPr algn="ctr"/>
                <a:endParaRPr lang="fr-F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 : avec coins supérieurs arrondis 79"/>
              <p:cNvSpPr/>
              <p:nvPr/>
            </p:nvSpPr>
            <p:spPr>
              <a:xfrm>
                <a:off x="8107685" y="4156285"/>
                <a:ext cx="1476000" cy="384655"/>
              </a:xfrm>
              <a:prstGeom prst="round2SameRect">
                <a:avLst>
                  <a:gd name="adj1" fmla="val 7381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81" name="Rectangle : avec coins supérieurs arrondis 80"/>
              <p:cNvSpPr/>
              <p:nvPr/>
            </p:nvSpPr>
            <p:spPr>
              <a:xfrm flipV="1">
                <a:off x="8107558" y="5022793"/>
                <a:ext cx="1476000" cy="394011"/>
              </a:xfrm>
              <a:prstGeom prst="round2SameRect">
                <a:avLst>
                  <a:gd name="adj1" fmla="val 6997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 dirty="0"/>
              </a:p>
            </p:txBody>
          </p:sp>
          <p:sp>
            <p:nvSpPr>
              <p:cNvPr id="78" name="Flèche : chevron 77"/>
              <p:cNvSpPr/>
              <p:nvPr/>
            </p:nvSpPr>
            <p:spPr>
              <a:xfrm>
                <a:off x="8107365" y="4541633"/>
                <a:ext cx="985876" cy="480692"/>
              </a:xfrm>
              <a:prstGeom prst="chevron">
                <a:avLst>
                  <a:gd name="adj" fmla="val 2446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Ins="0" rtlCol="0" anchor="ctr"/>
              <a:lstStyle/>
              <a:p>
                <a:pPr algn="ctr"/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8282304" y="4166045"/>
              <a:ext cx="1489351" cy="2764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fr-FR" sz="900" b="1" dirty="0">
                <a:solidFill>
                  <a:schemeClr val="tx1"/>
                </a:solidFill>
              </a:endParaRPr>
            </a:p>
            <a:p>
              <a:pPr algn="ctr"/>
              <a:r>
                <a:rPr lang="fr-FR" sz="1100" b="1" dirty="0">
                  <a:solidFill>
                    <a:schemeClr val="tx1"/>
                  </a:solidFill>
                </a:rPr>
                <a:t>P</a:t>
              </a:r>
              <a:r>
                <a:rPr lang="fr-FR" sz="1050" b="1" dirty="0">
                  <a:solidFill>
                    <a:schemeClr val="tx1"/>
                  </a:solidFill>
                </a:rPr>
                <a:t>RODUCTION PLATFORM</a:t>
              </a:r>
              <a:endParaRPr lang="fr-FR" sz="1000" b="1" dirty="0">
                <a:solidFill>
                  <a:schemeClr val="tx1"/>
                </a:solidFill>
              </a:endParaRPr>
            </a:p>
            <a:p>
              <a:pPr algn="ctr"/>
              <a:endParaRPr lang="fr-F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 : coins arrondis 33"/>
            <p:cNvSpPr/>
            <p:nvPr/>
          </p:nvSpPr>
          <p:spPr>
            <a:xfrm>
              <a:off x="8446643" y="4466734"/>
              <a:ext cx="1153983" cy="812248"/>
            </a:xfrm>
            <a:prstGeom prst="roundRect">
              <a:avLst>
                <a:gd name="adj" fmla="val 7706"/>
              </a:avLst>
            </a:prstGeom>
            <a:solidFill>
              <a:schemeClr val="bg1">
                <a:lumMod val="95000"/>
                <a:alpha val="37000"/>
              </a:schemeClr>
            </a:solidFill>
            <a:ln w="9525">
              <a:solidFill>
                <a:srgbClr val="0085C7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3" name="Flèche : chevron 82"/>
            <p:cNvSpPr/>
            <p:nvPr/>
          </p:nvSpPr>
          <p:spPr>
            <a:xfrm rot="10800000" flipV="1">
              <a:off x="9376649" y="4557079"/>
              <a:ext cx="985877" cy="480692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ts val="1400"/>
                </a:lnSpc>
              </a:pPr>
              <a:r>
                <a:rPr lang="fr-FR" sz="1400" b="1" dirty="0">
                  <a:solidFill>
                    <a:schemeClr val="tx1"/>
                  </a:solidFill>
                </a:rPr>
                <a:t>New</a:t>
              </a:r>
            </a:p>
            <a:p>
              <a:pPr algn="ctr">
                <a:lnSpc>
                  <a:spcPts val="1400"/>
                </a:lnSpc>
              </a:pPr>
              <a:r>
                <a:rPr lang="fr-FR" sz="1400" b="1" dirty="0">
                  <a:solidFill>
                    <a:schemeClr val="tx1"/>
                  </a:solidFill>
                </a:rPr>
                <a:t>Data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Flèche : chevron 73"/>
            <p:cNvSpPr/>
            <p:nvPr/>
          </p:nvSpPr>
          <p:spPr>
            <a:xfrm rot="5400000">
              <a:off x="8534460" y="5370285"/>
              <a:ext cx="985877" cy="480692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ts val="1400"/>
                </a:lnSpc>
              </a:pPr>
              <a:r>
                <a:rPr lang="fr-FR" sz="1400" b="1" dirty="0" err="1">
                  <a:solidFill>
                    <a:schemeClr val="tx1"/>
                  </a:solidFill>
                </a:rPr>
                <a:t>Predicted</a:t>
              </a:r>
              <a:endParaRPr lang="fr-FR" sz="1400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1400"/>
                </a:lnSpc>
              </a:pPr>
              <a:r>
                <a:rPr lang="fr-FR" sz="1400" b="1" dirty="0">
                  <a:solidFill>
                    <a:schemeClr val="tx1"/>
                  </a:solidFill>
                </a:rPr>
                <a:t>Outputs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282304" y="4493387"/>
              <a:ext cx="1482549" cy="582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fr-FR" sz="1100" b="1" dirty="0">
                <a:solidFill>
                  <a:schemeClr val="tx1"/>
                </a:solidFill>
              </a:endParaRPr>
            </a:p>
            <a:p>
              <a:pPr algn="ctr"/>
              <a:endParaRPr lang="fr-FR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fr-FR" sz="1100" b="1" dirty="0" err="1">
                  <a:solidFill>
                    <a:schemeClr val="tx1"/>
                  </a:solidFill>
                </a:rPr>
                <a:t>Deployed</a:t>
              </a:r>
              <a:r>
                <a:rPr lang="fr-FR" sz="1100" b="1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fr-FR" sz="1100" b="1" dirty="0">
                  <a:solidFill>
                    <a:schemeClr val="tx1"/>
                  </a:solidFill>
                </a:rPr>
                <a:t>Model</a:t>
              </a:r>
            </a:p>
            <a:p>
              <a:pPr algn="ctr"/>
              <a:endParaRPr lang="fr-FR" sz="1100" b="1" dirty="0">
                <a:solidFill>
                  <a:schemeClr val="tx1"/>
                </a:solidFill>
              </a:endParaRPr>
            </a:p>
          </p:txBody>
        </p:sp>
        <p:pic>
          <p:nvPicPr>
            <p:cNvPr id="84" name="Picture 2" descr="Afficher l'image d'origine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5982">
              <a:off x="8457093" y="4485893"/>
              <a:ext cx="251999" cy="252000"/>
            </a:xfrm>
            <a:prstGeom prst="rect">
              <a:avLst/>
            </a:prstGeom>
            <a:noFill/>
            <a:ln>
              <a:noFill/>
            </a:ln>
            <a:extLst/>
          </p:spPr>
        </p:pic>
      </p:grpSp>
      <p:sp>
        <p:nvSpPr>
          <p:cNvPr id="4" name="Rectangle 3"/>
          <p:cNvSpPr/>
          <p:nvPr/>
        </p:nvSpPr>
        <p:spPr>
          <a:xfrm>
            <a:off x="4135902" y="3196223"/>
            <a:ext cx="3826668" cy="228745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Flèche : chevron 56"/>
          <p:cNvSpPr/>
          <p:nvPr/>
        </p:nvSpPr>
        <p:spPr>
          <a:xfrm>
            <a:off x="4264019" y="4540764"/>
            <a:ext cx="985877" cy="480692"/>
          </a:xfrm>
          <a:prstGeom prst="chevron">
            <a:avLst>
              <a:gd name="adj" fmla="val 2446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0" rtlCol="0" anchor="ctr"/>
          <a:lstStyle/>
          <a:p>
            <a:pPr algn="ctr">
              <a:lnSpc>
                <a:spcPts val="1400"/>
              </a:lnSpc>
            </a:pPr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Data </a:t>
            </a:r>
          </a:p>
          <a:p>
            <a:pPr algn="ctr">
              <a:lnSpc>
                <a:spcPts val="1200"/>
              </a:lnSpc>
            </a:pPr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Informations</a:t>
            </a:r>
          </a:p>
        </p:txBody>
      </p:sp>
      <p:sp>
        <p:nvSpPr>
          <p:cNvPr id="61" name="Flèche : chevron 60"/>
          <p:cNvSpPr/>
          <p:nvPr/>
        </p:nvSpPr>
        <p:spPr>
          <a:xfrm>
            <a:off x="6961791" y="4540764"/>
            <a:ext cx="985877" cy="480692"/>
          </a:xfrm>
          <a:prstGeom prst="chevron">
            <a:avLst>
              <a:gd name="adj" fmla="val 2446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>
              <a:lnSpc>
                <a:spcPts val="1400"/>
              </a:lnSpc>
            </a:pPr>
            <a:r>
              <a:rPr lang="fr-FR" sz="1400" b="1" dirty="0">
                <a:solidFill>
                  <a:schemeClr val="bg1">
                    <a:lumMod val="65000"/>
                  </a:schemeClr>
                </a:solidFill>
              </a:rPr>
              <a:t>Model</a:t>
            </a:r>
            <a:endParaRPr lang="fr-FR" sz="12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lnSpc>
                <a:spcPts val="1200"/>
              </a:lnSpc>
            </a:pPr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Optimum</a:t>
            </a: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7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6" t="28407" r="18344" b="28631"/>
          <a:stretch/>
        </p:blipFill>
        <p:spPr bwMode="auto">
          <a:xfrm>
            <a:off x="2783946" y="5117692"/>
            <a:ext cx="360000" cy="2378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65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28</a:t>
            </a:fld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04000" y="1420156"/>
            <a:ext cx="878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goal is </a:t>
            </a:r>
            <a:r>
              <a:rPr lang="en-US" sz="2400" b="1" dirty="0"/>
              <a:t>not</a:t>
            </a:r>
            <a:r>
              <a:rPr lang="en-US" sz="2400" dirty="0"/>
              <a:t> to induce a function exactly giving the desired training set observations outputs, but to find the function that will be good generalization performance.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141" y="3213114"/>
            <a:ext cx="2750719" cy="1814402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4717141" y="4935115"/>
            <a:ext cx="2750719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Good </a:t>
            </a:r>
            <a:r>
              <a:rPr lang="fr-FR" sz="1600" dirty="0" err="1"/>
              <a:t>generalization</a:t>
            </a:r>
            <a:endParaRPr lang="fr-FR" sz="1600" dirty="0"/>
          </a:p>
          <a:p>
            <a:pPr algn="ctr"/>
            <a:r>
              <a:rPr lang="fr-FR" sz="1600" dirty="0"/>
              <a:t>right-</a:t>
            </a:r>
            <a:r>
              <a:rPr lang="fr-FR" sz="1600" dirty="0" err="1"/>
              <a:t>fitting</a:t>
            </a:r>
            <a:endParaRPr lang="fr-FR" sz="1600" dirty="0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812" y="3213114"/>
            <a:ext cx="2750716" cy="1814402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7740811" y="4935115"/>
            <a:ext cx="2750716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Poor </a:t>
            </a:r>
            <a:r>
              <a:rPr lang="fr-FR" sz="1600" dirty="0" err="1"/>
              <a:t>generalization</a:t>
            </a:r>
            <a:r>
              <a:rPr lang="fr-FR" sz="1600" dirty="0"/>
              <a:t> </a:t>
            </a:r>
          </a:p>
          <a:p>
            <a:pPr algn="ctr"/>
            <a:r>
              <a:rPr lang="fr-FR" sz="1600" dirty="0"/>
              <a:t>over-</a:t>
            </a:r>
            <a:r>
              <a:rPr lang="fr-FR" sz="1600" dirty="0" err="1"/>
              <a:t>fitting</a:t>
            </a:r>
            <a:endParaRPr lang="fr-FR" sz="1600" dirty="0"/>
          </a:p>
        </p:txBody>
      </p:sp>
      <p:pic>
        <p:nvPicPr>
          <p:cNvPr id="60" name="Picture 6" descr="Afficher l'image d'origine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9" r="50812" b="17291"/>
          <a:stretch/>
        </p:blipFill>
        <p:spPr bwMode="auto">
          <a:xfrm flipH="1" flipV="1">
            <a:off x="8951314" y="3090572"/>
            <a:ext cx="329709" cy="324000"/>
          </a:xfrm>
          <a:prstGeom prst="rect">
            <a:avLst/>
          </a:prstGeom>
          <a:noFill/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6996" y="3213114"/>
            <a:ext cx="2723819" cy="1814402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1786996" y="4935115"/>
            <a:ext cx="2723819" cy="58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Poor </a:t>
            </a:r>
            <a:r>
              <a:rPr lang="fr-FR" sz="1600" dirty="0" err="1"/>
              <a:t>generalization</a:t>
            </a:r>
            <a:endParaRPr lang="fr-FR" sz="1600" dirty="0"/>
          </a:p>
          <a:p>
            <a:pPr algn="ctr"/>
            <a:r>
              <a:rPr lang="fr-FR" sz="1600" dirty="0" err="1"/>
              <a:t>under-fitting</a:t>
            </a:r>
            <a:endParaRPr lang="fr-FR" sz="1600" dirty="0"/>
          </a:p>
        </p:txBody>
      </p:sp>
      <p:pic>
        <p:nvPicPr>
          <p:cNvPr id="62" name="Picture 6" descr="Afficher l'image d'origine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9" r="50812" b="17291"/>
          <a:stretch/>
        </p:blipFill>
        <p:spPr bwMode="auto">
          <a:xfrm flipH="1" flipV="1">
            <a:off x="2914801" y="3083177"/>
            <a:ext cx="329709" cy="324000"/>
          </a:xfrm>
          <a:prstGeom prst="rect">
            <a:avLst/>
          </a:prstGeom>
          <a:noFill/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Afficher l'image d'origine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9" r="50812" b="17291"/>
          <a:stretch/>
        </p:blipFill>
        <p:spPr bwMode="auto">
          <a:xfrm>
            <a:off x="5927645" y="2977472"/>
            <a:ext cx="329709" cy="324000"/>
          </a:xfrm>
          <a:prstGeom prst="rect">
            <a:avLst/>
          </a:prstGeom>
          <a:noFill/>
          <a:effectLst>
            <a:outerShdw blurRad="381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847851" y="5522975"/>
                <a:ext cx="265682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851" y="5522975"/>
                <a:ext cx="2656822" cy="215444"/>
              </a:xfrm>
              <a:prstGeom prst="rect">
                <a:avLst/>
              </a:prstGeom>
              <a:blipFill>
                <a:blip r:embed="rId8"/>
                <a:stretch>
                  <a:fillRect t="-22857" b="-5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717140" y="5522975"/>
                <a:ext cx="275071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 sz="1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140" y="5522975"/>
                <a:ext cx="2750719" cy="215444"/>
              </a:xfrm>
              <a:prstGeom prst="rect">
                <a:avLst/>
              </a:prstGeom>
              <a:blipFill>
                <a:blip r:embed="rId9"/>
                <a:stretch>
                  <a:fillRect t="-22857" b="-5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7680326" y="5519754"/>
                <a:ext cx="273685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 sz="1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sz="1400" dirty="0"/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1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326" y="5519754"/>
                <a:ext cx="2736850" cy="215444"/>
              </a:xfrm>
              <a:prstGeom prst="rect">
                <a:avLst/>
              </a:prstGeom>
              <a:blipFill>
                <a:blip r:embed="rId10"/>
                <a:stretch>
                  <a:fillRect t="-22222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/>
          <p:cNvCxnSpPr/>
          <p:nvPr/>
        </p:nvCxnSpPr>
        <p:spPr>
          <a:xfrm>
            <a:off x="1847850" y="6220780"/>
            <a:ext cx="8569326" cy="16933"/>
          </a:xfrm>
          <a:prstGeom prst="straightConnector1">
            <a:avLst/>
          </a:prstGeom>
          <a:ln w="19050">
            <a:solidFill>
              <a:srgbClr val="008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324257" y="6066891"/>
            <a:ext cx="156704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Model </a:t>
            </a:r>
            <a:r>
              <a:rPr lang="fr-FR" sz="1400" dirty="0" err="1"/>
              <a:t>complexity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841942" y="592414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0120865" y="59314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7448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6" grpId="0"/>
      <p:bldP spid="57" grpId="0"/>
      <p:bldP spid="7" grpId="0"/>
      <p:bldP spid="19" grpId="0"/>
      <p:bldP spid="20" grpId="0"/>
      <p:bldP spid="23" grpId="0" animBg="1"/>
      <p:bldP spid="14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29</a:t>
            </a:fld>
            <a:endParaRPr lang="fr-FR"/>
          </a:p>
        </p:txBody>
      </p:sp>
      <p:grpSp>
        <p:nvGrpSpPr>
          <p:cNvPr id="67" name="Groupe 66"/>
          <p:cNvGrpSpPr/>
          <p:nvPr/>
        </p:nvGrpSpPr>
        <p:grpSpPr>
          <a:xfrm>
            <a:off x="518386" y="1862254"/>
            <a:ext cx="1291462" cy="1465213"/>
            <a:chOff x="1920465" y="1269618"/>
            <a:chExt cx="1706034" cy="1935565"/>
          </a:xfrm>
        </p:grpSpPr>
        <p:grpSp>
          <p:nvGrpSpPr>
            <p:cNvPr id="5" name="Groupe 4"/>
            <p:cNvGrpSpPr/>
            <p:nvPr/>
          </p:nvGrpSpPr>
          <p:grpSpPr>
            <a:xfrm>
              <a:off x="2091868" y="1269618"/>
              <a:ext cx="1363229" cy="1363229"/>
              <a:chOff x="2091868" y="1269618"/>
              <a:chExt cx="1363229" cy="1363229"/>
            </a:xfrm>
          </p:grpSpPr>
          <p:grpSp>
            <p:nvGrpSpPr>
              <p:cNvPr id="6" name="Groupe 5"/>
              <p:cNvGrpSpPr>
                <a:grpSpLocks noChangeAspect="1"/>
              </p:cNvGrpSpPr>
              <p:nvPr/>
            </p:nvGrpSpPr>
            <p:grpSpPr>
              <a:xfrm>
                <a:off x="2091868" y="1269618"/>
                <a:ext cx="1363229" cy="1363229"/>
                <a:chOff x="2151340" y="1782574"/>
                <a:chExt cx="2822103" cy="2822103"/>
              </a:xfrm>
            </p:grpSpPr>
            <p:sp>
              <p:nvSpPr>
                <p:cNvPr id="15" name="Ellipse 14"/>
                <p:cNvSpPr>
                  <a:spLocks noChangeAspect="1"/>
                </p:cNvSpPr>
                <p:nvPr/>
              </p:nvSpPr>
              <p:spPr>
                <a:xfrm>
                  <a:off x="2151340" y="1782574"/>
                  <a:ext cx="2822103" cy="282210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6" name="Ellipse 15"/>
                <p:cNvSpPr>
                  <a:spLocks noChangeAspect="1"/>
                </p:cNvSpPr>
                <p:nvPr/>
              </p:nvSpPr>
              <p:spPr>
                <a:xfrm>
                  <a:off x="2628209" y="2259443"/>
                  <a:ext cx="1868369" cy="1868369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7" name="Ellipse 16"/>
                <p:cNvSpPr>
                  <a:spLocks noChangeAspect="1"/>
                </p:cNvSpPr>
                <p:nvPr/>
              </p:nvSpPr>
              <p:spPr>
                <a:xfrm>
                  <a:off x="3156343" y="2787577"/>
                  <a:ext cx="812101" cy="812101"/>
                </a:xfrm>
                <a:prstGeom prst="ellipse">
                  <a:avLst/>
                </a:prstGeom>
                <a:solidFill>
                  <a:srgbClr val="0085C7"/>
                </a:solidFill>
                <a:ln w="285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7" name="Groupe 6"/>
              <p:cNvGrpSpPr/>
              <p:nvPr/>
            </p:nvGrpSpPr>
            <p:grpSpPr>
              <a:xfrm>
                <a:off x="2269549" y="1486114"/>
                <a:ext cx="291795" cy="306000"/>
                <a:chOff x="4290154" y="1030919"/>
                <a:chExt cx="291795" cy="306000"/>
              </a:xfrm>
            </p:grpSpPr>
            <p:sp>
              <p:nvSpPr>
                <p:cNvPr id="8" name="Ellipse 7"/>
                <p:cNvSpPr>
                  <a:spLocks noChangeAspect="1"/>
                </p:cNvSpPr>
                <p:nvPr/>
              </p:nvSpPr>
              <p:spPr>
                <a:xfrm>
                  <a:off x="4290456" y="1084919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9" name="Ellipse 8"/>
                <p:cNvSpPr>
                  <a:spLocks noChangeAspect="1"/>
                </p:cNvSpPr>
                <p:nvPr/>
              </p:nvSpPr>
              <p:spPr>
                <a:xfrm>
                  <a:off x="4408524" y="1264919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0" name="Ellipse 9"/>
                <p:cNvSpPr>
                  <a:spLocks noChangeAspect="1"/>
                </p:cNvSpPr>
                <p:nvPr/>
              </p:nvSpPr>
              <p:spPr>
                <a:xfrm>
                  <a:off x="4480524" y="1120919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1" name="Ellipse 10"/>
                <p:cNvSpPr>
                  <a:spLocks noChangeAspect="1"/>
                </p:cNvSpPr>
                <p:nvPr/>
              </p:nvSpPr>
              <p:spPr>
                <a:xfrm>
                  <a:off x="4290154" y="1228919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2" name="Ellipse 11"/>
                <p:cNvSpPr>
                  <a:spLocks noChangeAspect="1"/>
                </p:cNvSpPr>
                <p:nvPr/>
              </p:nvSpPr>
              <p:spPr>
                <a:xfrm>
                  <a:off x="4509949" y="1228919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3" name="Ellipse 12"/>
                <p:cNvSpPr>
                  <a:spLocks noChangeAspect="1"/>
                </p:cNvSpPr>
                <p:nvPr/>
              </p:nvSpPr>
              <p:spPr>
                <a:xfrm>
                  <a:off x="4378149" y="1156919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4" name="Ellipse 13"/>
                <p:cNvSpPr>
                  <a:spLocks noChangeAspect="1"/>
                </p:cNvSpPr>
                <p:nvPr/>
              </p:nvSpPr>
              <p:spPr>
                <a:xfrm>
                  <a:off x="4416004" y="1030919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60" name="ZoneTexte 59"/>
            <p:cNvSpPr txBox="1"/>
            <p:nvPr/>
          </p:nvSpPr>
          <p:spPr>
            <a:xfrm flipH="1">
              <a:off x="1920465" y="2655715"/>
              <a:ext cx="1706034" cy="549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High Biais,</a:t>
              </a:r>
            </a:p>
            <a:p>
              <a:pPr algn="ctr"/>
              <a:r>
                <a:rPr lang="fr-FR" sz="1200" dirty="0" err="1"/>
                <a:t>Low</a:t>
              </a:r>
              <a:r>
                <a:rPr lang="fr-FR" sz="1200" dirty="0"/>
                <a:t> Variance</a:t>
              </a:r>
            </a:p>
          </p:txBody>
        </p:sp>
      </p:grpSp>
      <p:grpSp>
        <p:nvGrpSpPr>
          <p:cNvPr id="66" name="Groupe 65"/>
          <p:cNvGrpSpPr/>
          <p:nvPr/>
        </p:nvGrpSpPr>
        <p:grpSpPr>
          <a:xfrm>
            <a:off x="1767898" y="1857246"/>
            <a:ext cx="1291462" cy="1461691"/>
            <a:chOff x="4110945" y="1269618"/>
            <a:chExt cx="1706034" cy="1930912"/>
          </a:xfrm>
        </p:grpSpPr>
        <p:grpSp>
          <p:nvGrpSpPr>
            <p:cNvPr id="18" name="Groupe 17"/>
            <p:cNvGrpSpPr/>
            <p:nvPr/>
          </p:nvGrpSpPr>
          <p:grpSpPr>
            <a:xfrm>
              <a:off x="4282348" y="1269618"/>
              <a:ext cx="1363229" cy="1363229"/>
              <a:chOff x="2091868" y="1269618"/>
              <a:chExt cx="1363229" cy="1363229"/>
            </a:xfrm>
          </p:grpSpPr>
          <p:grpSp>
            <p:nvGrpSpPr>
              <p:cNvPr id="19" name="Groupe 18"/>
              <p:cNvGrpSpPr>
                <a:grpSpLocks noChangeAspect="1"/>
              </p:cNvGrpSpPr>
              <p:nvPr/>
            </p:nvGrpSpPr>
            <p:grpSpPr>
              <a:xfrm>
                <a:off x="2091868" y="1269618"/>
                <a:ext cx="1363229" cy="1363229"/>
                <a:chOff x="2151340" y="1782574"/>
                <a:chExt cx="2822103" cy="2822103"/>
              </a:xfrm>
            </p:grpSpPr>
            <p:sp>
              <p:nvSpPr>
                <p:cNvPr id="28" name="Ellipse 27"/>
                <p:cNvSpPr>
                  <a:spLocks noChangeAspect="1"/>
                </p:cNvSpPr>
                <p:nvPr/>
              </p:nvSpPr>
              <p:spPr>
                <a:xfrm>
                  <a:off x="2151340" y="1782574"/>
                  <a:ext cx="2822103" cy="282210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Ellipse 28"/>
                <p:cNvSpPr>
                  <a:spLocks noChangeAspect="1"/>
                </p:cNvSpPr>
                <p:nvPr/>
              </p:nvSpPr>
              <p:spPr>
                <a:xfrm>
                  <a:off x="2628209" y="2259443"/>
                  <a:ext cx="1868369" cy="1868369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Ellipse 29"/>
                <p:cNvSpPr>
                  <a:spLocks noChangeAspect="1"/>
                </p:cNvSpPr>
                <p:nvPr/>
              </p:nvSpPr>
              <p:spPr>
                <a:xfrm>
                  <a:off x="3156343" y="2787577"/>
                  <a:ext cx="812101" cy="812101"/>
                </a:xfrm>
                <a:prstGeom prst="ellipse">
                  <a:avLst/>
                </a:prstGeom>
                <a:solidFill>
                  <a:srgbClr val="0085C7"/>
                </a:solidFill>
                <a:ln w="285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20" name="Groupe 19"/>
              <p:cNvGrpSpPr/>
              <p:nvPr/>
            </p:nvGrpSpPr>
            <p:grpSpPr>
              <a:xfrm>
                <a:off x="2149244" y="1354867"/>
                <a:ext cx="624237" cy="632365"/>
                <a:chOff x="4169849" y="899672"/>
                <a:chExt cx="624237" cy="632365"/>
              </a:xfrm>
            </p:grpSpPr>
            <p:sp>
              <p:nvSpPr>
                <p:cNvPr id="21" name="Ellipse 20"/>
                <p:cNvSpPr>
                  <a:spLocks noChangeAspect="1"/>
                </p:cNvSpPr>
                <p:nvPr/>
              </p:nvSpPr>
              <p:spPr>
                <a:xfrm>
                  <a:off x="4290456" y="1084919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2" name="Ellipse 21"/>
                <p:cNvSpPr>
                  <a:spLocks noChangeAspect="1"/>
                </p:cNvSpPr>
                <p:nvPr/>
              </p:nvSpPr>
              <p:spPr>
                <a:xfrm>
                  <a:off x="4266604" y="126232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Ellipse 22"/>
                <p:cNvSpPr>
                  <a:spLocks noChangeAspect="1"/>
                </p:cNvSpPr>
                <p:nvPr/>
              </p:nvSpPr>
              <p:spPr>
                <a:xfrm>
                  <a:off x="4570056" y="113736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Ellipse 23"/>
                <p:cNvSpPr>
                  <a:spLocks noChangeAspect="1"/>
                </p:cNvSpPr>
                <p:nvPr/>
              </p:nvSpPr>
              <p:spPr>
                <a:xfrm>
                  <a:off x="4169849" y="146003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Ellipse 24"/>
                <p:cNvSpPr>
                  <a:spLocks noChangeAspect="1"/>
                </p:cNvSpPr>
                <p:nvPr/>
              </p:nvSpPr>
              <p:spPr>
                <a:xfrm>
                  <a:off x="4722086" y="89967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6" name="Ellipse 25"/>
                <p:cNvSpPr>
                  <a:spLocks noChangeAspect="1"/>
                </p:cNvSpPr>
                <p:nvPr/>
              </p:nvSpPr>
              <p:spPr>
                <a:xfrm>
                  <a:off x="4495265" y="92023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7" name="Ellipse 26"/>
                <p:cNvSpPr>
                  <a:spLocks noChangeAspect="1"/>
                </p:cNvSpPr>
                <p:nvPr/>
              </p:nvSpPr>
              <p:spPr>
                <a:xfrm>
                  <a:off x="4423265" y="1406762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61" name="ZoneTexte 60"/>
            <p:cNvSpPr txBox="1"/>
            <p:nvPr/>
          </p:nvSpPr>
          <p:spPr>
            <a:xfrm flipH="1">
              <a:off x="4110945" y="2651062"/>
              <a:ext cx="1706034" cy="549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High Biais,</a:t>
              </a:r>
            </a:p>
            <a:p>
              <a:pPr algn="ctr"/>
              <a:r>
                <a:rPr lang="fr-FR" sz="1200" dirty="0"/>
                <a:t> High Variance</a:t>
              </a:r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4266924" y="1865425"/>
            <a:ext cx="1291462" cy="1458521"/>
            <a:chOff x="1893672" y="3335485"/>
            <a:chExt cx="1706034" cy="1926724"/>
          </a:xfrm>
        </p:grpSpPr>
        <p:grpSp>
          <p:nvGrpSpPr>
            <p:cNvPr id="31" name="Groupe 30"/>
            <p:cNvGrpSpPr/>
            <p:nvPr/>
          </p:nvGrpSpPr>
          <p:grpSpPr>
            <a:xfrm>
              <a:off x="2065075" y="3335485"/>
              <a:ext cx="1363229" cy="1363229"/>
              <a:chOff x="2091868" y="3335485"/>
              <a:chExt cx="1363229" cy="1363229"/>
            </a:xfrm>
          </p:grpSpPr>
          <p:sp>
            <p:nvSpPr>
              <p:cNvPr id="32" name="Ellipse 31"/>
              <p:cNvSpPr>
                <a:spLocks noChangeAspect="1"/>
              </p:cNvSpPr>
              <p:nvPr/>
            </p:nvSpPr>
            <p:spPr>
              <a:xfrm>
                <a:off x="2091868" y="3335485"/>
                <a:ext cx="1363229" cy="13632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Ellipse 32"/>
              <p:cNvSpPr>
                <a:spLocks noChangeAspect="1"/>
              </p:cNvSpPr>
              <p:nvPr/>
            </p:nvSpPr>
            <p:spPr>
              <a:xfrm>
                <a:off x="2322222" y="3565839"/>
                <a:ext cx="902524" cy="90252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Ellipse 33"/>
              <p:cNvSpPr>
                <a:spLocks noChangeAspect="1"/>
              </p:cNvSpPr>
              <p:nvPr/>
            </p:nvSpPr>
            <p:spPr>
              <a:xfrm>
                <a:off x="2577339" y="3820956"/>
                <a:ext cx="392289" cy="392289"/>
              </a:xfrm>
              <a:prstGeom prst="ellipse">
                <a:avLst/>
              </a:prstGeom>
              <a:solidFill>
                <a:srgbClr val="0085C7"/>
              </a:solidFill>
              <a:ln w="285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35" name="Groupe 34"/>
              <p:cNvGrpSpPr/>
              <p:nvPr/>
            </p:nvGrpSpPr>
            <p:grpSpPr>
              <a:xfrm>
                <a:off x="2628319" y="3857829"/>
                <a:ext cx="291795" cy="306000"/>
                <a:chOff x="4290154" y="1030919"/>
                <a:chExt cx="291795" cy="306000"/>
              </a:xfrm>
            </p:grpSpPr>
            <p:sp>
              <p:nvSpPr>
                <p:cNvPr id="36" name="Ellipse 35"/>
                <p:cNvSpPr>
                  <a:spLocks noChangeAspect="1"/>
                </p:cNvSpPr>
                <p:nvPr/>
              </p:nvSpPr>
              <p:spPr>
                <a:xfrm>
                  <a:off x="4290456" y="1084919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7" name="Ellipse 36"/>
                <p:cNvSpPr>
                  <a:spLocks noChangeAspect="1"/>
                </p:cNvSpPr>
                <p:nvPr/>
              </p:nvSpPr>
              <p:spPr>
                <a:xfrm>
                  <a:off x="4408524" y="1264919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8" name="Ellipse 37"/>
                <p:cNvSpPr>
                  <a:spLocks noChangeAspect="1"/>
                </p:cNvSpPr>
                <p:nvPr/>
              </p:nvSpPr>
              <p:spPr>
                <a:xfrm>
                  <a:off x="4480524" y="1120919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Ellipse 38"/>
                <p:cNvSpPr>
                  <a:spLocks noChangeAspect="1"/>
                </p:cNvSpPr>
                <p:nvPr/>
              </p:nvSpPr>
              <p:spPr>
                <a:xfrm>
                  <a:off x="4290154" y="1228919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0" name="Ellipse 39"/>
                <p:cNvSpPr>
                  <a:spLocks noChangeAspect="1"/>
                </p:cNvSpPr>
                <p:nvPr/>
              </p:nvSpPr>
              <p:spPr>
                <a:xfrm>
                  <a:off x="4509949" y="1228919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1" name="Ellipse 40"/>
                <p:cNvSpPr>
                  <a:spLocks noChangeAspect="1"/>
                </p:cNvSpPr>
                <p:nvPr/>
              </p:nvSpPr>
              <p:spPr>
                <a:xfrm>
                  <a:off x="4378149" y="1156919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2" name="Ellipse 41"/>
                <p:cNvSpPr>
                  <a:spLocks noChangeAspect="1"/>
                </p:cNvSpPr>
                <p:nvPr/>
              </p:nvSpPr>
              <p:spPr>
                <a:xfrm>
                  <a:off x="4416004" y="1030919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62" name="ZoneTexte 61"/>
            <p:cNvSpPr txBox="1"/>
            <p:nvPr/>
          </p:nvSpPr>
          <p:spPr>
            <a:xfrm flipH="1">
              <a:off x="1893672" y="4712741"/>
              <a:ext cx="1706034" cy="549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/>
                <a:t>Low</a:t>
              </a:r>
              <a:r>
                <a:rPr lang="fr-FR" sz="1200" dirty="0"/>
                <a:t> Biais, </a:t>
              </a:r>
            </a:p>
            <a:p>
              <a:pPr algn="ctr"/>
              <a:r>
                <a:rPr lang="fr-FR" sz="1200" dirty="0" err="1"/>
                <a:t>Low</a:t>
              </a:r>
              <a:r>
                <a:rPr lang="fr-FR" sz="1200" dirty="0"/>
                <a:t> Variance</a:t>
              </a:r>
            </a:p>
          </p:txBody>
        </p:sp>
      </p:grpSp>
      <p:grpSp>
        <p:nvGrpSpPr>
          <p:cNvPr id="65" name="Groupe 64"/>
          <p:cNvGrpSpPr/>
          <p:nvPr/>
        </p:nvGrpSpPr>
        <p:grpSpPr>
          <a:xfrm>
            <a:off x="3017411" y="1893349"/>
            <a:ext cx="1291462" cy="1462974"/>
            <a:chOff x="4242060" y="3335485"/>
            <a:chExt cx="1706034" cy="1932607"/>
          </a:xfrm>
        </p:grpSpPr>
        <p:grpSp>
          <p:nvGrpSpPr>
            <p:cNvPr id="43" name="Groupe 42"/>
            <p:cNvGrpSpPr/>
            <p:nvPr/>
          </p:nvGrpSpPr>
          <p:grpSpPr>
            <a:xfrm>
              <a:off x="4413463" y="3335485"/>
              <a:ext cx="1363229" cy="1363229"/>
              <a:chOff x="2091868" y="1269618"/>
              <a:chExt cx="1363229" cy="1363229"/>
            </a:xfrm>
          </p:grpSpPr>
          <p:grpSp>
            <p:nvGrpSpPr>
              <p:cNvPr id="44" name="Groupe 43"/>
              <p:cNvGrpSpPr>
                <a:grpSpLocks noChangeAspect="1"/>
              </p:cNvGrpSpPr>
              <p:nvPr/>
            </p:nvGrpSpPr>
            <p:grpSpPr>
              <a:xfrm>
                <a:off x="2091868" y="1269618"/>
                <a:ext cx="1363229" cy="1363229"/>
                <a:chOff x="2151340" y="1782575"/>
                <a:chExt cx="2822103" cy="2822103"/>
              </a:xfrm>
            </p:grpSpPr>
            <p:sp>
              <p:nvSpPr>
                <p:cNvPr id="53" name="Ellipse 52"/>
                <p:cNvSpPr>
                  <a:spLocks noChangeAspect="1"/>
                </p:cNvSpPr>
                <p:nvPr/>
              </p:nvSpPr>
              <p:spPr>
                <a:xfrm>
                  <a:off x="2151340" y="1782575"/>
                  <a:ext cx="2822103" cy="2822103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4" name="Ellipse 53"/>
                <p:cNvSpPr>
                  <a:spLocks noChangeAspect="1"/>
                </p:cNvSpPr>
                <p:nvPr/>
              </p:nvSpPr>
              <p:spPr>
                <a:xfrm>
                  <a:off x="2628209" y="2259443"/>
                  <a:ext cx="1868369" cy="1868369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5" name="Ellipse 54"/>
                <p:cNvSpPr>
                  <a:spLocks noChangeAspect="1"/>
                </p:cNvSpPr>
                <p:nvPr/>
              </p:nvSpPr>
              <p:spPr>
                <a:xfrm>
                  <a:off x="3156343" y="2787577"/>
                  <a:ext cx="812101" cy="812101"/>
                </a:xfrm>
                <a:prstGeom prst="ellipse">
                  <a:avLst/>
                </a:prstGeom>
                <a:solidFill>
                  <a:srgbClr val="0085C7"/>
                </a:solidFill>
                <a:ln w="285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45" name="Groupe 44"/>
              <p:cNvGrpSpPr/>
              <p:nvPr/>
            </p:nvGrpSpPr>
            <p:grpSpPr>
              <a:xfrm>
                <a:off x="2538371" y="1626523"/>
                <a:ext cx="525160" cy="636030"/>
                <a:chOff x="4558976" y="1171328"/>
                <a:chExt cx="525160" cy="636030"/>
              </a:xfrm>
            </p:grpSpPr>
            <p:sp>
              <p:nvSpPr>
                <p:cNvPr id="46" name="Ellipse 45"/>
                <p:cNvSpPr>
                  <a:spLocks noChangeAspect="1"/>
                </p:cNvSpPr>
                <p:nvPr/>
              </p:nvSpPr>
              <p:spPr>
                <a:xfrm>
                  <a:off x="4825343" y="1735358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Ellipse 46"/>
                <p:cNvSpPr>
                  <a:spLocks noChangeAspect="1"/>
                </p:cNvSpPr>
                <p:nvPr/>
              </p:nvSpPr>
              <p:spPr>
                <a:xfrm>
                  <a:off x="4558976" y="1282407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" name="Ellipse 47"/>
                <p:cNvSpPr>
                  <a:spLocks noChangeAspect="1"/>
                </p:cNvSpPr>
                <p:nvPr/>
              </p:nvSpPr>
              <p:spPr>
                <a:xfrm>
                  <a:off x="4561944" y="1592036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9" name="Ellipse 48"/>
                <p:cNvSpPr>
                  <a:spLocks noChangeAspect="1"/>
                </p:cNvSpPr>
                <p:nvPr/>
              </p:nvSpPr>
              <p:spPr>
                <a:xfrm>
                  <a:off x="5012136" y="1384038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0" name="Ellipse 49"/>
                <p:cNvSpPr>
                  <a:spLocks noChangeAspect="1"/>
                </p:cNvSpPr>
                <p:nvPr/>
              </p:nvSpPr>
              <p:spPr>
                <a:xfrm>
                  <a:off x="4758930" y="1449401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1" name="Ellipse 50"/>
                <p:cNvSpPr>
                  <a:spLocks noChangeAspect="1"/>
                </p:cNvSpPr>
                <p:nvPr/>
              </p:nvSpPr>
              <p:spPr>
                <a:xfrm>
                  <a:off x="4918233" y="1571405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52" name="Ellipse 51"/>
                <p:cNvSpPr>
                  <a:spLocks noChangeAspect="1"/>
                </p:cNvSpPr>
                <p:nvPr/>
              </p:nvSpPr>
              <p:spPr>
                <a:xfrm>
                  <a:off x="4817201" y="1171328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63" name="ZoneTexte 62"/>
            <p:cNvSpPr txBox="1"/>
            <p:nvPr/>
          </p:nvSpPr>
          <p:spPr>
            <a:xfrm flipH="1">
              <a:off x="4242060" y="4718624"/>
              <a:ext cx="1706034" cy="549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err="1"/>
                <a:t>Low</a:t>
              </a:r>
              <a:r>
                <a:rPr lang="fr-FR" sz="1200" dirty="0"/>
                <a:t> Biais,</a:t>
              </a:r>
            </a:p>
            <a:p>
              <a:pPr algn="ctr"/>
              <a:r>
                <a:rPr lang="fr-FR" sz="1200" dirty="0"/>
                <a:t>High Variance</a:t>
              </a:r>
            </a:p>
          </p:txBody>
        </p:sp>
      </p:grpSp>
      <p:grpSp>
        <p:nvGrpSpPr>
          <p:cNvPr id="73" name="Groupe 72"/>
          <p:cNvGrpSpPr>
            <a:grpSpLocks noChangeAspect="1"/>
          </p:cNvGrpSpPr>
          <p:nvPr/>
        </p:nvGrpSpPr>
        <p:grpSpPr>
          <a:xfrm>
            <a:off x="6555778" y="1396786"/>
            <a:ext cx="4896000" cy="3207889"/>
            <a:chOff x="2886796" y="1259567"/>
            <a:chExt cx="6059633" cy="3970302"/>
          </a:xfrm>
        </p:grpSpPr>
        <p:grpSp>
          <p:nvGrpSpPr>
            <p:cNvPr id="74" name="Groupe 73"/>
            <p:cNvGrpSpPr>
              <a:grpSpLocks noChangeAspect="1"/>
            </p:cNvGrpSpPr>
            <p:nvPr/>
          </p:nvGrpSpPr>
          <p:grpSpPr>
            <a:xfrm>
              <a:off x="2886796" y="1259567"/>
              <a:ext cx="6059633" cy="3600000"/>
              <a:chOff x="1336129" y="708378"/>
              <a:chExt cx="9181262" cy="5454554"/>
            </a:xfrm>
          </p:grpSpPr>
          <p:sp>
            <p:nvSpPr>
              <p:cNvPr id="88" name="Forme libre : forme 87"/>
              <p:cNvSpPr/>
              <p:nvPr/>
            </p:nvSpPr>
            <p:spPr>
              <a:xfrm>
                <a:off x="1949963" y="1159462"/>
                <a:ext cx="7598980" cy="2700356"/>
              </a:xfrm>
              <a:custGeom>
                <a:avLst/>
                <a:gdLst>
                  <a:gd name="connsiteX0" fmla="*/ 0 w 7598980"/>
                  <a:gd name="connsiteY0" fmla="*/ 0 h 2700356"/>
                  <a:gd name="connsiteX1" fmla="*/ 3862552 w 7598980"/>
                  <a:gd name="connsiteY1" fmla="*/ 2695904 h 2700356"/>
                  <a:gd name="connsiteX2" fmla="*/ 7598980 w 7598980"/>
                  <a:gd name="connsiteY2" fmla="*/ 685800 h 2700356"/>
                  <a:gd name="connsiteX3" fmla="*/ 7598980 w 7598980"/>
                  <a:gd name="connsiteY3" fmla="*/ 685800 h 270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98980" h="2700356">
                    <a:moveTo>
                      <a:pt x="0" y="0"/>
                    </a:moveTo>
                    <a:cubicBezTo>
                      <a:pt x="1298027" y="1290802"/>
                      <a:pt x="2596055" y="2581604"/>
                      <a:pt x="3862552" y="2695904"/>
                    </a:cubicBezTo>
                    <a:cubicBezTo>
                      <a:pt x="5129049" y="2810204"/>
                      <a:pt x="7598980" y="685800"/>
                      <a:pt x="7598980" y="685800"/>
                    </a:cubicBezTo>
                    <a:lnTo>
                      <a:pt x="7598980" y="685800"/>
                    </a:lnTo>
                  </a:path>
                </a:pathLst>
              </a:custGeom>
              <a:noFill/>
              <a:ln w="38100">
                <a:solidFill>
                  <a:srgbClr val="0085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/>
              <p:cNvSpPr/>
              <p:nvPr/>
            </p:nvSpPr>
            <p:spPr>
              <a:xfrm>
                <a:off x="2238703" y="1923393"/>
                <a:ext cx="7394028" cy="3771993"/>
              </a:xfrm>
              <a:custGeom>
                <a:avLst/>
                <a:gdLst>
                  <a:gd name="connsiteX0" fmla="*/ 0 w 7394028"/>
                  <a:gd name="connsiteY0" fmla="*/ 0 h 3771993"/>
                  <a:gd name="connsiteX1" fmla="*/ 1852449 w 7394028"/>
                  <a:gd name="connsiteY1" fmla="*/ 2081048 h 3771993"/>
                  <a:gd name="connsiteX2" fmla="*/ 3279228 w 7394028"/>
                  <a:gd name="connsiteY2" fmla="*/ 3192517 h 3771993"/>
                  <a:gd name="connsiteX3" fmla="*/ 5746531 w 7394028"/>
                  <a:gd name="connsiteY3" fmla="*/ 3697014 h 3771993"/>
                  <a:gd name="connsiteX4" fmla="*/ 7394028 w 7394028"/>
                  <a:gd name="connsiteY4" fmla="*/ 3760076 h 3771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94028" h="3771993">
                    <a:moveTo>
                      <a:pt x="0" y="0"/>
                    </a:moveTo>
                    <a:cubicBezTo>
                      <a:pt x="652955" y="774481"/>
                      <a:pt x="1305911" y="1548962"/>
                      <a:pt x="1852449" y="2081048"/>
                    </a:cubicBezTo>
                    <a:cubicBezTo>
                      <a:pt x="2398987" y="2613134"/>
                      <a:pt x="2630214" y="2923189"/>
                      <a:pt x="3279228" y="3192517"/>
                    </a:cubicBezTo>
                    <a:cubicBezTo>
                      <a:pt x="3928242" y="3461845"/>
                      <a:pt x="5060731" y="3602421"/>
                      <a:pt x="5746531" y="3697014"/>
                    </a:cubicBezTo>
                    <a:cubicBezTo>
                      <a:pt x="6432331" y="3791607"/>
                      <a:pt x="6913179" y="3775841"/>
                      <a:pt x="7394028" y="376007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/>
              <p:cNvSpPr/>
              <p:nvPr/>
            </p:nvSpPr>
            <p:spPr>
              <a:xfrm flipH="1">
                <a:off x="2391103" y="1870842"/>
                <a:ext cx="7394028" cy="3771993"/>
              </a:xfrm>
              <a:custGeom>
                <a:avLst/>
                <a:gdLst>
                  <a:gd name="connsiteX0" fmla="*/ 0 w 7394028"/>
                  <a:gd name="connsiteY0" fmla="*/ 0 h 3771993"/>
                  <a:gd name="connsiteX1" fmla="*/ 1852449 w 7394028"/>
                  <a:gd name="connsiteY1" fmla="*/ 2081048 h 3771993"/>
                  <a:gd name="connsiteX2" fmla="*/ 3279228 w 7394028"/>
                  <a:gd name="connsiteY2" fmla="*/ 3192517 h 3771993"/>
                  <a:gd name="connsiteX3" fmla="*/ 5746531 w 7394028"/>
                  <a:gd name="connsiteY3" fmla="*/ 3697014 h 3771993"/>
                  <a:gd name="connsiteX4" fmla="*/ 7394028 w 7394028"/>
                  <a:gd name="connsiteY4" fmla="*/ 3760076 h 3771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94028" h="3771993">
                    <a:moveTo>
                      <a:pt x="0" y="0"/>
                    </a:moveTo>
                    <a:cubicBezTo>
                      <a:pt x="652955" y="774481"/>
                      <a:pt x="1305911" y="1548962"/>
                      <a:pt x="1852449" y="2081048"/>
                    </a:cubicBezTo>
                    <a:cubicBezTo>
                      <a:pt x="2398987" y="2613134"/>
                      <a:pt x="2630214" y="2923189"/>
                      <a:pt x="3279228" y="3192517"/>
                    </a:cubicBezTo>
                    <a:cubicBezTo>
                      <a:pt x="3928242" y="3461845"/>
                      <a:pt x="5060731" y="3602421"/>
                      <a:pt x="5746531" y="3697014"/>
                    </a:cubicBezTo>
                    <a:cubicBezTo>
                      <a:pt x="6432331" y="3791607"/>
                      <a:pt x="6913179" y="3775841"/>
                      <a:pt x="7394028" y="3760076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336129" y="789778"/>
                <a:ext cx="1075267" cy="51763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9442124" y="789779"/>
                <a:ext cx="1075267" cy="51763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3" name="Groupe 92"/>
              <p:cNvGrpSpPr/>
              <p:nvPr/>
            </p:nvGrpSpPr>
            <p:grpSpPr>
              <a:xfrm>
                <a:off x="2395534" y="708378"/>
                <a:ext cx="7380000" cy="5454554"/>
                <a:chOff x="1159405" y="708378"/>
                <a:chExt cx="7380000" cy="5454554"/>
              </a:xfrm>
            </p:grpSpPr>
            <p:cxnSp>
              <p:nvCxnSpPr>
                <p:cNvPr id="95" name="Connecteur droit avec flèche 94"/>
                <p:cNvCxnSpPr/>
                <p:nvPr/>
              </p:nvCxnSpPr>
              <p:spPr>
                <a:xfrm>
                  <a:off x="1159405" y="6129338"/>
                  <a:ext cx="7380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avec flèche 95"/>
                <p:cNvCxnSpPr/>
                <p:nvPr/>
              </p:nvCxnSpPr>
              <p:spPr>
                <a:xfrm flipV="1">
                  <a:off x="1163638" y="708378"/>
                  <a:ext cx="10676" cy="545455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Connecteur droit 93"/>
              <p:cNvCxnSpPr>
                <a:stCxn id="87" idx="4"/>
              </p:cNvCxnSpPr>
              <p:nvPr/>
            </p:nvCxnSpPr>
            <p:spPr>
              <a:xfrm flipH="1">
                <a:off x="5916612" y="1481543"/>
                <a:ext cx="4197" cy="4628131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ZoneTexte 74"/>
            <p:cNvSpPr txBox="1"/>
            <p:nvPr/>
          </p:nvSpPr>
          <p:spPr>
            <a:xfrm rot="16200000">
              <a:off x="1548279" y="2963803"/>
              <a:ext cx="3608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 err="1"/>
                <a:t>Prediction</a:t>
              </a:r>
              <a:r>
                <a:rPr lang="fr-FR" sz="1400" b="1" dirty="0"/>
                <a:t> </a:t>
              </a:r>
              <a:r>
                <a:rPr lang="fr-FR" sz="1400" b="1" dirty="0" err="1"/>
                <a:t>Error</a:t>
              </a:r>
              <a:endParaRPr lang="fr-FR" sz="1400" b="1" dirty="0"/>
            </a:p>
          </p:txBody>
        </p:sp>
        <p:sp>
          <p:nvSpPr>
            <p:cNvPr id="76" name="ZoneTexte 75"/>
            <p:cNvSpPr txBox="1"/>
            <p:nvPr/>
          </p:nvSpPr>
          <p:spPr>
            <a:xfrm flipH="1">
              <a:off x="7899969" y="4256568"/>
              <a:ext cx="29976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fr-FR" sz="1200" b="1" dirty="0"/>
                <a:t>Biais</a:t>
              </a:r>
            </a:p>
          </p:txBody>
        </p:sp>
        <p:sp>
          <p:nvSpPr>
            <p:cNvPr id="77" name="ZoneTexte 76"/>
            <p:cNvSpPr txBox="1"/>
            <p:nvPr/>
          </p:nvSpPr>
          <p:spPr>
            <a:xfrm rot="18600000" flipH="1">
              <a:off x="7645484" y="2622580"/>
              <a:ext cx="735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b="1" dirty="0">
                  <a:solidFill>
                    <a:schemeClr val="tx2"/>
                  </a:solidFill>
                </a:rPr>
                <a:t>Variance</a:t>
              </a:r>
            </a:p>
          </p:txBody>
        </p:sp>
        <p:sp>
          <p:nvSpPr>
            <p:cNvPr id="78" name="ZoneTexte 77"/>
            <p:cNvSpPr txBox="1"/>
            <p:nvPr/>
          </p:nvSpPr>
          <p:spPr>
            <a:xfrm rot="19489837" flipH="1">
              <a:off x="6517288" y="2258146"/>
              <a:ext cx="1920390" cy="342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 err="1">
                  <a:solidFill>
                    <a:srgbClr val="0085C7"/>
                  </a:solidFill>
                </a:rPr>
                <a:t>Error</a:t>
              </a:r>
              <a:r>
                <a:rPr lang="fr-FR" sz="1200" b="1" dirty="0">
                  <a:solidFill>
                    <a:srgbClr val="0085C7"/>
                  </a:solidFill>
                </a:rPr>
                <a:t> for </a:t>
              </a:r>
              <a:r>
                <a:rPr lang="fr-FR" sz="1200" b="1" dirty="0" err="1">
                  <a:solidFill>
                    <a:srgbClr val="0085C7"/>
                  </a:solidFill>
                </a:rPr>
                <a:t>unseen</a:t>
              </a:r>
              <a:r>
                <a:rPr lang="fr-FR" sz="1200" b="1" dirty="0">
                  <a:solidFill>
                    <a:srgbClr val="0085C7"/>
                  </a:solidFill>
                </a:rPr>
                <a:t> data</a:t>
              </a:r>
            </a:p>
          </p:txBody>
        </p:sp>
        <p:sp>
          <p:nvSpPr>
            <p:cNvPr id="79" name="Ellipse 78"/>
            <p:cNvSpPr>
              <a:spLocks noChangeAspect="1"/>
            </p:cNvSpPr>
            <p:nvPr/>
          </p:nvSpPr>
          <p:spPr>
            <a:xfrm>
              <a:off x="5837915" y="3269184"/>
              <a:ext cx="144000" cy="1440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ZoneTexte 79"/>
            <p:cNvSpPr txBox="1"/>
            <p:nvPr/>
          </p:nvSpPr>
          <p:spPr>
            <a:xfrm flipH="1">
              <a:off x="5058898" y="3381787"/>
              <a:ext cx="1706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/>
                <a:t>Optimum</a:t>
              </a:r>
            </a:p>
          </p:txBody>
        </p:sp>
        <p:grpSp>
          <p:nvGrpSpPr>
            <p:cNvPr id="81" name="Groupe 80"/>
            <p:cNvGrpSpPr/>
            <p:nvPr/>
          </p:nvGrpSpPr>
          <p:grpSpPr>
            <a:xfrm>
              <a:off x="3623366" y="1364962"/>
              <a:ext cx="4613010" cy="404893"/>
              <a:chOff x="3623366" y="1436962"/>
              <a:chExt cx="4613010" cy="404893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85" name="Flèche : pentagone 84"/>
              <p:cNvSpPr/>
              <p:nvPr/>
            </p:nvSpPr>
            <p:spPr>
              <a:xfrm>
                <a:off x="5900661" y="1528410"/>
                <a:ext cx="2335715" cy="233720"/>
              </a:xfrm>
              <a:prstGeom prst="homePlate">
                <a:avLst>
                  <a:gd name="adj" fmla="val 4704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>
                    <a:solidFill>
                      <a:schemeClr val="tx1"/>
                    </a:solidFill>
                  </a:rPr>
                  <a:t>over-</a:t>
                </a:r>
                <a:r>
                  <a:rPr lang="fr-FR" sz="1200" b="1" dirty="0" err="1">
                    <a:solidFill>
                      <a:schemeClr val="tx1"/>
                    </a:solidFill>
                  </a:rPr>
                  <a:t>fitting</a:t>
                </a:r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Flèche : pentagone 85"/>
              <p:cNvSpPr/>
              <p:nvPr/>
            </p:nvSpPr>
            <p:spPr>
              <a:xfrm flipH="1">
                <a:off x="3623366" y="1519779"/>
                <a:ext cx="2326837" cy="233720"/>
              </a:xfrm>
              <a:prstGeom prst="homePlate">
                <a:avLst>
                  <a:gd name="adj" fmla="val 5164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b="1" dirty="0" err="1">
                    <a:solidFill>
                      <a:schemeClr val="tx1"/>
                    </a:solidFill>
                  </a:rPr>
                  <a:t>under-fitting</a:t>
                </a:r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Ellipse 86"/>
              <p:cNvSpPr>
                <a:spLocks noChangeAspect="1"/>
              </p:cNvSpPr>
              <p:nvPr/>
            </p:nvSpPr>
            <p:spPr>
              <a:xfrm>
                <a:off x="5515975" y="1436962"/>
                <a:ext cx="793419" cy="4048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ts val="1000"/>
                  </a:lnSpc>
                </a:pPr>
                <a:r>
                  <a:rPr lang="fr-FR" sz="1200" b="1" dirty="0" err="1">
                    <a:solidFill>
                      <a:schemeClr val="tx1"/>
                    </a:solidFill>
                  </a:rPr>
                  <a:t>rigth</a:t>
                </a:r>
                <a:r>
                  <a:rPr lang="fr-FR" sz="12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>
                  <a:lnSpc>
                    <a:spcPts val="1000"/>
                  </a:lnSpc>
                </a:pPr>
                <a:r>
                  <a:rPr lang="fr-FR" sz="1200" b="1" dirty="0" err="1">
                    <a:solidFill>
                      <a:schemeClr val="tx1"/>
                    </a:solidFill>
                  </a:rPr>
                  <a:t>fitting</a:t>
                </a:r>
                <a:endParaRPr lang="fr-FR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2" name="ZoneTexte 81"/>
            <p:cNvSpPr txBox="1"/>
            <p:nvPr/>
          </p:nvSpPr>
          <p:spPr>
            <a:xfrm>
              <a:off x="3595843" y="4922092"/>
              <a:ext cx="464053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Model </a:t>
              </a:r>
              <a:r>
                <a:rPr lang="fr-FR" sz="1400" b="1" dirty="0" err="1"/>
                <a:t>complexity</a:t>
              </a:r>
              <a:endParaRPr lang="fr-FR" sz="1400" b="1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3341367" y="4779346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-</a:t>
              </a:r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8248865" y="478660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+</a:t>
              </a:r>
            </a:p>
          </p:txBody>
        </p:sp>
      </p:grpSp>
      <p:sp>
        <p:nvSpPr>
          <p:cNvPr id="97" name="ZoneTexte 96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48137" y="4940826"/>
            <a:ext cx="103846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Biais</a:t>
            </a:r>
            <a:r>
              <a:rPr lang="en-US" sz="2800" dirty="0"/>
              <a:t>:</a:t>
            </a:r>
            <a:r>
              <a:rPr lang="en-US" sz="2000" dirty="0"/>
              <a:t> </a:t>
            </a:r>
            <a:r>
              <a:rPr lang="en-US" sz="2400" dirty="0"/>
              <a:t>is the loss incurred by the main prediction relative to the optimal prediction.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24748" y="5781093"/>
            <a:ext cx="10505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Variance</a:t>
            </a:r>
            <a:r>
              <a:rPr lang="en-US" sz="2400" dirty="0"/>
              <a:t>: is the average loss incurred by predictions relative to the main prediction.</a:t>
            </a:r>
          </a:p>
        </p:txBody>
      </p:sp>
    </p:spTree>
    <p:extLst>
      <p:ext uri="{BB962C8B-B14F-4D97-AF65-F5344CB8AC3E}">
        <p14:creationId xmlns:p14="http://schemas.microsoft.com/office/powerpoint/2010/main" val="223591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3</a:t>
            </a:fld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990392" y="360218"/>
            <a:ext cx="4211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DATASCIENCE?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2087" y="1759443"/>
            <a:ext cx="96078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solidFill>
                  <a:srgbClr val="373634"/>
                </a:solidFill>
              </a:rPr>
              <a:t>Data Science is the art of turning data into actionable information.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2087" y="3779814"/>
            <a:ext cx="96078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solidFill>
                  <a:srgbClr val="373634"/>
                </a:solidFill>
              </a:rPr>
              <a:t>Business Data Science is the art of turning data trough actionable information into valuables actions. </a:t>
            </a:r>
          </a:p>
        </p:txBody>
      </p:sp>
      <p:pic>
        <p:nvPicPr>
          <p:cNvPr id="6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2716">
            <a:off x="119430" y="169037"/>
            <a:ext cx="1459419" cy="103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166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421" y="2748027"/>
            <a:ext cx="3060000" cy="2337878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30</a:t>
            </a:fld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04000" y="1420156"/>
            <a:ext cx="878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process of finding a general rule from a finite set of observations is called </a:t>
            </a:r>
            <a:r>
              <a:rPr lang="en-US" sz="2400" b="1" dirty="0"/>
              <a:t>induction</a:t>
            </a:r>
            <a:r>
              <a:rPr lang="en-US" sz="2400" dirty="0"/>
              <a:t>.</a:t>
            </a:r>
          </a:p>
        </p:txBody>
      </p:sp>
      <p:grpSp>
        <p:nvGrpSpPr>
          <p:cNvPr id="7" name="Groupe 6"/>
          <p:cNvGrpSpPr>
            <a:grpSpLocks noChangeAspect="1"/>
          </p:cNvGrpSpPr>
          <p:nvPr/>
        </p:nvGrpSpPr>
        <p:grpSpPr>
          <a:xfrm>
            <a:off x="7707740" y="3270270"/>
            <a:ext cx="2673275" cy="1548000"/>
            <a:chOff x="6840898" y="4776680"/>
            <a:chExt cx="3170643" cy="1836000"/>
          </a:xfrm>
        </p:grpSpPr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8076" y="4776680"/>
              <a:ext cx="2783465" cy="1836000"/>
            </a:xfrm>
            <a:prstGeom prst="rect">
              <a:avLst/>
            </a:prstGeom>
          </p:spPr>
        </p:pic>
        <p:sp>
          <p:nvSpPr>
            <p:cNvPr id="91" name="Ellipse 90"/>
            <p:cNvSpPr>
              <a:spLocks noChangeAspect="1"/>
            </p:cNvSpPr>
            <p:nvPr/>
          </p:nvSpPr>
          <p:spPr>
            <a:xfrm rot="1811521">
              <a:off x="8139263" y="5483516"/>
              <a:ext cx="144000" cy="144000"/>
            </a:xfrm>
            <a:prstGeom prst="ellipse">
              <a:avLst/>
            </a:prstGeom>
            <a:solidFill>
              <a:srgbClr val="0085C7"/>
            </a:solidFill>
            <a:ln>
              <a:solidFill>
                <a:srgbClr val="0085C7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83832" y="6434385"/>
              <a:ext cx="1097643" cy="1350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ctr"/>
            <a:lstStyle/>
            <a:p>
              <a:pPr algn="ctr"/>
              <a:r>
                <a:rPr lang="fr-FR" sz="900" b="1" dirty="0">
                  <a:solidFill>
                    <a:srgbClr val="0085C7"/>
                  </a:solidFill>
                </a:rPr>
                <a:t>NEW DATA</a:t>
              </a:r>
              <a:endParaRPr lang="fr-FR" sz="4400" b="1" dirty="0">
                <a:solidFill>
                  <a:srgbClr val="0085C7"/>
                </a:solidFill>
              </a:endParaRPr>
            </a:p>
          </p:txBody>
        </p:sp>
        <p:cxnSp>
          <p:nvCxnSpPr>
            <p:cNvPr id="15" name="Connecteur droit 14"/>
            <p:cNvCxnSpPr>
              <a:stCxn id="11" idx="0"/>
              <a:endCxn id="91" idx="5"/>
            </p:cNvCxnSpPr>
            <p:nvPr/>
          </p:nvCxnSpPr>
          <p:spPr>
            <a:xfrm flipH="1" flipV="1">
              <a:off x="8229665" y="5625126"/>
              <a:ext cx="2988" cy="809260"/>
            </a:xfrm>
            <a:prstGeom prst="line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>
              <a:stCxn id="91" idx="3"/>
              <a:endCxn id="116" idx="3"/>
            </p:cNvCxnSpPr>
            <p:nvPr/>
          </p:nvCxnSpPr>
          <p:spPr>
            <a:xfrm flipH="1">
              <a:off x="6840898" y="5573919"/>
              <a:ext cx="1300756" cy="32714"/>
            </a:xfrm>
            <a:prstGeom prst="line">
              <a:avLst/>
            </a:prstGeom>
            <a:ln>
              <a:solidFill>
                <a:srgbClr val="38A0D3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4539607" y="3863132"/>
            <a:ext cx="1014205" cy="230832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fr-FR" sz="900" b="1" i="1" dirty="0"/>
              <a:t>FURTHER OUTPUT</a:t>
            </a:r>
            <a:endParaRPr lang="fr-FR" sz="900" dirty="0"/>
          </a:p>
        </p:txBody>
      </p:sp>
      <p:sp>
        <p:nvSpPr>
          <p:cNvPr id="116" name="Rectangle 115"/>
          <p:cNvSpPr/>
          <p:nvPr/>
        </p:nvSpPr>
        <p:spPr>
          <a:xfrm>
            <a:off x="6642480" y="3881221"/>
            <a:ext cx="1065260" cy="177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900" b="1" dirty="0">
                <a:solidFill>
                  <a:srgbClr val="0085C7"/>
                </a:solidFill>
              </a:rPr>
              <a:t>PREDICTED OUTPUT</a:t>
            </a:r>
          </a:p>
        </p:txBody>
      </p:sp>
      <p:cxnSp>
        <p:nvCxnSpPr>
          <p:cNvPr id="118" name="Connecteur droit 117"/>
          <p:cNvCxnSpPr>
            <a:stCxn id="19" idx="1"/>
            <a:endCxn id="21" idx="3"/>
          </p:cNvCxnSpPr>
          <p:nvPr/>
        </p:nvCxnSpPr>
        <p:spPr>
          <a:xfrm flipH="1" flipV="1">
            <a:off x="4245634" y="3976808"/>
            <a:ext cx="293973" cy="174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>
            <a:stCxn id="136" idx="1"/>
            <a:endCxn id="19" idx="3"/>
          </p:cNvCxnSpPr>
          <p:nvPr/>
        </p:nvCxnSpPr>
        <p:spPr>
          <a:xfrm flipH="1">
            <a:off x="5553812" y="3973849"/>
            <a:ext cx="301851" cy="469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5855663" y="3773794"/>
                <a:ext cx="558871" cy="400110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1" i="1" dirty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fr-FR" sz="2000" b="1" i="1" dirty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663" y="3773794"/>
                <a:ext cx="558871" cy="400110"/>
              </a:xfrm>
              <a:prstGeom prst="rect">
                <a:avLst/>
              </a:prstGeom>
              <a:blipFill>
                <a:blip r:embed="rId6"/>
                <a:stretch>
                  <a:fillRect l="-6593" r="-6593" b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Connecteur droit 137"/>
          <p:cNvCxnSpPr>
            <a:stCxn id="136" idx="3"/>
            <a:endCxn id="116" idx="1"/>
          </p:cNvCxnSpPr>
          <p:nvPr/>
        </p:nvCxnSpPr>
        <p:spPr>
          <a:xfrm flipV="1">
            <a:off x="6414534" y="3970034"/>
            <a:ext cx="227946" cy="3815"/>
          </a:xfrm>
          <a:prstGeom prst="line">
            <a:avLst/>
          </a:prstGeom>
          <a:ln>
            <a:solidFill>
              <a:srgbClr val="38A0D3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5581524" y="4623858"/>
            <a:ext cx="1133891" cy="430887"/>
          </a:xfrm>
          <a:prstGeom prst="rect">
            <a:avLst/>
          </a:prstGeom>
        </p:spPr>
        <p:txBody>
          <a:bodyPr wrap="none" lIns="36000" rIns="36000">
            <a:spAutoFit/>
          </a:bodyPr>
          <a:lstStyle/>
          <a:p>
            <a:pPr algn="ctr"/>
            <a:r>
              <a:rPr lang="fr-FR" sz="1100" b="1" i="1" dirty="0"/>
              <a:t>GENERALIZATION </a:t>
            </a:r>
            <a:br>
              <a:rPr lang="fr-FR" sz="1100" b="1" i="1" dirty="0"/>
            </a:br>
            <a:r>
              <a:rPr lang="fr-FR" sz="1100" b="1" i="1" dirty="0"/>
              <a:t>PERFORMANCE</a:t>
            </a:r>
          </a:p>
        </p:txBody>
      </p:sp>
      <p:sp>
        <p:nvSpPr>
          <p:cNvPr id="144" name="Flèche : bas 143"/>
          <p:cNvSpPr/>
          <p:nvPr/>
        </p:nvSpPr>
        <p:spPr>
          <a:xfrm>
            <a:off x="6007792" y="4272048"/>
            <a:ext cx="281354" cy="309238"/>
          </a:xfrm>
          <a:prstGeom prst="down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6" t="28407" r="18344" b="28631"/>
          <a:stretch/>
        </p:blipFill>
        <p:spPr bwMode="auto">
          <a:xfrm>
            <a:off x="3885634" y="3857888"/>
            <a:ext cx="360000" cy="2378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767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>
            <a:grpSpLocks noChangeAspect="1"/>
          </p:cNvGrpSpPr>
          <p:nvPr/>
        </p:nvGrpSpPr>
        <p:grpSpPr>
          <a:xfrm>
            <a:off x="10805830" y="5502107"/>
            <a:ext cx="1080000" cy="1133191"/>
            <a:chOff x="10536749" y="5112770"/>
            <a:chExt cx="1250754" cy="1312355"/>
          </a:xfrm>
        </p:grpSpPr>
        <p:pic>
          <p:nvPicPr>
            <p:cNvPr id="3074" name="Picture 2" descr="Afficher l'image d'orig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6749" y="5112770"/>
              <a:ext cx="1250754" cy="1312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ZoneTexte 61"/>
            <p:cNvSpPr txBox="1"/>
            <p:nvPr/>
          </p:nvSpPr>
          <p:spPr>
            <a:xfrm>
              <a:off x="10739439" y="5639664"/>
              <a:ext cx="1048064" cy="54895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charset="0"/>
              </a:endParaRPr>
            </a:p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charset="0"/>
                </a:rPr>
                <a:t>15</a:t>
              </a:r>
            </a:p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charset="0"/>
                </a:rPr>
                <a:t>mn</a:t>
              </a:r>
            </a:p>
          </p:txBody>
        </p:sp>
      </p:grpSp>
      <p:grpSp>
        <p:nvGrpSpPr>
          <p:cNvPr id="7" name="Groupe 6"/>
          <p:cNvGrpSpPr>
            <a:grpSpLocks noChangeAspect="1"/>
          </p:cNvGrpSpPr>
          <p:nvPr/>
        </p:nvGrpSpPr>
        <p:grpSpPr>
          <a:xfrm>
            <a:off x="4816488" y="769199"/>
            <a:ext cx="2559024" cy="2434462"/>
            <a:chOff x="4462278" y="2206567"/>
            <a:chExt cx="3312000" cy="3150788"/>
          </a:xfrm>
        </p:grpSpPr>
        <p:grpSp>
          <p:nvGrpSpPr>
            <p:cNvPr id="3" name="Groupe 2"/>
            <p:cNvGrpSpPr/>
            <p:nvPr/>
          </p:nvGrpSpPr>
          <p:grpSpPr>
            <a:xfrm>
              <a:off x="4462278" y="2206567"/>
              <a:ext cx="3312000" cy="810227"/>
              <a:chOff x="1365813" y="1319508"/>
              <a:chExt cx="3955316" cy="1041727"/>
            </a:xfrm>
            <a:effectLst/>
          </p:grpSpPr>
          <p:sp>
            <p:nvSpPr>
              <p:cNvPr id="4" name="Rectangle à coins arrondis 3"/>
              <p:cNvSpPr/>
              <p:nvPr/>
            </p:nvSpPr>
            <p:spPr>
              <a:xfrm>
                <a:off x="3806653" y="1551007"/>
                <a:ext cx="1514476" cy="810228"/>
              </a:xfrm>
              <a:prstGeom prst="wedgeRoundRectCallout">
                <a:avLst>
                  <a:gd name="adj1" fmla="val -23908"/>
                  <a:gd name="adj2" fmla="val 73100"/>
                  <a:gd name="adj3" fmla="val 16667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You!</a:t>
                </a:r>
              </a:p>
            </p:txBody>
          </p:sp>
          <p:sp>
            <p:nvSpPr>
              <p:cNvPr id="5" name="Rectangle à coins arrondis 4"/>
              <p:cNvSpPr/>
              <p:nvPr/>
            </p:nvSpPr>
            <p:spPr>
              <a:xfrm>
                <a:off x="2733555" y="1319508"/>
                <a:ext cx="1203768" cy="810228"/>
              </a:xfrm>
              <a:prstGeom prst="wedgeRoundRectCallout">
                <a:avLst>
                  <a:gd name="adj1" fmla="val 14057"/>
                  <a:gd name="adj2" fmla="val 81291"/>
                  <a:gd name="adj3" fmla="val 16667"/>
                </a:avLst>
              </a:prstGeom>
              <a:solidFill>
                <a:srgbClr val="0085C6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To</a:t>
                </a:r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65813" y="1551007"/>
                <a:ext cx="1539434" cy="810228"/>
              </a:xfrm>
              <a:prstGeom prst="wedgeRoundRectCallout">
                <a:avLst>
                  <a:gd name="adj1" fmla="val 21644"/>
                  <a:gd name="adj2" fmla="val 73686"/>
                  <a:gd name="adj3" fmla="val 16667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Up</a:t>
                </a:r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278" y="3106408"/>
              <a:ext cx="3024000" cy="2250947"/>
            </a:xfrm>
            <a:prstGeom prst="rect">
              <a:avLst/>
            </a:prstGeom>
            <a:effectLst/>
          </p:spPr>
        </p:pic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91521" y="3193783"/>
            <a:ext cx="8199635" cy="272382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2400" b="1" u="sng" kern="0" dirty="0">
                <a:solidFill>
                  <a:schemeClr val="tx2"/>
                </a:solidFill>
              </a:rPr>
              <a:t>To Do</a:t>
            </a:r>
            <a:r>
              <a:rPr kumimoji="0" lang="fr-FR" altLang="fr-FR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: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altLang="fr-FR" sz="1100" kern="0" dirty="0">
              <a:solidFill>
                <a:schemeClr val="tx2"/>
              </a:solidFill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 sz="2400" kern="0" noProof="0" dirty="0">
                <a:solidFill>
                  <a:schemeClr val="tx2"/>
                </a:solidFill>
              </a:rPr>
              <a:t>	</a:t>
            </a:r>
            <a:r>
              <a:rPr lang="fr-FR" altLang="fr-FR" sz="2400" kern="0" dirty="0">
                <a:solidFill>
                  <a:schemeClr val="tx2"/>
                </a:solidFill>
              </a:rPr>
              <a:t>- </a:t>
            </a:r>
            <a:r>
              <a:rPr lang="fr-FR" altLang="fr-FR" sz="2400" kern="0" dirty="0" err="1">
                <a:solidFill>
                  <a:schemeClr val="tx2"/>
                </a:solidFill>
              </a:rPr>
              <a:t>Given</a:t>
            </a:r>
            <a:r>
              <a:rPr lang="fr-FR" altLang="fr-FR" sz="2400" kern="0" dirty="0">
                <a:solidFill>
                  <a:schemeClr val="tx2"/>
                </a:solidFill>
              </a:rPr>
              <a:t> the </a:t>
            </a:r>
            <a:r>
              <a:rPr lang="fr-FR" altLang="fr-FR" sz="2400" kern="0" dirty="0" err="1">
                <a:solidFill>
                  <a:schemeClr val="tx2"/>
                </a:solidFill>
              </a:rPr>
              <a:t>generalization</a:t>
            </a:r>
            <a:r>
              <a:rPr lang="fr-FR" altLang="fr-FR" sz="2400" kern="0" dirty="0">
                <a:solidFill>
                  <a:schemeClr val="tx2"/>
                </a:solidFill>
              </a:rPr>
              <a:t> </a:t>
            </a:r>
            <a:r>
              <a:rPr lang="fr-FR" altLang="fr-FR" sz="2400" kern="0" dirty="0" err="1">
                <a:solidFill>
                  <a:schemeClr val="tx2"/>
                </a:solidFill>
              </a:rPr>
              <a:t>paradigm</a:t>
            </a:r>
            <a:r>
              <a:rPr lang="fr-FR" altLang="fr-FR" sz="2400" kern="0" dirty="0">
                <a:solidFill>
                  <a:schemeClr val="tx2"/>
                </a:solidFill>
              </a:rPr>
              <a:t>, the biais &amp; variance, how </a:t>
            </a:r>
            <a:r>
              <a:rPr lang="fr-FR" altLang="fr-FR" sz="2400" kern="0" dirty="0" err="1">
                <a:solidFill>
                  <a:schemeClr val="tx2"/>
                </a:solidFill>
              </a:rPr>
              <a:t>can</a:t>
            </a:r>
            <a:r>
              <a:rPr lang="fr-FR" altLang="fr-FR" sz="2400" kern="0" dirty="0">
                <a:solidFill>
                  <a:schemeClr val="tx2"/>
                </a:solidFill>
              </a:rPr>
              <a:t> the </a:t>
            </a:r>
            <a:r>
              <a:rPr lang="fr-FR" altLang="fr-FR" sz="2400" kern="0" dirty="0" err="1">
                <a:solidFill>
                  <a:schemeClr val="tx2"/>
                </a:solidFill>
              </a:rPr>
              <a:t>experience</a:t>
            </a:r>
            <a:r>
              <a:rPr lang="fr-FR" altLang="fr-FR" sz="2400" kern="0" dirty="0">
                <a:solidFill>
                  <a:schemeClr val="tx2"/>
                </a:solidFill>
              </a:rPr>
              <a:t> </a:t>
            </a:r>
            <a:r>
              <a:rPr lang="fr-FR" altLang="fr-FR" sz="2400" kern="0" dirty="0" err="1">
                <a:solidFill>
                  <a:schemeClr val="tx2"/>
                </a:solidFill>
              </a:rPr>
              <a:t>dataset</a:t>
            </a:r>
            <a:r>
              <a:rPr lang="fr-FR" altLang="fr-FR" sz="2400" kern="0" dirty="0">
                <a:solidFill>
                  <a:schemeClr val="tx2"/>
                </a:solidFill>
              </a:rPr>
              <a:t> </a:t>
            </a:r>
            <a:r>
              <a:rPr lang="fr-FR" altLang="fr-FR" sz="2400" kern="0" dirty="0" err="1">
                <a:solidFill>
                  <a:schemeClr val="tx2"/>
                </a:solidFill>
              </a:rPr>
              <a:t>be</a:t>
            </a:r>
            <a:r>
              <a:rPr lang="fr-FR" altLang="fr-FR" sz="2400" kern="0" dirty="0">
                <a:solidFill>
                  <a:schemeClr val="tx2"/>
                </a:solidFill>
              </a:rPr>
              <a:t> </a:t>
            </a:r>
            <a:r>
              <a:rPr lang="fr-FR" altLang="fr-FR" sz="2400" kern="0" dirty="0" err="1">
                <a:solidFill>
                  <a:schemeClr val="tx2"/>
                </a:solidFill>
              </a:rPr>
              <a:t>organized</a:t>
            </a:r>
            <a:r>
              <a:rPr lang="fr-FR" altLang="fr-FR" sz="2400" kern="0" dirty="0">
                <a:solidFill>
                  <a:schemeClr val="tx2"/>
                </a:solidFill>
              </a:rPr>
              <a:t> to test &amp; </a:t>
            </a:r>
            <a:r>
              <a:rPr lang="fr-FR" altLang="fr-FR" sz="2400" kern="0" dirty="0" err="1">
                <a:solidFill>
                  <a:schemeClr val="tx2"/>
                </a:solidFill>
              </a:rPr>
              <a:t>validate</a:t>
            </a:r>
            <a:r>
              <a:rPr lang="fr-FR" altLang="fr-FR" sz="2400" kern="0" dirty="0">
                <a:solidFill>
                  <a:schemeClr val="tx2"/>
                </a:solidFill>
              </a:rPr>
              <a:t> the model?</a:t>
            </a:r>
            <a:endParaRPr lang="fr-FR" altLang="fr-FR" sz="1050" kern="0" dirty="0">
              <a:solidFill>
                <a:schemeClr val="tx2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 altLang="fr-FR" sz="1600" kern="0" dirty="0">
              <a:solidFill>
                <a:schemeClr val="tx2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 sz="2400" kern="0" dirty="0" err="1">
                <a:solidFill>
                  <a:schemeClr val="tx2"/>
                </a:solidFill>
              </a:rPr>
              <a:t>Teamwork</a:t>
            </a:r>
            <a:r>
              <a:rPr lang="fr-FR" altLang="fr-FR" sz="2400" kern="0" dirty="0">
                <a:solidFill>
                  <a:schemeClr val="tx2"/>
                </a:solidFill>
              </a:rPr>
              <a:t> restitution </a:t>
            </a:r>
            <a:r>
              <a:rPr lang="fr-FR" altLang="fr-FR" kern="0" dirty="0">
                <a:solidFill>
                  <a:schemeClr val="tx2"/>
                </a:solidFill>
              </a:rPr>
              <a:t>(UK).</a:t>
            </a:r>
            <a:endParaRPr lang="fr-FR" altLang="fr-FR" sz="2000" kern="0" dirty="0">
              <a:solidFill>
                <a:schemeClr val="tx2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24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13" name="Groupe 12"/>
          <p:cNvGrpSpPr>
            <a:grpSpLocks noChangeAspect="1"/>
          </p:cNvGrpSpPr>
          <p:nvPr/>
        </p:nvGrpSpPr>
        <p:grpSpPr>
          <a:xfrm>
            <a:off x="5480754" y="5661584"/>
            <a:ext cx="1220097" cy="590969"/>
            <a:chOff x="4976195" y="5643839"/>
            <a:chExt cx="2067961" cy="100163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195" y="5643839"/>
              <a:ext cx="1001639" cy="1001639"/>
            </a:xfrm>
            <a:prstGeom prst="rect">
              <a:avLst/>
            </a:prstGeom>
          </p:spPr>
        </p:pic>
        <p:pic>
          <p:nvPicPr>
            <p:cNvPr id="17410" name="Picture 2" descr="Afficher l'image d'origin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671" y="5890427"/>
              <a:ext cx="648485" cy="648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53671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/>
          <p:cNvSpPr/>
          <p:nvPr/>
        </p:nvSpPr>
        <p:spPr>
          <a:xfrm>
            <a:off x="4970007" y="2852882"/>
            <a:ext cx="1522727" cy="301019"/>
          </a:xfrm>
          <a:prstGeom prst="roundRect">
            <a:avLst>
              <a:gd name="adj" fmla="val 9638"/>
            </a:avLst>
          </a:prstGeom>
          <a:solidFill>
            <a:srgbClr val="0085C7"/>
          </a:solidFill>
          <a:ln>
            <a:solidFill>
              <a:srgbClr val="008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dirty="0"/>
              <a:t>Validation </a:t>
            </a:r>
            <a:r>
              <a:rPr lang="fr-FR" sz="1400" dirty="0" err="1"/>
              <a:t>Dataset</a:t>
            </a:r>
            <a:endParaRPr lang="fr-FR" sz="1400" dirty="0"/>
          </a:p>
        </p:txBody>
      </p:sp>
      <p:sp>
        <p:nvSpPr>
          <p:cNvPr id="25" name="Rectangle : coins arrondis 24"/>
          <p:cNvSpPr/>
          <p:nvPr/>
        </p:nvSpPr>
        <p:spPr>
          <a:xfrm>
            <a:off x="4970007" y="2845374"/>
            <a:ext cx="1522727" cy="1513778"/>
          </a:xfrm>
          <a:prstGeom prst="roundRect">
            <a:avLst>
              <a:gd name="adj" fmla="val 2140"/>
            </a:avLst>
          </a:prstGeom>
          <a:noFill/>
          <a:ln>
            <a:solidFill>
              <a:srgbClr val="008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fr-FR" sz="1400" dirty="0"/>
          </a:p>
        </p:txBody>
      </p:sp>
      <p:sp>
        <p:nvSpPr>
          <p:cNvPr id="44" name="Flèche : courbe vers le bas 43"/>
          <p:cNvSpPr/>
          <p:nvPr/>
        </p:nvSpPr>
        <p:spPr>
          <a:xfrm flipV="1">
            <a:off x="4090396" y="2915323"/>
            <a:ext cx="962251" cy="218358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32</a:t>
            </a:fld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6405083" y="2864891"/>
            <a:ext cx="600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2O%</a:t>
            </a:r>
          </a:p>
        </p:txBody>
      </p:sp>
      <p:sp>
        <p:nvSpPr>
          <p:cNvPr id="6" name="Rectangle : coins arrondis 5"/>
          <p:cNvSpPr/>
          <p:nvPr/>
        </p:nvSpPr>
        <p:spPr>
          <a:xfrm>
            <a:off x="2629207" y="2847435"/>
            <a:ext cx="1522727" cy="911740"/>
          </a:xfrm>
          <a:prstGeom prst="roundRect">
            <a:avLst>
              <a:gd name="adj" fmla="val 4845"/>
            </a:avLst>
          </a:prstGeom>
          <a:solidFill>
            <a:srgbClr val="0085C7"/>
          </a:solidFill>
          <a:ln>
            <a:solidFill>
              <a:srgbClr val="008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dirty="0"/>
              <a:t>Training </a:t>
            </a:r>
            <a:r>
              <a:rPr lang="fr-FR" sz="1400" dirty="0" err="1"/>
              <a:t>Dataset</a:t>
            </a:r>
            <a:endParaRPr lang="fr-FR" sz="1400" dirty="0"/>
          </a:p>
        </p:txBody>
      </p:sp>
      <p:sp>
        <p:nvSpPr>
          <p:cNvPr id="12" name="Rectangle : coins arrondis 11"/>
          <p:cNvSpPr/>
          <p:nvPr/>
        </p:nvSpPr>
        <p:spPr>
          <a:xfrm>
            <a:off x="1944144" y="2232452"/>
            <a:ext cx="5186832" cy="3307086"/>
          </a:xfrm>
          <a:prstGeom prst="roundRect">
            <a:avLst>
              <a:gd name="adj" fmla="val 20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fr-FR" sz="1400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2533509" y="2850851"/>
            <a:ext cx="3516" cy="15028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 rot="16200000">
            <a:off x="1660901" y="3474167"/>
            <a:ext cx="153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10O% </a:t>
            </a:r>
            <a:r>
              <a:rPr lang="fr-FR" sz="1200" b="1" dirty="0" err="1"/>
              <a:t>dataset</a:t>
            </a:r>
            <a:endParaRPr lang="fr-FR" sz="1200" b="1" dirty="0"/>
          </a:p>
        </p:txBody>
      </p:sp>
      <p:sp>
        <p:nvSpPr>
          <p:cNvPr id="18" name="Rectangle : coins arrondis 17"/>
          <p:cNvSpPr/>
          <p:nvPr/>
        </p:nvSpPr>
        <p:spPr>
          <a:xfrm>
            <a:off x="2629207" y="2850851"/>
            <a:ext cx="1522727" cy="1513778"/>
          </a:xfrm>
          <a:prstGeom prst="roundRect">
            <a:avLst>
              <a:gd name="adj" fmla="val 2140"/>
            </a:avLst>
          </a:prstGeom>
          <a:noFill/>
          <a:ln>
            <a:solidFill>
              <a:srgbClr val="008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fr-FR" sz="1400" dirty="0"/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4231630" y="2844091"/>
            <a:ext cx="262" cy="8916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 rot="16200000">
            <a:off x="3891176" y="3142665"/>
            <a:ext cx="883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6O%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6567037" y="2847435"/>
            <a:ext cx="1598" cy="3187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 rot="16200000">
            <a:off x="9688115" y="2870368"/>
            <a:ext cx="600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2O%</a:t>
            </a:r>
          </a:p>
        </p:txBody>
      </p:sp>
      <p:sp>
        <p:nvSpPr>
          <p:cNvPr id="28" name="Rectangle : coins arrondis 27"/>
          <p:cNvSpPr/>
          <p:nvPr/>
        </p:nvSpPr>
        <p:spPr>
          <a:xfrm>
            <a:off x="8253039" y="2858359"/>
            <a:ext cx="1522727" cy="301019"/>
          </a:xfrm>
          <a:prstGeom prst="roundRect">
            <a:avLst>
              <a:gd name="adj" fmla="val 9638"/>
            </a:avLst>
          </a:prstGeom>
          <a:solidFill>
            <a:srgbClr val="0085C7"/>
          </a:solidFill>
          <a:ln>
            <a:solidFill>
              <a:srgbClr val="008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400" dirty="0" err="1"/>
              <a:t>Testing</a:t>
            </a:r>
            <a:r>
              <a:rPr lang="fr-FR" sz="1400" dirty="0"/>
              <a:t> </a:t>
            </a:r>
            <a:r>
              <a:rPr lang="fr-FR" sz="1400" dirty="0" err="1"/>
              <a:t>Dataset</a:t>
            </a:r>
            <a:endParaRPr lang="fr-FR" sz="1400" dirty="0"/>
          </a:p>
        </p:txBody>
      </p:sp>
      <p:sp>
        <p:nvSpPr>
          <p:cNvPr id="29" name="Rectangle : coins arrondis 28"/>
          <p:cNvSpPr/>
          <p:nvPr/>
        </p:nvSpPr>
        <p:spPr>
          <a:xfrm>
            <a:off x="8253039" y="2850851"/>
            <a:ext cx="1522727" cy="1513778"/>
          </a:xfrm>
          <a:prstGeom prst="roundRect">
            <a:avLst>
              <a:gd name="adj" fmla="val 2140"/>
            </a:avLst>
          </a:prstGeom>
          <a:noFill/>
          <a:ln>
            <a:solidFill>
              <a:srgbClr val="008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fr-FR" sz="1400" dirty="0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9850069" y="2852912"/>
            <a:ext cx="1598" cy="31879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 : coins arrondis 30"/>
          <p:cNvSpPr/>
          <p:nvPr/>
        </p:nvSpPr>
        <p:spPr>
          <a:xfrm>
            <a:off x="7603140" y="2232452"/>
            <a:ext cx="2777069" cy="3307086"/>
          </a:xfrm>
          <a:prstGeom prst="roundRect">
            <a:avLst>
              <a:gd name="adj" fmla="val 20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2256221" y="4677247"/>
            <a:ext cx="224248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b="1" dirty="0"/>
              <a:t>Goal</a:t>
            </a:r>
            <a:r>
              <a:rPr lang="fr-FR" sz="1200" dirty="0"/>
              <a:t>: model </a:t>
            </a:r>
            <a:r>
              <a:rPr lang="fr-FR" sz="1200" dirty="0" err="1"/>
              <a:t>learning</a:t>
            </a:r>
            <a:r>
              <a:rPr lang="fr-FR" sz="1200" dirty="0"/>
              <a:t> &amp; </a:t>
            </a:r>
            <a:r>
              <a:rPr lang="fr-FR" sz="1200" dirty="0" err="1"/>
              <a:t>definition</a:t>
            </a:r>
            <a:endParaRPr lang="fr-FR" sz="1600" dirty="0"/>
          </a:p>
        </p:txBody>
      </p:sp>
      <p:sp>
        <p:nvSpPr>
          <p:cNvPr id="33" name="ZoneTexte 32"/>
          <p:cNvSpPr txBox="1"/>
          <p:nvPr/>
        </p:nvSpPr>
        <p:spPr>
          <a:xfrm>
            <a:off x="4572961" y="4677246"/>
            <a:ext cx="2389574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b="1" dirty="0"/>
              <a:t>Goa</a:t>
            </a:r>
            <a:r>
              <a:rPr lang="fr-FR" sz="1200" dirty="0"/>
              <a:t>l: Model </a:t>
            </a:r>
            <a:r>
              <a:rPr lang="fr-FR" sz="1200" dirty="0" err="1"/>
              <a:t>hyperparameter</a:t>
            </a:r>
            <a:r>
              <a:rPr lang="fr-FR" sz="1200" dirty="0"/>
              <a:t> </a:t>
            </a:r>
            <a:r>
              <a:rPr lang="fr-FR" sz="1200" dirty="0" err="1"/>
              <a:t>testing</a:t>
            </a:r>
            <a:endParaRPr lang="fr-FR" sz="1600" dirty="0"/>
          </a:p>
        </p:txBody>
      </p:sp>
      <p:sp>
        <p:nvSpPr>
          <p:cNvPr id="34" name="ZoneTexte 33"/>
          <p:cNvSpPr txBox="1"/>
          <p:nvPr/>
        </p:nvSpPr>
        <p:spPr>
          <a:xfrm>
            <a:off x="1944143" y="5211847"/>
            <a:ext cx="5186831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fr-FR" sz="1200" b="1" dirty="0"/>
              <a:t>best model </a:t>
            </a:r>
            <a:r>
              <a:rPr lang="fr-FR" sz="1200" b="1" dirty="0" err="1"/>
              <a:t>selection</a:t>
            </a:r>
            <a:r>
              <a:rPr lang="fr-FR" sz="1200" b="1" dirty="0"/>
              <a:t> </a:t>
            </a:r>
            <a:r>
              <a:rPr lang="fr-FR" sz="1200" b="1" dirty="0" err="1"/>
              <a:t>iterations</a:t>
            </a:r>
            <a:endParaRPr lang="fr-FR" sz="1600" dirty="0"/>
          </a:p>
        </p:txBody>
      </p:sp>
      <p:sp>
        <p:nvSpPr>
          <p:cNvPr id="35" name="ZoneTexte 34"/>
          <p:cNvSpPr txBox="1"/>
          <p:nvPr/>
        </p:nvSpPr>
        <p:spPr>
          <a:xfrm>
            <a:off x="2172750" y="2231814"/>
            <a:ext cx="5186831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fr-FR" sz="1400" b="1" dirty="0"/>
              <a:t>TRAINING STAGE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7603140" y="2216039"/>
            <a:ext cx="2777069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fr-FR" sz="1400" b="1" dirty="0"/>
              <a:t>TEST STAGE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072373" y="4677246"/>
            <a:ext cx="191384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200" b="1" dirty="0"/>
              <a:t>Goa</a:t>
            </a:r>
            <a:r>
              <a:rPr lang="fr-FR" sz="1200" dirty="0"/>
              <a:t>l: </a:t>
            </a:r>
            <a:r>
              <a:rPr lang="fr-FR" sz="1200" dirty="0" err="1"/>
              <a:t>Generalization</a:t>
            </a:r>
            <a:r>
              <a:rPr lang="fr-FR" sz="1200" dirty="0"/>
              <a:t> </a:t>
            </a:r>
            <a:r>
              <a:rPr lang="fr-FR" sz="1200" dirty="0" err="1"/>
              <a:t>testing</a:t>
            </a:r>
            <a:r>
              <a:rPr lang="fr-FR" sz="1200" dirty="0"/>
              <a:t> for </a:t>
            </a:r>
            <a:r>
              <a:rPr lang="fr-FR" sz="1200" dirty="0" err="1"/>
              <a:t>selected</a:t>
            </a:r>
            <a:r>
              <a:rPr lang="fr-FR" sz="1200" dirty="0"/>
              <a:t> model.</a:t>
            </a:r>
            <a:endParaRPr lang="fr-FR" sz="1600" dirty="0"/>
          </a:p>
        </p:txBody>
      </p:sp>
      <p:sp>
        <p:nvSpPr>
          <p:cNvPr id="38" name="ZoneTexte 37"/>
          <p:cNvSpPr txBox="1"/>
          <p:nvPr/>
        </p:nvSpPr>
        <p:spPr>
          <a:xfrm>
            <a:off x="7603140" y="5211847"/>
            <a:ext cx="2777069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fr-FR" sz="1200" b="1" dirty="0"/>
              <a:t>model </a:t>
            </a:r>
            <a:r>
              <a:rPr lang="fr-FR" sz="1200" b="1" dirty="0" err="1"/>
              <a:t>testing</a:t>
            </a:r>
            <a:r>
              <a:rPr lang="fr-FR" sz="1200" b="1" dirty="0"/>
              <a:t> on </a:t>
            </a:r>
            <a:r>
              <a:rPr lang="fr-FR" sz="1200" b="1" dirty="0" err="1"/>
              <a:t>unseen</a:t>
            </a:r>
            <a:r>
              <a:rPr lang="fr-FR" sz="1200" b="1" dirty="0"/>
              <a:t> data</a:t>
            </a:r>
            <a:endParaRPr lang="fr-FR" sz="1600" dirty="0"/>
          </a:p>
        </p:txBody>
      </p:sp>
      <p:sp>
        <p:nvSpPr>
          <p:cNvPr id="39" name="ZoneTexte 38"/>
          <p:cNvSpPr txBox="1"/>
          <p:nvPr/>
        </p:nvSpPr>
        <p:spPr>
          <a:xfrm>
            <a:off x="1944143" y="5604492"/>
            <a:ext cx="5186832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lang="fr-FR" sz="1400" dirty="0"/>
              <a:t>Model cross validation</a:t>
            </a:r>
            <a:endParaRPr lang="fr-FR" dirty="0"/>
          </a:p>
        </p:txBody>
      </p:sp>
      <p:sp>
        <p:nvSpPr>
          <p:cNvPr id="40" name="Triangle isocèle 39"/>
          <p:cNvSpPr/>
          <p:nvPr/>
        </p:nvSpPr>
        <p:spPr>
          <a:xfrm rot="5400000">
            <a:off x="6797752" y="3822985"/>
            <a:ext cx="1172530" cy="165076"/>
          </a:xfrm>
          <a:prstGeom prst="triangle">
            <a:avLst>
              <a:gd name="adj" fmla="val 5463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sp>
        <p:nvSpPr>
          <p:cNvPr id="43" name="Flèche : courbe vers le bas 42"/>
          <p:cNvSpPr/>
          <p:nvPr/>
        </p:nvSpPr>
        <p:spPr>
          <a:xfrm flipH="1">
            <a:off x="4084898" y="2627016"/>
            <a:ext cx="952216" cy="218358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48000" y="602119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MR9"/>
              </a:rPr>
              <a:t>we don’t have access to the function we want to optimize! We have to use training error as a sur-</a:t>
            </a:r>
            <a:r>
              <a:rPr lang="fr-FR" dirty="0" err="1">
                <a:latin typeface="CMR9"/>
              </a:rPr>
              <a:t>rogate</a:t>
            </a:r>
            <a:r>
              <a:rPr lang="fr-FR" dirty="0">
                <a:latin typeface="CMR9"/>
              </a:rPr>
              <a:t> for test </a:t>
            </a:r>
            <a:r>
              <a:rPr lang="fr-FR" dirty="0" err="1">
                <a:latin typeface="CMR9"/>
              </a:rPr>
              <a:t>error</a:t>
            </a:r>
            <a:r>
              <a:rPr lang="fr-FR" dirty="0">
                <a:latin typeface="CMR9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06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9" grpId="0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8181421" y="1841760"/>
            <a:ext cx="538350" cy="1118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0" rtlCol="0" anchor="ctr"/>
          <a:lstStyle/>
          <a:p>
            <a:pPr algn="ctr"/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930225" y="1851551"/>
            <a:ext cx="538350" cy="1118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0" rtlCol="0" anchor="ctr"/>
          <a:lstStyle/>
          <a:p>
            <a:pPr algn="ctr"/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9292995" y="6333490"/>
            <a:ext cx="2743200" cy="365125"/>
          </a:xfrm>
        </p:spPr>
        <p:txBody>
          <a:bodyPr/>
          <a:lstStyle/>
          <a:p>
            <a:fld id="{804E3028-5417-446E-939C-3299A89E3331}" type="slidenum">
              <a:rPr lang="fr-FR" smtClean="0"/>
              <a:t>33</a:t>
            </a:fld>
            <a:endParaRPr lang="fr-FR"/>
          </a:p>
        </p:txBody>
      </p:sp>
      <p:grpSp>
        <p:nvGrpSpPr>
          <p:cNvPr id="65" name="Groupe 64"/>
          <p:cNvGrpSpPr/>
          <p:nvPr/>
        </p:nvGrpSpPr>
        <p:grpSpPr>
          <a:xfrm>
            <a:off x="5066276" y="2548607"/>
            <a:ext cx="2224152" cy="1458125"/>
            <a:chOff x="2259610" y="4525046"/>
            <a:chExt cx="2224152" cy="1458125"/>
          </a:xfrm>
        </p:grpSpPr>
        <p:grpSp>
          <p:nvGrpSpPr>
            <p:cNvPr id="66" name="Groupe 65"/>
            <p:cNvGrpSpPr/>
            <p:nvPr/>
          </p:nvGrpSpPr>
          <p:grpSpPr>
            <a:xfrm>
              <a:off x="2259611" y="5124777"/>
              <a:ext cx="2103185" cy="858394"/>
              <a:chOff x="2070383" y="4022587"/>
              <a:chExt cx="2103185" cy="858394"/>
            </a:xfrm>
          </p:grpSpPr>
          <p:sp>
            <p:nvSpPr>
              <p:cNvPr id="69" name="Rectangle : coins arrondis 68"/>
              <p:cNvSpPr/>
              <p:nvPr/>
            </p:nvSpPr>
            <p:spPr>
              <a:xfrm>
                <a:off x="2406120" y="4022587"/>
                <a:ext cx="1423097" cy="857780"/>
              </a:xfrm>
              <a:prstGeom prst="roundRect">
                <a:avLst>
                  <a:gd name="adj" fmla="val 2993"/>
                </a:avLst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0" rtlCol="0" anchor="ctr"/>
              <a:lstStyle/>
              <a:p>
                <a:pPr algn="ctr"/>
                <a:endParaRPr lang="fr-FR" sz="9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900" b="1" dirty="0">
                    <a:solidFill>
                      <a:schemeClr val="tx1"/>
                    </a:solidFill>
                  </a:rPr>
                  <a:t>M</a:t>
                </a:r>
                <a:r>
                  <a:rPr lang="fr-FR" sz="800" b="1" dirty="0">
                    <a:solidFill>
                      <a:schemeClr val="tx1"/>
                    </a:solidFill>
                  </a:rPr>
                  <a:t>ACHINE </a:t>
                </a:r>
                <a:r>
                  <a:rPr lang="fr-FR" sz="900" b="1" dirty="0">
                    <a:solidFill>
                      <a:schemeClr val="tx1"/>
                    </a:solidFill>
                  </a:rPr>
                  <a:t>L</a:t>
                </a:r>
                <a:r>
                  <a:rPr lang="fr-FR" sz="800" b="1" dirty="0">
                    <a:solidFill>
                      <a:schemeClr val="tx1"/>
                    </a:solidFill>
                  </a:rPr>
                  <a:t>EARNING </a:t>
                </a:r>
                <a:r>
                  <a:rPr lang="fr-FR" sz="900" b="1" dirty="0">
                    <a:solidFill>
                      <a:schemeClr val="tx1"/>
                    </a:solidFill>
                  </a:rPr>
                  <a:t>S</a:t>
                </a:r>
                <a:r>
                  <a:rPr lang="fr-FR" sz="800" b="1" dirty="0">
                    <a:solidFill>
                      <a:schemeClr val="tx1"/>
                    </a:solidFill>
                  </a:rPr>
                  <a:t>YSTEM</a:t>
                </a:r>
                <a:endParaRPr lang="fr-FR" sz="900" b="1" dirty="0">
                  <a:solidFill>
                    <a:schemeClr val="tx1"/>
                  </a:solidFill>
                </a:endParaRPr>
              </a:p>
              <a:p>
                <a:pPr algn="ctr"/>
                <a:endParaRPr lang="fr-FR" sz="1050" b="1" dirty="0">
                  <a:solidFill>
                    <a:schemeClr val="tx1"/>
                  </a:solidFill>
                </a:endParaRPr>
              </a:p>
              <a:p>
                <a:pPr algn="ctr"/>
                <a:endParaRPr lang="fr-FR" sz="1050" b="1" dirty="0">
                  <a:solidFill>
                    <a:schemeClr val="tx1"/>
                  </a:solidFill>
                </a:endParaRPr>
              </a:p>
              <a:p>
                <a:pPr algn="ctr"/>
                <a:endParaRPr lang="fr-FR" sz="1050" b="1" dirty="0">
                  <a:solidFill>
                    <a:schemeClr val="tx1"/>
                  </a:solidFill>
                </a:endParaRPr>
              </a:p>
              <a:p>
                <a:pPr algn="ctr"/>
                <a:endParaRPr lang="fr-FR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Flèche : chevron 69"/>
              <p:cNvSpPr/>
              <p:nvPr/>
            </p:nvSpPr>
            <p:spPr>
              <a:xfrm>
                <a:off x="2070383" y="4286080"/>
                <a:ext cx="678453" cy="330795"/>
              </a:xfrm>
              <a:prstGeom prst="chevron">
                <a:avLst>
                  <a:gd name="adj" fmla="val 244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rIns="0" rtlCol="0" anchor="ctr"/>
              <a:lstStyle/>
              <a:p>
                <a:pPr algn="ctr">
                  <a:lnSpc>
                    <a:spcPts val="1400"/>
                  </a:lnSpc>
                </a:pPr>
                <a:r>
                  <a:rPr lang="fr-FR" sz="900" b="1" dirty="0">
                    <a:solidFill>
                      <a:schemeClr val="tx1"/>
                    </a:solidFill>
                  </a:rPr>
                  <a:t>Data </a:t>
                </a:r>
              </a:p>
            </p:txBody>
          </p:sp>
          <p:grpSp>
            <p:nvGrpSpPr>
              <p:cNvPr id="71" name="Groupe 70"/>
              <p:cNvGrpSpPr>
                <a:grpSpLocks noChangeAspect="1"/>
              </p:cNvGrpSpPr>
              <p:nvPr/>
            </p:nvGrpSpPr>
            <p:grpSpPr>
              <a:xfrm rot="306592">
                <a:off x="2804253" y="4284225"/>
                <a:ext cx="585461" cy="364972"/>
                <a:chOff x="10022405" y="2579327"/>
                <a:chExt cx="1807508" cy="1126800"/>
              </a:xfrm>
            </p:grpSpPr>
            <p:pic>
              <p:nvPicPr>
                <p:cNvPr id="75" name="Image 74"/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t="10714" r="9625" b="13564"/>
                <a:stretch/>
              </p:blipFill>
              <p:spPr>
                <a:xfrm>
                  <a:off x="10022405" y="2580219"/>
                  <a:ext cx="1807508" cy="1125014"/>
                </a:xfrm>
                <a:prstGeom prst="rect">
                  <a:avLst/>
                </a:prstGeom>
              </p:spPr>
            </p:pic>
            <p:sp>
              <p:nvSpPr>
                <p:cNvPr id="76" name="Rectangle 75"/>
                <p:cNvSpPr/>
                <p:nvPr/>
              </p:nvSpPr>
              <p:spPr>
                <a:xfrm>
                  <a:off x="10022555" y="2579327"/>
                  <a:ext cx="1807197" cy="1126800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sp>
            <p:nvSpPr>
              <p:cNvPr id="72" name="Rectangle 71"/>
              <p:cNvSpPr/>
              <p:nvPr/>
            </p:nvSpPr>
            <p:spPr>
              <a:xfrm>
                <a:off x="2393007" y="4180451"/>
                <a:ext cx="144932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sz="900" b="1" dirty="0">
                  <a:solidFill>
                    <a:srgbClr val="0085C7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432968" y="4650149"/>
                <a:ext cx="1369402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4D4A4B"/>
                    </a:solidFill>
                  </a:rPr>
                  <a:t>Algorithms + Techniques</a:t>
                </a:r>
              </a:p>
            </p:txBody>
          </p:sp>
          <p:sp>
            <p:nvSpPr>
              <p:cNvPr id="74" name="Flèche : chevron 73"/>
              <p:cNvSpPr/>
              <p:nvPr/>
            </p:nvSpPr>
            <p:spPr>
              <a:xfrm>
                <a:off x="3495115" y="4286080"/>
                <a:ext cx="678453" cy="330795"/>
              </a:xfrm>
              <a:prstGeom prst="chevron">
                <a:avLst>
                  <a:gd name="adj" fmla="val 244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rIns="0" rtlCol="0" anchor="ctr"/>
              <a:lstStyle/>
              <a:p>
                <a:pPr algn="ctr">
                  <a:lnSpc>
                    <a:spcPts val="1400"/>
                  </a:lnSpc>
                </a:pPr>
                <a:r>
                  <a:rPr lang="fr-FR" sz="900" b="1" dirty="0">
                    <a:solidFill>
                      <a:schemeClr val="tx1"/>
                    </a:solidFill>
                  </a:rPr>
                  <a:t>Output</a:t>
                </a:r>
                <a:endParaRPr lang="fr-FR" sz="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Flèche : droite rayée 66"/>
            <p:cNvSpPr>
              <a:spLocks/>
            </p:cNvSpPr>
            <p:nvPr/>
          </p:nvSpPr>
          <p:spPr>
            <a:xfrm rot="5400000">
              <a:off x="3135125" y="4892317"/>
              <a:ext cx="343541" cy="288000"/>
            </a:xfrm>
            <a:prstGeom prst="stripedRightArrow">
              <a:avLst/>
            </a:prstGeom>
            <a:solidFill>
              <a:srgbClr val="0085C7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2259610" y="4525046"/>
              <a:ext cx="2224152" cy="35060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fr-FR" sz="1000" dirty="0"/>
                <a:t>Training information </a:t>
              </a:r>
            </a:p>
            <a:p>
              <a:pPr algn="ctr">
                <a:lnSpc>
                  <a:spcPts val="1000"/>
                </a:lnSpc>
              </a:pPr>
              <a:r>
                <a:rPr lang="fr-FR" sz="1000" b="1" dirty="0" err="1"/>
                <a:t>Rewards</a:t>
              </a:r>
              <a:r>
                <a:rPr lang="fr-FR" sz="1000" b="1" dirty="0"/>
                <a:t> / Penalties</a:t>
              </a:r>
            </a:p>
          </p:txBody>
        </p:sp>
      </p:grpSp>
      <p:grpSp>
        <p:nvGrpSpPr>
          <p:cNvPr id="77" name="Groupe 76"/>
          <p:cNvGrpSpPr/>
          <p:nvPr/>
        </p:nvGrpSpPr>
        <p:grpSpPr>
          <a:xfrm>
            <a:off x="1930225" y="2551058"/>
            <a:ext cx="2103186" cy="1458125"/>
            <a:chOff x="2259610" y="4525046"/>
            <a:chExt cx="2103186" cy="1458125"/>
          </a:xfrm>
        </p:grpSpPr>
        <p:grpSp>
          <p:nvGrpSpPr>
            <p:cNvPr id="78" name="Groupe 77"/>
            <p:cNvGrpSpPr/>
            <p:nvPr/>
          </p:nvGrpSpPr>
          <p:grpSpPr>
            <a:xfrm>
              <a:off x="2259611" y="5124777"/>
              <a:ext cx="2103185" cy="858394"/>
              <a:chOff x="2070383" y="4022587"/>
              <a:chExt cx="2103185" cy="858394"/>
            </a:xfrm>
          </p:grpSpPr>
          <p:sp>
            <p:nvSpPr>
              <p:cNvPr id="81" name="Rectangle : coins arrondis 80"/>
              <p:cNvSpPr/>
              <p:nvPr/>
            </p:nvSpPr>
            <p:spPr>
              <a:xfrm>
                <a:off x="2406120" y="4022587"/>
                <a:ext cx="1423097" cy="857780"/>
              </a:xfrm>
              <a:prstGeom prst="roundRect">
                <a:avLst>
                  <a:gd name="adj" fmla="val 2993"/>
                </a:avLst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0" rtlCol="0" anchor="ctr"/>
              <a:lstStyle/>
              <a:p>
                <a:pPr algn="ctr"/>
                <a:endParaRPr lang="fr-FR" sz="9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900" b="1" dirty="0">
                    <a:solidFill>
                      <a:schemeClr val="tx1"/>
                    </a:solidFill>
                  </a:rPr>
                  <a:t>M</a:t>
                </a:r>
                <a:r>
                  <a:rPr lang="fr-FR" sz="800" b="1" dirty="0">
                    <a:solidFill>
                      <a:schemeClr val="tx1"/>
                    </a:solidFill>
                  </a:rPr>
                  <a:t>ACHINE </a:t>
                </a:r>
                <a:r>
                  <a:rPr lang="fr-FR" sz="900" b="1" dirty="0">
                    <a:solidFill>
                      <a:schemeClr val="tx1"/>
                    </a:solidFill>
                  </a:rPr>
                  <a:t>L</a:t>
                </a:r>
                <a:r>
                  <a:rPr lang="fr-FR" sz="800" b="1" dirty="0">
                    <a:solidFill>
                      <a:schemeClr val="tx1"/>
                    </a:solidFill>
                  </a:rPr>
                  <a:t>EARNING </a:t>
                </a:r>
                <a:r>
                  <a:rPr lang="fr-FR" sz="900" b="1" dirty="0">
                    <a:solidFill>
                      <a:schemeClr val="tx1"/>
                    </a:solidFill>
                  </a:rPr>
                  <a:t>S</a:t>
                </a:r>
                <a:r>
                  <a:rPr lang="fr-FR" sz="800" b="1" dirty="0">
                    <a:solidFill>
                      <a:schemeClr val="tx1"/>
                    </a:solidFill>
                  </a:rPr>
                  <a:t>YSTEM</a:t>
                </a:r>
                <a:endParaRPr lang="fr-FR" sz="900" b="1" dirty="0">
                  <a:solidFill>
                    <a:schemeClr val="tx1"/>
                  </a:solidFill>
                </a:endParaRPr>
              </a:p>
              <a:p>
                <a:pPr algn="ctr"/>
                <a:endParaRPr lang="fr-FR" sz="1050" b="1" dirty="0">
                  <a:solidFill>
                    <a:schemeClr val="tx1"/>
                  </a:solidFill>
                </a:endParaRPr>
              </a:p>
              <a:p>
                <a:pPr algn="ctr"/>
                <a:endParaRPr lang="fr-FR" sz="1050" b="1" dirty="0">
                  <a:solidFill>
                    <a:schemeClr val="tx1"/>
                  </a:solidFill>
                </a:endParaRPr>
              </a:p>
              <a:p>
                <a:pPr algn="ctr"/>
                <a:endParaRPr lang="fr-FR" sz="1050" b="1" dirty="0">
                  <a:solidFill>
                    <a:schemeClr val="tx1"/>
                  </a:solidFill>
                </a:endParaRPr>
              </a:p>
              <a:p>
                <a:pPr algn="ctr"/>
                <a:endParaRPr lang="fr-FR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Flèche : chevron 81"/>
              <p:cNvSpPr/>
              <p:nvPr/>
            </p:nvSpPr>
            <p:spPr>
              <a:xfrm>
                <a:off x="2070383" y="4286080"/>
                <a:ext cx="678453" cy="330795"/>
              </a:xfrm>
              <a:prstGeom prst="chevron">
                <a:avLst>
                  <a:gd name="adj" fmla="val 244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rIns="0" rtlCol="0" anchor="ctr"/>
              <a:lstStyle/>
              <a:p>
                <a:pPr algn="ctr">
                  <a:lnSpc>
                    <a:spcPts val="1400"/>
                  </a:lnSpc>
                </a:pPr>
                <a:r>
                  <a:rPr lang="fr-FR" sz="900" b="1" dirty="0">
                    <a:solidFill>
                      <a:schemeClr val="tx1"/>
                    </a:solidFill>
                  </a:rPr>
                  <a:t>Data </a:t>
                </a:r>
              </a:p>
            </p:txBody>
          </p:sp>
          <p:grpSp>
            <p:nvGrpSpPr>
              <p:cNvPr id="83" name="Groupe 82"/>
              <p:cNvGrpSpPr>
                <a:grpSpLocks noChangeAspect="1"/>
              </p:cNvGrpSpPr>
              <p:nvPr/>
            </p:nvGrpSpPr>
            <p:grpSpPr>
              <a:xfrm rot="306592">
                <a:off x="2804253" y="4284225"/>
                <a:ext cx="585461" cy="364972"/>
                <a:chOff x="10022405" y="2579327"/>
                <a:chExt cx="1807508" cy="1126800"/>
              </a:xfrm>
            </p:grpSpPr>
            <p:pic>
              <p:nvPicPr>
                <p:cNvPr id="87" name="Image 86"/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t="10714" r="9625" b="13564"/>
                <a:stretch/>
              </p:blipFill>
              <p:spPr>
                <a:xfrm>
                  <a:off x="10022405" y="2580219"/>
                  <a:ext cx="1807508" cy="1125014"/>
                </a:xfrm>
                <a:prstGeom prst="rect">
                  <a:avLst/>
                </a:prstGeom>
              </p:spPr>
            </p:pic>
            <p:sp>
              <p:nvSpPr>
                <p:cNvPr id="88" name="Rectangle 87"/>
                <p:cNvSpPr/>
                <p:nvPr/>
              </p:nvSpPr>
              <p:spPr>
                <a:xfrm>
                  <a:off x="10022555" y="2579327"/>
                  <a:ext cx="1807197" cy="1126800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sp>
            <p:nvSpPr>
              <p:cNvPr id="84" name="Rectangle 83"/>
              <p:cNvSpPr/>
              <p:nvPr/>
            </p:nvSpPr>
            <p:spPr>
              <a:xfrm>
                <a:off x="2393007" y="4180451"/>
                <a:ext cx="144932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sz="900" b="1" dirty="0">
                  <a:solidFill>
                    <a:srgbClr val="0085C7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432968" y="4650149"/>
                <a:ext cx="1369402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4D4A4B"/>
                    </a:solidFill>
                  </a:rPr>
                  <a:t>Algorithms + Techniques</a:t>
                </a:r>
              </a:p>
            </p:txBody>
          </p:sp>
          <p:sp>
            <p:nvSpPr>
              <p:cNvPr id="86" name="Flèche : chevron 85"/>
              <p:cNvSpPr/>
              <p:nvPr/>
            </p:nvSpPr>
            <p:spPr>
              <a:xfrm>
                <a:off x="3495115" y="4286080"/>
                <a:ext cx="678453" cy="330795"/>
              </a:xfrm>
              <a:prstGeom prst="chevron">
                <a:avLst>
                  <a:gd name="adj" fmla="val 244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rIns="0" rtlCol="0" anchor="ctr"/>
              <a:lstStyle/>
              <a:p>
                <a:pPr algn="ctr">
                  <a:lnSpc>
                    <a:spcPts val="1400"/>
                  </a:lnSpc>
                </a:pPr>
                <a:r>
                  <a:rPr lang="fr-FR" sz="900" b="1" dirty="0">
                    <a:solidFill>
                      <a:schemeClr val="tx1"/>
                    </a:solidFill>
                  </a:rPr>
                  <a:t>Output</a:t>
                </a:r>
                <a:endParaRPr lang="fr-FR" sz="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Flèche : droite rayée 78"/>
            <p:cNvSpPr>
              <a:spLocks/>
            </p:cNvSpPr>
            <p:nvPr/>
          </p:nvSpPr>
          <p:spPr>
            <a:xfrm rot="5400000">
              <a:off x="3135125" y="4892317"/>
              <a:ext cx="343541" cy="288000"/>
            </a:xfrm>
            <a:prstGeom prst="stripedRightArrow">
              <a:avLst/>
            </a:prstGeom>
            <a:solidFill>
              <a:srgbClr val="0085C7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ZoneTexte 79"/>
            <p:cNvSpPr txBox="1"/>
            <p:nvPr/>
          </p:nvSpPr>
          <p:spPr>
            <a:xfrm>
              <a:off x="2259610" y="4525046"/>
              <a:ext cx="2103185" cy="35060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fr-FR" sz="1000" dirty="0"/>
                <a:t>Training information</a:t>
              </a:r>
            </a:p>
            <a:p>
              <a:pPr algn="ctr">
                <a:lnSpc>
                  <a:spcPts val="1000"/>
                </a:lnSpc>
              </a:pPr>
              <a:r>
                <a:rPr lang="fr-FR" sz="1000" dirty="0"/>
                <a:t> </a:t>
              </a:r>
              <a:r>
                <a:rPr lang="fr-FR" sz="1000" b="1" dirty="0"/>
                <a:t>Output Labels</a:t>
              </a:r>
            </a:p>
          </p:txBody>
        </p:sp>
      </p:grpSp>
      <p:grpSp>
        <p:nvGrpSpPr>
          <p:cNvPr id="89" name="Groupe 88"/>
          <p:cNvGrpSpPr/>
          <p:nvPr/>
        </p:nvGrpSpPr>
        <p:grpSpPr>
          <a:xfrm>
            <a:off x="8202327" y="2511956"/>
            <a:ext cx="2103186" cy="1492415"/>
            <a:chOff x="2259610" y="4490756"/>
            <a:chExt cx="2103186" cy="1492415"/>
          </a:xfrm>
        </p:grpSpPr>
        <p:grpSp>
          <p:nvGrpSpPr>
            <p:cNvPr id="90" name="Groupe 89"/>
            <p:cNvGrpSpPr/>
            <p:nvPr/>
          </p:nvGrpSpPr>
          <p:grpSpPr>
            <a:xfrm>
              <a:off x="2259611" y="5124777"/>
              <a:ext cx="2103185" cy="858394"/>
              <a:chOff x="2070383" y="4022587"/>
              <a:chExt cx="2103185" cy="858394"/>
            </a:xfrm>
          </p:grpSpPr>
          <p:sp>
            <p:nvSpPr>
              <p:cNvPr id="93" name="Rectangle : coins arrondis 92"/>
              <p:cNvSpPr/>
              <p:nvPr/>
            </p:nvSpPr>
            <p:spPr>
              <a:xfrm>
                <a:off x="2406120" y="4022587"/>
                <a:ext cx="1423097" cy="857780"/>
              </a:xfrm>
              <a:prstGeom prst="roundRect">
                <a:avLst>
                  <a:gd name="adj" fmla="val 2993"/>
                </a:avLst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0" rtlCol="0" anchor="ctr"/>
              <a:lstStyle/>
              <a:p>
                <a:pPr algn="ctr"/>
                <a:endParaRPr lang="fr-FR" sz="9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900" b="1" dirty="0">
                    <a:solidFill>
                      <a:schemeClr val="tx1"/>
                    </a:solidFill>
                  </a:rPr>
                  <a:t>M</a:t>
                </a:r>
                <a:r>
                  <a:rPr lang="fr-FR" sz="800" b="1" dirty="0">
                    <a:solidFill>
                      <a:schemeClr val="tx1"/>
                    </a:solidFill>
                  </a:rPr>
                  <a:t>ACHINE </a:t>
                </a:r>
                <a:r>
                  <a:rPr lang="fr-FR" sz="900" b="1" dirty="0">
                    <a:solidFill>
                      <a:schemeClr val="tx1"/>
                    </a:solidFill>
                  </a:rPr>
                  <a:t>L</a:t>
                </a:r>
                <a:r>
                  <a:rPr lang="fr-FR" sz="800" b="1" dirty="0">
                    <a:solidFill>
                      <a:schemeClr val="tx1"/>
                    </a:solidFill>
                  </a:rPr>
                  <a:t>EARNING </a:t>
                </a:r>
                <a:r>
                  <a:rPr lang="fr-FR" sz="900" b="1" dirty="0">
                    <a:solidFill>
                      <a:schemeClr val="tx1"/>
                    </a:solidFill>
                  </a:rPr>
                  <a:t>S</a:t>
                </a:r>
                <a:r>
                  <a:rPr lang="fr-FR" sz="800" b="1" dirty="0">
                    <a:solidFill>
                      <a:schemeClr val="tx1"/>
                    </a:solidFill>
                  </a:rPr>
                  <a:t>YSTEM</a:t>
                </a:r>
                <a:endParaRPr lang="fr-FR" sz="900" b="1" dirty="0">
                  <a:solidFill>
                    <a:schemeClr val="tx1"/>
                  </a:solidFill>
                </a:endParaRPr>
              </a:p>
              <a:p>
                <a:pPr algn="ctr"/>
                <a:endParaRPr lang="fr-FR" sz="1050" b="1" dirty="0">
                  <a:solidFill>
                    <a:schemeClr val="tx1"/>
                  </a:solidFill>
                </a:endParaRPr>
              </a:p>
              <a:p>
                <a:pPr algn="ctr"/>
                <a:endParaRPr lang="fr-FR" sz="1050" b="1" dirty="0">
                  <a:solidFill>
                    <a:schemeClr val="tx1"/>
                  </a:solidFill>
                </a:endParaRPr>
              </a:p>
              <a:p>
                <a:pPr algn="ctr"/>
                <a:endParaRPr lang="fr-FR" sz="1050" b="1" dirty="0">
                  <a:solidFill>
                    <a:schemeClr val="tx1"/>
                  </a:solidFill>
                </a:endParaRPr>
              </a:p>
              <a:p>
                <a:pPr algn="ctr"/>
                <a:endParaRPr lang="fr-FR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Flèche : chevron 93"/>
              <p:cNvSpPr/>
              <p:nvPr/>
            </p:nvSpPr>
            <p:spPr>
              <a:xfrm>
                <a:off x="2070383" y="4286080"/>
                <a:ext cx="678453" cy="330795"/>
              </a:xfrm>
              <a:prstGeom prst="chevron">
                <a:avLst>
                  <a:gd name="adj" fmla="val 244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rIns="0" rtlCol="0" anchor="ctr"/>
              <a:lstStyle/>
              <a:p>
                <a:pPr algn="ctr">
                  <a:lnSpc>
                    <a:spcPts val="1400"/>
                  </a:lnSpc>
                </a:pPr>
                <a:r>
                  <a:rPr lang="fr-FR" sz="900" b="1" dirty="0">
                    <a:solidFill>
                      <a:schemeClr val="tx1"/>
                    </a:solidFill>
                  </a:rPr>
                  <a:t>Data </a:t>
                </a:r>
              </a:p>
            </p:txBody>
          </p:sp>
          <p:grpSp>
            <p:nvGrpSpPr>
              <p:cNvPr id="95" name="Groupe 94"/>
              <p:cNvGrpSpPr>
                <a:grpSpLocks noChangeAspect="1"/>
              </p:cNvGrpSpPr>
              <p:nvPr/>
            </p:nvGrpSpPr>
            <p:grpSpPr>
              <a:xfrm rot="306592">
                <a:off x="2804253" y="4284225"/>
                <a:ext cx="585461" cy="364972"/>
                <a:chOff x="10022405" y="2579327"/>
                <a:chExt cx="1807508" cy="1126800"/>
              </a:xfrm>
            </p:grpSpPr>
            <p:pic>
              <p:nvPicPr>
                <p:cNvPr id="99" name="Image 98"/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t="10714" r="9625" b="13564"/>
                <a:stretch/>
              </p:blipFill>
              <p:spPr>
                <a:xfrm>
                  <a:off x="10022405" y="2580219"/>
                  <a:ext cx="1807508" cy="1125014"/>
                </a:xfrm>
                <a:prstGeom prst="rect">
                  <a:avLst/>
                </a:prstGeom>
              </p:spPr>
            </p:pic>
            <p:sp>
              <p:nvSpPr>
                <p:cNvPr id="100" name="Rectangle 99"/>
                <p:cNvSpPr/>
                <p:nvPr/>
              </p:nvSpPr>
              <p:spPr>
                <a:xfrm>
                  <a:off x="10022555" y="2579327"/>
                  <a:ext cx="1807197" cy="1126800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 dirty="0"/>
                </a:p>
              </p:txBody>
            </p:sp>
          </p:grpSp>
          <p:sp>
            <p:nvSpPr>
              <p:cNvPr id="96" name="Rectangle 95"/>
              <p:cNvSpPr/>
              <p:nvPr/>
            </p:nvSpPr>
            <p:spPr>
              <a:xfrm>
                <a:off x="2393007" y="4180451"/>
                <a:ext cx="144932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sz="900" b="1" dirty="0">
                  <a:solidFill>
                    <a:srgbClr val="0085C7"/>
                  </a:solidFill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432968" y="4650149"/>
                <a:ext cx="1369402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4D4A4B"/>
                    </a:solidFill>
                  </a:rPr>
                  <a:t>Algorithms + Techniques</a:t>
                </a:r>
              </a:p>
            </p:txBody>
          </p:sp>
          <p:sp>
            <p:nvSpPr>
              <p:cNvPr id="98" name="Flèche : chevron 97"/>
              <p:cNvSpPr/>
              <p:nvPr/>
            </p:nvSpPr>
            <p:spPr>
              <a:xfrm>
                <a:off x="3495115" y="4286080"/>
                <a:ext cx="678453" cy="330795"/>
              </a:xfrm>
              <a:prstGeom prst="chevron">
                <a:avLst>
                  <a:gd name="adj" fmla="val 24466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rIns="0" rtlCol="0" anchor="ctr"/>
              <a:lstStyle/>
              <a:p>
                <a:pPr algn="ctr">
                  <a:lnSpc>
                    <a:spcPts val="1400"/>
                  </a:lnSpc>
                </a:pPr>
                <a:r>
                  <a:rPr lang="fr-FR" sz="900" b="1" dirty="0">
                    <a:solidFill>
                      <a:schemeClr val="tx1"/>
                    </a:solidFill>
                  </a:rPr>
                  <a:t>Output</a:t>
                </a:r>
                <a:endParaRPr lang="fr-FR" sz="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1" name="Flèche : droite rayée 90"/>
            <p:cNvSpPr>
              <a:spLocks/>
            </p:cNvSpPr>
            <p:nvPr/>
          </p:nvSpPr>
          <p:spPr>
            <a:xfrm rot="5400000">
              <a:off x="3135125" y="4892317"/>
              <a:ext cx="343541" cy="288000"/>
            </a:xfrm>
            <a:prstGeom prst="stripedRightArrow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59610" y="4490756"/>
              <a:ext cx="2103185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endParaRPr lang="fr-FR" sz="1000" b="1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1937818" y="1562480"/>
            <a:ext cx="2088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SUPERVISED LEARNING</a:t>
            </a:r>
          </a:p>
          <a:p>
            <a:pPr algn="ctr"/>
            <a:r>
              <a:rPr lang="en-US" sz="1200" dirty="0">
                <a:solidFill>
                  <a:srgbClr val="595959"/>
                </a:solidFill>
              </a:rPr>
              <a:t>Labeled training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52559" y="1549601"/>
            <a:ext cx="2088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REINFORCEMENT LEARNING</a:t>
            </a:r>
          </a:p>
          <a:p>
            <a:pPr algn="ctr"/>
            <a:r>
              <a:rPr lang="fr-FR" sz="1000" dirty="0" err="1">
                <a:solidFill>
                  <a:srgbClr val="595959"/>
                </a:solidFill>
                <a:latin typeface="Montserrat-Regular"/>
              </a:rPr>
              <a:t>Reward-based</a:t>
            </a:r>
            <a:r>
              <a:rPr lang="fr-FR" sz="1000" dirty="0">
                <a:solidFill>
                  <a:srgbClr val="595959"/>
                </a:solidFill>
                <a:latin typeface="Montserrat-Regular"/>
              </a:rPr>
              <a:t> training</a:t>
            </a:r>
            <a:endParaRPr lang="en-US" sz="1200" dirty="0">
              <a:solidFill>
                <a:srgbClr val="59595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67300" y="1551061"/>
            <a:ext cx="2088000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0"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UNSUPERVISED LEARNING</a:t>
            </a:r>
          </a:p>
          <a:p>
            <a:pPr algn="ctr"/>
            <a:r>
              <a:rPr lang="en-US" sz="1200" dirty="0">
                <a:solidFill>
                  <a:srgbClr val="595959"/>
                </a:solidFill>
              </a:rPr>
              <a:t>Unlabeled training data</a:t>
            </a:r>
          </a:p>
        </p:txBody>
      </p:sp>
      <p:cxnSp>
        <p:nvCxnSpPr>
          <p:cNvPr id="105" name="Connecteur : en angle 104"/>
          <p:cNvCxnSpPr>
            <a:stCxn id="74" idx="3"/>
          </p:cNvCxnSpPr>
          <p:nvPr/>
        </p:nvCxnSpPr>
        <p:spPr>
          <a:xfrm flipH="1" flipV="1">
            <a:off x="6196427" y="2978719"/>
            <a:ext cx="973035" cy="598510"/>
          </a:xfrm>
          <a:prstGeom prst="bentConnector3">
            <a:avLst>
              <a:gd name="adj1" fmla="val -7599"/>
            </a:avLst>
          </a:prstGeom>
          <a:ln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1841737" y="4208823"/>
            <a:ext cx="2286660" cy="938719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just"/>
            <a:r>
              <a:rPr lang="fr-FR" sz="1100" dirty="0">
                <a:solidFill>
                  <a:srgbClr val="595959"/>
                </a:solidFill>
                <a:latin typeface="Montserrat-Regular"/>
              </a:rPr>
              <a:t>Machine </a:t>
            </a:r>
            <a:r>
              <a:rPr lang="en-US" sz="1100" dirty="0">
                <a:solidFill>
                  <a:srgbClr val="595959"/>
                </a:solidFill>
                <a:latin typeface="Montserrat-Regular"/>
              </a:rPr>
              <a:t>predicts an output for an input by learning from pairs of labeled inputs &amp; outputs.</a:t>
            </a:r>
          </a:p>
          <a:p>
            <a:pPr algn="just"/>
            <a:r>
              <a:rPr lang="en-US" sz="1100" dirty="0">
                <a:solidFill>
                  <a:srgbClr val="595959"/>
                </a:solidFill>
                <a:latin typeface="Montserrat-Regular"/>
              </a:rPr>
              <a:t>It learns from examples of the right answers.</a:t>
            </a:r>
            <a:endParaRPr lang="fr-FR" sz="1100" dirty="0">
              <a:solidFill>
                <a:srgbClr val="595959"/>
              </a:solidFill>
              <a:latin typeface="Montserrat-Regular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8090717" y="4215759"/>
            <a:ext cx="2227306" cy="938719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just"/>
            <a:r>
              <a:rPr lang="en-US" sz="1100" dirty="0">
                <a:solidFill>
                  <a:srgbClr val="595959"/>
                </a:solidFill>
                <a:latin typeface="Montserrat-Regular"/>
              </a:rPr>
              <a:t>Machine  does not learn from labeled data.</a:t>
            </a:r>
          </a:p>
          <a:p>
            <a:pPr algn="just"/>
            <a:r>
              <a:rPr lang="en-US" sz="1100" dirty="0">
                <a:solidFill>
                  <a:srgbClr val="595959"/>
                </a:solidFill>
                <a:latin typeface="Montserrat-Regular"/>
              </a:rPr>
              <a:t>It attempts to discover clusters to summarize amounts of information by  few stereotypes.</a:t>
            </a:r>
            <a:endParaRPr lang="fr-FR" sz="1100" dirty="0">
              <a:solidFill>
                <a:srgbClr val="595959"/>
              </a:solidFill>
              <a:latin typeface="Montserrat-Regular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082055" y="4212503"/>
            <a:ext cx="2116902" cy="938719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just"/>
            <a:r>
              <a:rPr lang="en-US" sz="1100" dirty="0">
                <a:solidFill>
                  <a:srgbClr val="595959"/>
                </a:solidFill>
                <a:latin typeface="Montserrat-Regular"/>
              </a:rPr>
              <a:t>Machine receives feedback for its decisions.</a:t>
            </a:r>
          </a:p>
          <a:p>
            <a:pPr algn="just"/>
            <a:r>
              <a:rPr lang="en-US" sz="1100" dirty="0">
                <a:solidFill>
                  <a:srgbClr val="595959"/>
                </a:solidFill>
                <a:latin typeface="Montserrat-Regular"/>
              </a:rPr>
              <a:t>Reward reinforces the current strategy, while punishment leads to an adaptation.</a:t>
            </a:r>
            <a:endParaRPr lang="fr-FR" sz="1100" dirty="0">
              <a:solidFill>
                <a:srgbClr val="595959"/>
              </a:solidFill>
              <a:latin typeface="Montserrat-Regular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367605" y="2032034"/>
            <a:ext cx="1457678" cy="133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200" dirty="0">
                <a:solidFill>
                  <a:srgbClr val="595959"/>
                </a:solidFill>
              </a:rPr>
              <a:t>Classification task</a:t>
            </a:r>
          </a:p>
        </p:txBody>
      </p:sp>
      <p:cxnSp>
        <p:nvCxnSpPr>
          <p:cNvPr id="124" name="Connecteur : en angle 123"/>
          <p:cNvCxnSpPr>
            <a:stCxn id="123" idx="2"/>
            <a:endCxn id="122" idx="1"/>
          </p:cNvCxnSpPr>
          <p:nvPr/>
        </p:nvCxnSpPr>
        <p:spPr>
          <a:xfrm rot="16200000" flipH="1">
            <a:off x="2215721" y="1947106"/>
            <a:ext cx="135563" cy="1682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2367435" y="2189285"/>
            <a:ext cx="1469884" cy="133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/>
          <a:lstStyle/>
          <a:p>
            <a:r>
              <a:rPr lang="en-US" sz="1200" dirty="0">
                <a:solidFill>
                  <a:srgbClr val="595959"/>
                </a:solidFill>
              </a:rPr>
              <a:t>Regression task</a:t>
            </a:r>
          </a:p>
        </p:txBody>
      </p:sp>
      <p:cxnSp>
        <p:nvCxnSpPr>
          <p:cNvPr id="140" name="Connecteur : en angle 139"/>
          <p:cNvCxnSpPr>
            <a:stCxn id="123" idx="2"/>
            <a:endCxn id="139" idx="1"/>
          </p:cNvCxnSpPr>
          <p:nvPr/>
        </p:nvCxnSpPr>
        <p:spPr>
          <a:xfrm rot="16200000" flipH="1">
            <a:off x="2137010" y="2025817"/>
            <a:ext cx="292814" cy="1680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8618802" y="2022243"/>
            <a:ext cx="1447027" cy="133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200" dirty="0">
                <a:solidFill>
                  <a:srgbClr val="595959"/>
                </a:solidFill>
              </a:rPr>
              <a:t>Clustering task</a:t>
            </a:r>
          </a:p>
        </p:txBody>
      </p:sp>
      <p:cxnSp>
        <p:nvCxnSpPr>
          <p:cNvPr id="149" name="Connecteur : en angle 148"/>
          <p:cNvCxnSpPr/>
          <p:nvPr/>
        </p:nvCxnSpPr>
        <p:spPr>
          <a:xfrm rot="16200000" flipH="1">
            <a:off x="8466919" y="1937316"/>
            <a:ext cx="135563" cy="1682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8610604" y="2179494"/>
            <a:ext cx="1696839" cy="1339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200" dirty="0">
                <a:solidFill>
                  <a:srgbClr val="595959"/>
                </a:solidFill>
              </a:rPr>
              <a:t>Dimension reduction task</a:t>
            </a:r>
          </a:p>
        </p:txBody>
      </p:sp>
      <p:cxnSp>
        <p:nvCxnSpPr>
          <p:cNvPr id="151" name="Connecteur : en angle 150"/>
          <p:cNvCxnSpPr>
            <a:stCxn id="147" idx="2"/>
            <a:endCxn id="150" idx="1"/>
          </p:cNvCxnSpPr>
          <p:nvPr/>
        </p:nvCxnSpPr>
        <p:spPr>
          <a:xfrm rot="16200000" flipH="1">
            <a:off x="8384193" y="2020040"/>
            <a:ext cx="292814" cy="1600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grpSp>
        <p:nvGrpSpPr>
          <p:cNvPr id="17" name="Groupe 16"/>
          <p:cNvGrpSpPr/>
          <p:nvPr/>
        </p:nvGrpSpPr>
        <p:grpSpPr>
          <a:xfrm>
            <a:off x="1930225" y="1157848"/>
            <a:ext cx="8317482" cy="307777"/>
            <a:chOff x="1930225" y="1254100"/>
            <a:chExt cx="8317482" cy="307777"/>
          </a:xfrm>
        </p:grpSpPr>
        <p:cxnSp>
          <p:nvCxnSpPr>
            <p:cNvPr id="10" name="Connecteur droit avec flèche 9"/>
            <p:cNvCxnSpPr/>
            <p:nvPr/>
          </p:nvCxnSpPr>
          <p:spPr>
            <a:xfrm>
              <a:off x="1930225" y="1430975"/>
              <a:ext cx="8317482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306465" y="1254100"/>
              <a:ext cx="158491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fr-FR" sz="1400" b="1" dirty="0"/>
                <a:t>LEARNING TYPE</a:t>
              </a:r>
              <a:endParaRPr lang="fr-FR" sz="1400" dirty="0"/>
            </a:p>
          </p:txBody>
        </p:sp>
      </p:grpSp>
      <p:grpSp>
        <p:nvGrpSpPr>
          <p:cNvPr id="24" name="Groupe 23"/>
          <p:cNvGrpSpPr>
            <a:grpSpLocks noChangeAspect="1"/>
          </p:cNvGrpSpPr>
          <p:nvPr/>
        </p:nvGrpSpPr>
        <p:grpSpPr>
          <a:xfrm>
            <a:off x="1853501" y="5403622"/>
            <a:ext cx="2205781" cy="1411363"/>
            <a:chOff x="1760076" y="5300322"/>
            <a:chExt cx="2869431" cy="1528429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EEEEEE"/>
                </a:clrFrom>
                <a:clrTo>
                  <a:srgbClr val="EEEEEE">
                    <a:alpha val="0"/>
                  </a:srgbClr>
                </a:clrTo>
              </a:clrChange>
            </a:blip>
            <a:srcRect l="2089" t="12358" r="1957" b="4043"/>
            <a:stretch/>
          </p:blipFill>
          <p:spPr>
            <a:xfrm>
              <a:off x="1760076" y="5300322"/>
              <a:ext cx="2869431" cy="1249988"/>
            </a:xfrm>
            <a:prstGeom prst="rect">
              <a:avLst/>
            </a:prstGeom>
          </p:spPr>
        </p:pic>
        <p:sp>
          <p:nvSpPr>
            <p:cNvPr id="23" name="ZoneTexte 22"/>
            <p:cNvSpPr txBox="1"/>
            <p:nvPr/>
          </p:nvSpPr>
          <p:spPr>
            <a:xfrm>
              <a:off x="1760076" y="6596858"/>
              <a:ext cx="13926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/>
                <a:t>Classification</a:t>
              </a:r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3232727" y="6597919"/>
              <a:ext cx="13731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err="1"/>
                <a:t>Regression</a:t>
              </a:r>
              <a:endParaRPr lang="fr-FR" sz="900" dirty="0"/>
            </a:p>
          </p:txBody>
        </p:sp>
      </p:grpSp>
      <p:grpSp>
        <p:nvGrpSpPr>
          <p:cNvPr id="25" name="Groupe 24"/>
          <p:cNvGrpSpPr>
            <a:grpSpLocks noChangeAspect="1"/>
          </p:cNvGrpSpPr>
          <p:nvPr/>
        </p:nvGrpSpPr>
        <p:grpSpPr>
          <a:xfrm>
            <a:off x="7996260" y="5376175"/>
            <a:ext cx="2376640" cy="1443152"/>
            <a:chOff x="8005134" y="5203350"/>
            <a:chExt cx="2653745" cy="1611417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 rotWithShape="1">
            <a:blip r:embed="rId5"/>
            <a:srcRect l="8401" t="8700" r="7764" b="3679"/>
            <a:stretch/>
          </p:blipFill>
          <p:spPr>
            <a:xfrm>
              <a:off x="8005134" y="5203350"/>
              <a:ext cx="2653745" cy="1410005"/>
            </a:xfrm>
            <a:prstGeom prst="rect">
              <a:avLst/>
            </a:prstGeom>
          </p:spPr>
        </p:pic>
        <p:sp>
          <p:nvSpPr>
            <p:cNvPr id="109" name="ZoneTexte 108"/>
            <p:cNvSpPr txBox="1"/>
            <p:nvPr/>
          </p:nvSpPr>
          <p:spPr>
            <a:xfrm>
              <a:off x="8081708" y="6552721"/>
              <a:ext cx="1179850" cy="25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/>
                <a:t>original data</a:t>
              </a:r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9459023" y="6557021"/>
              <a:ext cx="1125306" cy="25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err="1"/>
                <a:t>clustered</a:t>
              </a:r>
              <a:r>
                <a:rPr lang="fr-FR" sz="900" dirty="0"/>
                <a:t> data</a:t>
              </a:r>
            </a:p>
          </p:txBody>
        </p:sp>
      </p:grpSp>
      <p:sp>
        <p:nvSpPr>
          <p:cNvPr id="111" name="ZoneTexte 110"/>
          <p:cNvSpPr txBox="1"/>
          <p:nvPr/>
        </p:nvSpPr>
        <p:spPr>
          <a:xfrm>
            <a:off x="5159339" y="6584644"/>
            <a:ext cx="1957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 Machine </a:t>
            </a:r>
            <a:r>
              <a:rPr lang="fr-FR" sz="900" dirty="0" err="1"/>
              <a:t>learning</a:t>
            </a:r>
            <a:r>
              <a:rPr lang="fr-FR" sz="900" dirty="0"/>
              <a:t>  to </a:t>
            </a:r>
            <a:r>
              <a:rPr lang="fr-FR" sz="900" dirty="0" err="1"/>
              <a:t>play</a:t>
            </a:r>
            <a:r>
              <a:rPr lang="fr-FR" sz="900" dirty="0"/>
              <a:t> </a:t>
            </a:r>
            <a:r>
              <a:rPr lang="fr-FR" sz="900" dirty="0" err="1"/>
              <a:t>PacMan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61083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>
            <a:grpSpLocks noChangeAspect="1"/>
          </p:cNvGrpSpPr>
          <p:nvPr/>
        </p:nvGrpSpPr>
        <p:grpSpPr>
          <a:xfrm>
            <a:off x="10805830" y="5502107"/>
            <a:ext cx="1080000" cy="1133191"/>
            <a:chOff x="10536749" y="5112770"/>
            <a:chExt cx="1250754" cy="1312355"/>
          </a:xfrm>
        </p:grpSpPr>
        <p:pic>
          <p:nvPicPr>
            <p:cNvPr id="3074" name="Picture 2" descr="Afficher l'image d'orig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6749" y="5112770"/>
              <a:ext cx="1250754" cy="1312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ZoneTexte 61"/>
            <p:cNvSpPr txBox="1"/>
            <p:nvPr/>
          </p:nvSpPr>
          <p:spPr>
            <a:xfrm>
              <a:off x="10739439" y="5639664"/>
              <a:ext cx="1048064" cy="54895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charset="0"/>
              </a:endParaRPr>
            </a:p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3600" b="1">
                  <a:solidFill>
                    <a:prstClr val="black">
                      <a:lumMod val="75000"/>
                      <a:lumOff val="25000"/>
                    </a:prstClr>
                  </a:solidFill>
                  <a:cs typeface="Arial" charset="0"/>
                </a:rPr>
                <a:t>10</a:t>
              </a:r>
              <a:endParaRPr lang="fr-F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charset="0"/>
              </a:endParaRPr>
            </a:p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charset="0"/>
                </a:rPr>
                <a:t>mn</a:t>
              </a:r>
            </a:p>
          </p:txBody>
        </p:sp>
      </p:grpSp>
      <p:grpSp>
        <p:nvGrpSpPr>
          <p:cNvPr id="7" name="Groupe 6"/>
          <p:cNvGrpSpPr>
            <a:grpSpLocks noChangeAspect="1"/>
          </p:cNvGrpSpPr>
          <p:nvPr/>
        </p:nvGrpSpPr>
        <p:grpSpPr>
          <a:xfrm>
            <a:off x="4816488" y="769199"/>
            <a:ext cx="2559024" cy="2434462"/>
            <a:chOff x="4462278" y="2206567"/>
            <a:chExt cx="3312000" cy="3150788"/>
          </a:xfrm>
        </p:grpSpPr>
        <p:grpSp>
          <p:nvGrpSpPr>
            <p:cNvPr id="3" name="Groupe 2"/>
            <p:cNvGrpSpPr/>
            <p:nvPr/>
          </p:nvGrpSpPr>
          <p:grpSpPr>
            <a:xfrm>
              <a:off x="4462278" y="2206567"/>
              <a:ext cx="3312000" cy="810227"/>
              <a:chOff x="1365813" y="1319508"/>
              <a:chExt cx="3955316" cy="1041727"/>
            </a:xfrm>
            <a:effectLst/>
          </p:grpSpPr>
          <p:sp>
            <p:nvSpPr>
              <p:cNvPr id="4" name="Rectangle à coins arrondis 3"/>
              <p:cNvSpPr/>
              <p:nvPr/>
            </p:nvSpPr>
            <p:spPr>
              <a:xfrm>
                <a:off x="3806653" y="1551007"/>
                <a:ext cx="1514476" cy="810228"/>
              </a:xfrm>
              <a:prstGeom prst="wedgeRoundRectCallout">
                <a:avLst>
                  <a:gd name="adj1" fmla="val -23908"/>
                  <a:gd name="adj2" fmla="val 73100"/>
                  <a:gd name="adj3" fmla="val 16667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You!</a:t>
                </a:r>
              </a:p>
            </p:txBody>
          </p:sp>
          <p:sp>
            <p:nvSpPr>
              <p:cNvPr id="5" name="Rectangle à coins arrondis 4"/>
              <p:cNvSpPr/>
              <p:nvPr/>
            </p:nvSpPr>
            <p:spPr>
              <a:xfrm>
                <a:off x="2733555" y="1319508"/>
                <a:ext cx="1203768" cy="810228"/>
              </a:xfrm>
              <a:prstGeom prst="wedgeRoundRectCallout">
                <a:avLst>
                  <a:gd name="adj1" fmla="val 14057"/>
                  <a:gd name="adj2" fmla="val 81291"/>
                  <a:gd name="adj3" fmla="val 16667"/>
                </a:avLst>
              </a:prstGeom>
              <a:solidFill>
                <a:srgbClr val="0085C6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To</a:t>
                </a:r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65813" y="1551007"/>
                <a:ext cx="1539434" cy="810228"/>
              </a:xfrm>
              <a:prstGeom prst="wedgeRoundRectCallout">
                <a:avLst>
                  <a:gd name="adj1" fmla="val 21644"/>
                  <a:gd name="adj2" fmla="val 73686"/>
                  <a:gd name="adj3" fmla="val 16667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Up</a:t>
                </a:r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278" y="3106408"/>
              <a:ext cx="3024000" cy="2250947"/>
            </a:xfrm>
            <a:prstGeom prst="rect">
              <a:avLst/>
            </a:prstGeom>
            <a:effectLst/>
          </p:spPr>
        </p:pic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91521" y="3193783"/>
            <a:ext cx="8105424" cy="19005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2400" b="1" u="sng" kern="0" dirty="0">
                <a:solidFill>
                  <a:schemeClr val="tx2"/>
                </a:solidFill>
              </a:rPr>
              <a:t>To Do</a:t>
            </a:r>
            <a:r>
              <a:rPr kumimoji="0" lang="fr-FR" altLang="fr-FR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: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altLang="fr-FR" sz="1100" kern="0" dirty="0">
              <a:solidFill>
                <a:schemeClr val="tx2"/>
              </a:solidFill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 sz="2400" kern="0" noProof="0" dirty="0">
                <a:solidFill>
                  <a:schemeClr val="tx2"/>
                </a:solidFill>
              </a:rPr>
              <a:t>	</a:t>
            </a:r>
            <a:r>
              <a:rPr lang="fr-FR" altLang="fr-FR" sz="2400" kern="0" dirty="0">
                <a:solidFill>
                  <a:schemeClr val="tx2"/>
                </a:solidFill>
              </a:rPr>
              <a:t>- </a:t>
            </a:r>
            <a:r>
              <a:rPr lang="fr-FR" altLang="fr-FR" sz="2400" kern="0" dirty="0" err="1">
                <a:solidFill>
                  <a:schemeClr val="tx2"/>
                </a:solidFill>
              </a:rPr>
              <a:t>Give</a:t>
            </a:r>
            <a:r>
              <a:rPr lang="fr-FR" altLang="fr-FR" sz="2400" kern="0" dirty="0">
                <a:solidFill>
                  <a:schemeClr val="tx2"/>
                </a:solidFill>
              </a:rPr>
              <a:t> a </a:t>
            </a:r>
            <a:r>
              <a:rPr lang="fr-FR" altLang="fr-FR" sz="2400" kern="0" dirty="0" err="1">
                <a:solidFill>
                  <a:schemeClr val="tx2"/>
                </a:solidFill>
              </a:rPr>
              <a:t>field</a:t>
            </a:r>
            <a:r>
              <a:rPr lang="fr-FR" altLang="fr-FR" sz="2400" kern="0" dirty="0">
                <a:solidFill>
                  <a:schemeClr val="tx2"/>
                </a:solidFill>
              </a:rPr>
              <a:t> </a:t>
            </a:r>
            <a:r>
              <a:rPr lang="fr-FR" altLang="fr-FR" sz="2400" kern="0" dirty="0" err="1">
                <a:solidFill>
                  <a:schemeClr val="tx2"/>
                </a:solidFill>
              </a:rPr>
              <a:t>definition</a:t>
            </a:r>
            <a:r>
              <a:rPr lang="fr-FR" altLang="fr-FR" sz="2400" kern="0" dirty="0">
                <a:solidFill>
                  <a:schemeClr val="tx2"/>
                </a:solidFill>
              </a:rPr>
              <a:t> of an </a:t>
            </a:r>
            <a:r>
              <a:rPr lang="fr-FR" altLang="fr-FR" sz="2400" kern="0" dirty="0" err="1">
                <a:solidFill>
                  <a:schemeClr val="tx2"/>
                </a:solidFill>
              </a:rPr>
              <a:t>Algorithm</a:t>
            </a:r>
            <a:r>
              <a:rPr lang="fr-FR" altLang="fr-FR" sz="2400" kern="0" dirty="0">
                <a:solidFill>
                  <a:schemeClr val="tx2"/>
                </a:solidFill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 altLang="fr-FR" sz="1050" kern="0" dirty="0">
              <a:solidFill>
                <a:schemeClr val="tx2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 sz="2400" kern="0" dirty="0" err="1">
                <a:solidFill>
                  <a:schemeClr val="tx2"/>
                </a:solidFill>
              </a:rPr>
              <a:t>Teamwork</a:t>
            </a:r>
            <a:r>
              <a:rPr lang="fr-FR" altLang="fr-FR" sz="2400" kern="0" dirty="0">
                <a:solidFill>
                  <a:schemeClr val="tx2"/>
                </a:solidFill>
              </a:rPr>
              <a:t> restitution </a:t>
            </a:r>
            <a:r>
              <a:rPr lang="fr-FR" altLang="fr-FR" kern="0" dirty="0">
                <a:solidFill>
                  <a:schemeClr val="tx2"/>
                </a:solidFill>
              </a:rPr>
              <a:t>(UK).</a:t>
            </a:r>
            <a:endParaRPr lang="fr-FR" altLang="fr-FR" sz="2000" kern="0" dirty="0">
              <a:solidFill>
                <a:schemeClr val="tx2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24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13" name="Groupe 12"/>
          <p:cNvGrpSpPr>
            <a:grpSpLocks noChangeAspect="1"/>
          </p:cNvGrpSpPr>
          <p:nvPr/>
        </p:nvGrpSpPr>
        <p:grpSpPr>
          <a:xfrm>
            <a:off x="5480754" y="5661584"/>
            <a:ext cx="1220097" cy="590969"/>
            <a:chOff x="4976195" y="5643839"/>
            <a:chExt cx="2067961" cy="100163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195" y="5643839"/>
              <a:ext cx="1001639" cy="1001639"/>
            </a:xfrm>
            <a:prstGeom prst="rect">
              <a:avLst/>
            </a:prstGeom>
          </p:spPr>
        </p:pic>
        <p:pic>
          <p:nvPicPr>
            <p:cNvPr id="17410" name="Picture 2" descr="Afficher l'image d'origin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671" y="5890427"/>
              <a:ext cx="648485" cy="648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9345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610422" y="1966305"/>
            <a:ext cx="5024082" cy="2831181"/>
            <a:chOff x="610422" y="1786194"/>
            <a:chExt cx="5024082" cy="2831181"/>
          </a:xfrm>
        </p:grpSpPr>
        <p:sp>
          <p:nvSpPr>
            <p:cNvPr id="45" name="Rectangle : coins arrondis 44"/>
            <p:cNvSpPr/>
            <p:nvPr/>
          </p:nvSpPr>
          <p:spPr>
            <a:xfrm>
              <a:off x="1703706" y="2917321"/>
              <a:ext cx="2820433" cy="1700054"/>
            </a:xfrm>
            <a:prstGeom prst="roundRect">
              <a:avLst>
                <a:gd name="adj" fmla="val 2993"/>
              </a:avLst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bIns="0" rtlCol="0" anchor="ctr"/>
            <a:lstStyle/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Flèche : chevron 45"/>
            <p:cNvSpPr/>
            <p:nvPr/>
          </p:nvSpPr>
          <p:spPr>
            <a:xfrm>
              <a:off x="610422" y="3436574"/>
              <a:ext cx="1344625" cy="655610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0" rtlCol="0" anchor="ctr"/>
            <a:lstStyle/>
            <a:p>
              <a:pPr algn="ctr">
                <a:lnSpc>
                  <a:spcPts val="1700"/>
                </a:lnSpc>
              </a:pPr>
              <a:r>
                <a:rPr lang="fr-FR" b="1" dirty="0">
                  <a:solidFill>
                    <a:schemeClr val="tx1"/>
                  </a:solidFill>
                </a:rPr>
                <a:t>Data </a:t>
              </a:r>
            </a:p>
            <a:p>
              <a:pPr algn="ctr">
                <a:lnSpc>
                  <a:spcPts val="1700"/>
                </a:lnSpc>
              </a:pPr>
              <a:r>
                <a:rPr lang="fr-FR" sz="1400" dirty="0">
                  <a:solidFill>
                    <a:schemeClr val="accent3">
                      <a:lumMod val="50000"/>
                    </a:schemeClr>
                  </a:solidFill>
                </a:rPr>
                <a:t>Informations</a:t>
              </a:r>
            </a:p>
          </p:txBody>
        </p:sp>
        <p:sp>
          <p:nvSpPr>
            <p:cNvPr id="50" name="Flèche : chevron 49"/>
            <p:cNvSpPr/>
            <p:nvPr/>
          </p:nvSpPr>
          <p:spPr>
            <a:xfrm>
              <a:off x="4289879" y="3436574"/>
              <a:ext cx="1344625" cy="655610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ts val="1700"/>
                </a:lnSpc>
              </a:pPr>
              <a:r>
                <a:rPr lang="fr-FR" b="1" dirty="0">
                  <a:solidFill>
                    <a:schemeClr val="tx1"/>
                  </a:solidFill>
                </a:rPr>
                <a:t>Model</a:t>
              </a:r>
              <a:endParaRPr lang="fr-FR" sz="1600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1700"/>
                </a:lnSpc>
              </a:pP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</a:rPr>
                <a:t>Optimum</a:t>
              </a:r>
              <a:endParaRPr lang="fr-FR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51" name="Flèche : droite rayée 50"/>
            <p:cNvSpPr>
              <a:spLocks/>
            </p:cNvSpPr>
            <p:nvPr/>
          </p:nvSpPr>
          <p:spPr>
            <a:xfrm rot="5400000">
              <a:off x="2778661" y="2396638"/>
              <a:ext cx="670522" cy="575130"/>
            </a:xfrm>
            <a:prstGeom prst="stripedRightArrow">
              <a:avLst/>
            </a:prstGeom>
            <a:solidFill>
              <a:srgbClr val="0085C7"/>
            </a:solidFill>
            <a:ln>
              <a:solidFill>
                <a:srgbClr val="0085C7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1433041" y="1786194"/>
              <a:ext cx="334912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400" b="1" dirty="0" err="1"/>
                <a:t>Aditional</a:t>
              </a:r>
              <a:r>
                <a:rPr lang="fr-FR" sz="1400" b="1" dirty="0"/>
                <a:t> Training information</a:t>
              </a:r>
            </a:p>
          </p:txBody>
        </p:sp>
        <p:sp>
          <p:nvSpPr>
            <p:cNvPr id="66" name="AutoShape 2"/>
            <p:cNvSpPr>
              <a:spLocks/>
            </p:cNvSpPr>
            <p:nvPr/>
          </p:nvSpPr>
          <p:spPr bwMode="auto">
            <a:xfrm>
              <a:off x="2447922" y="3585356"/>
              <a:ext cx="1332000" cy="360000"/>
            </a:xfrm>
            <a:prstGeom prst="roundRect">
              <a:avLst>
                <a:gd name="adj" fmla="val 8287"/>
              </a:avLst>
            </a:prstGeom>
            <a:solidFill>
              <a:schemeClr val="bg1"/>
            </a:solidFill>
            <a:ln w="25400" cap="flat" cmpd="sng">
              <a:solidFill>
                <a:srgbClr val="0085C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1400" b="1" dirty="0"/>
                <a:t>Representation</a:t>
              </a:r>
            </a:p>
          </p:txBody>
        </p:sp>
        <p:sp>
          <p:nvSpPr>
            <p:cNvPr id="67" name="Rectangle 13"/>
            <p:cNvSpPr>
              <a:spLocks/>
            </p:cNvSpPr>
            <p:nvPr/>
          </p:nvSpPr>
          <p:spPr bwMode="auto">
            <a:xfrm>
              <a:off x="2447922" y="3034732"/>
              <a:ext cx="1332000" cy="360000"/>
            </a:xfrm>
            <a:prstGeom prst="roundRect">
              <a:avLst>
                <a:gd name="adj" fmla="val 9255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ts val="1100"/>
                </a:lnSpc>
              </a:pPr>
              <a:r>
                <a:rPr lang="en-US" sz="1400" b="1" dirty="0"/>
                <a:t>Evaluation</a:t>
              </a: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2447922" y="4142378"/>
              <a:ext cx="1332000" cy="360000"/>
            </a:xfrm>
            <a:prstGeom prst="roundRect">
              <a:avLst>
                <a:gd name="adj" fmla="val 8115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ts val="1100"/>
                </a:lnSpc>
              </a:pPr>
              <a:r>
                <a:rPr lang="en-US" sz="1400" b="1" dirty="0"/>
                <a:t>Optimization</a:t>
              </a:r>
            </a:p>
          </p:txBody>
        </p:sp>
        <p:cxnSp>
          <p:nvCxnSpPr>
            <p:cNvPr id="73" name="Elbow Connector 23"/>
            <p:cNvCxnSpPr>
              <a:stCxn id="66" idx="3"/>
              <a:endCxn id="50" idx="1"/>
            </p:cNvCxnSpPr>
            <p:nvPr/>
          </p:nvCxnSpPr>
          <p:spPr>
            <a:xfrm flipV="1">
              <a:off x="3779922" y="3764379"/>
              <a:ext cx="670359" cy="977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/>
            <p:cNvCxnSpPr/>
            <p:nvPr/>
          </p:nvCxnSpPr>
          <p:spPr>
            <a:xfrm>
              <a:off x="3113922" y="3394732"/>
              <a:ext cx="0" cy="19062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/>
            <p:cNvCxnSpPr/>
            <p:nvPr/>
          </p:nvCxnSpPr>
          <p:spPr>
            <a:xfrm>
              <a:off x="3113922" y="3945356"/>
              <a:ext cx="0" cy="19702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 : en angle 22"/>
            <p:cNvCxnSpPr/>
            <p:nvPr/>
          </p:nvCxnSpPr>
          <p:spPr>
            <a:xfrm flipV="1">
              <a:off x="1955047" y="3209429"/>
              <a:ext cx="485453" cy="554951"/>
            </a:xfrm>
            <a:prstGeom prst="bentConnector3">
              <a:avLst>
                <a:gd name="adj1" fmla="val 39096"/>
              </a:avLst>
            </a:prstGeom>
            <a:ln w="5715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23"/>
            <p:cNvCxnSpPr>
              <a:stCxn id="46" idx="3"/>
              <a:endCxn id="66" idx="1"/>
            </p:cNvCxnSpPr>
            <p:nvPr/>
          </p:nvCxnSpPr>
          <p:spPr>
            <a:xfrm>
              <a:off x="1955047" y="3764379"/>
              <a:ext cx="492875" cy="977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1542410" y="2008827"/>
              <a:ext cx="334912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400" dirty="0"/>
                <a:t>None, Output Labels Y, </a:t>
              </a:r>
              <a:r>
                <a:rPr lang="fr-FR" sz="1400" dirty="0" err="1"/>
                <a:t>Rewards</a:t>
              </a:r>
              <a:r>
                <a:rPr lang="fr-FR" sz="1400" dirty="0"/>
                <a:t>/</a:t>
              </a:r>
              <a:r>
                <a:rPr lang="fr-FR" sz="1400" dirty="0" err="1"/>
                <a:t>Penalities</a:t>
              </a:r>
              <a:endParaRPr lang="fr-FR" sz="1400" dirty="0"/>
            </a:p>
          </p:txBody>
        </p:sp>
        <p:cxnSp>
          <p:nvCxnSpPr>
            <p:cNvPr id="22" name="Connecteur : en angle 21"/>
            <p:cNvCxnSpPr>
              <a:stCxn id="46" idx="3"/>
              <a:endCxn id="70" idx="1"/>
            </p:cNvCxnSpPr>
            <p:nvPr/>
          </p:nvCxnSpPr>
          <p:spPr>
            <a:xfrm>
              <a:off x="1955047" y="3764379"/>
              <a:ext cx="492875" cy="557999"/>
            </a:xfrm>
            <a:prstGeom prst="bentConnector3">
              <a:avLst>
                <a:gd name="adj1" fmla="val 38405"/>
              </a:avLst>
            </a:prstGeom>
            <a:ln w="5715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526" y="4196713"/>
              <a:ext cx="324000" cy="24664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526" y="3100337"/>
              <a:ext cx="324000" cy="24051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1" name="Groupe 10"/>
            <p:cNvGrpSpPr/>
            <p:nvPr/>
          </p:nvGrpSpPr>
          <p:grpSpPr>
            <a:xfrm>
              <a:off x="3836015" y="3657351"/>
              <a:ext cx="324000" cy="214056"/>
              <a:chOff x="3810615" y="3657351"/>
              <a:chExt cx="324000" cy="214056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3849697" y="3688949"/>
                <a:ext cx="257406" cy="1508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28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26" t="28407" r="18344" b="28631"/>
              <a:stretch/>
            </p:blipFill>
            <p:spPr bwMode="auto">
              <a:xfrm>
                <a:off x="3810615" y="3657351"/>
                <a:ext cx="324000" cy="214056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18616"/>
              </p:ext>
            </p:extLst>
          </p:nvPr>
        </p:nvGraphicFramePr>
        <p:xfrm>
          <a:off x="6551124" y="2441676"/>
          <a:ext cx="5060505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35">
                  <a:extLst>
                    <a:ext uri="{9D8B030D-6E8A-4147-A177-3AD203B41FA5}">
                      <a16:colId xmlns:a16="http://schemas.microsoft.com/office/drawing/2014/main" val="3955707191"/>
                    </a:ext>
                  </a:extLst>
                </a:gridCol>
                <a:gridCol w="1686835">
                  <a:extLst>
                    <a:ext uri="{9D8B030D-6E8A-4147-A177-3AD203B41FA5}">
                      <a16:colId xmlns:a16="http://schemas.microsoft.com/office/drawing/2014/main" val="2888284269"/>
                    </a:ext>
                  </a:extLst>
                </a:gridCol>
                <a:gridCol w="1686835">
                  <a:extLst>
                    <a:ext uri="{9D8B030D-6E8A-4147-A177-3AD203B41FA5}">
                      <a16:colId xmlns:a16="http://schemas.microsoft.com/office/drawing/2014/main" val="171868426"/>
                    </a:ext>
                  </a:extLst>
                </a:gridCol>
              </a:tblGrid>
              <a:tr h="333193">
                <a:tc gridSpan="3"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fr-FR" sz="1600" b="1" baseline="0" dirty="0">
                          <a:solidFill>
                            <a:schemeClr val="bg1"/>
                          </a:solidFill>
                        </a:rPr>
                        <a:t> components of </a:t>
                      </a:r>
                      <a:r>
                        <a:rPr lang="fr-FR" sz="1600" b="1" baseline="0" dirty="0" err="1">
                          <a:solidFill>
                            <a:schemeClr val="bg1"/>
                          </a:solidFill>
                        </a:rPr>
                        <a:t>learning</a:t>
                      </a:r>
                      <a:r>
                        <a:rPr lang="fr-FR" sz="16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600" b="1" baseline="0" dirty="0" err="1">
                          <a:solidFill>
                            <a:schemeClr val="bg1"/>
                          </a:solidFill>
                        </a:rPr>
                        <a:t>algorithms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018786"/>
                  </a:ext>
                </a:extLst>
              </a:tr>
              <a:tr h="302903">
                <a:tc>
                  <a:txBody>
                    <a:bodyPr/>
                    <a:lstStyle/>
                    <a:p>
                      <a:pPr algn="ctr"/>
                      <a:r>
                        <a:rPr lang="fr-FR" sz="14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Optimization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687210"/>
                  </a:ext>
                </a:extLst>
              </a:tr>
              <a:tr h="2330841">
                <a:tc>
                  <a:txBody>
                    <a:bodyPr/>
                    <a:lstStyle/>
                    <a:p>
                      <a:endParaRPr lang="en-US" sz="1050" dirty="0"/>
                    </a:p>
                    <a:p>
                      <a:endParaRPr lang="en-US" sz="1050" dirty="0"/>
                    </a:p>
                    <a:p>
                      <a:endParaRPr lang="en-US" sz="1050" dirty="0"/>
                    </a:p>
                    <a:p>
                      <a:endParaRPr lang="en-US" sz="1050" dirty="0"/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Choosing a representation for a machine learning system</a:t>
                      </a:r>
                      <a:r>
                        <a:rPr lang="en-US" sz="1050" baseline="0" dirty="0"/>
                        <a:t> </a:t>
                      </a:r>
                      <a:r>
                        <a:rPr lang="en-US" sz="1050" dirty="0"/>
                        <a:t> == Choosing the set of classifiers (</a:t>
                      </a:r>
                      <a:r>
                        <a:rPr lang="en-US" sz="1050" i="1" dirty="0"/>
                        <a:t>hypothesis space</a:t>
                      </a:r>
                      <a:r>
                        <a:rPr lang="en-US" sz="1050" dirty="0"/>
                        <a:t>) that it can possibly learn.</a:t>
                      </a:r>
                    </a:p>
                    <a:p>
                      <a:r>
                        <a:rPr lang="en-US" sz="1050" dirty="0"/>
                        <a:t>If a classifier is not in the </a:t>
                      </a:r>
                      <a:r>
                        <a:rPr lang="en-US" sz="1050" i="1" dirty="0"/>
                        <a:t>hypothesis space</a:t>
                      </a:r>
                      <a:r>
                        <a:rPr lang="en-US" sz="1050" dirty="0"/>
                        <a:t>, it cannot be learned.</a:t>
                      </a:r>
                    </a:p>
                  </a:txBody>
                  <a:tcPr>
                    <a:solidFill>
                      <a:schemeClr val="tx1">
                        <a:alpha val="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dirty="0"/>
                        <a:t>Evaluation function</a:t>
                      </a:r>
                      <a:r>
                        <a:rPr lang="en-US" sz="1050" baseline="0" dirty="0"/>
                        <a:t> </a:t>
                      </a:r>
                      <a:r>
                        <a:rPr lang="en-US" sz="1000" dirty="0"/>
                        <a:t>(</a:t>
                      </a:r>
                      <a:r>
                        <a:rPr lang="en-US" sz="1000" i="1" dirty="0"/>
                        <a:t>objective function</a:t>
                      </a:r>
                      <a:r>
                        <a:rPr lang="en-US" sz="1000" dirty="0"/>
                        <a:t> or </a:t>
                      </a:r>
                      <a:r>
                        <a:rPr lang="en-US" sz="1000" i="1" dirty="0"/>
                        <a:t>scoring function</a:t>
                      </a:r>
                      <a:r>
                        <a:rPr lang="en-US" sz="1000" dirty="0"/>
                        <a:t>) </a:t>
                      </a:r>
                      <a:r>
                        <a:rPr lang="en-US" sz="1050" dirty="0"/>
                        <a:t>distinguishes good</a:t>
                      </a:r>
                      <a:r>
                        <a:rPr lang="en-US" sz="1050" baseline="0" dirty="0"/>
                        <a:t> </a:t>
                      </a:r>
                      <a:r>
                        <a:rPr lang="en-US" sz="1050" dirty="0"/>
                        <a:t>classifiers from bad ones.</a:t>
                      </a:r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alpha val="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i="1" dirty="0"/>
                    </a:p>
                    <a:p>
                      <a:endParaRPr lang="fr-FR" sz="1050" i="1" dirty="0"/>
                    </a:p>
                    <a:p>
                      <a:endParaRPr lang="fr-FR" sz="1050" i="1" dirty="0"/>
                    </a:p>
                    <a:p>
                      <a:endParaRPr lang="fr-FR" sz="1050" i="1" dirty="0"/>
                    </a:p>
                    <a:p>
                      <a:endParaRPr lang="fr-FR" sz="1050" i="1" dirty="0"/>
                    </a:p>
                    <a:p>
                      <a:r>
                        <a:rPr lang="en-US" sz="1050" dirty="0"/>
                        <a:t>A method to search among the classifiers for the highest-scoring one. The choice of optimization technique is key to the efficiency of the machine learning system. </a:t>
                      </a:r>
                      <a:endParaRPr lang="fr-FR" sz="1050" i="1" dirty="0"/>
                    </a:p>
                  </a:txBody>
                  <a:tcPr>
                    <a:solidFill>
                      <a:schemeClr val="tx1">
                        <a:alpha val="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41069"/>
                  </a:ext>
                </a:extLst>
              </a:tr>
            </a:tbl>
          </a:graphicData>
        </a:graphic>
      </p:graphicFrame>
      <p:pic>
        <p:nvPicPr>
          <p:cNvPr id="35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6" t="28407" r="18344" b="28631"/>
          <a:stretch/>
        </p:blipFill>
        <p:spPr bwMode="auto">
          <a:xfrm>
            <a:off x="7040655" y="3284239"/>
            <a:ext cx="648000" cy="4281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592" y="3219074"/>
            <a:ext cx="648000" cy="493277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376" y="3231330"/>
            <a:ext cx="648000" cy="481021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8867775" y="6514369"/>
            <a:ext cx="279221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Source: 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Pedros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Domingos</a:t>
            </a:r>
            <a:endParaRPr lang="fr-FR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46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au 8"/>
          <p:cNvGraphicFramePr>
            <a:graphicFrameLocks noGrp="1"/>
          </p:cNvGraphicFramePr>
          <p:nvPr>
            <p:extLst/>
          </p:nvPr>
        </p:nvGraphicFramePr>
        <p:xfrm>
          <a:off x="6551124" y="2441676"/>
          <a:ext cx="5060505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35">
                  <a:extLst>
                    <a:ext uri="{9D8B030D-6E8A-4147-A177-3AD203B41FA5}">
                      <a16:colId xmlns:a16="http://schemas.microsoft.com/office/drawing/2014/main" val="3955707191"/>
                    </a:ext>
                  </a:extLst>
                </a:gridCol>
                <a:gridCol w="1686835">
                  <a:extLst>
                    <a:ext uri="{9D8B030D-6E8A-4147-A177-3AD203B41FA5}">
                      <a16:colId xmlns:a16="http://schemas.microsoft.com/office/drawing/2014/main" val="2888284269"/>
                    </a:ext>
                  </a:extLst>
                </a:gridCol>
                <a:gridCol w="1686835">
                  <a:extLst>
                    <a:ext uri="{9D8B030D-6E8A-4147-A177-3AD203B41FA5}">
                      <a16:colId xmlns:a16="http://schemas.microsoft.com/office/drawing/2014/main" val="171868426"/>
                    </a:ext>
                  </a:extLst>
                </a:gridCol>
              </a:tblGrid>
              <a:tr h="128557">
                <a:tc gridSpan="3"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fr-FR" sz="1600" b="1" baseline="0" dirty="0">
                          <a:solidFill>
                            <a:schemeClr val="bg1"/>
                          </a:solidFill>
                        </a:rPr>
                        <a:t> components of </a:t>
                      </a:r>
                      <a:r>
                        <a:rPr lang="fr-FR" sz="1600" b="1" baseline="0" dirty="0" err="1">
                          <a:solidFill>
                            <a:schemeClr val="bg1"/>
                          </a:solidFill>
                        </a:rPr>
                        <a:t>learning</a:t>
                      </a:r>
                      <a:r>
                        <a:rPr lang="fr-FR" sz="16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600" b="1" baseline="0" dirty="0" err="1">
                          <a:solidFill>
                            <a:schemeClr val="bg1"/>
                          </a:solidFill>
                        </a:rPr>
                        <a:t>algorithms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018786"/>
                  </a:ext>
                </a:extLst>
              </a:tr>
              <a:tr h="254343">
                <a:tc>
                  <a:txBody>
                    <a:bodyPr/>
                    <a:lstStyle/>
                    <a:p>
                      <a:pPr algn="ctr"/>
                      <a:r>
                        <a:rPr lang="fr-FR" sz="14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Optimization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68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Instances</a:t>
                      </a:r>
                    </a:p>
                    <a:p>
                      <a:r>
                        <a:rPr lang="en-US" sz="10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 </a:t>
                      </a:r>
                      <a:r>
                        <a:rPr lang="en-US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K-nearest neighbor</a:t>
                      </a:r>
                    </a:p>
                    <a:p>
                      <a:r>
                        <a:rPr lang="en-US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 Support vector machines </a:t>
                      </a:r>
                      <a:r>
                        <a:rPr lang="fr-FR" sz="105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Hyperplanes</a:t>
                      </a:r>
                      <a:endParaRPr lang="fr-FR" sz="105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 </a:t>
                      </a:r>
                      <a:r>
                        <a:rPr lang="en-US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Naive Bayes</a:t>
                      </a:r>
                    </a:p>
                    <a:p>
                      <a:r>
                        <a:rPr lang="fr-FR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 </a:t>
                      </a:r>
                      <a:r>
                        <a:rPr lang="fr-FR" sz="105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Logistic</a:t>
                      </a:r>
                      <a:r>
                        <a:rPr lang="fr-FR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5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regression</a:t>
                      </a:r>
                      <a:r>
                        <a:rPr lang="fr-FR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105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</a:t>
                      </a:r>
                      <a:r>
                        <a:rPr lang="fr-FR" sz="105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5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trees</a:t>
                      </a:r>
                      <a:endParaRPr lang="fr-FR" sz="105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of rules</a:t>
                      </a:r>
                    </a:p>
                    <a:p>
                      <a:r>
                        <a:rPr lang="en-US" sz="10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 </a:t>
                      </a:r>
                      <a:r>
                        <a:rPr lang="en-US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Propositional rules</a:t>
                      </a:r>
                    </a:p>
                    <a:p>
                      <a:r>
                        <a:rPr lang="fr-FR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 </a:t>
                      </a:r>
                      <a:r>
                        <a:rPr lang="fr-FR" sz="105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</a:t>
                      </a:r>
                      <a:r>
                        <a:rPr lang="fr-FR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programs</a:t>
                      </a:r>
                    </a:p>
                    <a:p>
                      <a:r>
                        <a:rPr lang="fr-FR" sz="105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Neural networks</a:t>
                      </a:r>
                    </a:p>
                    <a:p>
                      <a:r>
                        <a:rPr lang="fr-FR" sz="105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Graphical</a:t>
                      </a:r>
                      <a:r>
                        <a:rPr lang="fr-FR" sz="105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5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  <a:endParaRPr lang="fr-FR" sz="105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 </a:t>
                      </a:r>
                      <a:r>
                        <a:rPr lang="fr-FR" sz="105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Bayesian</a:t>
                      </a:r>
                      <a:r>
                        <a:rPr lang="fr-FR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networks</a:t>
                      </a:r>
                    </a:p>
                    <a:p>
                      <a:r>
                        <a:rPr lang="fr-FR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fr-FR" sz="105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Conditional</a:t>
                      </a:r>
                      <a:r>
                        <a:rPr lang="fr-FR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5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fr-FR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5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fields</a:t>
                      </a:r>
                      <a:endParaRPr lang="fr-FR" sz="1050" i="1" dirty="0"/>
                    </a:p>
                  </a:txBody>
                  <a:tcPr>
                    <a:solidFill>
                      <a:schemeClr val="tx1">
                        <a:alpha val="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Accuracy/Error rate </a:t>
                      </a:r>
                    </a:p>
                    <a:p>
                      <a:endParaRPr lang="en-US" sz="5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Precision and recall</a:t>
                      </a:r>
                    </a:p>
                    <a:p>
                      <a:endParaRPr lang="en-US" sz="5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Squared error </a:t>
                      </a:r>
                    </a:p>
                    <a:p>
                      <a:endParaRPr lang="fr-FR" sz="5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5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Likelihood</a:t>
                      </a:r>
                      <a:endParaRPr lang="fr-FR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5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Posterior probability</a:t>
                      </a:r>
                    </a:p>
                    <a:p>
                      <a:endParaRPr lang="fr-FR" sz="5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gain</a:t>
                      </a:r>
                    </a:p>
                    <a:p>
                      <a:endParaRPr lang="fr-FR" sz="5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K-L divergence</a:t>
                      </a:r>
                    </a:p>
                    <a:p>
                      <a:endParaRPr lang="fr-FR" sz="5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5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r>
                        <a:rPr lang="fr-FR" sz="10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/Utility</a:t>
                      </a:r>
                    </a:p>
                    <a:p>
                      <a:endParaRPr lang="fr-FR" sz="5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Margin</a:t>
                      </a:r>
                      <a:endParaRPr lang="fr-FR" sz="1050" dirty="0"/>
                    </a:p>
                  </a:txBody>
                  <a:tcPr>
                    <a:solidFill>
                      <a:schemeClr val="tx1">
                        <a:alpha val="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Combinatorial optimization</a:t>
                      </a:r>
                    </a:p>
                    <a:p>
                      <a:r>
                        <a:rPr lang="en-US" sz="10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 </a:t>
                      </a:r>
                      <a:r>
                        <a:rPr lang="en-US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Greedy search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 Beam search</a:t>
                      </a:r>
                    </a:p>
                    <a:p>
                      <a:r>
                        <a:rPr lang="fr-FR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 Branch-and-</a:t>
                      </a:r>
                      <a:r>
                        <a:rPr lang="fr-FR" sz="105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bound</a:t>
                      </a:r>
                      <a:endParaRPr lang="fr-FR" sz="1050" b="0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5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Continuous optimization</a:t>
                      </a:r>
                    </a:p>
                    <a:p>
                      <a:endParaRPr lang="en-US" sz="3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05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Unconstrained</a:t>
                      </a:r>
                      <a:endParaRPr lang="fr-FR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 </a:t>
                      </a:r>
                      <a:r>
                        <a:rPr lang="fr-FR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Gradient </a:t>
                      </a:r>
                      <a:r>
                        <a:rPr lang="fr-FR" sz="105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descent</a:t>
                      </a:r>
                      <a:endParaRPr lang="fr-FR" sz="1050" b="0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 Conjugate gradient</a:t>
                      </a:r>
                    </a:p>
                    <a:p>
                      <a:r>
                        <a:rPr lang="en-US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 Quasi-Newton methods</a:t>
                      </a:r>
                    </a:p>
                    <a:p>
                      <a:endParaRPr lang="en-US" sz="300" b="0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5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5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Constrained</a:t>
                      </a:r>
                      <a:endParaRPr lang="fr-FR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 </a:t>
                      </a:r>
                      <a:r>
                        <a:rPr lang="fr-FR" sz="105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r>
                        <a:rPr lang="fr-FR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5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programming</a:t>
                      </a:r>
                      <a:endParaRPr lang="fr-FR" sz="1050" b="0" i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- </a:t>
                      </a:r>
                      <a:r>
                        <a:rPr lang="fr-FR" sz="105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r>
                        <a:rPr lang="fr-FR" sz="105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50" b="0" i="1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programming</a:t>
                      </a:r>
                      <a:endParaRPr lang="fr-FR" sz="1050" i="1" dirty="0"/>
                    </a:p>
                  </a:txBody>
                  <a:tcPr marR="72000">
                    <a:solidFill>
                      <a:schemeClr val="tx1">
                        <a:alpha val="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41069"/>
                  </a:ext>
                </a:extLst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pic>
        <p:nvPicPr>
          <p:cNvPr id="18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6" t="28407" r="18344" b="28631"/>
          <a:stretch/>
        </p:blipFill>
        <p:spPr bwMode="auto">
          <a:xfrm>
            <a:off x="7040655" y="1948659"/>
            <a:ext cx="648000" cy="42811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142" y="1841948"/>
            <a:ext cx="648000" cy="49327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376" y="1875865"/>
            <a:ext cx="648000" cy="481021"/>
          </a:xfrm>
          <a:prstGeom prst="rect">
            <a:avLst/>
          </a:prstGeom>
        </p:spPr>
      </p:pic>
      <p:grpSp>
        <p:nvGrpSpPr>
          <p:cNvPr id="22" name="Groupe 21"/>
          <p:cNvGrpSpPr/>
          <p:nvPr/>
        </p:nvGrpSpPr>
        <p:grpSpPr>
          <a:xfrm>
            <a:off x="610422" y="1966305"/>
            <a:ext cx="5024082" cy="2831181"/>
            <a:chOff x="610422" y="1786194"/>
            <a:chExt cx="5024082" cy="2831181"/>
          </a:xfrm>
        </p:grpSpPr>
        <p:sp>
          <p:nvSpPr>
            <p:cNvPr id="24" name="Rectangle : coins arrondis 23"/>
            <p:cNvSpPr/>
            <p:nvPr/>
          </p:nvSpPr>
          <p:spPr>
            <a:xfrm>
              <a:off x="1703706" y="2917321"/>
              <a:ext cx="2820433" cy="1700054"/>
            </a:xfrm>
            <a:prstGeom prst="roundRect">
              <a:avLst>
                <a:gd name="adj" fmla="val 2993"/>
              </a:avLst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bIns="0" rtlCol="0" anchor="ctr"/>
            <a:lstStyle/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Flèche : chevron 24"/>
            <p:cNvSpPr/>
            <p:nvPr/>
          </p:nvSpPr>
          <p:spPr>
            <a:xfrm>
              <a:off x="610422" y="3436574"/>
              <a:ext cx="1344625" cy="655610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0" rtlCol="0" anchor="ctr"/>
            <a:lstStyle/>
            <a:p>
              <a:pPr algn="ctr">
                <a:lnSpc>
                  <a:spcPts val="1700"/>
                </a:lnSpc>
              </a:pPr>
              <a:r>
                <a:rPr lang="fr-FR" b="1" dirty="0">
                  <a:solidFill>
                    <a:schemeClr val="tx1"/>
                  </a:solidFill>
                </a:rPr>
                <a:t>Data </a:t>
              </a:r>
            </a:p>
            <a:p>
              <a:pPr algn="ctr">
                <a:lnSpc>
                  <a:spcPts val="1700"/>
                </a:lnSpc>
              </a:pPr>
              <a:r>
                <a:rPr lang="fr-FR" sz="1400" dirty="0">
                  <a:solidFill>
                    <a:schemeClr val="accent3">
                      <a:lumMod val="50000"/>
                    </a:schemeClr>
                  </a:solidFill>
                </a:rPr>
                <a:t>Informations</a:t>
              </a:r>
            </a:p>
          </p:txBody>
        </p:sp>
        <p:sp>
          <p:nvSpPr>
            <p:cNvPr id="26" name="Flèche : chevron 25"/>
            <p:cNvSpPr/>
            <p:nvPr/>
          </p:nvSpPr>
          <p:spPr>
            <a:xfrm>
              <a:off x="4289879" y="3436574"/>
              <a:ext cx="1344625" cy="655610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ts val="1700"/>
                </a:lnSpc>
              </a:pPr>
              <a:r>
                <a:rPr lang="fr-FR" b="1" dirty="0">
                  <a:solidFill>
                    <a:schemeClr val="tx1"/>
                  </a:solidFill>
                </a:rPr>
                <a:t>Model</a:t>
              </a:r>
              <a:endParaRPr lang="fr-FR" sz="1600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1700"/>
                </a:lnSpc>
              </a:pP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</a:rPr>
                <a:t>Optimum</a:t>
              </a:r>
              <a:endParaRPr lang="fr-FR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7" name="Flèche : droite rayée 26"/>
            <p:cNvSpPr>
              <a:spLocks/>
            </p:cNvSpPr>
            <p:nvPr/>
          </p:nvSpPr>
          <p:spPr>
            <a:xfrm rot="5400000">
              <a:off x="2778661" y="2396638"/>
              <a:ext cx="670522" cy="575130"/>
            </a:xfrm>
            <a:prstGeom prst="stripedRightArrow">
              <a:avLst/>
            </a:prstGeom>
            <a:solidFill>
              <a:srgbClr val="0085C7"/>
            </a:solidFill>
            <a:ln>
              <a:solidFill>
                <a:srgbClr val="0085C7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1433041" y="1786194"/>
              <a:ext cx="334912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400" b="1" dirty="0" err="1"/>
                <a:t>Aditional</a:t>
              </a:r>
              <a:r>
                <a:rPr lang="fr-FR" sz="1400" b="1" dirty="0"/>
                <a:t> Training information</a:t>
              </a:r>
            </a:p>
          </p:txBody>
        </p:sp>
        <p:sp>
          <p:nvSpPr>
            <p:cNvPr id="29" name="AutoShape 2"/>
            <p:cNvSpPr>
              <a:spLocks/>
            </p:cNvSpPr>
            <p:nvPr/>
          </p:nvSpPr>
          <p:spPr bwMode="auto">
            <a:xfrm>
              <a:off x="2447922" y="3585356"/>
              <a:ext cx="1332000" cy="360000"/>
            </a:xfrm>
            <a:prstGeom prst="roundRect">
              <a:avLst>
                <a:gd name="adj" fmla="val 8287"/>
              </a:avLst>
            </a:prstGeom>
            <a:solidFill>
              <a:schemeClr val="bg1"/>
            </a:solidFill>
            <a:ln w="25400" cap="flat" cmpd="sng">
              <a:solidFill>
                <a:srgbClr val="0085C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1400" b="1" dirty="0"/>
                <a:t>Representation</a:t>
              </a:r>
            </a:p>
          </p:txBody>
        </p:sp>
        <p:sp>
          <p:nvSpPr>
            <p:cNvPr id="31" name="Rectangle 13"/>
            <p:cNvSpPr>
              <a:spLocks/>
            </p:cNvSpPr>
            <p:nvPr/>
          </p:nvSpPr>
          <p:spPr bwMode="auto">
            <a:xfrm>
              <a:off x="2447922" y="3034732"/>
              <a:ext cx="1332000" cy="360000"/>
            </a:xfrm>
            <a:prstGeom prst="roundRect">
              <a:avLst>
                <a:gd name="adj" fmla="val 9255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ts val="1100"/>
                </a:lnSpc>
              </a:pPr>
              <a:r>
                <a:rPr lang="en-US" sz="1400" b="1" dirty="0"/>
                <a:t>Evaluation</a:t>
              </a:r>
            </a:p>
          </p:txBody>
        </p:sp>
        <p:sp>
          <p:nvSpPr>
            <p:cNvPr id="32" name="Rectangle 13"/>
            <p:cNvSpPr>
              <a:spLocks/>
            </p:cNvSpPr>
            <p:nvPr/>
          </p:nvSpPr>
          <p:spPr bwMode="auto">
            <a:xfrm>
              <a:off x="2447922" y="4142378"/>
              <a:ext cx="1332000" cy="360000"/>
            </a:xfrm>
            <a:prstGeom prst="roundRect">
              <a:avLst>
                <a:gd name="adj" fmla="val 8115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ts val="1100"/>
                </a:lnSpc>
              </a:pPr>
              <a:r>
                <a:rPr lang="en-US" sz="1400" b="1" dirty="0"/>
                <a:t>Optimization</a:t>
              </a:r>
            </a:p>
          </p:txBody>
        </p:sp>
        <p:cxnSp>
          <p:nvCxnSpPr>
            <p:cNvPr id="33" name="Elbow Connector 23"/>
            <p:cNvCxnSpPr>
              <a:stCxn id="29" idx="3"/>
              <a:endCxn id="26" idx="1"/>
            </p:cNvCxnSpPr>
            <p:nvPr/>
          </p:nvCxnSpPr>
          <p:spPr>
            <a:xfrm flipV="1">
              <a:off x="3779922" y="3764379"/>
              <a:ext cx="670359" cy="977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/>
            <p:cNvCxnSpPr/>
            <p:nvPr/>
          </p:nvCxnSpPr>
          <p:spPr>
            <a:xfrm>
              <a:off x="3113922" y="3394732"/>
              <a:ext cx="0" cy="19062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/>
            <p:nvPr/>
          </p:nvCxnSpPr>
          <p:spPr>
            <a:xfrm>
              <a:off x="3113922" y="3945356"/>
              <a:ext cx="0" cy="19702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 : en angle 35"/>
            <p:cNvCxnSpPr/>
            <p:nvPr/>
          </p:nvCxnSpPr>
          <p:spPr>
            <a:xfrm flipV="1">
              <a:off x="1955047" y="3209429"/>
              <a:ext cx="485453" cy="554951"/>
            </a:xfrm>
            <a:prstGeom prst="bentConnector3">
              <a:avLst>
                <a:gd name="adj1" fmla="val 39096"/>
              </a:avLst>
            </a:prstGeom>
            <a:ln w="5715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23"/>
            <p:cNvCxnSpPr>
              <a:stCxn id="25" idx="3"/>
              <a:endCxn id="29" idx="1"/>
            </p:cNvCxnSpPr>
            <p:nvPr/>
          </p:nvCxnSpPr>
          <p:spPr>
            <a:xfrm>
              <a:off x="1955047" y="3764379"/>
              <a:ext cx="492875" cy="977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1542410" y="2008827"/>
              <a:ext cx="334912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400" dirty="0"/>
                <a:t>None, Output Labels Y, </a:t>
              </a:r>
              <a:r>
                <a:rPr lang="fr-FR" sz="1400" dirty="0" err="1"/>
                <a:t>Rewards</a:t>
              </a:r>
              <a:r>
                <a:rPr lang="fr-FR" sz="1400" dirty="0"/>
                <a:t>/</a:t>
              </a:r>
              <a:r>
                <a:rPr lang="fr-FR" sz="1400" dirty="0" err="1"/>
                <a:t>Penalities</a:t>
              </a:r>
              <a:endParaRPr lang="fr-FR" sz="1400" dirty="0"/>
            </a:p>
          </p:txBody>
        </p:sp>
        <p:cxnSp>
          <p:nvCxnSpPr>
            <p:cNvPr id="39" name="Connecteur : en angle 38"/>
            <p:cNvCxnSpPr>
              <a:stCxn id="25" idx="3"/>
              <a:endCxn id="32" idx="1"/>
            </p:cNvCxnSpPr>
            <p:nvPr/>
          </p:nvCxnSpPr>
          <p:spPr>
            <a:xfrm>
              <a:off x="1955047" y="3764379"/>
              <a:ext cx="492875" cy="557999"/>
            </a:xfrm>
            <a:prstGeom prst="bentConnector3">
              <a:avLst>
                <a:gd name="adj1" fmla="val 38405"/>
              </a:avLst>
            </a:prstGeom>
            <a:ln w="5715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8867775" y="6514369"/>
            <a:ext cx="279221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Source: 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Pedros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Domingos</a:t>
            </a:r>
            <a:endParaRPr lang="fr-FR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84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:\Users\Public\Documents\ml-class\lectures-slides\assets\2.bowl.png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" t="10290" r="3069" b="570"/>
          <a:stretch/>
        </p:blipFill>
        <p:spPr bwMode="auto">
          <a:xfrm>
            <a:off x="10215587" y="4355229"/>
            <a:ext cx="1152000" cy="107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5"/>
          <a:srcRect l="19581" t="3725" r="7710" b="24097"/>
          <a:stretch/>
        </p:blipFill>
        <p:spPr>
          <a:xfrm>
            <a:off x="6918974" y="4367726"/>
            <a:ext cx="979165" cy="972000"/>
          </a:xfrm>
          <a:prstGeom prst="rect">
            <a:avLst/>
          </a:prstGeom>
        </p:spPr>
      </p:pic>
      <p:graphicFrame>
        <p:nvGraphicFramePr>
          <p:cNvPr id="9" name="Tableau 8"/>
          <p:cNvGraphicFramePr>
            <a:graphicFrameLocks noGrp="1"/>
          </p:cNvGraphicFramePr>
          <p:nvPr>
            <p:extLst/>
          </p:nvPr>
        </p:nvGraphicFramePr>
        <p:xfrm>
          <a:off x="6551124" y="2441676"/>
          <a:ext cx="5060505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35">
                  <a:extLst>
                    <a:ext uri="{9D8B030D-6E8A-4147-A177-3AD203B41FA5}">
                      <a16:colId xmlns:a16="http://schemas.microsoft.com/office/drawing/2014/main" val="3955707191"/>
                    </a:ext>
                  </a:extLst>
                </a:gridCol>
                <a:gridCol w="1686835">
                  <a:extLst>
                    <a:ext uri="{9D8B030D-6E8A-4147-A177-3AD203B41FA5}">
                      <a16:colId xmlns:a16="http://schemas.microsoft.com/office/drawing/2014/main" val="2888284269"/>
                    </a:ext>
                  </a:extLst>
                </a:gridCol>
                <a:gridCol w="1686835">
                  <a:extLst>
                    <a:ext uri="{9D8B030D-6E8A-4147-A177-3AD203B41FA5}">
                      <a16:colId xmlns:a16="http://schemas.microsoft.com/office/drawing/2014/main" val="171868426"/>
                    </a:ext>
                  </a:extLst>
                </a:gridCol>
              </a:tblGrid>
              <a:tr h="128557">
                <a:tc gridSpan="3"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fr-FR" sz="1600" b="1" baseline="0" dirty="0">
                          <a:solidFill>
                            <a:schemeClr val="bg1"/>
                          </a:solidFill>
                        </a:rPr>
                        <a:t> components of </a:t>
                      </a:r>
                      <a:r>
                        <a:rPr lang="fr-FR" sz="1600" b="1" baseline="0" dirty="0" err="1">
                          <a:solidFill>
                            <a:schemeClr val="bg1"/>
                          </a:solidFill>
                        </a:rPr>
                        <a:t>learning</a:t>
                      </a:r>
                      <a:r>
                        <a:rPr lang="fr-FR" sz="16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600" b="1" baseline="0" dirty="0" err="1">
                          <a:solidFill>
                            <a:schemeClr val="bg1"/>
                          </a:solidFill>
                        </a:rPr>
                        <a:t>algorithms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018786"/>
                  </a:ext>
                </a:extLst>
              </a:tr>
              <a:tr h="254343">
                <a:tc>
                  <a:txBody>
                    <a:bodyPr/>
                    <a:lstStyle/>
                    <a:p>
                      <a:pPr algn="ctr"/>
                      <a:r>
                        <a:rPr lang="fr-FR" sz="14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Optimization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68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050" i="1" dirty="0"/>
                    </a:p>
                  </a:txBody>
                  <a:tcPr>
                    <a:solidFill>
                      <a:schemeClr val="tx1">
                        <a:alpha val="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alpha val="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i="1" dirty="0"/>
                    </a:p>
                  </a:txBody>
                  <a:tcPr>
                    <a:solidFill>
                      <a:schemeClr val="tx1">
                        <a:alpha val="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41069"/>
                  </a:ext>
                </a:extLst>
              </a:tr>
            </a:tbl>
          </a:graphicData>
        </a:graphic>
      </p:graphicFrame>
      <p:sp>
        <p:nvSpPr>
          <p:cNvPr id="26" name="ZoneTexte 25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pic>
        <p:nvPicPr>
          <p:cNvPr id="24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6" t="28407" r="18344" b="28631"/>
          <a:stretch/>
        </p:blipFill>
        <p:spPr bwMode="auto">
          <a:xfrm>
            <a:off x="7040655" y="3284239"/>
            <a:ext cx="648000" cy="4281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592" y="3219074"/>
            <a:ext cx="648000" cy="493277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376" y="3231330"/>
            <a:ext cx="648000" cy="481021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956048" y="3758771"/>
            <a:ext cx="1620000" cy="265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Gradient </a:t>
            </a:r>
            <a:r>
              <a:rPr lang="fr-FR" sz="1100" b="1" dirty="0" err="1"/>
              <a:t>descent</a:t>
            </a:r>
            <a:endParaRPr lang="fr-FR" sz="1100" b="1" dirty="0"/>
          </a:p>
        </p:txBody>
      </p:sp>
      <p:sp>
        <p:nvSpPr>
          <p:cNvPr id="16" name="Rectangle 15"/>
          <p:cNvSpPr/>
          <p:nvPr/>
        </p:nvSpPr>
        <p:spPr>
          <a:xfrm>
            <a:off x="8236413" y="3763125"/>
            <a:ext cx="16680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dk1"/>
                </a:solidFill>
              </a:rPr>
              <a:t>Squared error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563853" y="3763125"/>
            <a:ext cx="16680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dk1"/>
                </a:solidFill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le 2"/>
              <p:cNvSpPr txBox="1">
                <a:spLocks/>
              </p:cNvSpPr>
              <p:nvPr/>
            </p:nvSpPr>
            <p:spPr>
              <a:xfrm>
                <a:off x="8252992" y="3965716"/>
                <a:ext cx="1703056" cy="504934"/>
              </a:xfrm>
              <a:prstGeom prst="rect">
                <a:avLst/>
              </a:prstGeom>
            </p:spPr>
            <p:txBody>
              <a:bodyPr vert="horz" lIns="0" tIns="45720" rIns="0" bIns="45720" rtlCol="0" anchor="b">
                <a:no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00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10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00" i="1">
                              <a:latin typeface="Cambria Math"/>
                            </a:rPr>
                            <m:t>𝑖</m:t>
                          </m:r>
                          <m:r>
                            <a:rPr lang="en-US" sz="1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0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000" i="1">
                                          <a:latin typeface="Cambria Math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0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000" i="1">
                                      <a:latin typeface="Cambria Math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992" y="3965716"/>
                <a:ext cx="1703056" cy="504934"/>
              </a:xfrm>
              <a:prstGeom prst="rect">
                <a:avLst/>
              </a:prstGeom>
              <a:blipFill>
                <a:blip r:embed="rId9"/>
                <a:stretch>
                  <a:fillRect t="-93902" b="-148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05" y="4132111"/>
            <a:ext cx="1196299" cy="192124"/>
          </a:xfrm>
          <a:prstGeom prst="rect">
            <a:avLst/>
          </a:prstGeom>
        </p:spPr>
      </p:pic>
      <p:pic>
        <p:nvPicPr>
          <p:cNvPr id="33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73" b="22195"/>
          <a:stretch/>
        </p:blipFill>
        <p:spPr>
          <a:xfrm>
            <a:off x="9956447" y="4074377"/>
            <a:ext cx="1526347" cy="360000"/>
          </a:xfrm>
          <a:prstGeom prst="rect">
            <a:avLst/>
          </a:prstGeom>
        </p:spPr>
      </p:pic>
      <p:grpSp>
        <p:nvGrpSpPr>
          <p:cNvPr id="31" name="Groupe 30"/>
          <p:cNvGrpSpPr/>
          <p:nvPr/>
        </p:nvGrpSpPr>
        <p:grpSpPr>
          <a:xfrm>
            <a:off x="610422" y="1966305"/>
            <a:ext cx="5024082" cy="2831181"/>
            <a:chOff x="610422" y="1786194"/>
            <a:chExt cx="5024082" cy="2831181"/>
          </a:xfrm>
        </p:grpSpPr>
        <p:sp>
          <p:nvSpPr>
            <p:cNvPr id="34" name="Rectangle : coins arrondis 33"/>
            <p:cNvSpPr/>
            <p:nvPr/>
          </p:nvSpPr>
          <p:spPr>
            <a:xfrm>
              <a:off x="1703706" y="2917321"/>
              <a:ext cx="2820433" cy="1700054"/>
            </a:xfrm>
            <a:prstGeom prst="roundRect">
              <a:avLst>
                <a:gd name="adj" fmla="val 2993"/>
              </a:avLst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bIns="0" rtlCol="0" anchor="ctr"/>
            <a:lstStyle/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Flèche : chevron 34"/>
            <p:cNvSpPr/>
            <p:nvPr/>
          </p:nvSpPr>
          <p:spPr>
            <a:xfrm>
              <a:off x="610422" y="3436574"/>
              <a:ext cx="1344625" cy="655610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0" rtlCol="0" anchor="ctr"/>
            <a:lstStyle/>
            <a:p>
              <a:pPr algn="ctr">
                <a:lnSpc>
                  <a:spcPts val="1700"/>
                </a:lnSpc>
              </a:pPr>
              <a:r>
                <a:rPr lang="fr-FR" b="1" dirty="0">
                  <a:solidFill>
                    <a:schemeClr val="tx1"/>
                  </a:solidFill>
                </a:rPr>
                <a:t>Data </a:t>
              </a:r>
            </a:p>
            <a:p>
              <a:pPr algn="ctr">
                <a:lnSpc>
                  <a:spcPts val="1700"/>
                </a:lnSpc>
              </a:pPr>
              <a:r>
                <a:rPr lang="fr-FR" sz="1400" dirty="0">
                  <a:solidFill>
                    <a:schemeClr val="accent3">
                      <a:lumMod val="50000"/>
                    </a:schemeClr>
                  </a:solidFill>
                </a:rPr>
                <a:t>Informations</a:t>
              </a:r>
            </a:p>
          </p:txBody>
        </p:sp>
        <p:sp>
          <p:nvSpPr>
            <p:cNvPr id="36" name="Flèche : chevron 35"/>
            <p:cNvSpPr/>
            <p:nvPr/>
          </p:nvSpPr>
          <p:spPr>
            <a:xfrm>
              <a:off x="4289879" y="3436574"/>
              <a:ext cx="1344625" cy="655610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ts val="1700"/>
                </a:lnSpc>
              </a:pPr>
              <a:r>
                <a:rPr lang="fr-FR" b="1" dirty="0">
                  <a:solidFill>
                    <a:schemeClr val="tx1"/>
                  </a:solidFill>
                </a:rPr>
                <a:t>Model</a:t>
              </a:r>
              <a:endParaRPr lang="fr-FR" sz="1600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1700"/>
                </a:lnSpc>
              </a:pP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</a:rPr>
                <a:t>Optimum</a:t>
              </a:r>
              <a:endParaRPr lang="fr-FR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7" name="Flèche : droite rayée 36"/>
            <p:cNvSpPr>
              <a:spLocks/>
            </p:cNvSpPr>
            <p:nvPr/>
          </p:nvSpPr>
          <p:spPr>
            <a:xfrm rot="5400000">
              <a:off x="2778661" y="2396638"/>
              <a:ext cx="670522" cy="575130"/>
            </a:xfrm>
            <a:prstGeom prst="stripedRightArrow">
              <a:avLst/>
            </a:prstGeom>
            <a:solidFill>
              <a:srgbClr val="0085C7"/>
            </a:solidFill>
            <a:ln>
              <a:solidFill>
                <a:srgbClr val="0085C7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1433041" y="1786194"/>
              <a:ext cx="334912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400" b="1" dirty="0" err="1"/>
                <a:t>Aditional</a:t>
              </a:r>
              <a:r>
                <a:rPr lang="fr-FR" sz="1400" b="1" dirty="0"/>
                <a:t> Training information</a:t>
              </a:r>
            </a:p>
          </p:txBody>
        </p:sp>
        <p:sp>
          <p:nvSpPr>
            <p:cNvPr id="40" name="AutoShape 2"/>
            <p:cNvSpPr>
              <a:spLocks/>
            </p:cNvSpPr>
            <p:nvPr/>
          </p:nvSpPr>
          <p:spPr bwMode="auto">
            <a:xfrm>
              <a:off x="2447922" y="3585356"/>
              <a:ext cx="1332000" cy="360000"/>
            </a:xfrm>
            <a:prstGeom prst="roundRect">
              <a:avLst>
                <a:gd name="adj" fmla="val 8287"/>
              </a:avLst>
            </a:prstGeom>
            <a:solidFill>
              <a:schemeClr val="bg1"/>
            </a:solidFill>
            <a:ln w="25400" cap="flat" cmpd="sng">
              <a:solidFill>
                <a:srgbClr val="0085C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1400" b="1" dirty="0"/>
                <a:t>Representation</a:t>
              </a:r>
            </a:p>
          </p:txBody>
        </p:sp>
        <p:sp>
          <p:nvSpPr>
            <p:cNvPr id="41" name="Rectangle 13"/>
            <p:cNvSpPr>
              <a:spLocks/>
            </p:cNvSpPr>
            <p:nvPr/>
          </p:nvSpPr>
          <p:spPr bwMode="auto">
            <a:xfrm>
              <a:off x="2447922" y="3034732"/>
              <a:ext cx="1332000" cy="360000"/>
            </a:xfrm>
            <a:prstGeom prst="roundRect">
              <a:avLst>
                <a:gd name="adj" fmla="val 9255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ts val="1100"/>
                </a:lnSpc>
              </a:pPr>
              <a:r>
                <a:rPr lang="en-US" sz="1400" b="1" dirty="0"/>
                <a:t>Evaluation</a:t>
              </a:r>
            </a:p>
          </p:txBody>
        </p:sp>
        <p:sp>
          <p:nvSpPr>
            <p:cNvPr id="42" name="Rectangle 13"/>
            <p:cNvSpPr>
              <a:spLocks/>
            </p:cNvSpPr>
            <p:nvPr/>
          </p:nvSpPr>
          <p:spPr bwMode="auto">
            <a:xfrm>
              <a:off x="2447922" y="4142378"/>
              <a:ext cx="1332000" cy="360000"/>
            </a:xfrm>
            <a:prstGeom prst="roundRect">
              <a:avLst>
                <a:gd name="adj" fmla="val 8115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ts val="1100"/>
                </a:lnSpc>
              </a:pPr>
              <a:r>
                <a:rPr lang="en-US" sz="1400" b="1" dirty="0"/>
                <a:t>Optimization</a:t>
              </a:r>
            </a:p>
          </p:txBody>
        </p:sp>
        <p:cxnSp>
          <p:nvCxnSpPr>
            <p:cNvPr id="43" name="Elbow Connector 23"/>
            <p:cNvCxnSpPr>
              <a:stCxn id="40" idx="3"/>
              <a:endCxn id="36" idx="1"/>
            </p:cNvCxnSpPr>
            <p:nvPr/>
          </p:nvCxnSpPr>
          <p:spPr>
            <a:xfrm flipV="1">
              <a:off x="3779922" y="3764379"/>
              <a:ext cx="670359" cy="977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>
              <a:off x="3113922" y="3394732"/>
              <a:ext cx="0" cy="19062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>
              <a:off x="3113922" y="3945356"/>
              <a:ext cx="0" cy="19702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 : en angle 47"/>
            <p:cNvCxnSpPr/>
            <p:nvPr/>
          </p:nvCxnSpPr>
          <p:spPr>
            <a:xfrm flipV="1">
              <a:off x="1955047" y="3209429"/>
              <a:ext cx="485453" cy="554951"/>
            </a:xfrm>
            <a:prstGeom prst="bentConnector3">
              <a:avLst>
                <a:gd name="adj1" fmla="val 39096"/>
              </a:avLst>
            </a:prstGeom>
            <a:ln w="5715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23"/>
            <p:cNvCxnSpPr>
              <a:stCxn id="35" idx="3"/>
              <a:endCxn id="40" idx="1"/>
            </p:cNvCxnSpPr>
            <p:nvPr/>
          </p:nvCxnSpPr>
          <p:spPr>
            <a:xfrm>
              <a:off x="1955047" y="3764379"/>
              <a:ext cx="492875" cy="977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ZoneTexte 52"/>
            <p:cNvSpPr txBox="1"/>
            <p:nvPr/>
          </p:nvSpPr>
          <p:spPr>
            <a:xfrm>
              <a:off x="1542410" y="2008827"/>
              <a:ext cx="334912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400" dirty="0"/>
                <a:t>None, Output Labels Y, </a:t>
              </a:r>
              <a:r>
                <a:rPr lang="fr-FR" sz="1400" dirty="0" err="1"/>
                <a:t>Rewards</a:t>
              </a:r>
              <a:r>
                <a:rPr lang="fr-FR" sz="1400" dirty="0"/>
                <a:t>/</a:t>
              </a:r>
              <a:r>
                <a:rPr lang="fr-FR" sz="1400" dirty="0" err="1"/>
                <a:t>Penalities</a:t>
              </a:r>
              <a:endParaRPr lang="fr-FR" sz="1400" dirty="0"/>
            </a:p>
          </p:txBody>
        </p:sp>
        <p:cxnSp>
          <p:nvCxnSpPr>
            <p:cNvPr id="54" name="Connecteur : en angle 53"/>
            <p:cNvCxnSpPr>
              <a:stCxn id="35" idx="3"/>
              <a:endCxn id="42" idx="1"/>
            </p:cNvCxnSpPr>
            <p:nvPr/>
          </p:nvCxnSpPr>
          <p:spPr>
            <a:xfrm>
              <a:off x="1955047" y="3764379"/>
              <a:ext cx="492875" cy="557999"/>
            </a:xfrm>
            <a:prstGeom prst="bentConnector3">
              <a:avLst>
                <a:gd name="adj1" fmla="val 38405"/>
              </a:avLst>
            </a:prstGeom>
            <a:ln w="5715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0801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CCCCCD"/>
              </a:clrFrom>
              <a:clrTo>
                <a:srgbClr val="CCCCC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" t="1357" r="6372"/>
          <a:stretch/>
        </p:blipFill>
        <p:spPr bwMode="auto">
          <a:xfrm>
            <a:off x="10136675" y="4289893"/>
            <a:ext cx="1188000" cy="111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048" y="4155892"/>
            <a:ext cx="1620000" cy="17472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4"/>
          <a:srcRect l="2085" t="7030" r="10773" b="12568"/>
          <a:stretch/>
        </p:blipFill>
        <p:spPr>
          <a:xfrm>
            <a:off x="8236413" y="4073979"/>
            <a:ext cx="1668013" cy="41474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492" y="4614238"/>
            <a:ext cx="1564675" cy="216000"/>
          </a:xfrm>
          <a:prstGeom prst="rect">
            <a:avLst/>
          </a:prstGeom>
        </p:spPr>
      </p:pic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339426"/>
              </p:ext>
            </p:extLst>
          </p:nvPr>
        </p:nvGraphicFramePr>
        <p:xfrm>
          <a:off x="6551124" y="2441676"/>
          <a:ext cx="5060505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35">
                  <a:extLst>
                    <a:ext uri="{9D8B030D-6E8A-4147-A177-3AD203B41FA5}">
                      <a16:colId xmlns:a16="http://schemas.microsoft.com/office/drawing/2014/main" val="3955707191"/>
                    </a:ext>
                  </a:extLst>
                </a:gridCol>
                <a:gridCol w="1686835">
                  <a:extLst>
                    <a:ext uri="{9D8B030D-6E8A-4147-A177-3AD203B41FA5}">
                      <a16:colId xmlns:a16="http://schemas.microsoft.com/office/drawing/2014/main" val="2888284269"/>
                    </a:ext>
                  </a:extLst>
                </a:gridCol>
                <a:gridCol w="1686835">
                  <a:extLst>
                    <a:ext uri="{9D8B030D-6E8A-4147-A177-3AD203B41FA5}">
                      <a16:colId xmlns:a16="http://schemas.microsoft.com/office/drawing/2014/main" val="171868426"/>
                    </a:ext>
                  </a:extLst>
                </a:gridCol>
              </a:tblGrid>
              <a:tr h="128557">
                <a:tc gridSpan="3"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fr-FR" sz="1600" b="1" baseline="0" dirty="0">
                          <a:solidFill>
                            <a:schemeClr val="bg1"/>
                          </a:solidFill>
                        </a:rPr>
                        <a:t> components of </a:t>
                      </a:r>
                      <a:r>
                        <a:rPr lang="fr-FR" sz="1600" b="1" baseline="0" dirty="0" err="1">
                          <a:solidFill>
                            <a:schemeClr val="bg1"/>
                          </a:solidFill>
                        </a:rPr>
                        <a:t>learning</a:t>
                      </a:r>
                      <a:r>
                        <a:rPr lang="fr-FR" sz="16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600" b="1" baseline="0" dirty="0" err="1">
                          <a:solidFill>
                            <a:schemeClr val="bg1"/>
                          </a:solidFill>
                        </a:rPr>
                        <a:t>algorithms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018786"/>
                  </a:ext>
                </a:extLst>
              </a:tr>
              <a:tr h="254343">
                <a:tc>
                  <a:txBody>
                    <a:bodyPr/>
                    <a:lstStyle/>
                    <a:p>
                      <a:pPr algn="ctr"/>
                      <a:r>
                        <a:rPr lang="fr-FR" sz="14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Optimization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85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68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050" i="1" dirty="0"/>
                    </a:p>
                  </a:txBody>
                  <a:tcPr>
                    <a:solidFill>
                      <a:schemeClr val="tx1">
                        <a:alpha val="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5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alpha val="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050" i="1" dirty="0"/>
                    </a:p>
                  </a:txBody>
                  <a:tcPr>
                    <a:solidFill>
                      <a:schemeClr val="tx1">
                        <a:alpha val="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41069"/>
                  </a:ext>
                </a:extLst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36" y="4125270"/>
            <a:ext cx="1368000" cy="1129048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6704" y="5680333"/>
            <a:ext cx="3456000" cy="563894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pic>
        <p:nvPicPr>
          <p:cNvPr id="24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6" t="28407" r="18344" b="28631"/>
          <a:stretch/>
        </p:blipFill>
        <p:spPr bwMode="auto">
          <a:xfrm>
            <a:off x="7040655" y="3284239"/>
            <a:ext cx="648000" cy="4281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592" y="3219074"/>
            <a:ext cx="648000" cy="493277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376" y="3231330"/>
            <a:ext cx="648000" cy="481021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9956048" y="3758771"/>
            <a:ext cx="1620000" cy="265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Gradient </a:t>
            </a:r>
            <a:r>
              <a:rPr lang="fr-FR" sz="1100" b="1" dirty="0" err="1"/>
              <a:t>descent</a:t>
            </a:r>
            <a:endParaRPr lang="fr-FR" sz="1100" b="1" dirty="0"/>
          </a:p>
        </p:txBody>
      </p:sp>
      <p:sp>
        <p:nvSpPr>
          <p:cNvPr id="16" name="Rectangle 15"/>
          <p:cNvSpPr/>
          <p:nvPr/>
        </p:nvSpPr>
        <p:spPr>
          <a:xfrm>
            <a:off x="8236413" y="3763125"/>
            <a:ext cx="16680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dk1"/>
                </a:solidFill>
              </a:rPr>
              <a:t>Squared error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563853" y="3763125"/>
            <a:ext cx="166801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dk1"/>
                </a:solidFill>
              </a:rPr>
              <a:t>Neural network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7364655" y="5413421"/>
            <a:ext cx="0" cy="360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e 31"/>
          <p:cNvGrpSpPr/>
          <p:nvPr/>
        </p:nvGrpSpPr>
        <p:grpSpPr>
          <a:xfrm>
            <a:off x="610422" y="1966305"/>
            <a:ext cx="5024082" cy="2831181"/>
            <a:chOff x="610422" y="1786194"/>
            <a:chExt cx="5024082" cy="2831181"/>
          </a:xfrm>
        </p:grpSpPr>
        <p:sp>
          <p:nvSpPr>
            <p:cNvPr id="33" name="Rectangle : coins arrondis 32"/>
            <p:cNvSpPr/>
            <p:nvPr/>
          </p:nvSpPr>
          <p:spPr>
            <a:xfrm>
              <a:off x="1703706" y="2917321"/>
              <a:ext cx="2820433" cy="1700054"/>
            </a:xfrm>
            <a:prstGeom prst="roundRect">
              <a:avLst>
                <a:gd name="adj" fmla="val 2993"/>
              </a:avLst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bIns="0" rtlCol="0" anchor="ctr"/>
            <a:lstStyle/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Flèche : chevron 33"/>
            <p:cNvSpPr/>
            <p:nvPr/>
          </p:nvSpPr>
          <p:spPr>
            <a:xfrm>
              <a:off x="610422" y="3436574"/>
              <a:ext cx="1344625" cy="655610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0" rtlCol="0" anchor="ctr"/>
            <a:lstStyle/>
            <a:p>
              <a:pPr algn="ctr">
                <a:lnSpc>
                  <a:spcPts val="1700"/>
                </a:lnSpc>
              </a:pPr>
              <a:r>
                <a:rPr lang="fr-FR" b="1" dirty="0">
                  <a:solidFill>
                    <a:schemeClr val="tx1"/>
                  </a:solidFill>
                </a:rPr>
                <a:t>Data </a:t>
              </a:r>
            </a:p>
            <a:p>
              <a:pPr algn="ctr">
                <a:lnSpc>
                  <a:spcPts val="1700"/>
                </a:lnSpc>
              </a:pPr>
              <a:r>
                <a:rPr lang="fr-FR" sz="1400" dirty="0">
                  <a:solidFill>
                    <a:schemeClr val="accent3">
                      <a:lumMod val="50000"/>
                    </a:schemeClr>
                  </a:solidFill>
                </a:rPr>
                <a:t>Informations</a:t>
              </a:r>
            </a:p>
          </p:txBody>
        </p:sp>
        <p:sp>
          <p:nvSpPr>
            <p:cNvPr id="35" name="Flèche : chevron 34"/>
            <p:cNvSpPr/>
            <p:nvPr/>
          </p:nvSpPr>
          <p:spPr>
            <a:xfrm>
              <a:off x="4289879" y="3436574"/>
              <a:ext cx="1344625" cy="655610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ts val="1700"/>
                </a:lnSpc>
              </a:pPr>
              <a:r>
                <a:rPr lang="fr-FR" b="1" dirty="0">
                  <a:solidFill>
                    <a:schemeClr val="tx1"/>
                  </a:solidFill>
                </a:rPr>
                <a:t>Model</a:t>
              </a:r>
              <a:endParaRPr lang="fr-FR" sz="1600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1700"/>
                </a:lnSpc>
              </a:pP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</a:rPr>
                <a:t>Optimum</a:t>
              </a:r>
              <a:endParaRPr lang="fr-FR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6" name="Flèche : droite rayée 35"/>
            <p:cNvSpPr>
              <a:spLocks/>
            </p:cNvSpPr>
            <p:nvPr/>
          </p:nvSpPr>
          <p:spPr>
            <a:xfrm rot="5400000">
              <a:off x="2778661" y="2396638"/>
              <a:ext cx="670522" cy="575130"/>
            </a:xfrm>
            <a:prstGeom prst="stripedRightArrow">
              <a:avLst/>
            </a:prstGeom>
            <a:solidFill>
              <a:srgbClr val="0085C7"/>
            </a:solidFill>
            <a:ln>
              <a:solidFill>
                <a:srgbClr val="0085C7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1433041" y="1786194"/>
              <a:ext cx="334912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400" b="1" dirty="0" err="1"/>
                <a:t>Aditional</a:t>
              </a:r>
              <a:r>
                <a:rPr lang="fr-FR" sz="1400" b="1" dirty="0"/>
                <a:t> Training information</a:t>
              </a:r>
            </a:p>
          </p:txBody>
        </p:sp>
        <p:sp>
          <p:nvSpPr>
            <p:cNvPr id="39" name="AutoShape 2"/>
            <p:cNvSpPr>
              <a:spLocks/>
            </p:cNvSpPr>
            <p:nvPr/>
          </p:nvSpPr>
          <p:spPr bwMode="auto">
            <a:xfrm>
              <a:off x="2447922" y="3585356"/>
              <a:ext cx="1332000" cy="360000"/>
            </a:xfrm>
            <a:prstGeom prst="roundRect">
              <a:avLst>
                <a:gd name="adj" fmla="val 8287"/>
              </a:avLst>
            </a:prstGeom>
            <a:solidFill>
              <a:schemeClr val="bg1"/>
            </a:solidFill>
            <a:ln w="25400" cap="flat" cmpd="sng">
              <a:solidFill>
                <a:srgbClr val="0085C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1400" b="1" dirty="0"/>
                <a:t>Representation</a:t>
              </a:r>
            </a:p>
          </p:txBody>
        </p:sp>
        <p:sp>
          <p:nvSpPr>
            <p:cNvPr id="40" name="Rectangle 13"/>
            <p:cNvSpPr>
              <a:spLocks/>
            </p:cNvSpPr>
            <p:nvPr/>
          </p:nvSpPr>
          <p:spPr bwMode="auto">
            <a:xfrm>
              <a:off x="2447922" y="3034732"/>
              <a:ext cx="1332000" cy="360000"/>
            </a:xfrm>
            <a:prstGeom prst="roundRect">
              <a:avLst>
                <a:gd name="adj" fmla="val 9255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ts val="1100"/>
                </a:lnSpc>
              </a:pPr>
              <a:r>
                <a:rPr lang="en-US" sz="1400" b="1" dirty="0"/>
                <a:t>Evaluation</a:t>
              </a:r>
            </a:p>
          </p:txBody>
        </p:sp>
        <p:sp>
          <p:nvSpPr>
            <p:cNvPr id="41" name="Rectangle 13"/>
            <p:cNvSpPr>
              <a:spLocks/>
            </p:cNvSpPr>
            <p:nvPr/>
          </p:nvSpPr>
          <p:spPr bwMode="auto">
            <a:xfrm>
              <a:off x="2447922" y="4142378"/>
              <a:ext cx="1332000" cy="360000"/>
            </a:xfrm>
            <a:prstGeom prst="roundRect">
              <a:avLst>
                <a:gd name="adj" fmla="val 8115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ts val="1100"/>
                </a:lnSpc>
              </a:pPr>
              <a:r>
                <a:rPr lang="en-US" sz="1400" b="1" dirty="0"/>
                <a:t>Optimization</a:t>
              </a:r>
            </a:p>
          </p:txBody>
        </p:sp>
        <p:cxnSp>
          <p:nvCxnSpPr>
            <p:cNvPr id="42" name="Elbow Connector 23"/>
            <p:cNvCxnSpPr>
              <a:stCxn id="39" idx="3"/>
              <a:endCxn id="35" idx="1"/>
            </p:cNvCxnSpPr>
            <p:nvPr/>
          </p:nvCxnSpPr>
          <p:spPr>
            <a:xfrm flipV="1">
              <a:off x="3779922" y="3764379"/>
              <a:ext cx="670359" cy="977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>
              <a:off x="3113922" y="3394732"/>
              <a:ext cx="0" cy="19062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>
              <a:off x="3113922" y="3945356"/>
              <a:ext cx="0" cy="19702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 : en angle 46"/>
            <p:cNvCxnSpPr/>
            <p:nvPr/>
          </p:nvCxnSpPr>
          <p:spPr>
            <a:xfrm flipV="1">
              <a:off x="1955047" y="3209429"/>
              <a:ext cx="485453" cy="554951"/>
            </a:xfrm>
            <a:prstGeom prst="bentConnector3">
              <a:avLst>
                <a:gd name="adj1" fmla="val 39096"/>
              </a:avLst>
            </a:prstGeom>
            <a:ln w="5715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23"/>
            <p:cNvCxnSpPr>
              <a:stCxn id="34" idx="3"/>
              <a:endCxn id="39" idx="1"/>
            </p:cNvCxnSpPr>
            <p:nvPr/>
          </p:nvCxnSpPr>
          <p:spPr>
            <a:xfrm>
              <a:off x="1955047" y="3764379"/>
              <a:ext cx="492875" cy="977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1542410" y="2008827"/>
              <a:ext cx="334912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400" dirty="0"/>
                <a:t>None, Output Labels Y, </a:t>
              </a:r>
              <a:r>
                <a:rPr lang="fr-FR" sz="1400" dirty="0" err="1"/>
                <a:t>Rewards</a:t>
              </a:r>
              <a:r>
                <a:rPr lang="fr-FR" sz="1400" dirty="0"/>
                <a:t>/</a:t>
              </a:r>
              <a:r>
                <a:rPr lang="fr-FR" sz="1400" dirty="0" err="1"/>
                <a:t>Penalities</a:t>
              </a:r>
              <a:endParaRPr lang="fr-FR" sz="1400" dirty="0"/>
            </a:p>
          </p:txBody>
        </p:sp>
        <p:cxnSp>
          <p:nvCxnSpPr>
            <p:cNvPr id="53" name="Connecteur : en angle 52"/>
            <p:cNvCxnSpPr>
              <a:stCxn id="34" idx="3"/>
              <a:endCxn id="41" idx="1"/>
            </p:cNvCxnSpPr>
            <p:nvPr/>
          </p:nvCxnSpPr>
          <p:spPr>
            <a:xfrm>
              <a:off x="1955047" y="3764379"/>
              <a:ext cx="492875" cy="557999"/>
            </a:xfrm>
            <a:prstGeom prst="bentConnector3">
              <a:avLst>
                <a:gd name="adj1" fmla="val 38405"/>
              </a:avLst>
            </a:prstGeom>
            <a:ln w="5715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Image 5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526" y="4196713"/>
              <a:ext cx="324000" cy="24664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5" name="Image 5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5526" y="3100337"/>
              <a:ext cx="324000" cy="24051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56" name="Groupe 55"/>
            <p:cNvGrpSpPr/>
            <p:nvPr/>
          </p:nvGrpSpPr>
          <p:grpSpPr>
            <a:xfrm>
              <a:off x="3836015" y="3657351"/>
              <a:ext cx="324000" cy="214056"/>
              <a:chOff x="3810615" y="3657351"/>
              <a:chExt cx="324000" cy="214056"/>
            </a:xfrm>
          </p:grpSpPr>
          <p:sp>
            <p:nvSpPr>
              <p:cNvPr id="57" name="Ellipse 56"/>
              <p:cNvSpPr/>
              <p:nvPr/>
            </p:nvSpPr>
            <p:spPr>
              <a:xfrm>
                <a:off x="3849697" y="3688949"/>
                <a:ext cx="257406" cy="15085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58" name="Picture 2" descr="Afficher l'image d'origine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26" t="28407" r="18344" b="28631"/>
              <a:stretch/>
            </p:blipFill>
            <p:spPr bwMode="auto">
              <a:xfrm>
                <a:off x="3810615" y="3657351"/>
                <a:ext cx="324000" cy="214056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08783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/>
          <p:cNvSpPr txBox="1"/>
          <p:nvPr/>
        </p:nvSpPr>
        <p:spPr>
          <a:xfrm>
            <a:off x="6550429" y="2442323"/>
            <a:ext cx="5109556" cy="2916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fr-FR" sz="2800" b="1" dirty="0"/>
              <a:t>Data </a:t>
            </a:r>
            <a:r>
              <a:rPr lang="fr-FR" sz="2800" b="1" dirty="0" err="1"/>
              <a:t>is</a:t>
            </a:r>
            <a:r>
              <a:rPr lang="fr-FR" sz="2800" b="1" dirty="0"/>
              <a:t> not </a:t>
            </a:r>
            <a:r>
              <a:rPr lang="fr-FR" sz="2800" b="1" dirty="0" err="1"/>
              <a:t>enough</a:t>
            </a:r>
            <a:endParaRPr lang="fr-FR" sz="2800" b="1" dirty="0"/>
          </a:p>
          <a:p>
            <a:pPr algn="ctr"/>
            <a:endParaRPr lang="fr-FR" sz="2800" b="1" dirty="0"/>
          </a:p>
          <a:p>
            <a:pPr algn="just"/>
            <a:r>
              <a:rPr lang="en-US" dirty="0"/>
              <a:t>Every learner must embody some knowledge or assumptions beyond the data it’s given in order to </a:t>
            </a:r>
            <a:r>
              <a:rPr lang="fr-FR" dirty="0" err="1"/>
              <a:t>generalize</a:t>
            </a:r>
            <a:r>
              <a:rPr lang="fr-FR" dirty="0"/>
              <a:t> </a:t>
            </a:r>
            <a:r>
              <a:rPr lang="fr-FR" dirty="0" err="1"/>
              <a:t>beyond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pPr algn="just"/>
            <a:endParaRPr lang="fr-FR" sz="2800" b="1" dirty="0"/>
          </a:p>
          <a:p>
            <a:r>
              <a:rPr lang="en-US" dirty="0"/>
              <a:t>One of the key criteria for choosing a representation is which kinds of knowledge are easily </a:t>
            </a:r>
            <a:r>
              <a:rPr lang="fr-FR" dirty="0" err="1"/>
              <a:t>expressed</a:t>
            </a:r>
            <a:r>
              <a:rPr lang="fr-FR" dirty="0"/>
              <a:t> in </a:t>
            </a:r>
            <a:r>
              <a:rPr lang="fr-FR" dirty="0" err="1"/>
              <a:t>it</a:t>
            </a:r>
            <a:endParaRPr lang="fr-FR" sz="28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grpSp>
        <p:nvGrpSpPr>
          <p:cNvPr id="18" name="Groupe 17"/>
          <p:cNvGrpSpPr/>
          <p:nvPr/>
        </p:nvGrpSpPr>
        <p:grpSpPr>
          <a:xfrm>
            <a:off x="610422" y="1966305"/>
            <a:ext cx="5024082" cy="2831181"/>
            <a:chOff x="610422" y="1786194"/>
            <a:chExt cx="5024082" cy="2831181"/>
          </a:xfrm>
        </p:grpSpPr>
        <p:sp>
          <p:nvSpPr>
            <p:cNvPr id="21" name="Rectangle : coins arrondis 20"/>
            <p:cNvSpPr/>
            <p:nvPr/>
          </p:nvSpPr>
          <p:spPr>
            <a:xfrm>
              <a:off x="1703706" y="2917321"/>
              <a:ext cx="2820433" cy="1700054"/>
            </a:xfrm>
            <a:prstGeom prst="roundRect">
              <a:avLst>
                <a:gd name="adj" fmla="val 2993"/>
              </a:avLst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bIns="0" rtlCol="0" anchor="ctr"/>
            <a:lstStyle/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Flèche : chevron 21"/>
            <p:cNvSpPr/>
            <p:nvPr/>
          </p:nvSpPr>
          <p:spPr>
            <a:xfrm>
              <a:off x="610422" y="3436574"/>
              <a:ext cx="1344625" cy="655610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0" rtlCol="0" anchor="ctr"/>
            <a:lstStyle/>
            <a:p>
              <a:pPr algn="ctr">
                <a:lnSpc>
                  <a:spcPts val="1700"/>
                </a:lnSpc>
              </a:pPr>
              <a:r>
                <a:rPr lang="fr-FR" b="1" dirty="0">
                  <a:solidFill>
                    <a:schemeClr val="tx1"/>
                  </a:solidFill>
                </a:rPr>
                <a:t>Data </a:t>
              </a:r>
            </a:p>
            <a:p>
              <a:pPr algn="ctr">
                <a:lnSpc>
                  <a:spcPts val="1700"/>
                </a:lnSpc>
              </a:pPr>
              <a:r>
                <a:rPr lang="fr-FR" sz="1400" dirty="0">
                  <a:solidFill>
                    <a:schemeClr val="accent3">
                      <a:lumMod val="50000"/>
                    </a:schemeClr>
                  </a:solidFill>
                </a:rPr>
                <a:t>Informations</a:t>
              </a:r>
            </a:p>
          </p:txBody>
        </p:sp>
        <p:sp>
          <p:nvSpPr>
            <p:cNvPr id="24" name="Flèche : chevron 23"/>
            <p:cNvSpPr/>
            <p:nvPr/>
          </p:nvSpPr>
          <p:spPr>
            <a:xfrm>
              <a:off x="4289879" y="3436574"/>
              <a:ext cx="1344625" cy="655610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ts val="1700"/>
                </a:lnSpc>
              </a:pPr>
              <a:r>
                <a:rPr lang="fr-FR" b="1" dirty="0">
                  <a:solidFill>
                    <a:schemeClr val="tx1"/>
                  </a:solidFill>
                </a:rPr>
                <a:t>Model</a:t>
              </a:r>
              <a:endParaRPr lang="fr-FR" sz="1600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1700"/>
                </a:lnSpc>
              </a:pP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</a:rPr>
                <a:t>Optimum</a:t>
              </a:r>
              <a:endParaRPr lang="fr-FR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" name="Flèche : droite rayée 24"/>
            <p:cNvSpPr>
              <a:spLocks/>
            </p:cNvSpPr>
            <p:nvPr/>
          </p:nvSpPr>
          <p:spPr>
            <a:xfrm rot="5400000">
              <a:off x="2778661" y="2396638"/>
              <a:ext cx="670522" cy="575130"/>
            </a:xfrm>
            <a:prstGeom prst="stripedRightArrow">
              <a:avLst/>
            </a:prstGeom>
            <a:solidFill>
              <a:srgbClr val="0085C7"/>
            </a:solidFill>
            <a:ln>
              <a:solidFill>
                <a:srgbClr val="0085C7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433041" y="1786194"/>
              <a:ext cx="334912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400" b="1" dirty="0" err="1"/>
                <a:t>Aditional</a:t>
              </a:r>
              <a:r>
                <a:rPr lang="fr-FR" sz="1400" b="1" dirty="0"/>
                <a:t> Training information</a:t>
              </a:r>
            </a:p>
          </p:txBody>
        </p:sp>
        <p:sp>
          <p:nvSpPr>
            <p:cNvPr id="27" name="AutoShape 2"/>
            <p:cNvSpPr>
              <a:spLocks/>
            </p:cNvSpPr>
            <p:nvPr/>
          </p:nvSpPr>
          <p:spPr bwMode="auto">
            <a:xfrm>
              <a:off x="2447922" y="3585356"/>
              <a:ext cx="1332000" cy="360000"/>
            </a:xfrm>
            <a:prstGeom prst="roundRect">
              <a:avLst>
                <a:gd name="adj" fmla="val 8287"/>
              </a:avLst>
            </a:prstGeom>
            <a:solidFill>
              <a:schemeClr val="bg1"/>
            </a:solidFill>
            <a:ln w="25400" cap="flat" cmpd="sng">
              <a:solidFill>
                <a:srgbClr val="0085C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1400" b="1" dirty="0"/>
                <a:t>Representation</a:t>
              </a:r>
            </a:p>
          </p:txBody>
        </p:sp>
        <p:sp>
          <p:nvSpPr>
            <p:cNvPr id="28" name="Rectangle 13"/>
            <p:cNvSpPr>
              <a:spLocks/>
            </p:cNvSpPr>
            <p:nvPr/>
          </p:nvSpPr>
          <p:spPr bwMode="auto">
            <a:xfrm>
              <a:off x="2447922" y="3034732"/>
              <a:ext cx="1332000" cy="360000"/>
            </a:xfrm>
            <a:prstGeom prst="roundRect">
              <a:avLst>
                <a:gd name="adj" fmla="val 9255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ts val="1100"/>
                </a:lnSpc>
              </a:pPr>
              <a:r>
                <a:rPr lang="en-US" sz="1400" b="1" dirty="0"/>
                <a:t>Evaluation</a:t>
              </a:r>
            </a:p>
          </p:txBody>
        </p:sp>
        <p:sp>
          <p:nvSpPr>
            <p:cNvPr id="29" name="Rectangle 13"/>
            <p:cNvSpPr>
              <a:spLocks/>
            </p:cNvSpPr>
            <p:nvPr/>
          </p:nvSpPr>
          <p:spPr bwMode="auto">
            <a:xfrm>
              <a:off x="2447922" y="4142378"/>
              <a:ext cx="1332000" cy="360000"/>
            </a:xfrm>
            <a:prstGeom prst="roundRect">
              <a:avLst>
                <a:gd name="adj" fmla="val 8115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ts val="1100"/>
                </a:lnSpc>
              </a:pPr>
              <a:r>
                <a:rPr lang="en-US" sz="1400" b="1" dirty="0"/>
                <a:t>Optimization</a:t>
              </a:r>
            </a:p>
          </p:txBody>
        </p:sp>
        <p:cxnSp>
          <p:nvCxnSpPr>
            <p:cNvPr id="31" name="Elbow Connector 23"/>
            <p:cNvCxnSpPr>
              <a:stCxn id="27" idx="3"/>
              <a:endCxn id="24" idx="1"/>
            </p:cNvCxnSpPr>
            <p:nvPr/>
          </p:nvCxnSpPr>
          <p:spPr>
            <a:xfrm flipV="1">
              <a:off x="3779922" y="3764379"/>
              <a:ext cx="670359" cy="977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>
              <a:off x="3113922" y="3394732"/>
              <a:ext cx="0" cy="19062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3113922" y="3945356"/>
              <a:ext cx="0" cy="19702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 : en angle 33"/>
            <p:cNvCxnSpPr/>
            <p:nvPr/>
          </p:nvCxnSpPr>
          <p:spPr>
            <a:xfrm flipV="1">
              <a:off x="1955047" y="3209429"/>
              <a:ext cx="485453" cy="554951"/>
            </a:xfrm>
            <a:prstGeom prst="bentConnector3">
              <a:avLst>
                <a:gd name="adj1" fmla="val 39096"/>
              </a:avLst>
            </a:prstGeom>
            <a:ln w="5715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23"/>
            <p:cNvCxnSpPr>
              <a:stCxn id="22" idx="3"/>
              <a:endCxn id="27" idx="1"/>
            </p:cNvCxnSpPr>
            <p:nvPr/>
          </p:nvCxnSpPr>
          <p:spPr>
            <a:xfrm>
              <a:off x="1955047" y="3764379"/>
              <a:ext cx="492875" cy="977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1542410" y="2008827"/>
              <a:ext cx="334912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400" dirty="0"/>
                <a:t>None, Output Labels Y, </a:t>
              </a:r>
              <a:r>
                <a:rPr lang="fr-FR" sz="1400" dirty="0" err="1"/>
                <a:t>Rewards</a:t>
              </a:r>
              <a:r>
                <a:rPr lang="fr-FR" sz="1400" dirty="0"/>
                <a:t>/</a:t>
              </a:r>
              <a:r>
                <a:rPr lang="fr-FR" sz="1400" dirty="0" err="1"/>
                <a:t>Penalities</a:t>
              </a:r>
              <a:endParaRPr lang="fr-FR" sz="1400" dirty="0"/>
            </a:p>
          </p:txBody>
        </p:sp>
        <p:cxnSp>
          <p:nvCxnSpPr>
            <p:cNvPr id="37" name="Connecteur : en angle 36"/>
            <p:cNvCxnSpPr>
              <a:stCxn id="22" idx="3"/>
              <a:endCxn id="29" idx="1"/>
            </p:cNvCxnSpPr>
            <p:nvPr/>
          </p:nvCxnSpPr>
          <p:spPr>
            <a:xfrm>
              <a:off x="1955047" y="3764379"/>
              <a:ext cx="492875" cy="557999"/>
            </a:xfrm>
            <a:prstGeom prst="bentConnector3">
              <a:avLst>
                <a:gd name="adj1" fmla="val 38405"/>
              </a:avLst>
            </a:prstGeom>
            <a:ln w="5715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529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4</a:t>
            </a:fld>
            <a:endParaRPr lang="fr-FR"/>
          </a:p>
        </p:txBody>
      </p:sp>
      <p:grpSp>
        <p:nvGrpSpPr>
          <p:cNvPr id="4" name="Groupe 3"/>
          <p:cNvGrpSpPr>
            <a:grpSpLocks noChangeAspect="1"/>
          </p:cNvGrpSpPr>
          <p:nvPr/>
        </p:nvGrpSpPr>
        <p:grpSpPr>
          <a:xfrm>
            <a:off x="4135469" y="1513228"/>
            <a:ext cx="3929723" cy="3600000"/>
            <a:chOff x="6329987" y="1531479"/>
            <a:chExt cx="3588020" cy="3286966"/>
          </a:xfr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" name="Ellipse 4"/>
            <p:cNvSpPr/>
            <p:nvPr/>
          </p:nvSpPr>
          <p:spPr>
            <a:xfrm>
              <a:off x="7115997" y="1531479"/>
              <a:ext cx="2016000" cy="20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Ellipse 5"/>
            <p:cNvSpPr/>
            <p:nvPr/>
          </p:nvSpPr>
          <p:spPr>
            <a:xfrm>
              <a:off x="6329987" y="2802445"/>
              <a:ext cx="2016000" cy="20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Ellipse 6"/>
            <p:cNvSpPr/>
            <p:nvPr/>
          </p:nvSpPr>
          <p:spPr>
            <a:xfrm>
              <a:off x="7902007" y="2712504"/>
              <a:ext cx="2016000" cy="201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fr-FR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4306320" y="1669745"/>
            <a:ext cx="3588020" cy="3286966"/>
            <a:chOff x="6329987" y="1531479"/>
            <a:chExt cx="3588020" cy="3286966"/>
          </a:xfrm>
          <a:effectLst/>
        </p:grpSpPr>
        <p:sp>
          <p:nvSpPr>
            <p:cNvPr id="9" name="Ellipse 8"/>
            <p:cNvSpPr/>
            <p:nvPr/>
          </p:nvSpPr>
          <p:spPr>
            <a:xfrm>
              <a:off x="7115997" y="1531479"/>
              <a:ext cx="2016000" cy="2016000"/>
            </a:xfrm>
            <a:prstGeom prst="ellipse">
              <a:avLst/>
            </a:prstGeom>
            <a:solidFill>
              <a:srgbClr val="A9D3B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36000" bIns="180000" rtlCol="0" anchor="ctr"/>
            <a:lstStyle/>
            <a:p>
              <a:pPr algn="ctr"/>
              <a:r>
                <a:rPr lang="fr-F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BUSINESS</a:t>
              </a:r>
            </a:p>
            <a:p>
              <a:pPr algn="ctr"/>
              <a:r>
                <a:rPr lang="fr-FR" sz="11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&amp; </a:t>
              </a:r>
            </a:p>
            <a:p>
              <a:pPr algn="ctr"/>
              <a:r>
                <a:rPr lang="fr-F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DOMAIN KNOWLEDGE</a:t>
              </a: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7902007" y="2712504"/>
              <a:ext cx="2016000" cy="2016000"/>
            </a:xfrm>
            <a:prstGeom prst="ellips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52000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 MATHEMATICS</a:t>
              </a:r>
            </a:p>
          </p:txBody>
        </p:sp>
        <p:sp>
          <p:nvSpPr>
            <p:cNvPr id="11" name="Ellipse 10"/>
            <p:cNvSpPr/>
            <p:nvPr/>
          </p:nvSpPr>
          <p:spPr>
            <a:xfrm>
              <a:off x="6329987" y="2802445"/>
              <a:ext cx="2016000" cy="2016000"/>
            </a:xfrm>
            <a:prstGeom prst="ellipse">
              <a:avLst/>
            </a:prstGeom>
            <a:solidFill>
              <a:srgbClr val="00B0F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COMPUTER  </a:t>
              </a:r>
            </a:p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SCIENCE </a:t>
              </a: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8025505" y="2222877"/>
            <a:ext cx="147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DATASCIENCE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3170812" y="5756807"/>
            <a:ext cx="6004270" cy="623865"/>
            <a:chOff x="3170812" y="5756807"/>
            <a:chExt cx="6004270" cy="623865"/>
          </a:xfrm>
        </p:grpSpPr>
        <p:sp>
          <p:nvSpPr>
            <p:cNvPr id="17" name="Rectangle 16"/>
            <p:cNvSpPr/>
            <p:nvPr/>
          </p:nvSpPr>
          <p:spPr>
            <a:xfrm>
              <a:off x="3170812" y="5756807"/>
              <a:ext cx="234388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37302E"/>
                  </a:solidFill>
                </a:rPr>
                <a:t>Deductive reasoning 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(hypothesis-based) </a:t>
              </a:r>
              <a:endParaRPr lang="fr-F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27472" y="5765119"/>
              <a:ext cx="2347610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37302E"/>
                  </a:solidFill>
                </a:rPr>
                <a:t>Inductive reasoning 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(pattern-based)</a:t>
              </a:r>
              <a:endPara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Double flèche horizontale 3"/>
            <p:cNvSpPr/>
            <p:nvPr/>
          </p:nvSpPr>
          <p:spPr>
            <a:xfrm>
              <a:off x="5493879" y="5824537"/>
              <a:ext cx="1329535" cy="404521"/>
            </a:xfrm>
            <a:prstGeom prst="leftRightArrow">
              <a:avLst>
                <a:gd name="adj1" fmla="val 50000"/>
                <a:gd name="adj2" fmla="val 58085"/>
              </a:avLst>
            </a:prstGeom>
            <a:solidFill>
              <a:srgbClr val="A9D3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400" b="1" dirty="0"/>
                <a:t>TREND</a:t>
              </a:r>
              <a:endParaRPr lang="fr-FR" b="1" dirty="0"/>
            </a:p>
          </p:txBody>
        </p:sp>
      </p:grp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2716">
            <a:off x="119430" y="169037"/>
            <a:ext cx="1459419" cy="103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3990392" y="360218"/>
            <a:ext cx="4211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DATASCIENCE?</a:t>
            </a:r>
          </a:p>
        </p:txBody>
      </p:sp>
      <p:cxnSp>
        <p:nvCxnSpPr>
          <p:cNvPr id="23" name="Connecteur droit 22"/>
          <p:cNvCxnSpPr>
            <a:stCxn id="2" idx="0"/>
            <a:endCxn id="2" idx="4"/>
          </p:cNvCxnSpPr>
          <p:nvPr/>
        </p:nvCxnSpPr>
        <p:spPr>
          <a:xfrm>
            <a:off x="6061617" y="3276910"/>
            <a:ext cx="0" cy="4088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>
            <a:stCxn id="2" idx="2"/>
            <a:endCxn id="2" idx="6"/>
          </p:cNvCxnSpPr>
          <p:nvPr/>
        </p:nvCxnSpPr>
        <p:spPr>
          <a:xfrm>
            <a:off x="5857199" y="3481328"/>
            <a:ext cx="40883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>
            <a:spLocks noChangeAspect="1"/>
          </p:cNvSpPr>
          <p:nvPr/>
        </p:nvSpPr>
        <p:spPr>
          <a:xfrm>
            <a:off x="5857199" y="3276910"/>
            <a:ext cx="408835" cy="408835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" name="Groupe 12"/>
          <p:cNvGrpSpPr/>
          <p:nvPr/>
        </p:nvGrpSpPr>
        <p:grpSpPr>
          <a:xfrm>
            <a:off x="6206162" y="2410659"/>
            <a:ext cx="1857247" cy="926123"/>
            <a:chOff x="5375602" y="1387307"/>
            <a:chExt cx="1857247" cy="926123"/>
          </a:xfrm>
        </p:grpSpPr>
        <p:cxnSp>
          <p:nvCxnSpPr>
            <p:cNvPr id="14" name="Connecteur droit 13"/>
            <p:cNvCxnSpPr/>
            <p:nvPr/>
          </p:nvCxnSpPr>
          <p:spPr>
            <a:xfrm flipH="1">
              <a:off x="6902326" y="1387307"/>
              <a:ext cx="330523" cy="2859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>
              <a:endCxn id="2" idx="7"/>
            </p:cNvCxnSpPr>
            <p:nvPr/>
          </p:nvCxnSpPr>
          <p:spPr>
            <a:xfrm flipH="1">
              <a:off x="5375602" y="1392045"/>
              <a:ext cx="1528826" cy="921385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sys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2591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/>
          <p:cNvSpPr txBox="1"/>
          <p:nvPr/>
        </p:nvSpPr>
        <p:spPr>
          <a:xfrm>
            <a:off x="6550429" y="2442323"/>
            <a:ext cx="5109556" cy="29162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fr-FR" sz="2800" b="1" dirty="0"/>
          </a:p>
          <a:p>
            <a:pPr algn="ctr"/>
            <a:endParaRPr lang="fr-FR" sz="2800" b="1" dirty="0"/>
          </a:p>
          <a:p>
            <a:pPr algn="ctr"/>
            <a:endParaRPr lang="fr-FR" sz="2800" b="1" dirty="0"/>
          </a:p>
          <a:p>
            <a:pPr algn="ctr"/>
            <a:r>
              <a:rPr lang="fr-FR" sz="2800" b="1" dirty="0"/>
              <a:t>not </a:t>
            </a:r>
            <a:r>
              <a:rPr lang="fr-FR" sz="2800" b="1" dirty="0" err="1"/>
              <a:t>only</a:t>
            </a:r>
            <a:r>
              <a:rPr lang="fr-FR" sz="2800" b="1" dirty="0"/>
              <a:t> one model</a:t>
            </a:r>
          </a:p>
        </p:txBody>
      </p:sp>
      <p:sp>
        <p:nvSpPr>
          <p:cNvPr id="2" name="Rectangle 1"/>
          <p:cNvSpPr/>
          <p:nvPr/>
        </p:nvSpPr>
        <p:spPr>
          <a:xfrm>
            <a:off x="6550429" y="3001820"/>
            <a:ext cx="51095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MR9"/>
              </a:rPr>
              <a:t>The fundamental goal of machine learning is to </a:t>
            </a:r>
            <a:r>
              <a:rPr lang="en-US" i="1" dirty="0">
                <a:latin typeface="CMTI9"/>
              </a:rPr>
              <a:t>generalize </a:t>
            </a:r>
            <a:r>
              <a:rPr lang="en-US" dirty="0">
                <a:latin typeface="CMR9"/>
              </a:rPr>
              <a:t>beyond the examples in the training set.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  <p:grpSp>
        <p:nvGrpSpPr>
          <p:cNvPr id="19" name="Groupe 18"/>
          <p:cNvGrpSpPr/>
          <p:nvPr/>
        </p:nvGrpSpPr>
        <p:grpSpPr>
          <a:xfrm>
            <a:off x="610422" y="1966305"/>
            <a:ext cx="5024082" cy="2831181"/>
            <a:chOff x="610422" y="1786194"/>
            <a:chExt cx="5024082" cy="2831181"/>
          </a:xfrm>
        </p:grpSpPr>
        <p:sp>
          <p:nvSpPr>
            <p:cNvPr id="21" name="Rectangle : coins arrondis 20"/>
            <p:cNvSpPr/>
            <p:nvPr/>
          </p:nvSpPr>
          <p:spPr>
            <a:xfrm>
              <a:off x="1703706" y="2917321"/>
              <a:ext cx="2820433" cy="1700054"/>
            </a:xfrm>
            <a:prstGeom prst="roundRect">
              <a:avLst>
                <a:gd name="adj" fmla="val 2993"/>
              </a:avLst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bIns="0" rtlCol="0" anchor="ctr"/>
            <a:lstStyle/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  <a:p>
              <a:pPr algn="ctr"/>
              <a:endParaRPr lang="fr-F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Flèche : chevron 21"/>
            <p:cNvSpPr/>
            <p:nvPr/>
          </p:nvSpPr>
          <p:spPr>
            <a:xfrm>
              <a:off x="610422" y="3436574"/>
              <a:ext cx="1344625" cy="655610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rIns="0" rtlCol="0" anchor="ctr"/>
            <a:lstStyle/>
            <a:p>
              <a:pPr algn="ctr">
                <a:lnSpc>
                  <a:spcPts val="1700"/>
                </a:lnSpc>
              </a:pPr>
              <a:r>
                <a:rPr lang="fr-FR" b="1" dirty="0">
                  <a:solidFill>
                    <a:schemeClr val="tx1"/>
                  </a:solidFill>
                </a:rPr>
                <a:t>Data </a:t>
              </a:r>
            </a:p>
            <a:p>
              <a:pPr algn="ctr">
                <a:lnSpc>
                  <a:spcPts val="1700"/>
                </a:lnSpc>
              </a:pPr>
              <a:r>
                <a:rPr lang="fr-FR" sz="1400" dirty="0">
                  <a:solidFill>
                    <a:schemeClr val="accent3">
                      <a:lumMod val="50000"/>
                    </a:schemeClr>
                  </a:solidFill>
                </a:rPr>
                <a:t>Informations</a:t>
              </a:r>
            </a:p>
          </p:txBody>
        </p:sp>
        <p:sp>
          <p:nvSpPr>
            <p:cNvPr id="24" name="Flèche : chevron 23"/>
            <p:cNvSpPr/>
            <p:nvPr/>
          </p:nvSpPr>
          <p:spPr>
            <a:xfrm>
              <a:off x="4289879" y="3436574"/>
              <a:ext cx="1344625" cy="655610"/>
            </a:xfrm>
            <a:prstGeom prst="chevron">
              <a:avLst>
                <a:gd name="adj" fmla="val 244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ts val="1700"/>
                </a:lnSpc>
              </a:pPr>
              <a:r>
                <a:rPr lang="fr-FR" b="1" dirty="0">
                  <a:solidFill>
                    <a:schemeClr val="tx1"/>
                  </a:solidFill>
                </a:rPr>
                <a:t>Model</a:t>
              </a:r>
              <a:endParaRPr lang="fr-FR" sz="1600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1700"/>
                </a:lnSpc>
              </a:pPr>
              <a:r>
                <a:rPr lang="fr-FR" sz="1200" dirty="0">
                  <a:solidFill>
                    <a:schemeClr val="accent3">
                      <a:lumMod val="50000"/>
                    </a:schemeClr>
                  </a:solidFill>
                </a:rPr>
                <a:t>Optimum</a:t>
              </a:r>
              <a:endParaRPr lang="fr-FR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" name="Flèche : droite rayée 24"/>
            <p:cNvSpPr>
              <a:spLocks/>
            </p:cNvSpPr>
            <p:nvPr/>
          </p:nvSpPr>
          <p:spPr>
            <a:xfrm rot="5400000">
              <a:off x="2778661" y="2396638"/>
              <a:ext cx="670522" cy="575130"/>
            </a:xfrm>
            <a:prstGeom prst="stripedRightArrow">
              <a:avLst/>
            </a:prstGeom>
            <a:solidFill>
              <a:srgbClr val="0085C7"/>
            </a:solidFill>
            <a:ln>
              <a:solidFill>
                <a:srgbClr val="0085C7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433041" y="1786194"/>
              <a:ext cx="334912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400" b="1" dirty="0" err="1"/>
                <a:t>Aditional</a:t>
              </a:r>
              <a:r>
                <a:rPr lang="fr-FR" sz="1400" b="1" dirty="0"/>
                <a:t> Training information</a:t>
              </a:r>
            </a:p>
          </p:txBody>
        </p:sp>
        <p:sp>
          <p:nvSpPr>
            <p:cNvPr id="27" name="AutoShape 2"/>
            <p:cNvSpPr>
              <a:spLocks/>
            </p:cNvSpPr>
            <p:nvPr/>
          </p:nvSpPr>
          <p:spPr bwMode="auto">
            <a:xfrm>
              <a:off x="2447922" y="3585356"/>
              <a:ext cx="1332000" cy="360000"/>
            </a:xfrm>
            <a:prstGeom prst="roundRect">
              <a:avLst>
                <a:gd name="adj" fmla="val 8287"/>
              </a:avLst>
            </a:prstGeom>
            <a:solidFill>
              <a:schemeClr val="bg1"/>
            </a:solidFill>
            <a:ln w="25400" cap="flat" cmpd="sng">
              <a:solidFill>
                <a:srgbClr val="0085C7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1400" b="1" dirty="0"/>
                <a:t>Representation</a:t>
              </a:r>
            </a:p>
          </p:txBody>
        </p:sp>
        <p:sp>
          <p:nvSpPr>
            <p:cNvPr id="28" name="Rectangle 13"/>
            <p:cNvSpPr>
              <a:spLocks/>
            </p:cNvSpPr>
            <p:nvPr/>
          </p:nvSpPr>
          <p:spPr bwMode="auto">
            <a:xfrm>
              <a:off x="2447922" y="3034732"/>
              <a:ext cx="1332000" cy="360000"/>
            </a:xfrm>
            <a:prstGeom prst="roundRect">
              <a:avLst>
                <a:gd name="adj" fmla="val 9255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ts val="1100"/>
                </a:lnSpc>
              </a:pPr>
              <a:r>
                <a:rPr lang="en-US" sz="1400" b="1" dirty="0"/>
                <a:t>Evaluation</a:t>
              </a:r>
            </a:p>
          </p:txBody>
        </p:sp>
        <p:sp>
          <p:nvSpPr>
            <p:cNvPr id="29" name="Rectangle 13"/>
            <p:cNvSpPr>
              <a:spLocks/>
            </p:cNvSpPr>
            <p:nvPr/>
          </p:nvSpPr>
          <p:spPr bwMode="auto">
            <a:xfrm>
              <a:off x="2447922" y="4142378"/>
              <a:ext cx="1332000" cy="360000"/>
            </a:xfrm>
            <a:prstGeom prst="roundRect">
              <a:avLst>
                <a:gd name="adj" fmla="val 8115"/>
              </a:avLst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ts val="1100"/>
                </a:lnSpc>
              </a:pPr>
              <a:r>
                <a:rPr lang="en-US" sz="1400" b="1" dirty="0"/>
                <a:t>Optimization</a:t>
              </a:r>
            </a:p>
          </p:txBody>
        </p:sp>
        <p:cxnSp>
          <p:nvCxnSpPr>
            <p:cNvPr id="31" name="Elbow Connector 23"/>
            <p:cNvCxnSpPr>
              <a:stCxn id="27" idx="3"/>
              <a:endCxn id="24" idx="1"/>
            </p:cNvCxnSpPr>
            <p:nvPr/>
          </p:nvCxnSpPr>
          <p:spPr>
            <a:xfrm flipV="1">
              <a:off x="3779922" y="3764379"/>
              <a:ext cx="670359" cy="977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>
              <a:off x="3113922" y="3394732"/>
              <a:ext cx="0" cy="19062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3113922" y="3945356"/>
              <a:ext cx="0" cy="197022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 : en angle 33"/>
            <p:cNvCxnSpPr/>
            <p:nvPr/>
          </p:nvCxnSpPr>
          <p:spPr>
            <a:xfrm flipV="1">
              <a:off x="1955047" y="3209429"/>
              <a:ext cx="485453" cy="554951"/>
            </a:xfrm>
            <a:prstGeom prst="bentConnector3">
              <a:avLst>
                <a:gd name="adj1" fmla="val 39096"/>
              </a:avLst>
            </a:prstGeom>
            <a:ln w="5715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23"/>
            <p:cNvCxnSpPr>
              <a:stCxn id="22" idx="3"/>
              <a:endCxn id="27" idx="1"/>
            </p:cNvCxnSpPr>
            <p:nvPr/>
          </p:nvCxnSpPr>
          <p:spPr>
            <a:xfrm>
              <a:off x="1955047" y="3764379"/>
              <a:ext cx="492875" cy="977"/>
            </a:xfrm>
            <a:prstGeom prst="bentConnector3">
              <a:avLst>
                <a:gd name="adj1" fmla="val 50000"/>
              </a:avLst>
            </a:prstGeom>
            <a:ln w="57150" cmpd="sng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1542410" y="2008827"/>
              <a:ext cx="3349128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fr-FR" sz="1400" dirty="0"/>
                <a:t>None, Output Labels Y, </a:t>
              </a:r>
              <a:r>
                <a:rPr lang="fr-FR" sz="1400" dirty="0" err="1"/>
                <a:t>Rewards</a:t>
              </a:r>
              <a:r>
                <a:rPr lang="fr-FR" sz="1400" dirty="0"/>
                <a:t>/</a:t>
              </a:r>
              <a:r>
                <a:rPr lang="fr-FR" sz="1400" dirty="0" err="1"/>
                <a:t>Penalities</a:t>
              </a:r>
              <a:endParaRPr lang="fr-FR" sz="1400" dirty="0"/>
            </a:p>
          </p:txBody>
        </p:sp>
        <p:cxnSp>
          <p:nvCxnSpPr>
            <p:cNvPr id="37" name="Connecteur : en angle 36"/>
            <p:cNvCxnSpPr>
              <a:stCxn id="22" idx="3"/>
              <a:endCxn id="29" idx="1"/>
            </p:cNvCxnSpPr>
            <p:nvPr/>
          </p:nvCxnSpPr>
          <p:spPr>
            <a:xfrm>
              <a:off x="1955047" y="3764379"/>
              <a:ext cx="492875" cy="557999"/>
            </a:xfrm>
            <a:prstGeom prst="bentConnector3">
              <a:avLst>
                <a:gd name="adj1" fmla="val 38405"/>
              </a:avLst>
            </a:prstGeom>
            <a:ln w="57150">
              <a:solidFill>
                <a:schemeClr val="tx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/>
          <p:cNvSpPr txBox="1"/>
          <p:nvPr/>
        </p:nvSpPr>
        <p:spPr>
          <a:xfrm>
            <a:off x="8867775" y="6514369"/>
            <a:ext cx="279221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Source: 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Pedros</a:t>
            </a:r>
            <a:r>
              <a:rPr lang="fr-FR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1">
                    <a:lumMod val="65000"/>
                  </a:schemeClr>
                </a:solidFill>
              </a:rPr>
              <a:t>Domingos</a:t>
            </a:r>
            <a:endParaRPr lang="fr-FR" sz="11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77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Image 4" descr="ques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785" y="1496907"/>
            <a:ext cx="5329767" cy="4845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381250" y="360218"/>
            <a:ext cx="5429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4187441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3756026" y="2830773"/>
            <a:ext cx="8435976" cy="1925821"/>
            <a:chOff x="1" y="2320063"/>
            <a:chExt cx="12192000" cy="1925822"/>
          </a:xfrm>
          <a:noFill/>
        </p:grpSpPr>
        <p:sp>
          <p:nvSpPr>
            <p:cNvPr id="10" name="Rectangle 9"/>
            <p:cNvSpPr/>
            <p:nvPr/>
          </p:nvSpPr>
          <p:spPr>
            <a:xfrm>
              <a:off x="1" y="3335517"/>
              <a:ext cx="12192000" cy="9103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fr-FR" sz="2400" b="1" kern="0" dirty="0">
                  <a:solidFill>
                    <a:srgbClr val="0085C7"/>
                  </a:solidFill>
                </a:rPr>
                <a:t>DATASCIENCE GUIDING PRINCIPLES</a:t>
              </a:r>
              <a:endParaRPr kumimoji="0" lang="fr-FR" sz="2400" b="1" i="0" u="none" strike="noStrike" kern="0" cap="none" spc="0" normalizeH="0" baseline="0" noProof="0" dirty="0">
                <a:ln>
                  <a:noFill/>
                </a:ln>
                <a:solidFill>
                  <a:srgbClr val="0085C7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</a:rPr>
                <a:t>MODULE 1 LECTURE 3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" y="2320063"/>
              <a:ext cx="12191999" cy="11499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BIG DATA &amp; DATASCIENCE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rPr>
                <a:t>FOR BUSINESS SOLUTIONS</a:t>
              </a:r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6645" y="6164982"/>
            <a:ext cx="1404000" cy="539780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42</a:t>
            </a:fld>
            <a:endParaRPr lang="fr-FR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089" y="6242978"/>
            <a:ext cx="1044000" cy="46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1591525" y="130420"/>
            <a:ext cx="900895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Chabane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 HIMMI 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0085C7"/>
                </a:solidFill>
                <a:effectLst/>
                <a:uLnTx/>
                <a:uFillTx/>
              </a:rPr>
              <a:t>  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 Gabriel ROUSSEAU    Armel FOTSHE   Guillaume MALOD    Valery FARCY    Karim HEDEOUD-PERROT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30909"/>
            <a:ext cx="4183679" cy="55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9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>
            <a:grpSpLocks noChangeAspect="1"/>
          </p:cNvGrpSpPr>
          <p:nvPr/>
        </p:nvGrpSpPr>
        <p:grpSpPr>
          <a:xfrm>
            <a:off x="10805830" y="5502107"/>
            <a:ext cx="1080000" cy="1133191"/>
            <a:chOff x="10536749" y="5112770"/>
            <a:chExt cx="1250754" cy="1312355"/>
          </a:xfrm>
        </p:grpSpPr>
        <p:pic>
          <p:nvPicPr>
            <p:cNvPr id="3074" name="Picture 2" descr="Afficher l'image d'orig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6749" y="5112770"/>
              <a:ext cx="1250754" cy="1312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ZoneTexte 61"/>
            <p:cNvSpPr txBox="1"/>
            <p:nvPr/>
          </p:nvSpPr>
          <p:spPr>
            <a:xfrm>
              <a:off x="10739439" y="5639664"/>
              <a:ext cx="1048064" cy="54895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charset="0"/>
              </a:endParaRPr>
            </a:p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charset="0"/>
                </a:rPr>
                <a:t>5</a:t>
              </a:r>
            </a:p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charset="0"/>
                </a:rPr>
                <a:t>mn</a:t>
              </a:r>
            </a:p>
          </p:txBody>
        </p:sp>
      </p:grpSp>
      <p:grpSp>
        <p:nvGrpSpPr>
          <p:cNvPr id="7" name="Groupe 6"/>
          <p:cNvGrpSpPr>
            <a:grpSpLocks noChangeAspect="1"/>
          </p:cNvGrpSpPr>
          <p:nvPr/>
        </p:nvGrpSpPr>
        <p:grpSpPr>
          <a:xfrm>
            <a:off x="4816488" y="769199"/>
            <a:ext cx="2559024" cy="2434462"/>
            <a:chOff x="4462278" y="2206567"/>
            <a:chExt cx="3312000" cy="3150788"/>
          </a:xfrm>
        </p:grpSpPr>
        <p:grpSp>
          <p:nvGrpSpPr>
            <p:cNvPr id="3" name="Groupe 2"/>
            <p:cNvGrpSpPr/>
            <p:nvPr/>
          </p:nvGrpSpPr>
          <p:grpSpPr>
            <a:xfrm>
              <a:off x="4462278" y="2206567"/>
              <a:ext cx="3312000" cy="810227"/>
              <a:chOff x="1365813" y="1319508"/>
              <a:chExt cx="3955316" cy="1041727"/>
            </a:xfrm>
            <a:effectLst/>
          </p:grpSpPr>
          <p:sp>
            <p:nvSpPr>
              <p:cNvPr id="4" name="Rectangle à coins arrondis 3"/>
              <p:cNvSpPr/>
              <p:nvPr/>
            </p:nvSpPr>
            <p:spPr>
              <a:xfrm>
                <a:off x="3806653" y="1551007"/>
                <a:ext cx="1514476" cy="810228"/>
              </a:xfrm>
              <a:prstGeom prst="wedgeRoundRectCallout">
                <a:avLst>
                  <a:gd name="adj1" fmla="val -23908"/>
                  <a:gd name="adj2" fmla="val 73100"/>
                  <a:gd name="adj3" fmla="val 16667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You!</a:t>
                </a:r>
              </a:p>
            </p:txBody>
          </p:sp>
          <p:sp>
            <p:nvSpPr>
              <p:cNvPr id="5" name="Rectangle à coins arrondis 4"/>
              <p:cNvSpPr/>
              <p:nvPr/>
            </p:nvSpPr>
            <p:spPr>
              <a:xfrm>
                <a:off x="2733555" y="1319508"/>
                <a:ext cx="1203768" cy="810228"/>
              </a:xfrm>
              <a:prstGeom prst="wedgeRoundRectCallout">
                <a:avLst>
                  <a:gd name="adj1" fmla="val 14057"/>
                  <a:gd name="adj2" fmla="val 81291"/>
                  <a:gd name="adj3" fmla="val 16667"/>
                </a:avLst>
              </a:prstGeom>
              <a:solidFill>
                <a:srgbClr val="0085C6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To</a:t>
                </a:r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65813" y="1551007"/>
                <a:ext cx="1539434" cy="810228"/>
              </a:xfrm>
              <a:prstGeom prst="wedgeRoundRectCallout">
                <a:avLst>
                  <a:gd name="adj1" fmla="val 21644"/>
                  <a:gd name="adj2" fmla="val 73686"/>
                  <a:gd name="adj3" fmla="val 16667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Up</a:t>
                </a:r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278" y="3106408"/>
              <a:ext cx="3024000" cy="2250947"/>
            </a:xfrm>
            <a:prstGeom prst="rect">
              <a:avLst/>
            </a:prstGeom>
            <a:effectLst/>
          </p:spPr>
        </p:pic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91521" y="3193783"/>
            <a:ext cx="8027433" cy="198515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2400" b="1" u="sng" kern="0" dirty="0">
                <a:solidFill>
                  <a:schemeClr val="tx2"/>
                </a:solidFill>
              </a:rPr>
              <a:t>To Do</a:t>
            </a:r>
            <a:r>
              <a:rPr kumimoji="0" lang="fr-FR" altLang="fr-FR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: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altLang="fr-FR" sz="1100" kern="0" dirty="0">
              <a:solidFill>
                <a:schemeClr val="tx2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2400" kern="0" noProof="0" dirty="0">
                <a:solidFill>
                  <a:schemeClr val="tx2"/>
                </a:solidFill>
              </a:rPr>
              <a:t>	- </a:t>
            </a:r>
            <a:r>
              <a:rPr lang="fr-FR" altLang="fr-FR" sz="2400" kern="0" noProof="0" dirty="0" err="1">
                <a:solidFill>
                  <a:schemeClr val="tx2"/>
                </a:solidFill>
              </a:rPr>
              <a:t>Give</a:t>
            </a:r>
            <a:r>
              <a:rPr lang="fr-FR" altLang="fr-FR" sz="2400" kern="0" noProof="0" dirty="0">
                <a:solidFill>
                  <a:schemeClr val="tx2"/>
                </a:solidFill>
              </a:rPr>
              <a:t> </a:t>
            </a:r>
            <a:r>
              <a:rPr lang="fr-FR" altLang="fr-FR" sz="2400" kern="0" noProof="0" dirty="0" err="1">
                <a:solidFill>
                  <a:schemeClr val="tx2"/>
                </a:solidFill>
              </a:rPr>
              <a:t>examples</a:t>
            </a:r>
            <a:r>
              <a:rPr lang="fr-FR" altLang="fr-FR" sz="2400" kern="0" noProof="0" dirty="0">
                <a:solidFill>
                  <a:schemeClr val="tx2"/>
                </a:solidFill>
              </a:rPr>
              <a:t> in the </a:t>
            </a:r>
            <a:r>
              <a:rPr lang="fr-FR" altLang="fr-FR" sz="2400" kern="0" noProof="0" dirty="0" err="1">
                <a:solidFill>
                  <a:schemeClr val="tx2"/>
                </a:solidFill>
              </a:rPr>
              <a:t>datascience</a:t>
            </a:r>
            <a:r>
              <a:rPr lang="fr-FR" altLang="fr-FR" sz="2400" kern="0" noProof="0" dirty="0">
                <a:solidFill>
                  <a:schemeClr val="tx2"/>
                </a:solidFill>
              </a:rPr>
              <a:t> range</a:t>
            </a:r>
            <a:endParaRPr lang="fr-FR" altLang="fr-FR" sz="2400" kern="0" dirty="0">
              <a:solidFill>
                <a:schemeClr val="tx2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 altLang="fr-FR" sz="1600" kern="0" dirty="0">
              <a:solidFill>
                <a:schemeClr val="tx2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 sz="2400" kern="0" dirty="0" err="1">
                <a:solidFill>
                  <a:schemeClr val="tx2"/>
                </a:solidFill>
              </a:rPr>
              <a:t>Teamwork</a:t>
            </a:r>
            <a:r>
              <a:rPr lang="fr-FR" altLang="fr-FR" sz="2400" kern="0" dirty="0">
                <a:solidFill>
                  <a:schemeClr val="tx2"/>
                </a:solidFill>
              </a:rPr>
              <a:t> restitution </a:t>
            </a:r>
            <a:r>
              <a:rPr lang="fr-FR" altLang="fr-FR" kern="0" dirty="0">
                <a:solidFill>
                  <a:schemeClr val="tx2"/>
                </a:solidFill>
              </a:rPr>
              <a:t>(UK).</a:t>
            </a:r>
            <a:endParaRPr lang="fr-FR" altLang="fr-FR" sz="2400" kern="0" dirty="0">
              <a:solidFill>
                <a:schemeClr val="tx2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24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13" name="Groupe 12"/>
          <p:cNvGrpSpPr>
            <a:grpSpLocks noChangeAspect="1"/>
          </p:cNvGrpSpPr>
          <p:nvPr/>
        </p:nvGrpSpPr>
        <p:grpSpPr>
          <a:xfrm>
            <a:off x="5480754" y="5661584"/>
            <a:ext cx="1220097" cy="590969"/>
            <a:chOff x="4976195" y="5643839"/>
            <a:chExt cx="2067961" cy="100163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195" y="5643839"/>
              <a:ext cx="1001639" cy="1001639"/>
            </a:xfrm>
            <a:prstGeom prst="rect">
              <a:avLst/>
            </a:prstGeom>
          </p:spPr>
        </p:pic>
        <p:pic>
          <p:nvPicPr>
            <p:cNvPr id="17410" name="Picture 2" descr="Afficher l'image d'origin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671" y="5890427"/>
              <a:ext cx="648485" cy="648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112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A7C6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37" y="0"/>
            <a:ext cx="6827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5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>
            <a:grpSpLocks noChangeAspect="1"/>
          </p:cNvGrpSpPr>
          <p:nvPr/>
        </p:nvGrpSpPr>
        <p:grpSpPr>
          <a:xfrm>
            <a:off x="10805830" y="5502107"/>
            <a:ext cx="1080000" cy="1133191"/>
            <a:chOff x="10536749" y="5112770"/>
            <a:chExt cx="1250754" cy="1312355"/>
          </a:xfrm>
        </p:grpSpPr>
        <p:pic>
          <p:nvPicPr>
            <p:cNvPr id="3074" name="Picture 2" descr="Afficher l'image d'orig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6749" y="5112770"/>
              <a:ext cx="1250754" cy="1312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ZoneTexte 61"/>
            <p:cNvSpPr txBox="1"/>
            <p:nvPr/>
          </p:nvSpPr>
          <p:spPr>
            <a:xfrm>
              <a:off x="10739439" y="5639664"/>
              <a:ext cx="1048064" cy="548954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endParaRPr lang="fr-F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charset="0"/>
              </a:endParaRPr>
            </a:p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sz="3600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charset="0"/>
                </a:rPr>
                <a:t>10</a:t>
              </a:r>
            </a:p>
            <a:p>
              <a:pPr algn="ctr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fr-FR" b="1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Arial" charset="0"/>
                </a:rPr>
                <a:t>mn</a:t>
              </a:r>
            </a:p>
          </p:txBody>
        </p:sp>
      </p:grpSp>
      <p:grpSp>
        <p:nvGrpSpPr>
          <p:cNvPr id="7" name="Groupe 6"/>
          <p:cNvGrpSpPr>
            <a:grpSpLocks noChangeAspect="1"/>
          </p:cNvGrpSpPr>
          <p:nvPr/>
        </p:nvGrpSpPr>
        <p:grpSpPr>
          <a:xfrm>
            <a:off x="4816488" y="769199"/>
            <a:ext cx="2559024" cy="2434462"/>
            <a:chOff x="4462278" y="2206567"/>
            <a:chExt cx="3312000" cy="3150788"/>
          </a:xfrm>
        </p:grpSpPr>
        <p:grpSp>
          <p:nvGrpSpPr>
            <p:cNvPr id="3" name="Groupe 2"/>
            <p:cNvGrpSpPr/>
            <p:nvPr/>
          </p:nvGrpSpPr>
          <p:grpSpPr>
            <a:xfrm>
              <a:off x="4462278" y="2206567"/>
              <a:ext cx="3312000" cy="810227"/>
              <a:chOff x="1365813" y="1319508"/>
              <a:chExt cx="3955316" cy="1041727"/>
            </a:xfrm>
            <a:effectLst/>
          </p:grpSpPr>
          <p:sp>
            <p:nvSpPr>
              <p:cNvPr id="4" name="Rectangle à coins arrondis 3"/>
              <p:cNvSpPr/>
              <p:nvPr/>
            </p:nvSpPr>
            <p:spPr>
              <a:xfrm>
                <a:off x="3806653" y="1551007"/>
                <a:ext cx="1514476" cy="810228"/>
              </a:xfrm>
              <a:prstGeom prst="wedgeRoundRectCallout">
                <a:avLst>
                  <a:gd name="adj1" fmla="val -23908"/>
                  <a:gd name="adj2" fmla="val 73100"/>
                  <a:gd name="adj3" fmla="val 16667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You!</a:t>
                </a:r>
              </a:p>
            </p:txBody>
          </p:sp>
          <p:sp>
            <p:nvSpPr>
              <p:cNvPr id="5" name="Rectangle à coins arrondis 4"/>
              <p:cNvSpPr/>
              <p:nvPr/>
            </p:nvSpPr>
            <p:spPr>
              <a:xfrm>
                <a:off x="2733555" y="1319508"/>
                <a:ext cx="1203768" cy="810228"/>
              </a:xfrm>
              <a:prstGeom prst="wedgeRoundRectCallout">
                <a:avLst>
                  <a:gd name="adj1" fmla="val 14057"/>
                  <a:gd name="adj2" fmla="val 81291"/>
                  <a:gd name="adj3" fmla="val 16667"/>
                </a:avLst>
              </a:prstGeom>
              <a:solidFill>
                <a:srgbClr val="0085C6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To</a:t>
                </a:r>
              </a:p>
            </p:txBody>
          </p:sp>
          <p:sp>
            <p:nvSpPr>
              <p:cNvPr id="6" name="Rectangle à coins arrondis 5"/>
              <p:cNvSpPr/>
              <p:nvPr/>
            </p:nvSpPr>
            <p:spPr>
              <a:xfrm>
                <a:off x="1365813" y="1551007"/>
                <a:ext cx="1539434" cy="810228"/>
              </a:xfrm>
              <a:prstGeom prst="wedgeRoundRectCallout">
                <a:avLst>
                  <a:gd name="adj1" fmla="val 21644"/>
                  <a:gd name="adj2" fmla="val 73686"/>
                  <a:gd name="adj3" fmla="val 16667"/>
                </a:avLst>
              </a:prstGeom>
              <a:solidFill>
                <a:srgbClr val="FF0000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sz="3200" dirty="0"/>
                  <a:t>Up</a:t>
                </a:r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278" y="3106408"/>
              <a:ext cx="3024000" cy="2250947"/>
            </a:xfrm>
            <a:prstGeom prst="rect">
              <a:avLst/>
            </a:prstGeom>
            <a:effectLst/>
          </p:spPr>
        </p:pic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91521" y="3193783"/>
            <a:ext cx="8105424" cy="286232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2400" b="1" u="sng" kern="0" dirty="0">
                <a:solidFill>
                  <a:schemeClr val="tx2"/>
                </a:solidFill>
              </a:rPr>
              <a:t>To Do</a:t>
            </a:r>
            <a:r>
              <a:rPr kumimoji="0" lang="fr-FR" altLang="fr-FR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: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altLang="fr-FR" sz="1100" kern="0" dirty="0">
              <a:solidFill>
                <a:schemeClr val="tx2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2400" kern="0" noProof="0" dirty="0">
                <a:solidFill>
                  <a:schemeClr val="tx2"/>
                </a:solidFill>
              </a:rPr>
              <a:t>	- </a:t>
            </a:r>
            <a:r>
              <a:rPr lang="fr-FR" altLang="fr-FR" sz="2400" kern="0" noProof="0" dirty="0" err="1">
                <a:solidFill>
                  <a:schemeClr val="tx2"/>
                </a:solidFill>
              </a:rPr>
              <a:t>Starting</a:t>
            </a:r>
            <a:r>
              <a:rPr lang="fr-FR" altLang="fr-FR" sz="2400" kern="0" noProof="0" dirty="0">
                <a:solidFill>
                  <a:schemeClr val="tx2"/>
                </a:solidFill>
              </a:rPr>
              <a:t> </a:t>
            </a:r>
            <a:r>
              <a:rPr lang="fr-FR" altLang="fr-FR" sz="2400" kern="0" noProof="0" dirty="0" err="1">
                <a:solidFill>
                  <a:schemeClr val="tx2"/>
                </a:solidFill>
              </a:rPr>
              <a:t>with</a:t>
            </a:r>
            <a:r>
              <a:rPr lang="fr-FR" altLang="fr-FR" sz="2400" kern="0" noProof="0" dirty="0">
                <a:solidFill>
                  <a:schemeClr val="tx2"/>
                </a:solidFill>
              </a:rPr>
              <a:t> a Business Question, design a 3 </a:t>
            </a:r>
            <a:r>
              <a:rPr lang="fr-FR" altLang="fr-FR" sz="2400" kern="0" noProof="0" dirty="0" err="1">
                <a:solidFill>
                  <a:schemeClr val="tx2"/>
                </a:solidFill>
              </a:rPr>
              <a:t>step</a:t>
            </a:r>
            <a:r>
              <a:rPr lang="fr-FR" altLang="fr-FR" sz="2400" kern="0" noProof="0" dirty="0">
                <a:solidFill>
                  <a:schemeClr val="tx2"/>
                </a:solidFill>
              </a:rPr>
              <a:t> 	</a:t>
            </a:r>
            <a:r>
              <a:rPr lang="fr-FR" altLang="fr-FR" sz="2400" kern="0" noProof="0" dirty="0" err="1">
                <a:solidFill>
                  <a:schemeClr val="tx2"/>
                </a:solidFill>
              </a:rPr>
              <a:t>process</a:t>
            </a:r>
            <a:r>
              <a:rPr lang="fr-FR" altLang="fr-FR" sz="2400" kern="0" noProof="0" dirty="0">
                <a:solidFill>
                  <a:schemeClr val="tx2"/>
                </a:solidFill>
              </a:rPr>
              <a:t> to </a:t>
            </a:r>
            <a:r>
              <a:rPr lang="fr-FR" altLang="fr-FR" sz="2400" kern="0" noProof="0" dirty="0" err="1">
                <a:solidFill>
                  <a:schemeClr val="tx2"/>
                </a:solidFill>
              </a:rPr>
              <a:t>answer</a:t>
            </a:r>
            <a:r>
              <a:rPr lang="fr-FR" altLang="fr-FR" sz="2400" kern="0" noProof="0" dirty="0">
                <a:solidFill>
                  <a:schemeClr val="tx2"/>
                </a:solidFill>
              </a:rPr>
              <a:t> </a:t>
            </a:r>
            <a:r>
              <a:rPr lang="fr-FR" altLang="fr-FR" sz="2400" kern="0" noProof="0" dirty="0" err="1">
                <a:solidFill>
                  <a:schemeClr val="tx2"/>
                </a:solidFill>
              </a:rPr>
              <a:t>it</a:t>
            </a:r>
            <a:r>
              <a:rPr lang="fr-FR" altLang="fr-FR" sz="2400" kern="0" noProof="0" dirty="0">
                <a:solidFill>
                  <a:schemeClr val="tx2"/>
                </a:solidFill>
              </a:rPr>
              <a:t> </a:t>
            </a:r>
            <a:r>
              <a:rPr lang="fr-FR" altLang="fr-FR" sz="2400" kern="0" noProof="0" dirty="0" err="1">
                <a:solidFill>
                  <a:schemeClr val="tx2"/>
                </a:solidFill>
              </a:rPr>
              <a:t>from</a:t>
            </a:r>
            <a:r>
              <a:rPr lang="fr-FR" altLang="fr-FR" sz="2400" kern="0" noProof="0" dirty="0">
                <a:solidFill>
                  <a:schemeClr val="tx2"/>
                </a:solidFill>
              </a:rPr>
              <a:t> a </a:t>
            </a:r>
            <a:r>
              <a:rPr lang="fr-FR" altLang="fr-FR" sz="2400" kern="0" noProof="0" dirty="0" err="1">
                <a:solidFill>
                  <a:schemeClr val="tx2"/>
                </a:solidFill>
              </a:rPr>
              <a:t>DataScientist</a:t>
            </a:r>
            <a:r>
              <a:rPr lang="fr-FR" altLang="fr-FR" sz="2400" kern="0" noProof="0" dirty="0">
                <a:solidFill>
                  <a:schemeClr val="tx2"/>
                </a:solidFill>
              </a:rPr>
              <a:t> point of </a:t>
            </a:r>
            <a:r>
              <a:rPr lang="fr-FR" altLang="fr-FR" sz="2400" kern="0" noProof="0" dirty="0" err="1">
                <a:solidFill>
                  <a:schemeClr val="tx2"/>
                </a:solidFill>
              </a:rPr>
              <a:t>view</a:t>
            </a:r>
            <a:r>
              <a:rPr lang="fr-FR" altLang="fr-FR" sz="2400" kern="0" noProof="0" dirty="0">
                <a:solidFill>
                  <a:schemeClr val="tx2"/>
                </a:solidFill>
              </a:rPr>
              <a:t>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altLang="fr-FR" sz="900" kern="0" noProof="0" dirty="0">
              <a:solidFill>
                <a:schemeClr val="tx2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 sz="2400" kern="0" dirty="0">
                <a:solidFill>
                  <a:schemeClr val="tx2"/>
                </a:solidFill>
              </a:rPr>
              <a:t>	- </a:t>
            </a:r>
            <a:r>
              <a:rPr lang="fr-FR" altLang="fr-FR" sz="2400" kern="0" dirty="0" err="1">
                <a:solidFill>
                  <a:schemeClr val="tx2"/>
                </a:solidFill>
              </a:rPr>
              <a:t>What</a:t>
            </a:r>
            <a:r>
              <a:rPr lang="fr-FR" altLang="fr-FR" sz="2400" kern="0" dirty="0">
                <a:solidFill>
                  <a:schemeClr val="tx2"/>
                </a:solidFill>
              </a:rPr>
              <a:t> are  the goal </a:t>
            </a:r>
            <a:r>
              <a:rPr lang="fr-FR" altLang="fr-FR" sz="2400" kern="0" dirty="0" err="1">
                <a:solidFill>
                  <a:schemeClr val="tx2"/>
                </a:solidFill>
              </a:rPr>
              <a:t>step</a:t>
            </a:r>
            <a:r>
              <a:rPr lang="fr-FR" altLang="fr-FR" sz="2400" kern="0" dirty="0">
                <a:solidFill>
                  <a:schemeClr val="tx2"/>
                </a:solidFill>
              </a:rPr>
              <a:t>, how do </a:t>
            </a:r>
            <a:r>
              <a:rPr lang="fr-FR" altLang="fr-FR" sz="2400" kern="0" dirty="0" err="1">
                <a:solidFill>
                  <a:schemeClr val="tx2"/>
                </a:solidFill>
              </a:rPr>
              <a:t>you</a:t>
            </a:r>
            <a:r>
              <a:rPr lang="fr-FR" altLang="fr-FR" sz="2400" kern="0" dirty="0">
                <a:solidFill>
                  <a:schemeClr val="tx2"/>
                </a:solidFill>
              </a:rPr>
              <a:t> trigger the </a:t>
            </a:r>
            <a:r>
              <a:rPr lang="fr-FR" altLang="fr-FR" sz="2400" kern="0" dirty="0" err="1">
                <a:solidFill>
                  <a:schemeClr val="tx2"/>
                </a:solidFill>
              </a:rPr>
              <a:t>gate</a:t>
            </a:r>
            <a:r>
              <a:rPr lang="fr-FR" altLang="fr-FR" sz="2400" kern="0" dirty="0">
                <a:solidFill>
                  <a:schemeClr val="tx2"/>
                </a:solidFill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 altLang="fr-FR" sz="1050" kern="0" dirty="0">
              <a:solidFill>
                <a:schemeClr val="tx2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fr-FR" sz="2400" kern="0" dirty="0" err="1">
                <a:solidFill>
                  <a:schemeClr val="tx2"/>
                </a:solidFill>
              </a:rPr>
              <a:t>Teamwork</a:t>
            </a:r>
            <a:r>
              <a:rPr lang="fr-FR" altLang="fr-FR" sz="2400" kern="0" dirty="0">
                <a:solidFill>
                  <a:schemeClr val="tx2"/>
                </a:solidFill>
              </a:rPr>
              <a:t> restitution </a:t>
            </a:r>
            <a:r>
              <a:rPr lang="fr-FR" altLang="fr-FR" kern="0" dirty="0">
                <a:solidFill>
                  <a:schemeClr val="tx2"/>
                </a:solidFill>
              </a:rPr>
              <a:t>(UK).</a:t>
            </a:r>
            <a:endParaRPr lang="fr-FR" altLang="fr-FR" sz="2000" kern="0" dirty="0">
              <a:solidFill>
                <a:schemeClr val="tx2"/>
              </a:solidFill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24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13" name="Groupe 12"/>
          <p:cNvGrpSpPr>
            <a:grpSpLocks noChangeAspect="1"/>
          </p:cNvGrpSpPr>
          <p:nvPr/>
        </p:nvGrpSpPr>
        <p:grpSpPr>
          <a:xfrm>
            <a:off x="5480754" y="5661584"/>
            <a:ext cx="1220097" cy="590969"/>
            <a:chOff x="4976195" y="5643839"/>
            <a:chExt cx="2067961" cy="100163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6195" y="5643839"/>
              <a:ext cx="1001639" cy="1001639"/>
            </a:xfrm>
            <a:prstGeom prst="rect">
              <a:avLst/>
            </a:prstGeom>
          </p:spPr>
        </p:pic>
        <p:pic>
          <p:nvPicPr>
            <p:cNvPr id="17410" name="Picture 2" descr="Afficher l'image d'origin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5671" y="5890427"/>
              <a:ext cx="648485" cy="648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7375" y="5374676"/>
            <a:ext cx="1350990" cy="116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6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8</a:t>
            </a:fld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4365111" y="3679963"/>
            <a:ext cx="3044985" cy="2587168"/>
            <a:chOff x="3487894" y="2509102"/>
            <a:chExt cx="3819285" cy="3245051"/>
          </a:xfrm>
        </p:grpSpPr>
        <p:sp>
          <p:nvSpPr>
            <p:cNvPr id="6" name="Ellipse 5"/>
            <p:cNvSpPr>
              <a:spLocks noChangeAspect="1"/>
            </p:cNvSpPr>
            <p:nvPr/>
          </p:nvSpPr>
          <p:spPr>
            <a:xfrm>
              <a:off x="5052000" y="2509102"/>
              <a:ext cx="1044000" cy="1044000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bIns="114806" rtlCol="0" anchor="ctr">
              <a:noAutofit/>
            </a:bodyPr>
            <a:lstStyle/>
            <a:p>
              <a:pPr algn="ctr"/>
              <a:r>
                <a:rPr lang="fr-FR" sz="3508" b="1" dirty="0">
                  <a:solidFill>
                    <a:schemeClr val="tx1"/>
                  </a:solidFill>
                </a:rPr>
                <a:t>Q</a:t>
              </a:r>
            </a:p>
          </p:txBody>
        </p:sp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6263179" y="4710153"/>
              <a:ext cx="1044000" cy="1044000"/>
            </a:xfrm>
            <a:prstGeom prst="ellipse">
              <a:avLst/>
            </a:prstGeom>
            <a:noFill/>
            <a:ln w="57150">
              <a:solidFill>
                <a:srgbClr val="0085C7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14806" rtlCol="0" anchor="ctr"/>
            <a:lstStyle/>
            <a:p>
              <a:pPr algn="ctr"/>
              <a:r>
                <a:rPr lang="fr-FR" sz="3508" b="1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8" name="Ellipse 7"/>
            <p:cNvSpPr>
              <a:spLocks noChangeAspect="1"/>
            </p:cNvSpPr>
            <p:nvPr/>
          </p:nvSpPr>
          <p:spPr>
            <a:xfrm>
              <a:off x="3487894" y="3963860"/>
              <a:ext cx="1044000" cy="1044000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14806" rtlCol="0" anchor="ctr"/>
            <a:lstStyle/>
            <a:p>
              <a:pPr algn="ctr"/>
              <a:r>
                <a:rPr lang="fr-FR" sz="3508" b="1" dirty="0">
                  <a:solidFill>
                    <a:schemeClr val="tx1"/>
                  </a:solidFill>
                </a:rPr>
                <a:t>V</a:t>
              </a: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>
              <a:off x="5877886" y="3459410"/>
              <a:ext cx="907293" cy="125074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6" idx="3"/>
              <a:endCxn id="8" idx="7"/>
            </p:cNvCxnSpPr>
            <p:nvPr/>
          </p:nvCxnSpPr>
          <p:spPr>
            <a:xfrm flipH="1">
              <a:off x="4379004" y="3400212"/>
              <a:ext cx="825886" cy="71653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>
              <a:off x="4379004" y="4839624"/>
              <a:ext cx="1884175" cy="392529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/>
            <p:cNvSpPr txBox="1"/>
            <p:nvPr/>
          </p:nvSpPr>
          <p:spPr>
            <a:xfrm>
              <a:off x="5160000" y="2617102"/>
              <a:ext cx="828000" cy="828000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6413777"/>
                </a:avLst>
              </a:prstTxWarp>
              <a:spAutoFit/>
            </a:bodyPr>
            <a:lstStyle/>
            <a:p>
              <a:r>
                <a:rPr lang="fr-FR" sz="1116" dirty="0"/>
                <a:t>                        </a:t>
              </a:r>
              <a:r>
                <a:rPr lang="fr-FR" sz="558" dirty="0"/>
                <a:t> </a:t>
              </a:r>
              <a:r>
                <a:rPr lang="fr-FR" sz="1116" dirty="0"/>
                <a:t>Question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3595894" y="4071860"/>
              <a:ext cx="828000" cy="828000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6366439"/>
                </a:avLst>
              </a:prstTxWarp>
              <a:spAutoFit/>
            </a:bodyPr>
            <a:lstStyle/>
            <a:p>
              <a:r>
                <a:rPr lang="fr-FR" sz="1116" dirty="0">
                  <a:solidFill>
                    <a:schemeClr val="bg1">
                      <a:lumMod val="65000"/>
                    </a:schemeClr>
                  </a:solidFill>
                </a:rPr>
                <a:t>                        </a:t>
              </a:r>
              <a:r>
                <a:rPr lang="fr-FR" sz="957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fr-FR" sz="1116" dirty="0" err="1"/>
                <a:t>Validate</a:t>
              </a:r>
              <a:endParaRPr lang="fr-FR" sz="1116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371179" y="4818153"/>
              <a:ext cx="828000" cy="828000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>
                  <a:gd name="adj" fmla="val 16373295"/>
                </a:avLst>
              </a:prstTxWarp>
              <a:spAutoFit/>
            </a:bodyPr>
            <a:lstStyle/>
            <a:p>
              <a:r>
                <a:rPr lang="fr-FR" sz="1116" dirty="0">
                  <a:solidFill>
                    <a:schemeClr val="bg1">
                      <a:lumMod val="65000"/>
                    </a:schemeClr>
                  </a:solidFill>
                </a:rPr>
                <a:t>                         </a:t>
              </a:r>
              <a:r>
                <a:rPr lang="fr-FR" sz="1116" dirty="0" err="1"/>
                <a:t>Modelize</a:t>
              </a:r>
              <a:endParaRPr lang="fr-FR" sz="1116" dirty="0"/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3990392" y="360218"/>
            <a:ext cx="4211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DATASCIENCE?</a:t>
            </a:r>
          </a:p>
        </p:txBody>
      </p:sp>
      <p:grpSp>
        <p:nvGrpSpPr>
          <p:cNvPr id="34" name="Groupe 33"/>
          <p:cNvGrpSpPr/>
          <p:nvPr/>
        </p:nvGrpSpPr>
        <p:grpSpPr>
          <a:xfrm>
            <a:off x="7957903" y="4834843"/>
            <a:ext cx="3512101" cy="1526400"/>
            <a:chOff x="7988383" y="4834843"/>
            <a:chExt cx="3512101" cy="1526400"/>
          </a:xfrm>
        </p:grpSpPr>
        <p:sp>
          <p:nvSpPr>
            <p:cNvPr id="21" name="Rectangle 20"/>
            <p:cNvSpPr/>
            <p:nvPr/>
          </p:nvSpPr>
          <p:spPr>
            <a:xfrm>
              <a:off x="8336084" y="4834843"/>
              <a:ext cx="3164400" cy="1526400"/>
            </a:xfrm>
            <a:prstGeom prst="rect">
              <a:avLst/>
            </a:prstGeom>
            <a:noFill/>
            <a:ln w="38100">
              <a:solidFill>
                <a:srgbClr val="008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88383" y="5560677"/>
              <a:ext cx="706582" cy="595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3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26" t="28407" r="18344" b="28631"/>
            <a:stretch/>
          </p:blipFill>
          <p:spPr bwMode="auto">
            <a:xfrm>
              <a:off x="8013823" y="5644363"/>
              <a:ext cx="648435" cy="42840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e 34"/>
          <p:cNvGrpSpPr/>
          <p:nvPr/>
        </p:nvGrpSpPr>
        <p:grpSpPr>
          <a:xfrm>
            <a:off x="384790" y="4245611"/>
            <a:ext cx="3513561" cy="1526400"/>
            <a:chOff x="506710" y="4215131"/>
            <a:chExt cx="3513561" cy="1526400"/>
          </a:xfrm>
        </p:grpSpPr>
        <p:sp>
          <p:nvSpPr>
            <p:cNvPr id="25" name="Rectangle 24"/>
            <p:cNvSpPr/>
            <p:nvPr/>
          </p:nvSpPr>
          <p:spPr>
            <a:xfrm>
              <a:off x="506710" y="4215131"/>
              <a:ext cx="3162919" cy="15264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13689" y="4910484"/>
              <a:ext cx="706582" cy="595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7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26" t="28407" r="18344" b="28631"/>
            <a:stretch/>
          </p:blipFill>
          <p:spPr bwMode="auto">
            <a:xfrm>
              <a:off x="3339129" y="4994170"/>
              <a:ext cx="648435" cy="42840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e 32"/>
          <p:cNvGrpSpPr/>
          <p:nvPr/>
        </p:nvGrpSpPr>
        <p:grpSpPr>
          <a:xfrm>
            <a:off x="4467541" y="1515997"/>
            <a:ext cx="3164400" cy="1824526"/>
            <a:chOff x="4543741" y="1394077"/>
            <a:chExt cx="3164400" cy="1824526"/>
          </a:xfrm>
        </p:grpSpPr>
        <p:sp>
          <p:nvSpPr>
            <p:cNvPr id="30" name="Rectangle 29"/>
            <p:cNvSpPr/>
            <p:nvPr/>
          </p:nvSpPr>
          <p:spPr>
            <a:xfrm>
              <a:off x="4543741" y="1394077"/>
              <a:ext cx="3164400" cy="152709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50520" y="2622831"/>
              <a:ext cx="706582" cy="595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2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26" t="28407" r="18344" b="28631"/>
            <a:stretch/>
          </p:blipFill>
          <p:spPr bwMode="auto">
            <a:xfrm>
              <a:off x="5775960" y="2706517"/>
              <a:ext cx="648435" cy="42840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325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E3028-5417-446E-939C-3299A89E3331}" type="slidenum">
              <a:rPr lang="fr-FR" smtClean="0"/>
              <a:t>9</a:t>
            </a:fld>
            <a:endParaRPr lang="fr-FR" dirty="0"/>
          </a:p>
        </p:txBody>
      </p:sp>
      <p:sp>
        <p:nvSpPr>
          <p:cNvPr id="24" name="Rectangle : coins arrondis 23"/>
          <p:cNvSpPr/>
          <p:nvPr/>
        </p:nvSpPr>
        <p:spPr>
          <a:xfrm>
            <a:off x="5327906" y="1788960"/>
            <a:ext cx="5378823" cy="1028478"/>
          </a:xfrm>
          <a:prstGeom prst="roundRect">
            <a:avLst>
              <a:gd name="adj" fmla="val 53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600" b="1" dirty="0">
                <a:solidFill>
                  <a:schemeClr val="tx1"/>
                </a:solidFill>
              </a:rPr>
              <a:t>COMPUTER  SCIENCE: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The study of automating algorithmic processes that scale.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5" name="Rectangle : coins arrondis 24"/>
          <p:cNvSpPr/>
          <p:nvPr/>
        </p:nvSpPr>
        <p:spPr>
          <a:xfrm>
            <a:off x="5324975" y="2845355"/>
            <a:ext cx="5378823" cy="1155886"/>
          </a:xfrm>
          <a:prstGeom prst="roundRect">
            <a:avLst>
              <a:gd name="adj" fmla="val 53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600" b="1" dirty="0">
                <a:solidFill>
                  <a:schemeClr val="tx1"/>
                </a:solidFill>
              </a:rPr>
              <a:t>ARTIFICIAL INTELLLIGENCE:  </a:t>
            </a:r>
            <a:r>
              <a:rPr lang="en-US" sz="1600" dirty="0">
                <a:solidFill>
                  <a:schemeClr val="tx1"/>
                </a:solidFill>
              </a:rPr>
              <a:t>An ideal "intelligent" machine is a flexible rational agent that perceives its environment and takes actions that maximize its chance of success at an arbitrary goal.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6" name="Rectangle : coins arrondis 25"/>
          <p:cNvSpPr/>
          <p:nvPr/>
        </p:nvSpPr>
        <p:spPr>
          <a:xfrm>
            <a:off x="5327907" y="4029158"/>
            <a:ext cx="5378823" cy="670572"/>
          </a:xfrm>
          <a:prstGeom prst="roundRect">
            <a:avLst>
              <a:gd name="adj" fmla="val 53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fr-FR" sz="1600" b="1" dirty="0">
              <a:solidFill>
                <a:schemeClr val="tx1"/>
              </a:solidFill>
            </a:endParaRPr>
          </a:p>
          <a:p>
            <a:pPr algn="just"/>
            <a:r>
              <a:rPr lang="fr-FR" sz="1600" b="1" dirty="0">
                <a:solidFill>
                  <a:schemeClr val="tx1"/>
                </a:solidFill>
              </a:rPr>
              <a:t>MACHINE LEARNING :</a:t>
            </a:r>
            <a:r>
              <a:rPr lang="en-US" sz="1600" dirty="0">
                <a:solidFill>
                  <a:schemeClr val="tx1"/>
                </a:solidFill>
              </a:rPr>
              <a:t>The study and construction of algorithms that can learn from and make predictions on data.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7" name="Rectangle : coins arrondis 26"/>
          <p:cNvSpPr/>
          <p:nvPr/>
        </p:nvSpPr>
        <p:spPr>
          <a:xfrm>
            <a:off x="5324976" y="4988271"/>
            <a:ext cx="5378823" cy="847429"/>
          </a:xfrm>
          <a:prstGeom prst="roundRect">
            <a:avLst>
              <a:gd name="adj" fmla="val 53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600" b="1" dirty="0">
                <a:solidFill>
                  <a:schemeClr val="tx1"/>
                </a:solidFill>
              </a:rPr>
              <a:t>DEEP LEARNING:  </a:t>
            </a:r>
            <a:r>
              <a:rPr lang="fr-FR" sz="1600" dirty="0" err="1">
                <a:solidFill>
                  <a:schemeClr val="tx1"/>
                </a:solidFill>
              </a:rPr>
              <a:t>is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 branch of machine learning based on a set of algorithms that attempt to model high-level abstractions</a:t>
            </a:r>
            <a:endParaRPr lang="fr-FR" sz="1600" dirty="0">
              <a:solidFill>
                <a:schemeClr val="tx1"/>
              </a:solidFill>
            </a:endParaRPr>
          </a:p>
        </p:txBody>
      </p:sp>
      <p:grpSp>
        <p:nvGrpSpPr>
          <p:cNvPr id="28" name="Groupe 27"/>
          <p:cNvGrpSpPr>
            <a:grpSpLocks noChangeAspect="1"/>
          </p:cNvGrpSpPr>
          <p:nvPr/>
        </p:nvGrpSpPr>
        <p:grpSpPr>
          <a:xfrm>
            <a:off x="1904438" y="2360271"/>
            <a:ext cx="2628000" cy="2628000"/>
            <a:chOff x="4236783" y="1422988"/>
            <a:chExt cx="3718434" cy="3718434"/>
          </a:xfrm>
        </p:grpSpPr>
        <p:sp>
          <p:nvSpPr>
            <p:cNvPr id="29" name="Ellipse 28"/>
            <p:cNvSpPr>
              <a:spLocks noChangeAspect="1"/>
            </p:cNvSpPr>
            <p:nvPr/>
          </p:nvSpPr>
          <p:spPr>
            <a:xfrm>
              <a:off x="4236783" y="1422988"/>
              <a:ext cx="3718434" cy="3718434"/>
            </a:xfrm>
            <a:prstGeom prst="ellipse">
              <a:avLst/>
            </a:prstGeom>
            <a:solidFill>
              <a:srgbClr val="59CC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COMPUTER  SCIENCE</a:t>
              </a: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0" name="Ellipse 29"/>
            <p:cNvSpPr>
              <a:spLocks noChangeAspect="1"/>
            </p:cNvSpPr>
            <p:nvPr/>
          </p:nvSpPr>
          <p:spPr>
            <a:xfrm>
              <a:off x="4904972" y="2759365"/>
              <a:ext cx="2382057" cy="2382057"/>
            </a:xfrm>
            <a:prstGeom prst="ellipse">
              <a:avLst/>
            </a:prstGeom>
            <a:solidFill>
              <a:srgbClr val="26BDF2"/>
            </a:solidFill>
            <a:ln>
              <a:noFill/>
            </a:ln>
            <a:effectLst>
              <a:outerShdw blurRad="63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ARTIFICIAL </a:t>
              </a:r>
            </a:p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INTELLLIGENCE</a:t>
              </a:r>
            </a:p>
            <a:p>
              <a:pPr algn="ctr"/>
              <a:endParaRPr lang="fr-FR" sz="1200" b="1" dirty="0">
                <a:solidFill>
                  <a:schemeClr val="tx1"/>
                </a:solidFill>
              </a:endParaRPr>
            </a:p>
            <a:p>
              <a:pPr algn="ctr"/>
              <a:endParaRPr lang="fr-FR" sz="1200" b="1" dirty="0">
                <a:solidFill>
                  <a:schemeClr val="tx1"/>
                </a:solidFill>
              </a:endParaRPr>
            </a:p>
            <a:p>
              <a:pPr algn="ctr"/>
              <a:endParaRPr lang="fr-FR" sz="1200" b="1" dirty="0">
                <a:solidFill>
                  <a:schemeClr val="tx1"/>
                </a:solidFill>
              </a:endParaRPr>
            </a:p>
            <a:p>
              <a:pPr algn="ctr"/>
              <a:endParaRPr lang="fr-F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1" name="Ellipse 30"/>
            <p:cNvSpPr>
              <a:spLocks noChangeAspect="1"/>
            </p:cNvSpPr>
            <p:nvPr/>
          </p:nvSpPr>
          <p:spPr>
            <a:xfrm>
              <a:off x="5358000" y="3665422"/>
              <a:ext cx="1476000" cy="1476000"/>
            </a:xfrm>
            <a:prstGeom prst="ellipse">
              <a:avLst/>
            </a:prstGeom>
            <a:solidFill>
              <a:srgbClr val="26BDF2"/>
            </a:solidFill>
            <a:ln>
              <a:noFill/>
            </a:ln>
            <a:effectLst>
              <a:outerShdw blurRad="63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fr-FR" sz="1200" b="1" dirty="0">
                <a:solidFill>
                  <a:schemeClr val="tx1"/>
                </a:solidFill>
              </a:endParaRPr>
            </a:p>
            <a:p>
              <a:pPr algn="ctr"/>
              <a:endParaRPr lang="fr-FR" sz="1200" b="1" dirty="0">
                <a:solidFill>
                  <a:schemeClr val="tx1"/>
                </a:solidFill>
              </a:endParaRPr>
            </a:p>
            <a:p>
              <a:pPr algn="ctr">
                <a:lnSpc>
                  <a:spcPts val="1100"/>
                </a:lnSpc>
              </a:pPr>
              <a:r>
                <a:rPr lang="fr-FR" sz="1050" b="1" dirty="0">
                  <a:solidFill>
                    <a:schemeClr val="tx1"/>
                  </a:solidFill>
                </a:rPr>
                <a:t>MACHINE</a:t>
              </a:r>
            </a:p>
            <a:p>
              <a:pPr algn="ctr">
                <a:lnSpc>
                  <a:spcPts val="1100"/>
                </a:lnSpc>
              </a:pPr>
              <a:r>
                <a:rPr lang="fr-FR" sz="1050" b="1" dirty="0">
                  <a:solidFill>
                    <a:schemeClr val="tx1"/>
                  </a:solidFill>
                </a:rPr>
                <a:t> LEARNING</a:t>
              </a:r>
            </a:p>
            <a:p>
              <a:pPr algn="ctr"/>
              <a:endParaRPr lang="fr-FR" sz="600" b="1" dirty="0">
                <a:solidFill>
                  <a:schemeClr val="tx1"/>
                </a:solidFill>
              </a:endParaRPr>
            </a:p>
            <a:p>
              <a:pPr algn="ctr"/>
              <a:endParaRPr lang="fr-FR" sz="1200" b="1" dirty="0">
                <a:solidFill>
                  <a:schemeClr val="tx1"/>
                </a:solidFill>
              </a:endParaRPr>
            </a:p>
            <a:p>
              <a:pPr algn="ctr"/>
              <a:endParaRPr lang="fr-FR" sz="1200" b="1" dirty="0">
                <a:solidFill>
                  <a:schemeClr val="tx1"/>
                </a:solidFill>
              </a:endParaRPr>
            </a:p>
            <a:p>
              <a:pPr algn="ctr"/>
              <a:endParaRPr lang="fr-F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fr-FR" sz="1200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32" name="Ellipse 31"/>
            <p:cNvSpPr>
              <a:spLocks noChangeAspect="1"/>
            </p:cNvSpPr>
            <p:nvPr/>
          </p:nvSpPr>
          <p:spPr>
            <a:xfrm>
              <a:off x="5700000" y="4349422"/>
              <a:ext cx="792000" cy="79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63500" algn="ctr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fr-FR" sz="900" b="1" dirty="0">
                  <a:solidFill>
                    <a:schemeClr val="bg1"/>
                  </a:solidFill>
                </a:rPr>
                <a:t>DEEP</a:t>
              </a:r>
            </a:p>
            <a:p>
              <a:pPr algn="ctr"/>
              <a:r>
                <a:rPr lang="fr-FR" sz="900" b="1" dirty="0">
                  <a:solidFill>
                    <a:schemeClr val="bg1"/>
                  </a:solidFill>
                </a:rPr>
                <a:t>LEARNING</a:t>
              </a:r>
            </a:p>
          </p:txBody>
        </p:sp>
      </p:grpSp>
      <p:sp>
        <p:nvSpPr>
          <p:cNvPr id="12" name="ZoneTexte 11"/>
          <p:cNvSpPr txBox="1"/>
          <p:nvPr/>
        </p:nvSpPr>
        <p:spPr>
          <a:xfrm>
            <a:off x="2881018" y="360218"/>
            <a:ext cx="6630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DATASCIENCE &amp;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2312780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13920</TotalTime>
  <Words>2236</Words>
  <Application>Microsoft Office PowerPoint</Application>
  <PresentationFormat>Grand écran</PresentationFormat>
  <Paragraphs>790</Paragraphs>
  <Slides>42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CMR9</vt:lpstr>
      <vt:lpstr>CMTI9</vt:lpstr>
      <vt:lpstr>Montserrat-Regular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Karim HEDEOUD</dc:creator>
  <cp:lastModifiedBy>Karim HEDEOUD</cp:lastModifiedBy>
  <cp:revision>1139</cp:revision>
  <cp:lastPrinted>2016-08-28T12:41:06Z</cp:lastPrinted>
  <dcterms:created xsi:type="dcterms:W3CDTF">2016-06-09T16:40:35Z</dcterms:created>
  <dcterms:modified xsi:type="dcterms:W3CDTF">2016-09-12T15:07:57Z</dcterms:modified>
</cp:coreProperties>
</file>