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70" r:id="rId7"/>
    <p:sldId id="276" r:id="rId8"/>
    <p:sldId id="262" r:id="rId9"/>
    <p:sldId id="258" r:id="rId10"/>
    <p:sldId id="273" r:id="rId11"/>
    <p:sldId id="274" r:id="rId12"/>
    <p:sldId id="275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440102-94F0-2A62-A4BB-2BF79576BA51}" v="2785" dt="2024-05-23T15:24:31.112"/>
    <p1510:client id="{F905A0AF-1125-033C-57FD-4AA4F497907B}" v="42" dt="2024-05-21T20:23:17.113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informs.org/Recognizing-Excellence/INFORMS-Prizes/Undergraduate-Operations-Research-Prize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4854" y="4827394"/>
            <a:ext cx="5757419" cy="742563"/>
          </a:xfrm>
        </p:spPr>
        <p:txBody>
          <a:bodyPr/>
          <a:lstStyle/>
          <a:p>
            <a:r>
              <a:rPr lang="en-US" dirty="0"/>
              <a:t>SURF 2024 - 1</a:t>
            </a:r>
            <a:r>
              <a:rPr lang="en-US" baseline="30000" dirty="0"/>
              <a:t>st</a:t>
            </a:r>
            <a:r>
              <a:rPr lang="en-US" dirty="0"/>
              <a:t>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4855" y="5573975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Ryan Hsieh  2024/05/23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C6DB-95B1-2464-AD38-52FB2EEA2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2" y="-919424"/>
            <a:ext cx="5111750" cy="2263602"/>
          </a:xfrm>
        </p:spPr>
        <p:txBody>
          <a:bodyPr/>
          <a:lstStyle/>
          <a:p>
            <a:r>
              <a:rPr lang="en-US"/>
              <a:t>IEEE paper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6425A-D406-0607-714E-3D9645764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262" y="1433390"/>
            <a:ext cx="5111750" cy="22636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Proposes : a dynamic, real-time, energy pricing mechanisms adopted w/ optimal EMS to offer balanced &amp; fair energy consumption and billing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Unique Concept used : inverse-demand function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**Optimal EV's scheduling to improve grid's load factor while minimizing energy cost via </a:t>
            </a:r>
            <a:r>
              <a:rPr lang="en-US" u="sng" dirty="0"/>
              <a:t>valley-filling response program</a:t>
            </a:r>
            <a:r>
              <a:rPr lang="en-US" dirty="0"/>
              <a:t> following both </a:t>
            </a:r>
            <a:r>
              <a:rPr lang="en-US" baseline="30000" dirty="0"/>
              <a:t>1.</a:t>
            </a:r>
            <a:r>
              <a:rPr lang="en-US" dirty="0"/>
              <a:t>day-ahead &amp; </a:t>
            </a:r>
            <a:r>
              <a:rPr lang="en-US" baseline="30000" dirty="0"/>
              <a:t>2.</a:t>
            </a:r>
            <a:r>
              <a:rPr lang="en-US" dirty="0"/>
              <a:t> real-time frameworks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8157B-4FF4-D49A-5E67-8B32EA477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0262" y="6490328"/>
            <a:ext cx="3479800" cy="365125"/>
          </a:xfrm>
        </p:spPr>
        <p:txBody>
          <a:bodyPr/>
          <a:lstStyle/>
          <a:p>
            <a:r>
              <a:rPr lang="en-US" dirty="0"/>
              <a:t>IEEE Paper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E4CBA-5FD7-4635-7A2A-E8B45A6C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 descr="A newspaper with text on it&#10;&#10;Description automatically generated">
            <a:extLst>
              <a:ext uri="{FF2B5EF4-FFF2-40B4-BE49-F238E27FC236}">
                <a16:creationId xmlns:a16="http://schemas.microsoft.com/office/drawing/2014/main" id="{4D50A547-61E7-03C4-1E56-3A84E9C7C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079" y="661517"/>
            <a:ext cx="6569314" cy="5208397"/>
          </a:xfrm>
          <a:prstGeom prst="rect">
            <a:avLst/>
          </a:prstGeom>
        </p:spPr>
      </p:pic>
      <p:pic>
        <p:nvPicPr>
          <p:cNvPr id="8" name="Picture 7" descr="A diagram of energy price and demand&#10;&#10;Description automatically generated">
            <a:extLst>
              <a:ext uri="{FF2B5EF4-FFF2-40B4-BE49-F238E27FC236}">
                <a16:creationId xmlns:a16="http://schemas.microsoft.com/office/drawing/2014/main" id="{5DB2ED39-11F3-8D83-7841-EF5CBB7E6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" y="4233077"/>
            <a:ext cx="36957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9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91403"/>
            <a:ext cx="2895600" cy="2054606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3815254" cy="2519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Updates of Past Weeks</a:t>
            </a:r>
          </a:p>
          <a:p>
            <a:r>
              <a:rPr lang="en-US" dirty="0"/>
              <a:t>Informs</a:t>
            </a:r>
          </a:p>
          <a:p>
            <a:r>
              <a:rPr lang="en-US" dirty="0">
                <a:ea typeface="+mn-lt"/>
                <a:cs typeface="+mn-lt"/>
              </a:rPr>
              <a:t>Optimization Model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dirty="0"/>
              <a:t>IEEE Paper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 205">
            <a:extLst>
              <a:ext uri="{FF2B5EF4-FFF2-40B4-BE49-F238E27FC236}">
                <a16:creationId xmlns:a16="http://schemas.microsoft.com/office/drawing/2014/main" id="{1C0C4B40-3C16-07E3-E3E1-C0474533A1D9}"/>
              </a:ext>
            </a:extLst>
          </p:cNvPr>
          <p:cNvSpPr/>
          <p:nvPr/>
        </p:nvSpPr>
        <p:spPr>
          <a:xfrm>
            <a:off x="7963316" y="1641229"/>
            <a:ext cx="2880529" cy="937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CD787BC1-AF4B-E38C-DD33-2B5194D298C2}"/>
              </a:ext>
            </a:extLst>
          </p:cNvPr>
          <p:cNvSpPr/>
          <p:nvPr/>
        </p:nvSpPr>
        <p:spPr>
          <a:xfrm>
            <a:off x="962965" y="1641230"/>
            <a:ext cx="2880529" cy="937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6787BF79-CA4A-FA1F-4491-905D05DB8963}"/>
              </a:ext>
            </a:extLst>
          </p:cNvPr>
          <p:cNvSpPr/>
          <p:nvPr/>
        </p:nvSpPr>
        <p:spPr>
          <a:xfrm>
            <a:off x="4463141" y="1641230"/>
            <a:ext cx="2880529" cy="937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Updates of Past Weeks</a:t>
            </a:r>
          </a:p>
          <a:p>
            <a:endParaRPr lang="en-US"/>
          </a:p>
        </p:txBody>
      </p:sp>
      <p:sp>
        <p:nvSpPr>
          <p:cNvPr id="196" name="Text Placeholder 195">
            <a:extLst>
              <a:ext uri="{FF2B5EF4-FFF2-40B4-BE49-F238E27FC236}">
                <a16:creationId xmlns:a16="http://schemas.microsoft.com/office/drawing/2014/main" id="{7C59C039-AE82-21BD-3EEE-935E78AF2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247" y="1771536"/>
            <a:ext cx="2882475" cy="768371"/>
          </a:xfrm>
        </p:spPr>
        <p:txBody>
          <a:bodyPr/>
          <a:lstStyle/>
          <a:p>
            <a:r>
              <a:rPr lang="en-US"/>
              <a:t>Meeting with Tom and Lori</a:t>
            </a:r>
          </a:p>
        </p:txBody>
      </p:sp>
      <p:sp>
        <p:nvSpPr>
          <p:cNvPr id="197" name="Content Placeholder 196">
            <a:extLst>
              <a:ext uri="{FF2B5EF4-FFF2-40B4-BE49-F238E27FC236}">
                <a16:creationId xmlns:a16="http://schemas.microsoft.com/office/drawing/2014/main" id="{9D4BF4B8-8A53-CF18-3DF4-55F0B679B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337" y="2650639"/>
            <a:ext cx="2907055" cy="371031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000" dirty="0">
                <a:latin typeface="Tenorite"/>
                <a:cs typeface="Arial"/>
              </a:rPr>
              <a:t>Sum-up of our achievements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000" dirty="0">
                <a:latin typeface="Tenorite"/>
                <a:cs typeface="Arial"/>
              </a:rPr>
              <a:t>Team Reconstruction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000" dirty="0">
                <a:latin typeface="Tenorite"/>
                <a:cs typeface="Arial"/>
              </a:rPr>
              <a:t>Future Directions (Four Sub-Teams)</a:t>
            </a:r>
          </a:p>
          <a:p>
            <a:pPr marL="742950" lvl="1" indent="-285750">
              <a:buFont typeface="Calibri,Sans-Serif" panose="020B0604020202020204" pitchFamily="34" charset="0"/>
              <a:buChar char="-"/>
            </a:pPr>
            <a:r>
              <a:rPr lang="en-US" sz="1000" dirty="0">
                <a:latin typeface="Tenorite"/>
                <a:cs typeface="Arial"/>
              </a:rPr>
              <a:t>Synthetic Data (GAN)</a:t>
            </a:r>
          </a:p>
          <a:p>
            <a:pPr marL="742950" lvl="1" indent="-285750">
              <a:buFont typeface="Calibri,Sans-Serif" panose="020B0604020202020204" pitchFamily="34" charset="0"/>
              <a:buChar char="-"/>
            </a:pPr>
            <a:r>
              <a:rPr lang="en-US" sz="1000" dirty="0">
                <a:latin typeface="Tenorite"/>
                <a:cs typeface="Arial"/>
              </a:rPr>
              <a:t>Forecasting (ML)</a:t>
            </a:r>
          </a:p>
          <a:p>
            <a:pPr marL="742950" lvl="1" indent="-285750">
              <a:buFont typeface="Calibri,Sans-Serif" panose="020B0604020202020204" pitchFamily="34" charset="0"/>
              <a:buChar char="-"/>
            </a:pPr>
            <a:r>
              <a:rPr lang="en-US" sz="1000" dirty="0">
                <a:latin typeface="Tenorite"/>
                <a:cs typeface="Arial"/>
              </a:rPr>
              <a:t>Optimization </a:t>
            </a:r>
          </a:p>
          <a:p>
            <a:pPr marL="742950" lvl="1" indent="-285750">
              <a:buFont typeface="Calibri,Sans-Serif" panose="020B0604020202020204" pitchFamily="34" charset="0"/>
              <a:buChar char="-"/>
            </a:pPr>
            <a:r>
              <a:rPr lang="en-US" sz="1000" dirty="0">
                <a:latin typeface="Tenorite"/>
                <a:cs typeface="Arial"/>
              </a:rPr>
              <a:t>Marketing (Website)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000" dirty="0">
                <a:latin typeface="Tenorite"/>
                <a:cs typeface="Arial"/>
              </a:rPr>
              <a:t>Future Directions (General)</a:t>
            </a:r>
          </a:p>
          <a:p>
            <a:pPr marL="742950" lvl="1" indent="-285750">
              <a:buFont typeface="Calibri,Sans-Serif" panose="020B0604020202020204" pitchFamily="34" charset="0"/>
              <a:buChar char="-"/>
            </a:pPr>
            <a:r>
              <a:rPr lang="en-US" sz="1000">
                <a:latin typeface="Arial"/>
                <a:cs typeface="Arial"/>
              </a:rPr>
              <a:t>Fall Research EXPO</a:t>
            </a:r>
          </a:p>
          <a:p>
            <a:pPr marL="742950" lvl="1" indent="-285750">
              <a:buFont typeface="Calibri,Sans-Serif" panose="020B0604020202020204" pitchFamily="34" charset="0"/>
              <a:buChar char="-"/>
            </a:pPr>
            <a:r>
              <a:rPr lang="en-US" sz="1000">
                <a:latin typeface="Arial"/>
                <a:cs typeface="Arial"/>
              </a:rPr>
              <a:t>SAS Optimization Competition (Waiting for confirmation)</a:t>
            </a:r>
          </a:p>
          <a:p>
            <a:pPr marL="742950" lvl="1" indent="-285750">
              <a:buFont typeface="Calibri,Sans-Serif" panose="020B0604020202020204" pitchFamily="34" charset="0"/>
              <a:buChar char="-"/>
            </a:pPr>
            <a:r>
              <a:rPr lang="en-US" sz="1000">
                <a:latin typeface="Arial"/>
                <a:cs typeface="Arial"/>
              </a:rPr>
              <a:t>SAS Curiosity Cup (2025 Spring)</a:t>
            </a:r>
          </a:p>
          <a:p>
            <a:pPr marL="742950" lvl="1" indent="-285750">
              <a:buFont typeface="Calibri,Sans-Serif" panose="020B0604020202020204" pitchFamily="34" charset="0"/>
              <a:buChar char="-"/>
            </a:pPr>
            <a:r>
              <a:rPr lang="en-US" sz="1000">
                <a:latin typeface="Arial"/>
                <a:cs typeface="Arial"/>
              </a:rPr>
              <a:t>SAS Hackathon (Data Analytic)</a:t>
            </a:r>
          </a:p>
          <a:p>
            <a:pPr marL="742950" lvl="1" indent="-285750">
              <a:buFont typeface="Calibri,Sans-Serif" panose="020B0604020202020204" pitchFamily="34" charset="0"/>
              <a:buChar char="-"/>
            </a:pPr>
            <a:r>
              <a:rPr lang="en-US" sz="1000" dirty="0">
                <a:latin typeface="Arial"/>
                <a:cs typeface="Arial"/>
              </a:rPr>
              <a:t>**Informs**</a:t>
            </a:r>
            <a:endParaRPr lang="en-US" dirty="0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000" dirty="0">
                <a:cs typeface="Arial"/>
              </a:rPr>
              <a:t>Blog Article on SAS</a:t>
            </a:r>
          </a:p>
          <a:p>
            <a:pPr marL="742950" lvl="1" indent="-285750">
              <a:buFont typeface="Calibri" panose="020B0604020202020204" pitchFamily="34" charset="0"/>
              <a:buChar char="-"/>
            </a:pPr>
            <a:endParaRPr lang="en-US" dirty="0">
              <a:cs typeface="Arial"/>
            </a:endParaRPr>
          </a:p>
        </p:txBody>
      </p:sp>
      <p:sp>
        <p:nvSpPr>
          <p:cNvPr id="198" name="Text Placeholder 197">
            <a:extLst>
              <a:ext uri="{FF2B5EF4-FFF2-40B4-BE49-F238E27FC236}">
                <a16:creationId xmlns:a16="http://schemas.microsoft.com/office/drawing/2014/main" id="{4FC9E3AD-C3B1-4C0D-970D-21CABC518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5808" y="1771536"/>
            <a:ext cx="2896671" cy="768371"/>
          </a:xfrm>
        </p:spPr>
        <p:txBody>
          <a:bodyPr/>
          <a:lstStyle/>
          <a:p>
            <a:r>
              <a:rPr lang="en-US"/>
              <a:t>Connection with IE Department Head Son</a:t>
            </a:r>
          </a:p>
        </p:txBody>
      </p:sp>
      <p:sp>
        <p:nvSpPr>
          <p:cNvPr id="199" name="Content Placeholder 198">
            <a:extLst>
              <a:ext uri="{FF2B5EF4-FFF2-40B4-BE49-F238E27FC236}">
                <a16:creationId xmlns:a16="http://schemas.microsoft.com/office/drawing/2014/main" id="{BE72BCA7-ECAA-9FE1-64A9-3D7599238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64841" y="2649738"/>
            <a:ext cx="2896671" cy="199786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Informs Conference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Undergraduate Operations Research Prize</a:t>
            </a:r>
            <a:endParaRPr lang="en-US" dirty="0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Progress of our Project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Progress of SURF Research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Enhance team's visibility and prestige</a:t>
            </a:r>
          </a:p>
        </p:txBody>
      </p:sp>
      <p:sp>
        <p:nvSpPr>
          <p:cNvPr id="200" name="Text Placeholder 199">
            <a:extLst>
              <a:ext uri="{FF2B5EF4-FFF2-40B4-BE49-F238E27FC236}">
                <a16:creationId xmlns:a16="http://schemas.microsoft.com/office/drawing/2014/main" id="{9A571C50-3B1D-ABE9-C9C9-203FED15757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84564" y="1771536"/>
            <a:ext cx="2882475" cy="768371"/>
          </a:xfrm>
        </p:spPr>
        <p:txBody>
          <a:bodyPr/>
          <a:lstStyle/>
          <a:p>
            <a:r>
              <a:rPr lang="en-US"/>
              <a:t>Website/Marketing</a:t>
            </a:r>
          </a:p>
        </p:txBody>
      </p:sp>
      <p:sp>
        <p:nvSpPr>
          <p:cNvPr id="201" name="Content Placeholder 200">
            <a:extLst>
              <a:ext uri="{FF2B5EF4-FFF2-40B4-BE49-F238E27FC236}">
                <a16:creationId xmlns:a16="http://schemas.microsoft.com/office/drawing/2014/main" id="{A1E22AB3-0D36-1E24-DC1D-213FA5084A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58960" y="2582749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Goal of elite VIP team &amp; enhance prestige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Webpage and LinkedIn page in Progress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New Marketing partner – Renee Chang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 dirty="0"/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Updates of Past Weeks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ECA5-178D-FEC8-D200-BBAD8316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INFORMS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7B494-3FAE-615B-C454-FBFCAFC2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Informs Competition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7DE68-233D-3908-8F65-2276B71B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A group of people holding certificates&#10;&#10;Description automatically generated">
            <a:extLst>
              <a:ext uri="{FF2B5EF4-FFF2-40B4-BE49-F238E27FC236}">
                <a16:creationId xmlns:a16="http://schemas.microsoft.com/office/drawing/2014/main" id="{9B1A4A88-1AF5-CB96-969B-62C38EC40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770" y="1603498"/>
            <a:ext cx="7257736" cy="458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3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522514"/>
            <a:ext cx="4179570" cy="3341857"/>
          </a:xfrm>
        </p:spPr>
        <p:txBody>
          <a:bodyPr/>
          <a:lstStyle/>
          <a:p>
            <a:r>
              <a:rPr lang="en-US" sz="2400" dirty="0"/>
              <a:t>Real Time Pricing Optimization model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612949"/>
            <a:ext cx="5111750" cy="2263602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100222"/>
            <a:ext cx="6054223" cy="22636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 = set of charging station (specific CS we do optimization)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 sz="1400" spc="50" dirty="0">
                <a:solidFill>
                  <a:srgbClr val="000000"/>
                </a:solidFill>
                <a:latin typeface="Arial"/>
                <a:cs typeface="Arial"/>
              </a:rPr>
              <a:t>𝟄{</a:t>
            </a:r>
            <a:r>
              <a:rPr lang="en-US" sz="1400" spc="50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lang="en-US" sz="1400" spc="50" baseline="-25000" dirty="0">
                <a:solidFill>
                  <a:srgbClr val="00B050"/>
                </a:solidFill>
                <a:latin typeface="Arial"/>
                <a:cs typeface="Arial"/>
              </a:rPr>
              <a:t>1</a:t>
            </a:r>
            <a:r>
              <a:rPr lang="en-US" sz="1400" spc="50" dirty="0">
                <a:solidFill>
                  <a:srgbClr val="00B050"/>
                </a:solidFill>
                <a:latin typeface="Arial"/>
                <a:cs typeface="Arial"/>
              </a:rPr>
              <a:t>, i</a:t>
            </a:r>
            <a:r>
              <a:rPr lang="en-US" sz="1400" spc="50" baseline="-25000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r>
              <a:rPr lang="en-US" sz="1400" spc="50" dirty="0">
                <a:solidFill>
                  <a:srgbClr val="00B050"/>
                </a:solidFill>
                <a:latin typeface="Arial"/>
                <a:cs typeface="Arial"/>
              </a:rPr>
              <a:t>, i</a:t>
            </a:r>
            <a:r>
              <a:rPr lang="en-US" sz="1400" spc="50" baseline="-25000" dirty="0">
                <a:solidFill>
                  <a:srgbClr val="00B050"/>
                </a:solidFill>
                <a:latin typeface="Arial"/>
                <a:cs typeface="Arial"/>
              </a:rPr>
              <a:t>3</a:t>
            </a:r>
            <a:r>
              <a:rPr lang="en-US" sz="1400" spc="50" dirty="0">
                <a:solidFill>
                  <a:srgbClr val="00B050"/>
                </a:solidFill>
                <a:latin typeface="Arial"/>
                <a:cs typeface="Arial"/>
              </a:rPr>
              <a:t>, ….</a:t>
            </a:r>
            <a:r>
              <a:rPr lang="en-US" sz="1400" spc="50" dirty="0">
                <a:solidFill>
                  <a:srgbClr val="000000"/>
                </a:solidFill>
                <a:latin typeface="Arial"/>
                <a:cs typeface="Arial"/>
              </a:rPr>
              <a:t>}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 = set of time periods (hourly)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 sz="1400" spc="50" dirty="0">
                <a:solidFill>
                  <a:srgbClr val="000000"/>
                </a:solidFill>
                <a:latin typeface="Arial"/>
                <a:cs typeface="Arial"/>
              </a:rPr>
              <a:t>𝟄{</a:t>
            </a:r>
            <a:r>
              <a:rPr lang="en-US" sz="1400" spc="50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lang="en-US" sz="1400" spc="50" baseline="-25000" dirty="0">
                <a:solidFill>
                  <a:srgbClr val="00B050"/>
                </a:solidFill>
                <a:latin typeface="Arial"/>
                <a:cs typeface="Arial"/>
              </a:rPr>
              <a:t>1</a:t>
            </a:r>
            <a:r>
              <a:rPr lang="en-US" sz="1400" spc="50" dirty="0">
                <a:solidFill>
                  <a:srgbClr val="00B050"/>
                </a:solidFill>
                <a:latin typeface="Arial"/>
                <a:cs typeface="Arial"/>
              </a:rPr>
              <a:t>, t</a:t>
            </a:r>
            <a:r>
              <a:rPr lang="en-US" sz="1400" spc="50" baseline="-25000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r>
              <a:rPr lang="en-US" sz="1400" spc="50" dirty="0">
                <a:solidFill>
                  <a:srgbClr val="00B050"/>
                </a:solidFill>
                <a:latin typeface="Arial"/>
                <a:cs typeface="Arial"/>
              </a:rPr>
              <a:t>, t</a:t>
            </a:r>
            <a:r>
              <a:rPr lang="en-US" sz="1400" spc="50" baseline="-25000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r>
              <a:rPr lang="en-US" sz="1400" spc="50" dirty="0">
                <a:solidFill>
                  <a:srgbClr val="00B050"/>
                </a:solidFill>
                <a:latin typeface="Arial"/>
                <a:cs typeface="Arial"/>
              </a:rPr>
              <a:t>, ….</a:t>
            </a:r>
            <a:r>
              <a:rPr lang="en-US" sz="1400" spc="50" dirty="0">
                <a:solidFill>
                  <a:srgbClr val="000000"/>
                </a:solidFill>
                <a:latin typeface="Arial"/>
                <a:cs typeface="Arial"/>
              </a:rPr>
              <a:t>}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50"/>
                </a:solidFill>
                <a:latin typeface="Arial"/>
                <a:cs typeface="Arial"/>
              </a:rPr>
              <a:t>V</a:t>
            </a:r>
            <a:r>
              <a:rPr lang="en-US" dirty="0">
                <a:latin typeface="Arial"/>
                <a:cs typeface="Arial"/>
              </a:rPr>
              <a:t> = set of vehicles (specific brand or specific type of EVs)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 sz="1400" spc="50" dirty="0">
                <a:solidFill>
                  <a:srgbClr val="000000"/>
                </a:solidFill>
                <a:latin typeface="Arial"/>
                <a:cs typeface="Arial"/>
              </a:rPr>
              <a:t>𝟄{</a:t>
            </a:r>
            <a:r>
              <a:rPr lang="en-US" sz="1400" spc="50" dirty="0">
                <a:solidFill>
                  <a:srgbClr val="00B050"/>
                </a:solidFill>
                <a:latin typeface="Arial"/>
                <a:cs typeface="Arial"/>
              </a:rPr>
              <a:t>v</a:t>
            </a:r>
            <a:r>
              <a:rPr lang="en-US" sz="1400" spc="50" baseline="-25000" dirty="0">
                <a:solidFill>
                  <a:srgbClr val="00B050"/>
                </a:solidFill>
                <a:latin typeface="Arial"/>
                <a:cs typeface="Arial"/>
              </a:rPr>
              <a:t>1</a:t>
            </a:r>
            <a:r>
              <a:rPr lang="en-US" sz="1400" spc="50" dirty="0">
                <a:solidFill>
                  <a:srgbClr val="00B050"/>
                </a:solidFill>
                <a:latin typeface="Arial"/>
                <a:cs typeface="Arial"/>
              </a:rPr>
              <a:t>, v</a:t>
            </a:r>
            <a:r>
              <a:rPr lang="en-US" sz="1400" spc="50" baseline="-25000" dirty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r>
              <a:rPr lang="en-US" sz="1400" spc="50" dirty="0">
                <a:solidFill>
                  <a:srgbClr val="00B050"/>
                </a:solidFill>
                <a:latin typeface="Arial"/>
                <a:cs typeface="Arial"/>
              </a:rPr>
              <a:t>, v</a:t>
            </a:r>
            <a:r>
              <a:rPr lang="en-US" sz="1400" spc="50" baseline="-25000" dirty="0">
                <a:solidFill>
                  <a:srgbClr val="00B050"/>
                </a:solidFill>
                <a:latin typeface="Arial"/>
                <a:cs typeface="Arial"/>
              </a:rPr>
              <a:t>3</a:t>
            </a:r>
            <a:r>
              <a:rPr lang="en-US" sz="1400" spc="50" dirty="0">
                <a:solidFill>
                  <a:srgbClr val="00B050"/>
                </a:solidFill>
                <a:latin typeface="Arial"/>
                <a:cs typeface="Arial"/>
              </a:rPr>
              <a:t>, ….</a:t>
            </a:r>
            <a:r>
              <a:rPr lang="en-US" sz="1400" spc="50" dirty="0">
                <a:solidFill>
                  <a:srgbClr val="000000"/>
                </a:solidFill>
                <a:latin typeface="Arial"/>
                <a:cs typeface="Arial"/>
              </a:rPr>
              <a:t>}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400" spc="50" dirty="0">
                <a:solidFill>
                  <a:srgbClr val="000000"/>
                </a:solidFill>
                <a:latin typeface="Arial"/>
                <a:cs typeface="Arial"/>
              </a:rPr>
              <a:t>Different brand has diff power use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400" spc="50" dirty="0">
                <a:solidFill>
                  <a:srgbClr val="000000"/>
                </a:solidFill>
                <a:latin typeface="Arial"/>
                <a:cs typeface="Arial"/>
              </a:rPr>
              <a:t>Type of EVs = SUVs, Sedans, Trucks, Buses etc.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765333-9C22-8729-135B-FF88BD052BB5}"/>
              </a:ext>
            </a:extLst>
          </p:cNvPr>
          <p:cNvCxnSpPr/>
          <p:nvPr/>
        </p:nvCxnSpPr>
        <p:spPr>
          <a:xfrm>
            <a:off x="4960230" y="4092720"/>
            <a:ext cx="5121348" cy="882176"/>
          </a:xfrm>
          <a:prstGeom prst="bentConnector3">
            <a:avLst/>
          </a:prstGeom>
          <a:ln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260BCF9-3D79-8703-85F9-AC84987D0DA5}"/>
              </a:ext>
            </a:extLst>
          </p:cNvPr>
          <p:cNvSpPr/>
          <p:nvPr/>
        </p:nvSpPr>
        <p:spPr>
          <a:xfrm>
            <a:off x="8198068" y="4414344"/>
            <a:ext cx="3696138" cy="13225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6" y="452527"/>
            <a:ext cx="5111750" cy="488945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74" y="940104"/>
            <a:ext cx="6594908" cy="54669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00B050"/>
                </a:solidFill>
                <a:latin typeface="Arial"/>
                <a:cs typeface="Arial"/>
              </a:rPr>
              <a:t>C</a:t>
            </a:r>
            <a:r>
              <a:rPr lang="en-US" i="1" baseline="-25000" dirty="0">
                <a:solidFill>
                  <a:srgbClr val="00B050"/>
                </a:solidFill>
                <a:latin typeface="Arial"/>
                <a:cs typeface="Arial"/>
              </a:rPr>
              <a:t>it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= Cost of users to charge EVs at station </a:t>
            </a:r>
            <a:r>
              <a:rPr lang="en-US" i="1" err="1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in time </a:t>
            </a:r>
            <a:r>
              <a:rPr lang="en-US" i="1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 sz="1200" spc="5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User decide the price ==&gt; varies depend on demand of electricity or speed of charging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G</a:t>
            </a:r>
            <a:r>
              <a:rPr lang="en-US" i="1" baseline="-25000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it</a:t>
            </a:r>
            <a:r>
              <a:rPr lang="en-US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 = Impact of EVs on electric grid at station </a:t>
            </a:r>
            <a:r>
              <a:rPr lang="en-US" i="1" err="1">
                <a:solidFill>
                  <a:srgbClr val="00B050"/>
                </a:solidFill>
                <a:latin typeface="Arial"/>
                <a:ea typeface="+mn-lt"/>
                <a:cs typeface="+mn-lt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 in time </a:t>
            </a:r>
            <a:r>
              <a:rPr lang="en-US" i="1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R</a:t>
            </a:r>
            <a:r>
              <a:rPr lang="en-US" i="1" baseline="-25000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it</a:t>
            </a:r>
            <a:r>
              <a:rPr lang="en-US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 = Income of station </a:t>
            </a:r>
            <a:r>
              <a:rPr lang="en-US" i="1" err="1">
                <a:solidFill>
                  <a:srgbClr val="00B050"/>
                </a:solidFill>
                <a:latin typeface="Arial"/>
                <a:ea typeface="+mn-lt"/>
                <a:cs typeface="+mn-lt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 in time </a:t>
            </a:r>
            <a:r>
              <a:rPr lang="en-US" i="1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P</a:t>
            </a:r>
            <a:r>
              <a:rPr lang="en-US" i="1" baseline="-25000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max</a:t>
            </a:r>
            <a:r>
              <a:rPr lang="en-US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 = maximum price</a:t>
            </a:r>
          </a:p>
          <a:p>
            <a:pPr marL="342900" indent="-342900">
              <a:buAutoNum type="arabicPeriod"/>
            </a:pPr>
            <a:r>
              <a:rPr lang="en-US" err="1">
                <a:solidFill>
                  <a:srgbClr val="00B050"/>
                </a:solidFill>
                <a:latin typeface="Arial"/>
                <a:ea typeface="+mn-lt"/>
                <a:cs typeface="+mn-lt"/>
              </a:rPr>
              <a:t>P</a:t>
            </a:r>
            <a:r>
              <a:rPr lang="en-US" i="1" baseline="-25000" err="1">
                <a:solidFill>
                  <a:srgbClr val="00B050"/>
                </a:solidFill>
                <a:latin typeface="Arial"/>
                <a:ea typeface="+mn-lt"/>
                <a:cs typeface="+mn-lt"/>
              </a:rPr>
              <a:t>min</a:t>
            </a:r>
            <a:r>
              <a:rPr lang="en-US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 = minimum price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V</a:t>
            </a:r>
            <a:r>
              <a:rPr lang="en-US" i="1" baseline="-25000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 = Number of Vehicles at station </a:t>
            </a:r>
            <a:r>
              <a:rPr lang="en-US" i="1" err="1">
                <a:solidFill>
                  <a:srgbClr val="00B050"/>
                </a:solidFill>
                <a:latin typeface="Arial"/>
                <a:ea typeface="+mn-lt"/>
                <a:cs typeface="+mn-lt"/>
              </a:rPr>
              <a:t>i</a:t>
            </a:r>
            <a:endParaRPr lang="en-US" i="1">
              <a:solidFill>
                <a:srgbClr val="00B050"/>
              </a:solidFill>
              <a:latin typeface="Arial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err="1">
                <a:solidFill>
                  <a:srgbClr val="00B050"/>
                </a:solidFill>
                <a:latin typeface="Arial"/>
                <a:ea typeface="+mn-lt"/>
                <a:cs typeface="+mn-lt"/>
              </a:rPr>
              <a:t>Δt</a:t>
            </a:r>
            <a:r>
              <a:rPr lang="en-US" i="1" baseline="-25000" err="1">
                <a:solidFill>
                  <a:srgbClr val="00B050"/>
                </a:solidFill>
                <a:latin typeface="Arial"/>
                <a:ea typeface="+mn-lt"/>
                <a:cs typeface="+mn-lt"/>
              </a:rPr>
              <a:t>it</a:t>
            </a:r>
            <a:r>
              <a:rPr lang="en-US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 = Time spent at station </a:t>
            </a:r>
            <a:r>
              <a:rPr lang="en-US" i="1" err="1">
                <a:solidFill>
                  <a:srgbClr val="00B050"/>
                </a:solidFill>
                <a:latin typeface="Arial"/>
                <a:ea typeface="+mn-lt"/>
                <a:cs typeface="+mn-lt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 in time </a:t>
            </a:r>
            <a:r>
              <a:rPr lang="en-US" i="1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{W</a:t>
            </a:r>
            <a:r>
              <a:rPr lang="en-US" i="1" baseline="-25000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1</a:t>
            </a:r>
            <a:r>
              <a:rPr lang="en-US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, W</a:t>
            </a:r>
            <a:r>
              <a:rPr lang="en-US" i="1" baseline="-25000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2</a:t>
            </a:r>
            <a:r>
              <a:rPr lang="en-US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, W</a:t>
            </a:r>
            <a:r>
              <a:rPr lang="en-US" i="1" baseline="-25000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3</a:t>
            </a:r>
            <a:r>
              <a:rPr lang="en-US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}</a:t>
            </a:r>
            <a:r>
              <a:rPr lang="en-US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 = Weight factors for 3 objectives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E</a:t>
            </a:r>
            <a:r>
              <a:rPr lang="en-US" i="1" baseline="-25000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max</a:t>
            </a:r>
            <a:r>
              <a:rPr lang="en-US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 = Maximum allowable impact on e-grid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Penalty</a:t>
            </a:r>
            <a:r>
              <a:rPr lang="en-US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 = Penalty for exceeding the maximum allowable impact on e-grid</a:t>
            </a:r>
          </a:p>
          <a:p>
            <a:pPr marL="342900" indent="-342900">
              <a:buAutoNum type="arabicPeriod"/>
            </a:pPr>
            <a:r>
              <a:rPr lang="en-US" err="1">
                <a:solidFill>
                  <a:srgbClr val="00B050"/>
                </a:solidFill>
                <a:latin typeface="Arial"/>
                <a:ea typeface="+mn-lt"/>
                <a:cs typeface="+mn-lt"/>
              </a:rPr>
              <a:t>PL</a:t>
            </a:r>
            <a:r>
              <a:rPr lang="en-US" i="1" baseline="-25000" err="1">
                <a:solidFill>
                  <a:srgbClr val="00B050"/>
                </a:solidFill>
                <a:latin typeface="Arial"/>
                <a:ea typeface="+mn-lt"/>
                <a:cs typeface="+mn-lt"/>
              </a:rPr>
              <a:t>v</a:t>
            </a:r>
            <a:r>
              <a:rPr lang="en-US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 = Power level of vehicle </a:t>
            </a:r>
            <a:r>
              <a:rPr lang="en-US" i="1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v</a:t>
            </a:r>
          </a:p>
          <a:p>
            <a:pPr marL="342900" indent="-342900">
              <a:buAutoNum type="arabicPeriod"/>
            </a:pPr>
            <a:r>
              <a:rPr lang="en-US" err="1">
                <a:solidFill>
                  <a:srgbClr val="00B050"/>
                </a:solidFill>
                <a:latin typeface="Arial"/>
                <a:ea typeface="+mn-lt"/>
                <a:cs typeface="+mn-lt"/>
              </a:rPr>
              <a:t>PL</a:t>
            </a:r>
            <a:r>
              <a:rPr lang="en-US" i="1" baseline="-25000" err="1">
                <a:solidFill>
                  <a:srgbClr val="00B050"/>
                </a:solidFill>
                <a:latin typeface="Arial"/>
                <a:ea typeface="+mn-lt"/>
                <a:cs typeface="+mn-lt"/>
              </a:rPr>
              <a:t>min</a:t>
            </a:r>
            <a:r>
              <a:rPr lang="en-US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 = min power level use</a:t>
            </a:r>
          </a:p>
          <a:p>
            <a:pPr marL="342900" indent="-342900">
              <a:buAutoNum type="arabicPeriod"/>
            </a:pPr>
            <a:r>
              <a:rPr lang="en-US" err="1">
                <a:solidFill>
                  <a:srgbClr val="00B050"/>
                </a:solidFill>
                <a:latin typeface="Arial"/>
                <a:ea typeface="+mn-lt"/>
                <a:cs typeface="+mn-lt"/>
              </a:rPr>
              <a:t>PL</a:t>
            </a:r>
            <a:r>
              <a:rPr lang="en-US" i="1" baseline="-25000" err="1">
                <a:solidFill>
                  <a:srgbClr val="00B050"/>
                </a:solidFill>
                <a:latin typeface="Arial"/>
                <a:ea typeface="+mn-lt"/>
                <a:cs typeface="+mn-lt"/>
              </a:rPr>
              <a:t>max</a:t>
            </a:r>
            <a:r>
              <a:rPr lang="en-US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 = max power level use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489700"/>
            <a:ext cx="3479800" cy="365125"/>
          </a:xfrm>
        </p:spPr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BAA3D25-9772-8F39-6857-B52145E36485}"/>
              </a:ext>
            </a:extLst>
          </p:cNvPr>
          <p:cNvSpPr txBox="1">
            <a:spLocks/>
          </p:cNvSpPr>
          <p:nvPr/>
        </p:nvSpPr>
        <p:spPr>
          <a:xfrm>
            <a:off x="8262186" y="4416916"/>
            <a:ext cx="3629083" cy="17316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W</a:t>
            </a:r>
            <a:r>
              <a:rPr lang="en-US" i="1" baseline="-25000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1</a:t>
            </a:r>
            <a:r>
              <a:rPr lang="en-US" i="1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i="1" dirty="0">
                <a:latin typeface="Arial"/>
                <a:ea typeface="+mn-lt"/>
                <a:cs typeface="+mn-lt"/>
              </a:rPr>
              <a:t>= minimize total cost for users to charge their EVs</a:t>
            </a:r>
            <a:endParaRPr lang="en-US" i="1" spc="50" dirty="0">
              <a:latin typeface="Arial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i="1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W</a:t>
            </a:r>
            <a:r>
              <a:rPr lang="en-US" i="1" baseline="-25000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2</a:t>
            </a:r>
            <a:r>
              <a:rPr lang="en-US" i="1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i="1" dirty="0">
                <a:latin typeface="Arial"/>
                <a:ea typeface="+mn-lt"/>
                <a:cs typeface="+mn-lt"/>
              </a:rPr>
              <a:t>= minimize EVs' impact on e-grid</a:t>
            </a:r>
          </a:p>
          <a:p>
            <a:pPr marL="342900" indent="-342900">
              <a:buAutoNum type="arabicPeriod"/>
            </a:pPr>
            <a:r>
              <a:rPr lang="en-US" i="1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W</a:t>
            </a:r>
            <a:r>
              <a:rPr lang="en-US" i="1" baseline="-25000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3</a:t>
            </a:r>
            <a:r>
              <a:rPr lang="en-US" i="1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i="1" dirty="0">
                <a:latin typeface="Arial"/>
                <a:ea typeface="+mn-lt"/>
                <a:cs typeface="+mn-lt"/>
              </a:rPr>
              <a:t>= maximize income for CS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540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612949"/>
            <a:ext cx="5111750" cy="2263602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100222"/>
            <a:ext cx="6054223" cy="22636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P</a:t>
            </a:r>
            <a:r>
              <a:rPr lang="en-US" i="1" baseline="-25000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i</a:t>
            </a:r>
            <a:r>
              <a:rPr lang="en-US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(</a:t>
            </a:r>
            <a:r>
              <a:rPr lang="en-US" i="1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t</a:t>
            </a:r>
            <a:r>
              <a:rPr lang="en-US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)</a:t>
            </a:r>
            <a:r>
              <a:rPr lang="en-US" dirty="0">
                <a:latin typeface="Arial"/>
                <a:ea typeface="+mn-lt"/>
                <a:cs typeface="+mn-lt"/>
              </a:rPr>
              <a:t> = Price of charging at time </a:t>
            </a:r>
            <a:r>
              <a:rPr lang="en-US" i="1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t</a:t>
            </a:r>
            <a:r>
              <a:rPr lang="en-US" dirty="0">
                <a:latin typeface="Arial"/>
                <a:ea typeface="+mn-lt"/>
                <a:cs typeface="+mn-lt"/>
              </a:rPr>
              <a:t> &amp; station </a:t>
            </a:r>
            <a:r>
              <a:rPr lang="en-US" i="1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I</a:t>
            </a:r>
            <a:endParaRPr lang="en-US" i="1">
              <a:solidFill>
                <a:srgbClr val="00B050"/>
              </a:solidFill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r>
              <a:rPr lang="en-US" err="1">
                <a:solidFill>
                  <a:srgbClr val="00B050"/>
                </a:solidFill>
                <a:latin typeface="Arial"/>
                <a:ea typeface="+mn-lt"/>
                <a:cs typeface="Arial"/>
              </a:rPr>
              <a:t>X</a:t>
            </a:r>
            <a:r>
              <a:rPr lang="en-US" i="1" baseline="-25000" err="1">
                <a:solidFill>
                  <a:srgbClr val="00B050"/>
                </a:solidFill>
                <a:latin typeface="Arial"/>
                <a:ea typeface="+mn-lt"/>
                <a:cs typeface="Arial"/>
              </a:rPr>
              <a:t>itv</a:t>
            </a:r>
            <a:r>
              <a:rPr lang="en-US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 = Decision variable representing the charging status of EV </a:t>
            </a:r>
            <a:r>
              <a:rPr lang="en-US" i="1" dirty="0">
                <a:solidFill>
                  <a:srgbClr val="00B050"/>
                </a:solidFill>
                <a:latin typeface="Arial"/>
                <a:ea typeface="+mn-lt"/>
                <a:cs typeface="Arial"/>
              </a:rPr>
              <a:t>v</a:t>
            </a:r>
            <a:r>
              <a:rPr lang="en-US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 at station </a:t>
            </a:r>
            <a:r>
              <a:rPr lang="en-US" i="1" err="1">
                <a:solidFill>
                  <a:srgbClr val="00B050"/>
                </a:solidFill>
                <a:latin typeface="Arial"/>
                <a:ea typeface="+mn-lt"/>
                <a:cs typeface="Arial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 in time </a:t>
            </a:r>
            <a:r>
              <a:rPr lang="en-US" i="1" dirty="0">
                <a:solidFill>
                  <a:srgbClr val="00B050"/>
                </a:solidFill>
                <a:latin typeface="Arial"/>
                <a:ea typeface="+mn-lt"/>
                <a:cs typeface="Arial"/>
              </a:rPr>
              <a:t>t</a:t>
            </a:r>
            <a:endParaRPr lang="en-US" dirty="0">
              <a:solidFill>
                <a:srgbClr val="000000"/>
              </a:solidFill>
              <a:latin typeface="Arial"/>
              <a:ea typeface="+mn-lt"/>
              <a:cs typeface="Arial"/>
            </a:endParaRPr>
          </a:p>
          <a:p>
            <a:pPr marL="800100" lvl="1" indent="-342900">
              <a:buFont typeface="Courier New,monospace" panose="020B0604020202020204" pitchFamily="34" charset="0"/>
              <a:buChar char="o"/>
            </a:pPr>
            <a:r>
              <a:rPr lang="en-US" sz="1100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Always stays 1 if we are only considering the scenario in CS</a:t>
            </a:r>
          </a:p>
          <a:p>
            <a:pPr marL="342900" indent="-342900">
              <a:buAutoNum type="arabicPeriod"/>
            </a:pPr>
            <a:endParaRPr lang="en-US" sz="1300" i="1" dirty="0">
              <a:solidFill>
                <a:srgbClr val="00B050"/>
              </a:solidFill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sz="1300" i="1" dirty="0">
              <a:solidFill>
                <a:srgbClr val="00B050"/>
              </a:solidFill>
              <a:ea typeface="+mn-lt"/>
              <a:cs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15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691F-CE1E-AFA1-ACB8-54BA7F0B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Objective Function</a:t>
            </a:r>
            <a:r>
              <a:rPr lang="en-US">
                <a:latin typeface="Arial"/>
                <a:cs typeface="Arial"/>
              </a:rPr>
              <a:t> w/ constraints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D557D-63C5-4456-7CED-1E46C8E7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Objective Function w/ Constraints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F9E97-3F05-AE67-F4CF-11CF0387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0310A-D8CC-9800-2A14-F24AA06A2EB4}"/>
              </a:ext>
            </a:extLst>
          </p:cNvPr>
          <p:cNvSpPr txBox="1"/>
          <p:nvPr/>
        </p:nvSpPr>
        <p:spPr>
          <a:xfrm>
            <a:off x="513906" y="1834116"/>
            <a:ext cx="111783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solidFill>
                  <a:srgbClr val="002060"/>
                </a:solidFill>
                <a:latin typeface="Arial"/>
                <a:cs typeface="Arial"/>
              </a:rPr>
              <a:t>min </a:t>
            </a:r>
            <a:r>
              <a:rPr lang="en-US" sz="2400" err="1">
                <a:solidFill>
                  <a:srgbClr val="002060"/>
                </a:solidFill>
                <a:latin typeface="Arial"/>
                <a:cs typeface="Arial"/>
              </a:rPr>
              <a:t>Σi</a:t>
            </a:r>
            <a:r>
              <a:rPr lang="en-US" sz="2400" dirty="0">
                <a:solidFill>
                  <a:srgbClr val="002060"/>
                </a:solidFill>
                <a:latin typeface="Arial"/>
                <a:cs typeface="Arial"/>
              </a:rPr>
              <a:t>𝟄I </a:t>
            </a:r>
            <a:r>
              <a:rPr lang="en-US" sz="2400" err="1">
                <a:solidFill>
                  <a:srgbClr val="002060"/>
                </a:solidFill>
                <a:latin typeface="Arial"/>
                <a:ea typeface="+mn-lt"/>
                <a:cs typeface="+mn-lt"/>
              </a:rPr>
              <a:t>Σt</a:t>
            </a:r>
            <a:r>
              <a:rPr lang="en-US" sz="2400" dirty="0">
                <a:solidFill>
                  <a:srgbClr val="002060"/>
                </a:solidFill>
                <a:latin typeface="Arial"/>
                <a:ea typeface="+mn-lt"/>
                <a:cs typeface="+mn-lt"/>
              </a:rPr>
              <a:t>𝟄T </a:t>
            </a:r>
            <a:r>
              <a:rPr lang="en-US" sz="2400" err="1">
                <a:solidFill>
                  <a:srgbClr val="002060"/>
                </a:solidFill>
                <a:latin typeface="Arial"/>
                <a:ea typeface="+mn-lt"/>
                <a:cs typeface="+mn-lt"/>
              </a:rPr>
              <a:t>Σv</a:t>
            </a:r>
            <a:r>
              <a:rPr lang="en-US" sz="2400" dirty="0">
                <a:solidFill>
                  <a:srgbClr val="002060"/>
                </a:solidFill>
                <a:latin typeface="Arial"/>
                <a:ea typeface="+mn-lt"/>
                <a:cs typeface="+mn-lt"/>
              </a:rPr>
              <a:t>𝟄V {</a:t>
            </a:r>
            <a:r>
              <a:rPr lang="en-US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W</a:t>
            </a:r>
            <a:r>
              <a:rPr lang="en-US" sz="1050" i="1" baseline="-25000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1</a:t>
            </a:r>
            <a:r>
              <a:rPr lang="en-US" sz="2400" dirty="0">
                <a:latin typeface="Arial"/>
                <a:ea typeface="+mn-lt"/>
                <a:cs typeface="+mn-lt"/>
              </a:rPr>
              <a:t>*</a:t>
            </a:r>
            <a:r>
              <a:rPr lang="en-US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C</a:t>
            </a:r>
            <a:r>
              <a:rPr lang="en-US" sz="1050" i="1" baseline="-25000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it</a:t>
            </a:r>
            <a:r>
              <a:rPr lang="en-US" sz="2400" dirty="0">
                <a:latin typeface="Arial"/>
                <a:ea typeface="+mn-lt"/>
                <a:cs typeface="+mn-lt"/>
              </a:rPr>
              <a:t>(</a:t>
            </a:r>
            <a:r>
              <a:rPr lang="en-US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P</a:t>
            </a:r>
            <a:r>
              <a:rPr lang="en-US" sz="1050" i="1" baseline="-25000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i</a:t>
            </a:r>
            <a:r>
              <a:rPr lang="en-US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(</a:t>
            </a:r>
            <a:r>
              <a:rPr lang="en-US" i="1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t</a:t>
            </a:r>
            <a:r>
              <a:rPr lang="en-US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)</a:t>
            </a:r>
            <a:r>
              <a:rPr lang="en-US" sz="2400" dirty="0">
                <a:latin typeface="Arial"/>
                <a:ea typeface="+mn-lt"/>
                <a:cs typeface="+mn-lt"/>
              </a:rPr>
              <a:t>) + </a:t>
            </a:r>
            <a:r>
              <a:rPr lang="en-US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W</a:t>
            </a:r>
            <a:r>
              <a:rPr lang="en-US" sz="1050" i="1" baseline="-25000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2</a:t>
            </a:r>
            <a:r>
              <a:rPr lang="en-US" sz="2400" dirty="0">
                <a:latin typeface="Arial"/>
                <a:ea typeface="+mn-lt"/>
                <a:cs typeface="+mn-lt"/>
              </a:rPr>
              <a:t>*</a:t>
            </a:r>
            <a:r>
              <a:rPr lang="en-US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G</a:t>
            </a:r>
            <a:r>
              <a:rPr lang="en-US" sz="1050" i="1" baseline="-25000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it</a:t>
            </a:r>
            <a:r>
              <a:rPr lang="en-US" sz="2400" dirty="0">
                <a:latin typeface="Arial"/>
                <a:ea typeface="+mn-lt"/>
                <a:cs typeface="+mn-lt"/>
              </a:rPr>
              <a:t> - </a:t>
            </a:r>
            <a:r>
              <a:rPr lang="en-US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W</a:t>
            </a:r>
            <a:r>
              <a:rPr lang="en-US" sz="1050" i="1" baseline="-25000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3</a:t>
            </a:r>
            <a:r>
              <a:rPr lang="en-US" sz="2400" dirty="0">
                <a:latin typeface="Arial"/>
                <a:ea typeface="+mn-lt"/>
                <a:cs typeface="+mn-lt"/>
              </a:rPr>
              <a:t>*</a:t>
            </a:r>
            <a:r>
              <a:rPr lang="en-US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R</a:t>
            </a:r>
            <a:r>
              <a:rPr lang="en-US" sz="1050" i="1" baseline="-25000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it</a:t>
            </a:r>
            <a:r>
              <a:rPr lang="en-US" sz="2400" dirty="0">
                <a:latin typeface="Arial"/>
                <a:ea typeface="+mn-lt"/>
                <a:cs typeface="+mn-lt"/>
              </a:rPr>
              <a:t>(</a:t>
            </a:r>
            <a:r>
              <a:rPr lang="en-US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P</a:t>
            </a:r>
            <a:r>
              <a:rPr lang="en-US" sz="800" i="1" baseline="-25000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i</a:t>
            </a:r>
            <a:r>
              <a:rPr lang="en-US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(</a:t>
            </a:r>
            <a:r>
              <a:rPr lang="en-US" i="1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t</a:t>
            </a:r>
            <a:r>
              <a:rPr lang="en-US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)</a:t>
            </a:r>
            <a:r>
              <a:rPr lang="en-US" sz="2400" dirty="0">
                <a:latin typeface="Arial"/>
                <a:ea typeface="+mn-lt"/>
                <a:cs typeface="+mn-lt"/>
              </a:rPr>
              <a:t>) + </a:t>
            </a:r>
            <a:r>
              <a:rPr lang="en-US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Penalty</a:t>
            </a:r>
            <a:r>
              <a:rPr lang="en-US" sz="2400" dirty="0">
                <a:latin typeface="Arial"/>
                <a:ea typeface="+mn-lt"/>
                <a:cs typeface="+mn-lt"/>
              </a:rPr>
              <a:t>*</a:t>
            </a:r>
            <a:r>
              <a:rPr lang="en-US" sz="2400" i="1" dirty="0">
                <a:latin typeface="Arial"/>
                <a:ea typeface="+mn-lt"/>
                <a:cs typeface="+mn-lt"/>
              </a:rPr>
              <a:t>max</a:t>
            </a:r>
            <a:r>
              <a:rPr lang="en-US" sz="2400" dirty="0">
                <a:latin typeface="Arial"/>
                <a:ea typeface="+mn-lt"/>
                <a:cs typeface="+mn-lt"/>
              </a:rPr>
              <a:t>(0, </a:t>
            </a:r>
            <a:r>
              <a:rPr lang="en-US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G</a:t>
            </a:r>
            <a:r>
              <a:rPr lang="en-US" sz="800" i="1" baseline="-25000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it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-</a:t>
            </a:r>
            <a:r>
              <a:rPr lang="en-US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E</a:t>
            </a:r>
            <a:r>
              <a:rPr lang="en-US" sz="1050" i="1" baseline="-25000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max</a:t>
            </a:r>
            <a:r>
              <a:rPr lang="en-US" sz="2400" dirty="0">
                <a:latin typeface="Arial"/>
                <a:ea typeface="+mn-lt"/>
                <a:cs typeface="+mn-lt"/>
              </a:rPr>
              <a:t>]</a:t>
            </a:r>
            <a:r>
              <a:rPr lang="en-US" sz="2400" dirty="0">
                <a:solidFill>
                  <a:srgbClr val="002060"/>
                </a:solidFill>
                <a:latin typeface="Arial"/>
                <a:ea typeface="+mn-lt"/>
                <a:cs typeface="+mn-lt"/>
              </a:rPr>
              <a:t>} * </a:t>
            </a:r>
            <a:r>
              <a:rPr lang="en-US" err="1">
                <a:solidFill>
                  <a:srgbClr val="00B050"/>
                </a:solidFill>
                <a:latin typeface="Arial"/>
                <a:ea typeface="+mn-lt"/>
                <a:cs typeface="Arial"/>
              </a:rPr>
              <a:t>X</a:t>
            </a:r>
            <a:r>
              <a:rPr lang="en-US" sz="1050" i="1" baseline="-25000" err="1">
                <a:solidFill>
                  <a:srgbClr val="00B050"/>
                </a:solidFill>
                <a:latin typeface="Arial"/>
                <a:cs typeface="Arial"/>
              </a:rPr>
              <a:t>itv</a:t>
            </a:r>
            <a:endParaRPr lang="en-US" sz="105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CDE4E8-28E3-8F58-973C-08E077A08BE9}"/>
              </a:ext>
            </a:extLst>
          </p:cNvPr>
          <p:cNvSpPr txBox="1"/>
          <p:nvPr/>
        </p:nvSpPr>
        <p:spPr>
          <a:xfrm>
            <a:off x="513708" y="2457235"/>
            <a:ext cx="1083923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Arial"/>
                <a:cs typeface="Arial"/>
              </a:rPr>
              <a:t>Time Spent at Station:  </a:t>
            </a:r>
            <a:r>
              <a:rPr lang="en-US" sz="1400" dirty="0" err="1">
                <a:solidFill>
                  <a:srgbClr val="00B050"/>
                </a:solidFill>
                <a:latin typeface="Arial"/>
                <a:cs typeface="Arial"/>
              </a:rPr>
              <a:t>Δt</a:t>
            </a:r>
            <a:r>
              <a:rPr lang="en-US" sz="900" i="1" baseline="-25000" dirty="0" err="1">
                <a:solidFill>
                  <a:srgbClr val="00B050"/>
                </a:solidFill>
                <a:latin typeface="Arial"/>
                <a:cs typeface="Arial"/>
              </a:rPr>
              <a:t>it</a:t>
            </a:r>
            <a:r>
              <a:rPr lang="en-US" dirty="0">
                <a:latin typeface="Arial"/>
                <a:cs typeface="Arial"/>
              </a:rPr>
              <a:t> ≥ 0, 𝜵</a:t>
            </a:r>
            <a:r>
              <a:rPr lang="en-US" i="1" dirty="0" err="1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 𝟄 </a:t>
            </a:r>
            <a:r>
              <a:rPr lang="en-US" i="1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i="1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 𝟄 </a:t>
            </a:r>
            <a:r>
              <a:rPr lang="en-US" i="1" dirty="0">
                <a:latin typeface="Arial"/>
                <a:cs typeface="Arial"/>
              </a:rPr>
              <a:t>T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/>
                <a:cs typeface="Arial"/>
              </a:rPr>
              <a:t>Price Constraint:      </a:t>
            </a:r>
            <a:r>
              <a:rPr lang="en-US" sz="1400" dirty="0" err="1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lang="en-US" sz="900" i="1" baseline="-25000" dirty="0" err="1">
                <a:solidFill>
                  <a:srgbClr val="00B050"/>
                </a:solidFill>
                <a:latin typeface="Arial"/>
                <a:cs typeface="Arial"/>
              </a:rPr>
              <a:t>min</a:t>
            </a:r>
            <a:r>
              <a:rPr lang="en-US" sz="900" i="1" baseline="-25000" dirty="0">
                <a:solidFill>
                  <a:srgbClr val="00B050"/>
                </a:solidFill>
                <a:latin typeface="Arial"/>
                <a:cs typeface="Arial"/>
              </a:rPr>
              <a:t> </a:t>
            </a:r>
            <a:r>
              <a:rPr lang="en-US" dirty="0">
                <a:latin typeface="Arial"/>
                <a:cs typeface="Arial"/>
              </a:rPr>
              <a:t>≥ </a:t>
            </a:r>
            <a:r>
              <a:rPr lang="en-US" sz="1400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lang="en-US" sz="900" i="1" baseline="-25000" dirty="0">
                <a:solidFill>
                  <a:srgbClr val="00B050"/>
                </a:solidFill>
                <a:latin typeface="Arial"/>
                <a:cs typeface="Arial"/>
              </a:rPr>
              <a:t>i</a:t>
            </a:r>
            <a:r>
              <a:rPr lang="en-US" sz="1400" dirty="0">
                <a:solidFill>
                  <a:srgbClr val="00B050"/>
                </a:solidFill>
                <a:latin typeface="Arial"/>
                <a:cs typeface="Arial"/>
              </a:rPr>
              <a:t>(</a:t>
            </a:r>
            <a:r>
              <a:rPr lang="en-US" sz="1400" i="1" dirty="0">
                <a:solidFill>
                  <a:srgbClr val="00B050"/>
                </a:solidFill>
                <a:latin typeface="Arial"/>
                <a:cs typeface="Arial"/>
              </a:rPr>
              <a:t>t</a:t>
            </a:r>
            <a:r>
              <a:rPr lang="en-US" sz="1400" dirty="0">
                <a:solidFill>
                  <a:srgbClr val="00B050"/>
                </a:solidFill>
                <a:latin typeface="Arial"/>
                <a:cs typeface="Arial"/>
              </a:rPr>
              <a:t>) </a:t>
            </a:r>
            <a:r>
              <a:rPr lang="en-US" dirty="0">
                <a:latin typeface="Arial"/>
                <a:cs typeface="Arial"/>
              </a:rPr>
              <a:t>≥ </a:t>
            </a:r>
            <a:r>
              <a:rPr lang="en-US" sz="1400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r>
              <a:rPr lang="en-US" sz="900" i="1" baseline="-25000" dirty="0">
                <a:solidFill>
                  <a:srgbClr val="00B050"/>
                </a:solidFill>
                <a:latin typeface="Arial"/>
                <a:cs typeface="Arial"/>
              </a:rPr>
              <a:t>max</a:t>
            </a:r>
            <a:r>
              <a:rPr lang="en-US" dirty="0">
                <a:latin typeface="Arial"/>
                <a:cs typeface="Arial"/>
              </a:rPr>
              <a:t>, 𝜵</a:t>
            </a:r>
            <a:r>
              <a:rPr lang="en-US" i="1" dirty="0" err="1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 𝟄 </a:t>
            </a:r>
            <a:r>
              <a:rPr lang="en-US" i="1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i="1" dirty="0">
                <a:latin typeface="Arial"/>
                <a:cs typeface="Arial"/>
              </a:rPr>
              <a:t>t</a:t>
            </a:r>
            <a:r>
              <a:rPr lang="en-US" dirty="0">
                <a:latin typeface="Arial"/>
                <a:cs typeface="Arial"/>
              </a:rPr>
              <a:t> 𝟄 </a:t>
            </a:r>
            <a:r>
              <a:rPr lang="en-US" i="1" dirty="0">
                <a:latin typeface="Arial"/>
                <a:cs typeface="Arial"/>
              </a:rPr>
              <a:t>T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/>
                <a:cs typeface="Arial"/>
              </a:rPr>
              <a:t>E-Grid Impact:       </a:t>
            </a:r>
            <a:r>
              <a:rPr lang="en-US" err="1">
                <a:ea typeface="+mn-lt"/>
                <a:cs typeface="+mn-lt"/>
              </a:rPr>
              <a:t>Σi</a:t>
            </a:r>
            <a:r>
              <a:rPr lang="en-US" dirty="0">
                <a:ea typeface="+mn-lt"/>
                <a:cs typeface="+mn-lt"/>
              </a:rPr>
              <a:t>𝟄I </a:t>
            </a:r>
            <a:r>
              <a:rPr lang="en-US" err="1">
                <a:ea typeface="+mn-lt"/>
                <a:cs typeface="+mn-lt"/>
              </a:rPr>
              <a:t>Σv</a:t>
            </a:r>
            <a:r>
              <a:rPr lang="en-US" dirty="0">
                <a:ea typeface="+mn-lt"/>
                <a:cs typeface="+mn-lt"/>
              </a:rPr>
              <a:t>𝟄V </a:t>
            </a:r>
            <a:r>
              <a:rPr lang="en-US" sz="1400" dirty="0">
                <a:solidFill>
                  <a:srgbClr val="00B050"/>
                </a:solidFill>
                <a:latin typeface="Arial"/>
                <a:ea typeface="+mn-lt"/>
                <a:cs typeface="Arial"/>
              </a:rPr>
              <a:t>G</a:t>
            </a:r>
            <a:r>
              <a:rPr lang="en-US" sz="900" i="1" baseline="-25000" dirty="0">
                <a:solidFill>
                  <a:srgbClr val="00B050"/>
                </a:solidFill>
                <a:latin typeface="Arial"/>
                <a:ea typeface="+mn-lt"/>
                <a:cs typeface="Arial"/>
              </a:rPr>
              <a:t>it</a:t>
            </a:r>
            <a:r>
              <a:rPr lang="en-US" dirty="0">
                <a:ea typeface="+mn-lt"/>
                <a:cs typeface="+mn-lt"/>
              </a:rPr>
              <a:t>*</a:t>
            </a:r>
            <a:r>
              <a:rPr lang="en-US" sz="1400" err="1">
                <a:solidFill>
                  <a:srgbClr val="00B050"/>
                </a:solidFill>
                <a:latin typeface="Arial"/>
                <a:ea typeface="+mn-lt"/>
                <a:cs typeface="Arial"/>
              </a:rPr>
              <a:t>X</a:t>
            </a:r>
            <a:r>
              <a:rPr lang="en-US" sz="900" i="1" baseline="-25000" err="1">
                <a:solidFill>
                  <a:srgbClr val="00B050"/>
                </a:solidFill>
                <a:latin typeface="Arial"/>
                <a:ea typeface="+mn-lt"/>
                <a:cs typeface="Arial"/>
              </a:rPr>
              <a:t>itv</a:t>
            </a:r>
            <a:r>
              <a:rPr lang="en-US" sz="900" i="1" baseline="-25000" dirty="0">
                <a:solidFill>
                  <a:srgbClr val="00B050"/>
                </a:solidFill>
                <a:latin typeface="Arial"/>
                <a:ea typeface="+mn-lt"/>
                <a:cs typeface="Arial"/>
              </a:rPr>
              <a:t>  </a:t>
            </a:r>
            <a:r>
              <a:rPr lang="en-US" dirty="0">
                <a:ea typeface="+mn-lt"/>
                <a:cs typeface="+mn-lt"/>
              </a:rPr>
              <a:t>≤</a:t>
            </a:r>
            <a:r>
              <a:rPr lang="en-US" dirty="0">
                <a:solidFill>
                  <a:srgbClr val="000000"/>
                </a:solidFill>
                <a:latin typeface="Tenorite"/>
                <a:ea typeface="+mn-lt"/>
                <a:cs typeface="Arial"/>
              </a:rPr>
              <a:t> </a:t>
            </a:r>
            <a:r>
              <a:rPr lang="en-US" sz="1400" dirty="0">
                <a:solidFill>
                  <a:srgbClr val="00B050"/>
                </a:solidFill>
                <a:latin typeface="Arial"/>
                <a:ea typeface="+mn-lt"/>
                <a:cs typeface="Arial"/>
              </a:rPr>
              <a:t>E</a:t>
            </a:r>
            <a:r>
              <a:rPr lang="en-US" sz="900" i="1" baseline="-25000" dirty="0">
                <a:solidFill>
                  <a:srgbClr val="00B050"/>
                </a:solidFill>
                <a:latin typeface="Arial"/>
                <a:ea typeface="+mn-lt"/>
                <a:cs typeface="Arial"/>
              </a:rPr>
              <a:t>max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>
                <a:latin typeface="Arial"/>
                <a:ea typeface="+mn-lt"/>
                <a:cs typeface="Arial"/>
              </a:rPr>
              <a:t>𝜵</a:t>
            </a:r>
            <a:r>
              <a:rPr lang="en-US" i="1" dirty="0">
                <a:latin typeface="Arial"/>
                <a:ea typeface="+mn-lt"/>
                <a:cs typeface="Arial"/>
              </a:rPr>
              <a:t>t</a:t>
            </a:r>
            <a:r>
              <a:rPr lang="en-US" dirty="0">
                <a:latin typeface="Arial"/>
                <a:ea typeface="+mn-lt"/>
                <a:cs typeface="Arial"/>
              </a:rPr>
              <a:t> 𝟄 </a:t>
            </a:r>
            <a:r>
              <a:rPr lang="en-US" i="1" dirty="0">
                <a:latin typeface="Arial"/>
                <a:ea typeface="+mn-lt"/>
                <a:cs typeface="Arial"/>
              </a:rPr>
              <a:t>T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/>
                <a:cs typeface="Arial"/>
              </a:rPr>
              <a:t>Power Level:       </a:t>
            </a:r>
            <a:r>
              <a:rPr lang="en-US" sz="1400" dirty="0" err="1">
                <a:solidFill>
                  <a:srgbClr val="00B050"/>
                </a:solidFill>
                <a:latin typeface="Arial"/>
                <a:cs typeface="Arial"/>
              </a:rPr>
              <a:t>PL</a:t>
            </a:r>
            <a:r>
              <a:rPr lang="en-US" sz="900" i="1" baseline="-25000" dirty="0" err="1">
                <a:solidFill>
                  <a:srgbClr val="00B050"/>
                </a:solidFill>
                <a:latin typeface="Arial"/>
                <a:cs typeface="Arial"/>
              </a:rPr>
              <a:t>min</a:t>
            </a:r>
            <a:r>
              <a:rPr lang="en-US" sz="900" i="1" baseline="-25000" dirty="0">
                <a:solidFill>
                  <a:srgbClr val="00B050"/>
                </a:solidFill>
                <a:latin typeface="Arial"/>
                <a:cs typeface="Arial"/>
              </a:rPr>
              <a:t> </a:t>
            </a:r>
            <a:r>
              <a:rPr lang="en-US" dirty="0">
                <a:latin typeface="Arial"/>
                <a:cs typeface="Arial"/>
              </a:rPr>
              <a:t>≤ </a:t>
            </a:r>
            <a:r>
              <a:rPr lang="en-US" sz="1400" dirty="0" err="1">
                <a:solidFill>
                  <a:srgbClr val="00B050"/>
                </a:solidFill>
                <a:latin typeface="Arial"/>
                <a:cs typeface="Arial"/>
              </a:rPr>
              <a:t>PL</a:t>
            </a:r>
            <a:r>
              <a:rPr lang="en-US" sz="900" i="1" baseline="-25000" dirty="0" err="1">
                <a:solidFill>
                  <a:srgbClr val="00B050"/>
                </a:solidFill>
                <a:latin typeface="Arial"/>
                <a:cs typeface="Arial"/>
              </a:rPr>
              <a:t>v</a:t>
            </a:r>
            <a:r>
              <a:rPr lang="en-US" sz="900" i="1" baseline="-25000" dirty="0">
                <a:solidFill>
                  <a:srgbClr val="00B050"/>
                </a:solidFill>
                <a:latin typeface="Arial"/>
                <a:cs typeface="Arial"/>
              </a:rPr>
              <a:t> </a:t>
            </a:r>
            <a:r>
              <a:rPr lang="en-US" dirty="0">
                <a:latin typeface="Arial"/>
                <a:cs typeface="Arial"/>
              </a:rPr>
              <a:t>≤ </a:t>
            </a:r>
            <a:r>
              <a:rPr lang="en-US" sz="1400" dirty="0" err="1">
                <a:solidFill>
                  <a:srgbClr val="00B050"/>
                </a:solidFill>
                <a:latin typeface="Arial"/>
                <a:cs typeface="Arial"/>
              </a:rPr>
              <a:t>PL</a:t>
            </a:r>
            <a:r>
              <a:rPr lang="en-US" sz="900" i="1" baseline="-25000" dirty="0" err="1">
                <a:solidFill>
                  <a:srgbClr val="00B050"/>
                </a:solidFill>
                <a:latin typeface="Arial"/>
                <a:ea typeface="+mn-lt"/>
                <a:cs typeface="Arial"/>
              </a:rPr>
              <a:t>max</a:t>
            </a:r>
            <a:r>
              <a:rPr lang="en-US" dirty="0">
                <a:latin typeface="Arial"/>
                <a:cs typeface="Arial"/>
              </a:rPr>
              <a:t>, </a:t>
            </a:r>
            <a:r>
              <a:rPr lang="en-US" dirty="0">
                <a:latin typeface="Arial"/>
                <a:ea typeface="+mn-lt"/>
                <a:cs typeface="Arial"/>
              </a:rPr>
              <a:t>𝜵</a:t>
            </a:r>
            <a:r>
              <a:rPr lang="en-US" i="1" dirty="0">
                <a:ea typeface="+mn-lt"/>
                <a:cs typeface="+mn-lt"/>
              </a:rPr>
              <a:t>v</a:t>
            </a:r>
            <a:r>
              <a:rPr lang="en-US" dirty="0">
                <a:ea typeface="+mn-lt"/>
                <a:cs typeface="+mn-lt"/>
              </a:rPr>
              <a:t>𝟄</a:t>
            </a:r>
            <a:r>
              <a:rPr lang="en-US" i="1" dirty="0">
                <a:ea typeface="+mn-lt"/>
                <a:cs typeface="+mn-lt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99020854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2" id="{0E60AB4E-417B-45C1-9301-1C9D3943EB7F}" vid="{199B3929-907A-4692-88BF-6063DC97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5CEF65-757A-4D05-90BA-ED40BC2E5152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518A5EB6-E9B8-417D-B09E-03811FBC9B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B34632-EE39-4722-B8A6-C2A6B86CC893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Custom</vt:lpstr>
      <vt:lpstr>SURF 2024 - 1st Meeting</vt:lpstr>
      <vt:lpstr>AGENDA</vt:lpstr>
      <vt:lpstr>Updates of Past Weeks </vt:lpstr>
      <vt:lpstr>INFORMS</vt:lpstr>
      <vt:lpstr>Real Time Pricing Optimization model</vt:lpstr>
      <vt:lpstr>Sets</vt:lpstr>
      <vt:lpstr>Parameters</vt:lpstr>
      <vt:lpstr>Variables</vt:lpstr>
      <vt:lpstr>Objective Function w/ constraints</vt:lpstr>
      <vt:lpstr>IEEE 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revision>589</cp:revision>
  <dcterms:created xsi:type="dcterms:W3CDTF">2023-09-05T22:33:03Z</dcterms:created>
  <dcterms:modified xsi:type="dcterms:W3CDTF">2024-05-23T15:24:34Z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4044bd30-2ed7-4c9d-9d12-46200872a97b_Enabled">
    <vt:lpwstr>true</vt:lpwstr>
  </property>
  <property fmtid="{D5CDD505-2E9C-101B-9397-08002B2CF9AE}" pid="5" name="MSIP_Label_4044bd30-2ed7-4c9d-9d12-46200872a97b_SetDate">
    <vt:lpwstr>2024-02-27T18:27:06Z</vt:lpwstr>
  </property>
  <property fmtid="{D5CDD505-2E9C-101B-9397-08002B2CF9AE}" pid="6" name="MSIP_Label_4044bd30-2ed7-4c9d-9d12-46200872a97b_Method">
    <vt:lpwstr>Standard</vt:lpwstr>
  </property>
  <property fmtid="{D5CDD505-2E9C-101B-9397-08002B2CF9AE}" pid="7" name="MSIP_Label_4044bd30-2ed7-4c9d-9d12-46200872a97b_Name">
    <vt:lpwstr>defa4170-0d19-0005-0004-bc88714345d2</vt:lpwstr>
  </property>
  <property fmtid="{D5CDD505-2E9C-101B-9397-08002B2CF9AE}" pid="8" name="MSIP_Label_4044bd30-2ed7-4c9d-9d12-46200872a97b_SiteId">
    <vt:lpwstr>4130bd39-7c53-419c-b1e5-8758d6d63f21</vt:lpwstr>
  </property>
  <property fmtid="{D5CDD505-2E9C-101B-9397-08002B2CF9AE}" pid="9" name="MSIP_Label_4044bd30-2ed7-4c9d-9d12-46200872a97b_ActionId">
    <vt:lpwstr>5cbfcaec-65a6-4131-9fbb-12bcb3bbdb37</vt:lpwstr>
  </property>
  <property fmtid="{D5CDD505-2E9C-101B-9397-08002B2CF9AE}" pid="10" name="MSIP_Label_4044bd30-2ed7-4c9d-9d12-46200872a97b_ContentBits">
    <vt:lpwstr>0</vt:lpwstr>
  </property>
</Properties>
</file>