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306" r:id="rId7"/>
    <p:sldId id="278" r:id="rId8"/>
    <p:sldId id="293" r:id="rId9"/>
    <p:sldId id="302" r:id="rId10"/>
    <p:sldId id="303" r:id="rId11"/>
    <p:sldId id="304" r:id="rId12"/>
    <p:sldId id="279" r:id="rId13"/>
    <p:sldId id="3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508FD-75DD-9D9A-A571-47D639540A73}" v="1389" dt="2024-06-06T19:14:37.15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4854" y="4827394"/>
            <a:ext cx="5947919" cy="732537"/>
          </a:xfrm>
        </p:spPr>
        <p:txBody>
          <a:bodyPr/>
          <a:lstStyle/>
          <a:p>
            <a:r>
              <a:rPr lang="en-US" dirty="0"/>
              <a:t>SURF 2024 - 3</a:t>
            </a:r>
            <a:r>
              <a:rPr lang="en-US" baseline="30000" dirty="0"/>
              <a:t>rd</a:t>
            </a:r>
            <a:r>
              <a:rPr lang="en-US" dirty="0"/>
              <a:t>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34855" y="5573975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Ryan Hsieh  2024/06/06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B318-D8D3-BD14-FED6-7132CD96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Guide for reading plant.csv 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FD39A96-7904-6348-FD7D-4B417A709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5941" y="2659473"/>
            <a:ext cx="3924300" cy="349432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b="1" err="1">
                <a:solidFill>
                  <a:srgbClr val="0070C0"/>
                </a:solidFill>
              </a:rPr>
              <a:t>Plant_id</a:t>
            </a:r>
            <a:r>
              <a:rPr lang="en-US" b="1" dirty="0">
                <a:solidFill>
                  <a:srgbClr val="0070C0"/>
                </a:solidFill>
              </a:rPr>
              <a:t> &amp; </a:t>
            </a:r>
            <a:r>
              <a:rPr lang="en-US" b="1" err="1">
                <a:solidFill>
                  <a:srgbClr val="0070C0"/>
                </a:solidFill>
              </a:rPr>
              <a:t>bus_id</a:t>
            </a:r>
            <a:r>
              <a:rPr lang="en-US" b="1" dirty="0">
                <a:solidFill>
                  <a:srgbClr val="0070C0"/>
                </a:solidFill>
              </a:rPr>
              <a:t> = ID for plant to bus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b="1" dirty="0">
                <a:solidFill>
                  <a:srgbClr val="0070C0"/>
                </a:solidFill>
              </a:rPr>
              <a:t>Pg = Real Power Output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b="1" err="1">
                <a:solidFill>
                  <a:srgbClr val="0070C0"/>
                </a:solidFill>
              </a:rPr>
              <a:t>Qg</a:t>
            </a:r>
            <a:r>
              <a:rPr lang="en-US" b="1" dirty="0">
                <a:solidFill>
                  <a:srgbClr val="0070C0"/>
                </a:solidFill>
              </a:rPr>
              <a:t> = </a:t>
            </a:r>
            <a:r>
              <a:rPr lang="en-US" b="1" dirty="0">
                <a:solidFill>
                  <a:srgbClr val="0070C0"/>
                </a:solidFill>
                <a:ea typeface="+mn-lt"/>
                <a:cs typeface="+mn-lt"/>
              </a:rPr>
              <a:t>Reactive power output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err="1">
                <a:solidFill>
                  <a:srgbClr val="0070C0"/>
                </a:solidFill>
              </a:rPr>
              <a:t>Qmax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err="1">
                <a:solidFill>
                  <a:srgbClr val="0070C0"/>
                </a:solidFill>
              </a:rPr>
              <a:t>Qmin</a:t>
            </a:r>
            <a:r>
              <a:rPr lang="en-US" dirty="0">
                <a:solidFill>
                  <a:srgbClr val="0070C0"/>
                </a:solidFill>
              </a:rPr>
              <a:t> = 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Maximum/Min reactive power output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Vg = Voltage magnitude setpoint (Target to maintain)</a:t>
            </a:r>
            <a:endParaRPr lang="en-US">
              <a:solidFill>
                <a:srgbClr val="0070C0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err="1"/>
              <a:t>MBase</a:t>
            </a:r>
            <a:r>
              <a:rPr lang="en-US" dirty="0"/>
              <a:t> = </a:t>
            </a:r>
            <a:r>
              <a:rPr lang="en-US" dirty="0">
                <a:ea typeface="+mn-lt"/>
                <a:cs typeface="+mn-lt"/>
              </a:rPr>
              <a:t>Total MVA base of the machine (Capacity)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solidFill>
                  <a:srgbClr val="0070C0"/>
                </a:solidFill>
              </a:rPr>
              <a:t>Status = </a:t>
            </a:r>
            <a:r>
              <a:rPr lang="en-US" dirty="0">
                <a:solidFill>
                  <a:srgbClr val="0070C0"/>
                </a:solidFill>
                <a:ea typeface="+mn-lt"/>
                <a:cs typeface="+mn-lt"/>
              </a:rPr>
              <a:t>Operational status of the plant (&gt; 0 for in-service, &lt;= 0 for out-of-service)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Pmax/</a:t>
            </a:r>
            <a:r>
              <a:rPr lang="en-US" err="1">
                <a:ea typeface="+mn-lt"/>
                <a:cs typeface="+mn-lt"/>
              </a:rPr>
              <a:t>Pmin</a:t>
            </a:r>
            <a:r>
              <a:rPr lang="en-US" dirty="0">
                <a:ea typeface="+mn-lt"/>
                <a:cs typeface="+mn-lt"/>
              </a:rPr>
              <a:t> = Maximum/Min real power output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Pc1/Pc2 = Lower/Upper real power output of PQ capability curve in MW</a:t>
            </a: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Qc1min/Qc1max = Minimum/Max reactive power output at PC1 in MVAr (lower end)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ea typeface="+mn-lt"/>
                <a:cs typeface="+mn-lt"/>
              </a:rPr>
              <a:t>Qc2min/Qc2max = Minimum/Max reactive power output at PC2 in MVAr (upper end)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63512-F033-27A4-E68C-58CB1EB0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57F5B-B4AA-5880-1772-CB88EDA2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87A98AE4-8AFA-0C5D-BE53-19D87E2EB3F8}"/>
              </a:ext>
            </a:extLst>
          </p:cNvPr>
          <p:cNvSpPr txBox="1">
            <a:spLocks/>
          </p:cNvSpPr>
          <p:nvPr/>
        </p:nvSpPr>
        <p:spPr>
          <a:xfrm>
            <a:off x="5959666" y="2563994"/>
            <a:ext cx="4686299" cy="3494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err="1"/>
              <a:t>Ramp_agc</a:t>
            </a:r>
            <a:r>
              <a:rPr lang="en-US" sz="1000" dirty="0"/>
              <a:t> = </a:t>
            </a:r>
            <a:r>
              <a:rPr lang="en-US" sz="1000" dirty="0">
                <a:ea typeface="+mn-lt"/>
                <a:cs typeface="+mn-lt"/>
              </a:rPr>
              <a:t>Ramp rate for load following/AGC in MW/min</a:t>
            </a: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ea typeface="+mn-lt"/>
                <a:cs typeface="+mn-lt"/>
              </a:rPr>
              <a:t>Ramp_10/ramp_30 = Ramp rate for 10-minute / 30-min reserves in MW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err="1"/>
              <a:t>Ramp_q</a:t>
            </a:r>
            <a:r>
              <a:rPr lang="en-US" sz="1000" dirty="0"/>
              <a:t> = </a:t>
            </a:r>
            <a:r>
              <a:rPr lang="en-US" sz="1000" dirty="0">
                <a:ea typeface="+mn-lt"/>
                <a:cs typeface="+mn-lt"/>
              </a:rPr>
              <a:t>Ramp rate for reactive power in MVAr/min</a:t>
            </a: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err="1"/>
              <a:t>Apf</a:t>
            </a:r>
            <a:r>
              <a:rPr lang="en-US" sz="1000" dirty="0"/>
              <a:t> = </a:t>
            </a:r>
            <a:r>
              <a:rPr lang="en-US" sz="1000" dirty="0">
                <a:ea typeface="+mn-lt"/>
                <a:cs typeface="+mn-lt"/>
              </a:rPr>
              <a:t>Area participation factor</a:t>
            </a: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err="1">
                <a:ea typeface="+mn-lt"/>
                <a:cs typeface="+mn-lt"/>
              </a:rPr>
              <a:t>Mu_pmax</a:t>
            </a:r>
            <a:r>
              <a:rPr lang="en-US" sz="1000" dirty="0">
                <a:ea typeface="+mn-lt"/>
                <a:cs typeface="+mn-lt"/>
              </a:rPr>
              <a:t> / </a:t>
            </a:r>
            <a:r>
              <a:rPr lang="en-US" sz="1000" err="1">
                <a:ea typeface="+mn-lt"/>
                <a:cs typeface="+mn-lt"/>
              </a:rPr>
              <a:t>mu_pmin</a:t>
            </a:r>
            <a:r>
              <a:rPr lang="en-US" sz="1000" dirty="0">
                <a:ea typeface="+mn-lt"/>
                <a:cs typeface="+mn-lt"/>
              </a:rPr>
              <a:t> = Kuhn-Tucker multiplier on upper/lower real power output limit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err="1"/>
              <a:t>Mu_qmax</a:t>
            </a:r>
            <a:r>
              <a:rPr lang="en-US" sz="1000" dirty="0"/>
              <a:t> / </a:t>
            </a:r>
            <a:r>
              <a:rPr lang="en-US" sz="1000" err="1"/>
              <a:t>mu_qmin</a:t>
            </a:r>
            <a:r>
              <a:rPr lang="en-US" sz="1000" dirty="0"/>
              <a:t> = </a:t>
            </a:r>
            <a:r>
              <a:rPr lang="en-US" sz="1000" dirty="0">
                <a:ea typeface="+mn-lt"/>
                <a:cs typeface="+mn-lt"/>
              </a:rPr>
              <a:t>Kuhn-Tucker multiplier on upper/lower reactive power output limit</a:t>
            </a: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/>
              <a:t>Type = type of fuel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err="1"/>
              <a:t>GenFuelCost</a:t>
            </a:r>
            <a:r>
              <a:rPr lang="en-US" sz="1000" dirty="0"/>
              <a:t> = </a:t>
            </a:r>
            <a:r>
              <a:rPr lang="en-US" sz="1000" dirty="0">
                <a:ea typeface="+mn-lt"/>
                <a:cs typeface="+mn-lt"/>
              </a:rPr>
              <a:t>Cost per </a:t>
            </a:r>
            <a:r>
              <a:rPr lang="en-US" sz="1000" err="1">
                <a:ea typeface="+mn-lt"/>
                <a:cs typeface="+mn-lt"/>
              </a:rPr>
              <a:t>MMBTu</a:t>
            </a:r>
            <a:r>
              <a:rPr lang="en-US" sz="1000" dirty="0">
                <a:ea typeface="+mn-lt"/>
                <a:cs typeface="+mn-lt"/>
              </a:rPr>
              <a:t> of input energy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>
                <a:ea typeface="+mn-lt"/>
                <a:cs typeface="+mn-lt"/>
              </a:rPr>
              <a:t>GenOB = Linear coefficient of the heat rate curve in </a:t>
            </a:r>
            <a:r>
              <a:rPr lang="en-US" sz="1000" err="1">
                <a:ea typeface="+mn-lt"/>
                <a:cs typeface="+mn-lt"/>
              </a:rPr>
              <a:t>MMBTu</a:t>
            </a:r>
            <a:r>
              <a:rPr lang="en-US" sz="1000" dirty="0">
                <a:ea typeface="+mn-lt"/>
                <a:cs typeface="+mn-lt"/>
              </a:rPr>
              <a:t>/MW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err="1"/>
              <a:t>GenOC</a:t>
            </a:r>
            <a:r>
              <a:rPr lang="en-US" sz="1000" dirty="0"/>
              <a:t> = </a:t>
            </a:r>
            <a:r>
              <a:rPr lang="en-US" sz="1000" dirty="0">
                <a:ea typeface="+mn-lt"/>
                <a:cs typeface="+mn-lt"/>
              </a:rPr>
              <a:t>Quadratic coefficient of the heat rate curve in </a:t>
            </a:r>
            <a:r>
              <a:rPr lang="en-US" sz="1000" err="1">
                <a:ea typeface="+mn-lt"/>
                <a:cs typeface="+mn-lt"/>
              </a:rPr>
              <a:t>MMBTu</a:t>
            </a:r>
            <a:r>
              <a:rPr lang="en-US" sz="1000" dirty="0">
                <a:ea typeface="+mn-lt"/>
                <a:cs typeface="+mn-lt"/>
              </a:rPr>
              <a:t>/MW^2</a:t>
            </a:r>
            <a:r>
              <a:rPr lang="en-US" sz="1000" dirty="0"/>
              <a:t> 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000" dirty="0"/>
              <a:t>GenOD = </a:t>
            </a:r>
            <a:r>
              <a:rPr lang="en-US" sz="1000" dirty="0">
                <a:ea typeface="+mn-lt"/>
                <a:cs typeface="+mn-lt"/>
              </a:rPr>
              <a:t>Cubic coefficient of the heat rate curve in </a:t>
            </a:r>
            <a:r>
              <a:rPr lang="en-US" sz="1000" err="1">
                <a:ea typeface="+mn-lt"/>
                <a:cs typeface="+mn-lt"/>
              </a:rPr>
              <a:t>MMBTu</a:t>
            </a:r>
            <a:r>
              <a:rPr lang="en-US" sz="1000" dirty="0">
                <a:ea typeface="+mn-lt"/>
                <a:cs typeface="+mn-lt"/>
              </a:rPr>
              <a:t>/MW^3</a:t>
            </a:r>
            <a:endParaRPr lang="en-US" sz="10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815254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Power Flow &amp; Unit Commitment</a:t>
            </a:r>
          </a:p>
          <a:p>
            <a:r>
              <a:rPr lang="en-US" dirty="0"/>
              <a:t>MidWest Region States &amp; County Data</a:t>
            </a:r>
          </a:p>
          <a:p>
            <a:r>
              <a:rPr lang="en-US" dirty="0"/>
              <a:t>Bus Types Differences</a:t>
            </a:r>
          </a:p>
          <a:p>
            <a:r>
              <a:rPr lang="en-US" dirty="0"/>
              <a:t>Plant Types Differences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32FAE7-AA58-A0CE-F2AF-6AC3D1B32988}"/>
              </a:ext>
            </a:extLst>
          </p:cNvPr>
          <p:cNvSpPr txBox="1">
            <a:spLocks/>
          </p:cNvSpPr>
          <p:nvPr/>
        </p:nvSpPr>
        <p:spPr>
          <a:xfrm>
            <a:off x="728642" y="1457811"/>
            <a:ext cx="4294199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b="1" u="sng" dirty="0">
                <a:solidFill>
                  <a:srgbClr val="0070C0"/>
                </a:solidFill>
                <a:ea typeface="+mn-lt"/>
                <a:cs typeface="+mn-lt"/>
              </a:rPr>
              <a:t>Power Flow (Load Flow)</a:t>
            </a:r>
            <a:r>
              <a:rPr lang="en-US" sz="1400" dirty="0">
                <a:ea typeface="+mn-lt"/>
                <a:cs typeface="+mn-lt"/>
              </a:rPr>
              <a:t> analysis : determine the voltage levels, power flows (both real and reactive), and losses in a power system under steady-state conditions</a:t>
            </a:r>
            <a:endParaRPr lang="en-US" sz="1400" b="1" u="sng" dirty="0">
              <a:ea typeface="+mn-lt"/>
              <a:cs typeface="+mn-lt"/>
            </a:endParaRPr>
          </a:p>
          <a:p>
            <a:r>
              <a:rPr lang="en-US" sz="1400" dirty="0">
                <a:ea typeface="+mn-lt"/>
                <a:cs typeface="+mn-lt"/>
              </a:rPr>
              <a:t>Methods Used: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Newton-Raphson: Iterative method known for its robustness and convergence properties.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Gauss-Seidel: Simpler iterative method, less commonly used for large systems due to slower convergence.</a:t>
            </a:r>
            <a:endParaRPr lang="en-US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ea typeface="+mn-lt"/>
                <a:cs typeface="+mn-lt"/>
              </a:rPr>
              <a:t>Objectives: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000" b="1" u="sng" dirty="0">
                <a:ea typeface="+mn-lt"/>
                <a:cs typeface="+mn-lt"/>
              </a:rPr>
              <a:t>Voltage Profile</a:t>
            </a:r>
            <a:r>
              <a:rPr lang="en-US" sz="1000" dirty="0">
                <a:ea typeface="+mn-lt"/>
                <a:cs typeface="+mn-lt"/>
              </a:rPr>
              <a:t>: Determining the voltage magnitude and angle at each bus in the system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000" b="1" u="sng" dirty="0">
                <a:ea typeface="+mn-lt"/>
                <a:cs typeface="+mn-lt"/>
              </a:rPr>
              <a:t>Power Flow:</a:t>
            </a:r>
            <a:r>
              <a:rPr lang="en-US" sz="1000" dirty="0">
                <a:ea typeface="+mn-lt"/>
                <a:cs typeface="+mn-lt"/>
              </a:rPr>
              <a:t> Calculating the real (P) and reactive (Q) power flows on transmission lines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z="1000" b="1" u="sng" dirty="0">
                <a:ea typeface="+mn-lt"/>
                <a:cs typeface="+mn-lt"/>
              </a:rPr>
              <a:t>System Losses</a:t>
            </a:r>
            <a:r>
              <a:rPr lang="en-US" sz="1000" dirty="0">
                <a:ea typeface="+mn-lt"/>
                <a:cs typeface="+mn-lt"/>
              </a:rPr>
              <a:t>: Identifying losses in the system to improve efficiency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04B84-8696-0690-BBB6-50B3ED580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Power Flow &amp; Unit Commitment 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E3B36-92C2-B50D-B748-60CA69FDE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Power Flow &amp; Unit Commitment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BBDE7-E1D5-84F3-F58D-36802C92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EA5E2-E1C6-1ED7-99CD-39B0BCBA1D48}"/>
              </a:ext>
            </a:extLst>
          </p:cNvPr>
          <p:cNvSpPr txBox="1">
            <a:spLocks/>
          </p:cNvSpPr>
          <p:nvPr/>
        </p:nvSpPr>
        <p:spPr>
          <a:xfrm>
            <a:off x="6466593" y="1457810"/>
            <a:ext cx="4294199" cy="4223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b="1" u="sng" dirty="0">
                <a:solidFill>
                  <a:srgbClr val="0070C0"/>
                </a:solidFill>
                <a:ea typeface="+mn-lt"/>
                <a:cs typeface="+mn-lt"/>
              </a:rPr>
              <a:t>Unit Commitment</a:t>
            </a:r>
            <a:r>
              <a:rPr lang="en-US" sz="1400" dirty="0">
                <a:ea typeface="+mn-lt"/>
                <a:cs typeface="+mn-lt"/>
              </a:rPr>
              <a:t> analysis : determining the schedule for turning on and off power generation units to meet forecasted demand at the lowest cost while satisfying operational constraints</a:t>
            </a:r>
            <a:endParaRPr lang="en-US" sz="1400" b="1" u="sng" dirty="0">
              <a:ea typeface="+mn-lt"/>
              <a:cs typeface="+mn-lt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ea typeface="+mn-lt"/>
                <a:cs typeface="+mn-lt"/>
              </a:rPr>
              <a:t>Steps: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Combine plant, </a:t>
            </a:r>
            <a:r>
              <a:rPr lang="en-US" sz="1000" dirty="0" err="1">
                <a:ea typeface="+mn-lt"/>
                <a:cs typeface="+mn-lt"/>
              </a:rPr>
              <a:t>gencost</a:t>
            </a:r>
            <a:r>
              <a:rPr lang="en-US" sz="1000" dirty="0">
                <a:ea typeface="+mn-lt"/>
                <a:cs typeface="+mn-lt"/>
              </a:rPr>
              <a:t>, bus, and demand data for a comprehensive view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Define Constraints and Costs</a:t>
            </a:r>
          </a:p>
          <a:p>
            <a:pPr marL="1200150" lvl="2">
              <a:buFont typeface="Wingdings" panose="020B0604020202020204" pitchFamily="34" charset="0"/>
              <a:buChar char="§"/>
            </a:pPr>
            <a:r>
              <a:rPr lang="en-US" sz="1000" dirty="0">
                <a:ea typeface="+mn-lt"/>
                <a:cs typeface="+mn-lt"/>
              </a:rPr>
              <a:t>[Add Scenario in </a:t>
            </a:r>
            <a:r>
              <a:rPr lang="en-US" sz="1000" err="1">
                <a:ea typeface="+mn-lt"/>
                <a:cs typeface="+mn-lt"/>
              </a:rPr>
              <a:t>PowerSimData</a:t>
            </a:r>
            <a:r>
              <a:rPr lang="en-US" sz="1000" dirty="0">
                <a:ea typeface="+mn-lt"/>
                <a:cs typeface="+mn-lt"/>
              </a:rPr>
              <a:t>] Include generation limits (</a:t>
            </a:r>
            <a:r>
              <a:rPr lang="en-US" sz="1000" err="1">
                <a:ea typeface="+mn-lt"/>
                <a:cs typeface="+mn-lt"/>
              </a:rPr>
              <a:t>Pmin</a:t>
            </a:r>
            <a:r>
              <a:rPr lang="en-US" sz="1000" dirty="0">
                <a:ea typeface="+mn-lt"/>
                <a:cs typeface="+mn-lt"/>
              </a:rPr>
              <a:t>, Pmax), ramp rates, startup/shutdown costs, and operational statuses</a:t>
            </a:r>
            <a:endParaRPr lang="en-US" sz="1000"/>
          </a:p>
          <a:p>
            <a:pPr marL="1200150" lvl="2">
              <a:buFont typeface="Wingdings" panose="020B0604020202020204" pitchFamily="34" charset="0"/>
              <a:buChar char="§"/>
            </a:pPr>
            <a:r>
              <a:rPr lang="en-US" sz="1000" dirty="0">
                <a:ea typeface="+mn-lt"/>
                <a:cs typeface="+mn-lt"/>
              </a:rPr>
              <a:t>Use demand profiles from demand.csv to understand load requirements over time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Formulate Optimization Problem\</a:t>
            </a:r>
          </a:p>
          <a:p>
            <a:pPr marL="1200150" lvl="2">
              <a:buFont typeface="Wingdings" panose="020B0604020202020204" pitchFamily="34" charset="0"/>
              <a:buChar char="§"/>
            </a:pPr>
            <a:r>
              <a:rPr lang="en-US" sz="1000" dirty="0">
                <a:ea typeface="+mn-lt"/>
                <a:cs typeface="+mn-lt"/>
              </a:rPr>
              <a:t>Objective: Minimize total generation cost, including startup, shutdown, and running costs</a:t>
            </a:r>
          </a:p>
          <a:p>
            <a:pPr marL="1200150" lvl="2">
              <a:buFont typeface="Wingdings" panose="020B0604020202020204" pitchFamily="34" charset="0"/>
              <a:buChar char="§"/>
            </a:pPr>
            <a:r>
              <a:rPr lang="en-US" sz="1000" dirty="0">
                <a:ea typeface="+mn-lt"/>
                <a:cs typeface="+mn-lt"/>
              </a:rPr>
              <a:t>Constraints: Ensure generation meets demand, adhere to ramp rates, and respect operational limits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r>
              <a:rPr lang="en-US" sz="1000" dirty="0">
                <a:ea typeface="+mn-lt"/>
                <a:cs typeface="+mn-lt"/>
              </a:rPr>
              <a:t>Solve Optimization Problem</a:t>
            </a:r>
          </a:p>
          <a:p>
            <a:pPr marL="742950" lvl="1">
              <a:buFont typeface="Courier New" panose="020B0604020202020204" pitchFamily="34" charset="0"/>
              <a:buChar char="o"/>
            </a:pPr>
            <a:endParaRPr lang="en-US" sz="1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866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C6DB-95B1-2464-AD38-52FB2EE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62" y="-919424"/>
            <a:ext cx="5111750" cy="226360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MidWest Region States &amp; County Data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6425A-D406-0607-714E-3D964576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3262" y="1433390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/>
              <a:t>Data generated: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pc="50" dirty="0">
                <a:solidFill>
                  <a:srgbClr val="000000"/>
                </a:solidFill>
              </a:rPr>
              <a:t>States in MidWest Region in order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pc="50" dirty="0">
                <a:solidFill>
                  <a:srgbClr val="000000"/>
                </a:solidFill>
              </a:rPr>
              <a:t>W/ all counties &amp; coordinates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pc="50" dirty="0">
                <a:solidFill>
                  <a:srgbClr val="000000"/>
                </a:solidFill>
              </a:rPr>
              <a:t>Can be linked to all other data with longitude and latitude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US" spc="50" dirty="0">
                <a:solidFill>
                  <a:srgbClr val="000000"/>
                </a:solidFill>
              </a:rPr>
              <a:t>Problem?</a:t>
            </a:r>
          </a:p>
          <a:p>
            <a:pPr marL="1200150" lvl="2" indent="-285750">
              <a:buFont typeface="Wingdings" panose="020B0604020202020204" pitchFamily="34" charset="0"/>
              <a:buChar char="§"/>
            </a:pPr>
            <a:r>
              <a:rPr lang="en-US" spc="50" dirty="0">
                <a:solidFill>
                  <a:srgbClr val="000000"/>
                </a:solidFill>
              </a:rPr>
              <a:t>How to use them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8157B-4FF4-D49A-5E67-8B32EA47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60262" y="6490328"/>
            <a:ext cx="3479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MidWest Region States &amp; County Data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E4CBA-5FD7-4635-7A2A-E8B45A6C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A screenshot of a table with numbers&#10;&#10;Description automatically generated">
            <a:extLst>
              <a:ext uri="{FF2B5EF4-FFF2-40B4-BE49-F238E27FC236}">
                <a16:creationId xmlns:a16="http://schemas.microsoft.com/office/drawing/2014/main" id="{BB5B7BAD-B319-978C-BBE2-8F03D4A9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4" y="3781655"/>
            <a:ext cx="2705100" cy="4362450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FB15F762-674D-AB7C-A813-173ABC291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81" y="1335451"/>
            <a:ext cx="6924102" cy="487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9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FAF-1353-7958-C54E-B15E04C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Bus Types Differences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AF10-18E5-8A17-39DB-3D6FC513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FOUR TYPES OF BUS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27D0-6482-C4A0-7BF2-576ED82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BUS TYPES DIFFERENCES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EB1F2-52A9-CB1D-C332-6E89ED4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9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B3C-8383-D3AC-3A39-3D10D558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 Types of BUS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24B2-DE55-E81B-467C-7D9E2507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2833" y="2376211"/>
            <a:ext cx="2317707" cy="34306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>
                <a:ea typeface="+mj-lt"/>
                <a:cs typeface="+mj-lt"/>
              </a:rPr>
              <a:t>PQ Bus (Load Bus)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361D9-5EA9-7B8F-7CE8-B6B2DC34A84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290762" y="3036537"/>
            <a:ext cx="2136274" cy="3227484"/>
          </a:xfrm>
        </p:spPr>
        <p:txBody>
          <a:bodyPr/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Most Common Bus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Specified: Real power (P) and reactive power (Q)</a:t>
            </a:r>
            <a:endParaRPr lang="en-US"/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Unknown: Voltage magnitude (V) and phase angle (θ)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Role: Represents loads consuming a specified amount of power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Critical for Load Flow Studies: PQ buses are essential for load drift analysis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4CAE9E-8447-1566-54D6-F0B90467674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12486" y="2506553"/>
            <a:ext cx="2330816" cy="3430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2. PV Bus</a:t>
            </a:r>
          </a:p>
          <a:p>
            <a:r>
              <a:rPr lang="en-US">
                <a:ea typeface="+mj-lt"/>
                <a:cs typeface="+mj-lt"/>
              </a:rPr>
              <a:t> (Generator Bus)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3EB439-12DE-A591-EB4E-F628ADB79D3B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610416" y="3041194"/>
            <a:ext cx="2176790" cy="2475510"/>
          </a:xfrm>
        </p:spPr>
        <p:txBody>
          <a:bodyPr>
            <a:normAutofit/>
          </a:bodyPr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Often used for generator buses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Specified: Real power (P) and voltage magnitude (V)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Unknown: Reactive power (Q) and phase angle (θ)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Role: Represents generators maintaining a specified voltage</a:t>
            </a:r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895258-6C35-46C7-C2FA-1B4FD373917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33229" y="2366185"/>
            <a:ext cx="2317707" cy="3430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3. Ref Bus (Slack Bus)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E54D9F-BDFD-EEBE-C7C1-0FD1DAC5B34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131158" y="3041194"/>
            <a:ext cx="2136274" cy="2375247"/>
          </a:xfrm>
        </p:spPr>
        <p:txBody>
          <a:bodyPr>
            <a:normAutofit/>
          </a:bodyPr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reference point for voltage and phase angle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Voltage magnitude (V) and phase angle (θ)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Unknown: Real power (P) and reactive power (Q)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Role: Balances power in the system, absorbing excess power or supplying deficit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B2E54D-933E-1A24-F9B2-EDFA4642AE9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53110" y="2366185"/>
            <a:ext cx="2317706" cy="3430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4. Isolated Bus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87FDD94-8280-03AA-1E86-B522BE8B4336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551039" y="3036537"/>
            <a:ext cx="2136273" cy="2234878"/>
          </a:xfrm>
        </p:spPr>
        <p:txBody>
          <a:bodyPr>
            <a:normAutofit/>
          </a:bodyPr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Rarely used &amp; Not used in Base Data</a:t>
            </a:r>
            <a:endParaRPr lang="en-US"/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Specified: No power exchange with the system (isolated)</a:t>
            </a:r>
            <a:endParaRPr lang="en-US"/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>
                <a:ea typeface="+mn-lt"/>
                <a:cs typeface="+mn-lt"/>
              </a:rPr>
              <a:t>Role: Represents buses that are not connected or participating in power flow</a:t>
            </a:r>
            <a:endParaRPr lang="en-US"/>
          </a:p>
          <a:p>
            <a:pPr marL="171450" indent="-171450" algn="l">
              <a:buFont typeface="Calibri" panose="020B0604020202020204" pitchFamily="34" charset="0"/>
              <a:buChar char="-"/>
            </a:pPr>
            <a:endParaRPr lang="en-US"/>
          </a:p>
          <a:p>
            <a:pPr marL="171450" indent="-171450">
              <a:buFont typeface="Calibri" panose="020B0604020202020204" pitchFamily="34" charset="0"/>
              <a:buChar char="-"/>
            </a:pP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BDC4080-4A5B-24C1-BB6D-54BD3D90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FOUR TYPES OF BUS 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2FBDC-0DDE-8C7F-6284-46368AB6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81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7B3C-8383-D3AC-3A39-3D10D5584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121" y="1647"/>
            <a:ext cx="9577983" cy="1325563"/>
          </a:xfrm>
        </p:spPr>
        <p:txBody>
          <a:bodyPr/>
          <a:lstStyle/>
          <a:p>
            <a:r>
              <a:rPr lang="en-US"/>
              <a:t>Bus Data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F24B2-DE55-E81B-467C-7D9E25072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062" y="1540765"/>
            <a:ext cx="2317707" cy="343061"/>
          </a:xfrm>
        </p:spPr>
        <p:txBody>
          <a:bodyPr/>
          <a:lstStyle/>
          <a:p>
            <a:pPr marL="342900" indent="-342900" algn="l">
              <a:buAutoNum type="arabicPeriod"/>
            </a:pPr>
            <a:r>
              <a:rPr lang="en-US" dirty="0">
                <a:ea typeface="+mj-lt"/>
                <a:cs typeface="+mj-lt"/>
              </a:rPr>
              <a:t>PQ Bus (Load Bus)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4CAE9E-8447-1566-54D6-F0B904676745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32992" y="3424625"/>
            <a:ext cx="2330816" cy="343061"/>
          </a:xfrm>
        </p:spPr>
        <p:txBody>
          <a:bodyPr/>
          <a:lstStyle/>
          <a:p>
            <a:pPr algn="l"/>
            <a:r>
              <a:rPr lang="en-US" dirty="0">
                <a:ea typeface="+mj-lt"/>
                <a:cs typeface="+mj-lt"/>
              </a:rPr>
              <a:t>2. PV Bus</a:t>
            </a:r>
            <a:r>
              <a:rPr lang="en-US">
                <a:ea typeface="+mj-lt"/>
                <a:cs typeface="+mj-lt"/>
              </a:rPr>
              <a:t> </a:t>
            </a:r>
            <a:r>
              <a:rPr lang="en-US" dirty="0">
                <a:ea typeface="+mj-lt"/>
                <a:cs typeface="+mj-lt"/>
              </a:rPr>
              <a:t>(Generator Bus)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3895258-6C35-46C7-C2FA-1B4FD373917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38217" y="4643004"/>
            <a:ext cx="2317707" cy="343061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3. Ref Bus (Slack Bus)</a:t>
            </a:r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BDC4080-4A5B-24C1-BB6D-54BD3D90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9964"/>
            <a:ext cx="4114800" cy="365125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BUS DATA COMPARISON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2FBDC-0DDE-8C7F-6284-46368AB6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98ED1D-249B-B5DC-1543-7EBD04C9487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207055"/>
            <a:ext cx="2120931" cy="1340119"/>
          </a:xfrm>
        </p:spPr>
        <p:txBody>
          <a:bodyPr>
            <a:normAutofit fontScale="92500" lnSpcReduction="20000"/>
          </a:bodyPr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Vmax/</a:t>
            </a:r>
            <a:r>
              <a:rPr lang="en-US" err="1"/>
              <a:t>Vmin</a:t>
            </a:r>
            <a:r>
              <a:rPr lang="en-US"/>
              <a:t> = max and min voltage in </a:t>
            </a:r>
            <a:r>
              <a:rPr lang="en-US" err="1"/>
              <a:t>pu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Iam_P/Iam_Q = Lagrange multiplier for real power and reactive power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err="1"/>
              <a:t>Mu_Vmax</a:t>
            </a:r>
            <a:r>
              <a:rPr lang="en-US"/>
              <a:t>/</a:t>
            </a:r>
            <a:r>
              <a:rPr lang="en-US" err="1"/>
              <a:t>Mu_Vmin</a:t>
            </a:r>
            <a:r>
              <a:rPr lang="en-US"/>
              <a:t> = </a:t>
            </a:r>
            <a:r>
              <a:rPr lang="en-US">
                <a:ea typeface="+mn-lt"/>
                <a:cs typeface="+mn-lt"/>
              </a:rPr>
              <a:t>Kuhn-Tucker multiplier on upper/lower voltage limit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Stable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9C0BD1B-30A2-FAB9-3689-1A3D150DFF0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5547216" y="5322724"/>
            <a:ext cx="2322907" cy="1340119"/>
          </a:xfrm>
        </p:spPr>
        <p:txBody>
          <a:bodyPr>
            <a:normAutofit lnSpcReduction="10000"/>
          </a:bodyPr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err="1"/>
              <a:t>Vm</a:t>
            </a:r>
            <a:r>
              <a:rPr lang="en-US"/>
              <a:t> = voltage magnitude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Va = voltage phase angle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err="1"/>
              <a:t>Base_kv</a:t>
            </a:r>
            <a:r>
              <a:rPr lang="en-US"/>
              <a:t> = Base voltage level in certain area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PQ &gt; PV (PQ more stable in greater than 100, PV fluctuate alot)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913A2B4-2054-7AC2-0C83-B71B577281A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056552" y="5322724"/>
            <a:ext cx="2324164" cy="1220770"/>
          </a:xfrm>
        </p:spPr>
        <p:txBody>
          <a:bodyPr/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err="1"/>
              <a:t>Gs</a:t>
            </a:r>
            <a:r>
              <a:rPr lang="en-US"/>
              <a:t> = Shunt Conductance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Bs = Shunt Susceptance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Both stay 0 mostly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Not sure the use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7F2EE01-CD52-EF27-1082-1808D516398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376314" y="5326403"/>
            <a:ext cx="2322908" cy="1340120"/>
          </a:xfrm>
        </p:spPr>
        <p:txBody>
          <a:bodyPr/>
          <a:lstStyle/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Pd = Real Power Demand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 err="1"/>
              <a:t>Qd</a:t>
            </a:r>
            <a:r>
              <a:rPr lang="en-US"/>
              <a:t> = Reactive Power Demand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PQ mostly value greater than 0</a:t>
            </a:r>
          </a:p>
          <a:p>
            <a:pPr marL="171450" indent="-171450" algn="l">
              <a:buFont typeface="Calibri" panose="020B0604020202020204" pitchFamily="34" charset="0"/>
              <a:buChar char="-"/>
            </a:pPr>
            <a:r>
              <a:rPr lang="en-US"/>
              <a:t>PV mostly 0</a:t>
            </a:r>
          </a:p>
        </p:txBody>
      </p:sp>
      <p:pic>
        <p:nvPicPr>
          <p:cNvPr id="23" name="Picture 22" descr="A screenshot of a table&#10;&#10;Description automatically generated">
            <a:extLst>
              <a:ext uri="{FF2B5EF4-FFF2-40B4-BE49-F238E27FC236}">
                <a16:creationId xmlns:a16="http://schemas.microsoft.com/office/drawing/2014/main" id="{4CFA1920-5780-6DA7-4211-CB0C722B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75" y="1438389"/>
            <a:ext cx="8216977" cy="14840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1CC8B8-B752-C3D5-E654-C9F280B22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787" y="2962389"/>
            <a:ext cx="8218356" cy="1493247"/>
          </a:xfrm>
          <a:prstGeom prst="rect">
            <a:avLst/>
          </a:prstGeom>
        </p:spPr>
      </p:pic>
      <p:pic>
        <p:nvPicPr>
          <p:cNvPr id="25" name="Picture 24" descr="A screenshot of a calculator&#10;&#10;Description automatically generated">
            <a:extLst>
              <a:ext uri="{FF2B5EF4-FFF2-40B4-BE49-F238E27FC236}">
                <a16:creationId xmlns:a16="http://schemas.microsoft.com/office/drawing/2014/main" id="{6421F95C-5AAE-EF50-3264-FEAF1B563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689" y="4542392"/>
            <a:ext cx="8555057" cy="53753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F18578E-8ACA-1C21-400E-55A45D82FA44}"/>
              </a:ext>
            </a:extLst>
          </p:cNvPr>
          <p:cNvSpPr/>
          <p:nvPr/>
        </p:nvSpPr>
        <p:spPr>
          <a:xfrm>
            <a:off x="7158789" y="1403684"/>
            <a:ext cx="468216" cy="15515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7F41D2-0E41-B953-2F84-B06F88B13A92}"/>
              </a:ext>
            </a:extLst>
          </p:cNvPr>
          <p:cNvSpPr/>
          <p:nvPr/>
        </p:nvSpPr>
        <p:spPr>
          <a:xfrm>
            <a:off x="7167969" y="2918503"/>
            <a:ext cx="468216" cy="162498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CC5289-F3E2-6929-D8D1-545178AB36E4}"/>
              </a:ext>
            </a:extLst>
          </p:cNvPr>
          <p:cNvSpPr/>
          <p:nvPr/>
        </p:nvSpPr>
        <p:spPr>
          <a:xfrm>
            <a:off x="3927174" y="1403685"/>
            <a:ext cx="1092505" cy="1560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8C1B0E-026D-6398-EDD7-A14A59CD6AD5}"/>
              </a:ext>
            </a:extLst>
          </p:cNvPr>
          <p:cNvSpPr/>
          <p:nvPr/>
        </p:nvSpPr>
        <p:spPr>
          <a:xfrm>
            <a:off x="3927173" y="2946046"/>
            <a:ext cx="1092505" cy="15607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0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8FAF-1353-7958-C54E-B15E04C9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Plant </a:t>
            </a:r>
            <a:r>
              <a:rPr lang="en-US" dirty="0">
                <a:ea typeface="+mj-lt"/>
                <a:cs typeface="+mj-lt"/>
              </a:rPr>
              <a:t>Types Differences</a:t>
            </a:r>
            <a:r>
              <a:rPr lang="en-US">
                <a:ea typeface="+mj-lt"/>
                <a:cs typeface="+mj-lt"/>
              </a:rPr>
              <a:t> 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9AF10-18E5-8A17-39DB-3D6FC513A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Ten TYPES OF PLANT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E27D0-6482-C4A0-7BF2-576ED825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PLANT TYPES DIFFERENCES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EB1F2-52A9-CB1D-C332-6E89ED4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E1F7-E360-F489-0014-187083AA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Ten different type of PLant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4ADC2-7FCE-464D-944A-E51F643F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Raw Demand Data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C52B0-6552-4A16-006B-795646B08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4F0B4A-1C92-91E6-65DA-FF21C6EA5570}"/>
              </a:ext>
            </a:extLst>
          </p:cNvPr>
          <p:cNvSpPr txBox="1">
            <a:spLocks/>
          </p:cNvSpPr>
          <p:nvPr/>
        </p:nvSpPr>
        <p:spPr>
          <a:xfrm>
            <a:off x="193183" y="1714126"/>
            <a:ext cx="4490118" cy="26646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Separated into 10 files with different type of energy use</a:t>
            </a:r>
            <a:endParaRPr lang="en-US" sz="1400" b="1" u="sng" dirty="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Ng = natural gas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 err="1"/>
              <a:t>Dfo</a:t>
            </a:r>
            <a:r>
              <a:rPr lang="en-US" sz="1400" dirty="0"/>
              <a:t> = </a:t>
            </a:r>
            <a:r>
              <a:rPr lang="en-US" sz="1400" dirty="0">
                <a:ea typeface="+mn-lt"/>
                <a:cs typeface="+mn-lt"/>
              </a:rPr>
              <a:t>Distillate Fuel Oil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>
                <a:ea typeface="+mn-lt"/>
                <a:cs typeface="+mn-lt"/>
              </a:rPr>
              <a:t>3 major = Hydro, Wind, Solar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Coal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Geothermal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err="1"/>
              <a:t>Wind_offshore</a:t>
            </a:r>
            <a:endParaRPr lang="en-US" sz="1400"/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400" dirty="0"/>
              <a:t>Focus on comparison between (coal &amp; ng) vs. 3 clean energy for goal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400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A76001F-ECCC-9A80-6EFF-9B1E2B0B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193" y="1713497"/>
            <a:ext cx="66103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807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5CEF65-757A-4D05-90BA-ED40BC2E515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Custom</vt:lpstr>
      <vt:lpstr>SURF 2024 - 3rd Meeting</vt:lpstr>
      <vt:lpstr>AGENDA</vt:lpstr>
      <vt:lpstr>Power Flow &amp; Unit Commitment </vt:lpstr>
      <vt:lpstr>MidWest Region States &amp; County Data </vt:lpstr>
      <vt:lpstr>Bus Types Differences </vt:lpstr>
      <vt:lpstr>Four Types of BUS</vt:lpstr>
      <vt:lpstr>Bus Data Comparison</vt:lpstr>
      <vt:lpstr>Plant Types Differences </vt:lpstr>
      <vt:lpstr>Ten different type of PLant</vt:lpstr>
      <vt:lpstr>Guide for reading plant.csv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1485</cp:revision>
  <dcterms:created xsi:type="dcterms:W3CDTF">2023-09-05T22:33:03Z</dcterms:created>
  <dcterms:modified xsi:type="dcterms:W3CDTF">2024-06-06T19:14:42Z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4044bd30-2ed7-4c9d-9d12-46200872a97b_Enabled">
    <vt:lpwstr>true</vt:lpwstr>
  </property>
  <property fmtid="{D5CDD505-2E9C-101B-9397-08002B2CF9AE}" pid="5" name="MSIP_Label_4044bd30-2ed7-4c9d-9d12-46200872a97b_SetDate">
    <vt:lpwstr>2024-02-27T18:27:06Z</vt:lpwstr>
  </property>
  <property fmtid="{D5CDD505-2E9C-101B-9397-08002B2CF9AE}" pid="6" name="MSIP_Label_4044bd30-2ed7-4c9d-9d12-46200872a97b_Method">
    <vt:lpwstr>Standard</vt:lpwstr>
  </property>
  <property fmtid="{D5CDD505-2E9C-101B-9397-08002B2CF9AE}" pid="7" name="MSIP_Label_4044bd30-2ed7-4c9d-9d12-46200872a97b_Name">
    <vt:lpwstr>defa4170-0d19-0005-0004-bc88714345d2</vt:lpwstr>
  </property>
  <property fmtid="{D5CDD505-2E9C-101B-9397-08002B2CF9AE}" pid="8" name="MSIP_Label_4044bd30-2ed7-4c9d-9d12-46200872a97b_SiteId">
    <vt:lpwstr>4130bd39-7c53-419c-b1e5-8758d6d63f21</vt:lpwstr>
  </property>
  <property fmtid="{D5CDD505-2E9C-101B-9397-08002B2CF9AE}" pid="9" name="MSIP_Label_4044bd30-2ed7-4c9d-9d12-46200872a97b_ActionId">
    <vt:lpwstr>5cbfcaec-65a6-4131-9fbb-12bcb3bbdb37</vt:lpwstr>
  </property>
  <property fmtid="{D5CDD505-2E9C-101B-9397-08002B2CF9AE}" pid="10" name="MSIP_Label_4044bd30-2ed7-4c9d-9d12-46200872a97b_ContentBits">
    <vt:lpwstr>0</vt:lpwstr>
  </property>
</Properties>
</file>