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306" r:id="rId7"/>
    <p:sldId id="302" r:id="rId8"/>
    <p:sldId id="278" r:id="rId9"/>
    <p:sldId id="293" r:id="rId10"/>
    <p:sldId id="279" r:id="rId11"/>
    <p:sldId id="303" r:id="rId12"/>
    <p:sldId id="30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B892CB-2C83-B4E4-68A7-9EBBC2643428}" v="510" dt="2024-07-05T06:28:26.922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ieh, Hsin-Wei" userId="d80cff4c-3346-4dbc-b7fe-90216004e654" providerId="ADAL" clId="{947FAAB8-0A77-9B45-B3E5-CD3AD8A84935}"/>
    <pc:docChg chg="modSld">
      <pc:chgData name="Hsieh, Hsin-Wei" userId="d80cff4c-3346-4dbc-b7fe-90216004e654" providerId="ADAL" clId="{947FAAB8-0A77-9B45-B3E5-CD3AD8A84935}" dt="2024-07-05T15:01:00.265" v="0" actId="20577"/>
      <pc:docMkLst>
        <pc:docMk/>
      </pc:docMkLst>
      <pc:sldChg chg="modSp mod">
        <pc:chgData name="Hsieh, Hsin-Wei" userId="d80cff4c-3346-4dbc-b7fe-90216004e654" providerId="ADAL" clId="{947FAAB8-0A77-9B45-B3E5-CD3AD8A84935}" dt="2024-07-05T15:01:00.265" v="0" actId="20577"/>
        <pc:sldMkLst>
          <pc:docMk/>
          <pc:sldMk cId="1713219598" sldId="257"/>
        </pc:sldMkLst>
        <pc:spChg chg="mod">
          <ac:chgData name="Hsieh, Hsin-Wei" userId="d80cff4c-3346-4dbc-b7fe-90216004e654" providerId="ADAL" clId="{947FAAB8-0A77-9B45-B3E5-CD3AD8A84935}" dt="2024-07-05T15:01:00.265" v="0" actId="20577"/>
          <ac:spMkLst>
            <pc:docMk/>
            <pc:sldMk cId="1713219598" sldId="257"/>
            <ac:spMk id="3" creationId="{5671D7E5-EF66-4BCD-8DAA-E9061157F0B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4854" y="4827394"/>
            <a:ext cx="5947919" cy="732537"/>
          </a:xfrm>
        </p:spPr>
        <p:txBody>
          <a:bodyPr/>
          <a:lstStyle/>
          <a:p>
            <a:r>
              <a:rPr lang="en-US" dirty="0"/>
              <a:t>SURF 2024 – 7</a:t>
            </a:r>
            <a:r>
              <a:rPr lang="en-US" baseline="30000" dirty="0"/>
              <a:t>th</a:t>
            </a:r>
            <a:r>
              <a:rPr lang="en-US" dirty="0"/>
              <a:t>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4855" y="5573975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Ryan Hsieh  2024/07/05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91403"/>
            <a:ext cx="2895600" cy="2054606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4292651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Optimization Model - Power Flow Studies relationship with </a:t>
            </a:r>
            <a:r>
              <a:rPr lang="en-US" dirty="0" err="1"/>
              <a:t>BreakThrough</a:t>
            </a:r>
            <a:r>
              <a:rPr lang="en-US" dirty="0"/>
              <a:t> Energy</a:t>
            </a:r>
          </a:p>
          <a:p>
            <a:r>
              <a:rPr lang="en-US" dirty="0" err="1"/>
              <a:t>BreakThrough</a:t>
            </a:r>
            <a:r>
              <a:rPr lang="en-US" dirty="0"/>
              <a:t> Grid Data vs EPA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B32FAE7-AA58-A0CE-F2AF-6AC3D1B32988}"/>
              </a:ext>
            </a:extLst>
          </p:cNvPr>
          <p:cNvSpPr txBox="1">
            <a:spLocks/>
          </p:cNvSpPr>
          <p:nvPr/>
        </p:nvSpPr>
        <p:spPr>
          <a:xfrm>
            <a:off x="838810" y="1797498"/>
            <a:ext cx="4294199" cy="4223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b="1" u="sng" dirty="0">
                <a:solidFill>
                  <a:srgbClr val="0070C0"/>
                </a:solidFill>
                <a:latin typeface="Arial"/>
                <a:ea typeface="+mn-lt"/>
                <a:cs typeface="+mn-lt"/>
              </a:rPr>
              <a:t>Optimal Power Flow (Load Flow)</a:t>
            </a:r>
            <a:r>
              <a:rPr lang="en-US" sz="1400" dirty="0">
                <a:latin typeface="Arial"/>
                <a:ea typeface="+mn-lt"/>
                <a:cs typeface="+mn-lt"/>
              </a:rPr>
              <a:t> analysis : determine the optimal operating conditions for power system</a:t>
            </a:r>
            <a:endParaRPr lang="en-US" sz="1400" b="1" u="sng">
              <a:latin typeface="Arial"/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FF0000"/>
                </a:solidFill>
                <a:latin typeface="Arial"/>
                <a:ea typeface="+mn-lt"/>
                <a:cs typeface="+mn-lt"/>
              </a:rPr>
              <a:t>Aiming...</a:t>
            </a:r>
            <a:r>
              <a:rPr lang="en-US" sz="1600" dirty="0">
                <a:latin typeface="Arial"/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u="sng" dirty="0">
                <a:latin typeface="Arial"/>
                <a:ea typeface="+mn-lt"/>
                <a:cs typeface="+mn-lt"/>
              </a:rPr>
              <a:t>Minimizing </a:t>
            </a:r>
            <a:r>
              <a:rPr lang="en-US" sz="1200" dirty="0">
                <a:latin typeface="Arial"/>
                <a:ea typeface="+mn-lt"/>
                <a:cs typeface="+mn-lt"/>
              </a:rPr>
              <a:t>: generation cost, power loss, or environmental impact</a:t>
            </a:r>
            <a:endParaRPr lang="en-US" sz="1200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u="sng" dirty="0">
                <a:latin typeface="Arial"/>
                <a:ea typeface="+mn-lt"/>
                <a:cs typeface="+mn-lt"/>
              </a:rPr>
              <a:t>Satisfying </a:t>
            </a:r>
            <a:r>
              <a:rPr lang="en-US" sz="1200" dirty="0">
                <a:latin typeface="Arial"/>
                <a:ea typeface="+mn-lt"/>
                <a:cs typeface="+mn-lt"/>
              </a:rPr>
              <a:t>: set of constraints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US" sz="1200" dirty="0">
                <a:latin typeface="Arial"/>
                <a:ea typeface="+mn-lt"/>
                <a:cs typeface="Arial"/>
              </a:rPr>
              <a:t>Power balance, voltage limit, or generation limit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u="sng" dirty="0">
                <a:latin typeface="Arial"/>
                <a:ea typeface="+mn-lt"/>
                <a:cs typeface="+mn-lt"/>
              </a:rPr>
              <a:t>Outputs </a:t>
            </a:r>
            <a:r>
              <a:rPr lang="en-US" sz="1200" dirty="0">
                <a:latin typeface="Arial"/>
                <a:ea typeface="+mn-lt"/>
                <a:cs typeface="+mn-lt"/>
              </a:rPr>
              <a:t>: Optimal generation dispatch, bus voltages, and power flow on transmission 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04B84-8696-0690-BBB6-50B3ED58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flow studies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E3B36-92C2-B50D-B748-60CA69FD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898989"/>
                </a:solidFill>
                <a:ea typeface="+mn-lt"/>
                <a:cs typeface="+mn-lt"/>
              </a:rPr>
              <a:t>POWER FLOW STUDIES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BBDE7-E1D5-84F3-F58D-36802C92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dirty="0" smtClean="0"/>
              <a:pPr/>
              <a:t>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EA5E2-E1C6-1ED7-99CD-39B0BCBA1D48}"/>
              </a:ext>
            </a:extLst>
          </p:cNvPr>
          <p:cNvSpPr txBox="1">
            <a:spLocks/>
          </p:cNvSpPr>
          <p:nvPr/>
        </p:nvSpPr>
        <p:spPr>
          <a:xfrm>
            <a:off x="6466593" y="1797497"/>
            <a:ext cx="4294199" cy="4223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,Sans-Serif" panose="020B0604020202020204" pitchFamily="34" charset="0"/>
              <a:buChar char="-"/>
            </a:pPr>
            <a:r>
              <a:rPr lang="en-US" sz="1400" b="1" u="sng" dirty="0">
                <a:solidFill>
                  <a:srgbClr val="0070C0"/>
                </a:solidFill>
                <a:latin typeface="Arial"/>
                <a:ea typeface="+mn-lt"/>
                <a:cs typeface="Arial"/>
              </a:rPr>
              <a:t>Reduced Power Flow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1400" dirty="0">
                <a:latin typeface="Arial"/>
                <a:ea typeface="+mn-lt"/>
                <a:cs typeface="Arial"/>
              </a:rPr>
              <a:t>analysis : Simplified power flow analysis method = reduces complexity of full power flow problem</a:t>
            </a:r>
          </a:p>
          <a:p>
            <a:pPr>
              <a:buFont typeface="Calibri,Sans-Serif" panose="020B0604020202020204" pitchFamily="34" charset="0"/>
              <a:buChar char="-"/>
            </a:pPr>
            <a:r>
              <a:rPr lang="en-US" sz="1600" dirty="0">
                <a:solidFill>
                  <a:srgbClr val="FF0000"/>
                </a:solidFill>
                <a:latin typeface="Arial"/>
                <a:ea typeface="+mn-lt"/>
                <a:cs typeface="Arial"/>
              </a:rPr>
              <a:t>Aiming...</a:t>
            </a:r>
            <a:r>
              <a:rPr lang="en-US" sz="1600" dirty="0">
                <a:latin typeface="Arial"/>
                <a:ea typeface="+mn-lt"/>
                <a:cs typeface="Arial"/>
              </a:rPr>
              <a:t>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200" u="sng" dirty="0">
                <a:latin typeface="Arial"/>
                <a:ea typeface="+mn-lt"/>
                <a:cs typeface="Arial"/>
              </a:rPr>
              <a:t>Making </a:t>
            </a:r>
            <a:r>
              <a:rPr lang="en-US" sz="1200" dirty="0">
                <a:latin typeface="Arial"/>
                <a:ea typeface="+mn-lt"/>
                <a:cs typeface="Arial"/>
              </a:rPr>
              <a:t>: Approximation or assumptions to streamline the computation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200" dirty="0">
                <a:latin typeface="Arial"/>
                <a:cs typeface="Arial"/>
              </a:rPr>
              <a:t>Quick analysis &amp; decision making when the full power flow study is too time consuming 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200" u="sng" dirty="0">
                <a:latin typeface="Arial"/>
                <a:cs typeface="Arial"/>
              </a:rPr>
              <a:t>Outputs </a:t>
            </a:r>
            <a:r>
              <a:rPr lang="en-US" sz="1200" dirty="0">
                <a:latin typeface="Arial"/>
                <a:cs typeface="Arial"/>
              </a:rPr>
              <a:t>: Not accurate enough comparing to OPF = only use as insights</a:t>
            </a:r>
          </a:p>
          <a:p>
            <a:pPr lvl="1">
              <a:buFont typeface="Courier New,monospace" panose="020B0604020202020204" pitchFamily="34" charset="0"/>
              <a:buChar char="o"/>
            </a:pP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866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7B3C-8383-D3AC-3A39-3D10D5584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025" y="-255414"/>
            <a:ext cx="9577983" cy="1325563"/>
          </a:xfrm>
        </p:spPr>
        <p:txBody>
          <a:bodyPr/>
          <a:lstStyle/>
          <a:p>
            <a:r>
              <a:rPr lang="en-US"/>
              <a:t>Breakthrough Energy Packages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F24B2-DE55-E81B-467C-7D9E25072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2809" y="1182716"/>
            <a:ext cx="4117128" cy="34306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err="1">
                <a:ea typeface="+mj-lt"/>
                <a:cs typeface="+mj-lt"/>
              </a:rPr>
              <a:t>REISE.jl</a:t>
            </a:r>
            <a:endParaRPr lang="en-US" dirty="0" err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361D9-5EA9-7B8F-7CE8-B6B2DC34A84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557004" y="1705332"/>
            <a:ext cx="2797285" cy="748689"/>
          </a:xfrm>
        </p:spPr>
        <p:txBody>
          <a:bodyPr/>
          <a:lstStyle/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 sz="1100"/>
              <a:t>Julia-based tool for renewable energy integration simulation</a:t>
            </a:r>
          </a:p>
          <a:p>
            <a:pPr marL="171450" indent="-171450" algn="l">
              <a:buFont typeface="Calibri" panose="020B0604020202020204" pitchFamily="34" charset="0"/>
              <a:buChar char="-"/>
            </a:pP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4CAE9E-8447-1566-54D6-F0B904676745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915450" y="1184528"/>
            <a:ext cx="4139418" cy="343061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2. PowerSimData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3EB439-12DE-A591-EB4E-F628ADB79D3B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4849814" y="1700808"/>
            <a:ext cx="2718452" cy="740354"/>
          </a:xfrm>
        </p:spPr>
        <p:txBody>
          <a:bodyPr>
            <a:normAutofit/>
          </a:bodyPr>
          <a:lstStyle/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/>
              <a:t>Python-based tool creating &amp; managing simulation scenarios for power system analysis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895258-6C35-46C7-C2FA-1B4FD373917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7106386" y="1181871"/>
            <a:ext cx="4126309" cy="343061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3. </a:t>
            </a:r>
            <a:r>
              <a:rPr lang="en-US">
                <a:ea typeface="+mj-lt"/>
                <a:cs typeface="+mj-lt"/>
              </a:rPr>
              <a:t>PostREISE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E54D9F-BDFD-EEBE-C7C1-0FD1DAC5B34A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8059110" y="1700808"/>
            <a:ext cx="2714658" cy="741079"/>
          </a:xfrm>
        </p:spPr>
        <p:txBody>
          <a:bodyPr>
            <a:normAutofit/>
          </a:bodyPr>
          <a:lstStyle/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Post processing tool that works with </a:t>
            </a:r>
            <a:r>
              <a:rPr lang="en-US" err="1">
                <a:ea typeface="+mn-lt"/>
                <a:cs typeface="+mn-lt"/>
              </a:rPr>
              <a:t>REISE.jl</a:t>
            </a:r>
            <a:r>
              <a:rPr lang="en-US">
                <a:ea typeface="+mn-lt"/>
                <a:cs typeface="+mn-lt"/>
              </a:rPr>
              <a:t> &amp; </a:t>
            </a:r>
            <a:r>
              <a:rPr lang="en-US" err="1">
                <a:ea typeface="+mn-lt"/>
                <a:cs typeface="+mn-lt"/>
              </a:rPr>
              <a:t>PowerSimData</a:t>
            </a:r>
            <a:endParaRPr lang="en-US" err="1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7BDC4080-4A5B-24C1-BB6D-54BD3D90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BREAKTHROUGH ENERGY PACKAGES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EF2FBDC-0DDE-8C7F-6284-46368AB6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CE2A411D-19E3-0836-54C0-15A57B0AA28D}"/>
              </a:ext>
            </a:extLst>
          </p:cNvPr>
          <p:cNvSpPr/>
          <p:nvPr/>
        </p:nvSpPr>
        <p:spPr>
          <a:xfrm>
            <a:off x="2788161" y="2310038"/>
            <a:ext cx="468216" cy="4498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ACF6176-C0DC-F18D-0EAB-600297C9ABBE}"/>
              </a:ext>
            </a:extLst>
          </p:cNvPr>
          <p:cNvSpPr/>
          <p:nvPr/>
        </p:nvSpPr>
        <p:spPr>
          <a:xfrm>
            <a:off x="5836161" y="2310037"/>
            <a:ext cx="468216" cy="4498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37AC317-8B7F-EAA0-78DC-E0C0F43E1090}"/>
              </a:ext>
            </a:extLst>
          </p:cNvPr>
          <p:cNvSpPr/>
          <p:nvPr/>
        </p:nvSpPr>
        <p:spPr>
          <a:xfrm>
            <a:off x="9168764" y="2310038"/>
            <a:ext cx="468216" cy="4498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2CCCDB2-1FDA-CEE7-6F2E-58E69CE3FB94}"/>
              </a:ext>
            </a:extLst>
          </p:cNvPr>
          <p:cNvSpPr txBox="1">
            <a:spLocks/>
          </p:cNvSpPr>
          <p:nvPr/>
        </p:nvSpPr>
        <p:spPr>
          <a:xfrm>
            <a:off x="1544151" y="2821708"/>
            <a:ext cx="2788105" cy="803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 sz="1100" b="1"/>
              <a:t>Large scale power systems &amp; optimizing the integration of renewable sources</a:t>
            </a:r>
            <a:endParaRPr lang="en-US" sz="1100"/>
          </a:p>
          <a:p>
            <a:pPr marL="171450" indent="-171450" algn="l">
              <a:buFont typeface="Calibri" panose="020B0604020202020204" pitchFamily="34" charset="0"/>
              <a:buChar char="-"/>
            </a:pPr>
            <a:endParaRPr lang="en-US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B6B3570-81C9-A57B-96D7-1626E8C38940}"/>
              </a:ext>
            </a:extLst>
          </p:cNvPr>
          <p:cNvSpPr txBox="1">
            <a:spLocks/>
          </p:cNvSpPr>
          <p:nvPr/>
        </p:nvSpPr>
        <p:spPr>
          <a:xfrm>
            <a:off x="4836961" y="2853907"/>
            <a:ext cx="2718452" cy="7403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 b="1"/>
              <a:t>Bridge between data management, scenario creationg, and simluation execution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ECCA020-67D5-DF7D-E1D4-E29AD51A9163}"/>
              </a:ext>
            </a:extLst>
          </p:cNvPr>
          <p:cNvSpPr txBox="1">
            <a:spLocks/>
          </p:cNvSpPr>
          <p:nvPr/>
        </p:nvSpPr>
        <p:spPr>
          <a:xfrm>
            <a:off x="8050212" y="2881449"/>
            <a:ext cx="2957151" cy="7403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 b="1"/>
              <a:t>Provides function for analysis, visualizations, interpreting results of simulations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F292FFE-4A79-E28C-67FC-E6F5EB514571}"/>
              </a:ext>
            </a:extLst>
          </p:cNvPr>
          <p:cNvSpPr/>
          <p:nvPr/>
        </p:nvSpPr>
        <p:spPr>
          <a:xfrm>
            <a:off x="4835510" y="3819429"/>
            <a:ext cx="2506337" cy="6518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DC-OPF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B9531B8-5692-5D15-EAD2-7206E190789F}"/>
              </a:ext>
            </a:extLst>
          </p:cNvPr>
          <p:cNvSpPr/>
          <p:nvPr/>
        </p:nvSpPr>
        <p:spPr>
          <a:xfrm>
            <a:off x="5836160" y="3503530"/>
            <a:ext cx="468216" cy="4498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E3931F9-3171-B6D6-006D-520F72C25CDD}"/>
              </a:ext>
            </a:extLst>
          </p:cNvPr>
          <p:cNvSpPr/>
          <p:nvPr/>
        </p:nvSpPr>
        <p:spPr>
          <a:xfrm rot="3540000">
            <a:off x="7309769" y="3028631"/>
            <a:ext cx="459036" cy="12302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4DB2A2D-A08C-DAE4-DE36-D18CE7E68E8A}"/>
              </a:ext>
            </a:extLst>
          </p:cNvPr>
          <p:cNvSpPr/>
          <p:nvPr/>
        </p:nvSpPr>
        <p:spPr>
          <a:xfrm rot="17820000">
            <a:off x="4275302" y="3136944"/>
            <a:ext cx="422313" cy="12302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BBB0B69-8D90-812D-95E8-217D1FD7CB80}"/>
              </a:ext>
            </a:extLst>
          </p:cNvPr>
          <p:cNvSpPr txBox="1">
            <a:spLocks/>
          </p:cNvSpPr>
          <p:nvPr/>
        </p:nvSpPr>
        <p:spPr>
          <a:xfrm>
            <a:off x="1424802" y="4575226"/>
            <a:ext cx="9581839" cy="7486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 sz="1100" dirty="0"/>
              <a:t>Simplifies AC Power Flow equations by making linear approximations ==&gt; reduce computational complexity while providing accurate results for high-level planning &amp; optimization study</a:t>
            </a:r>
          </a:p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 sz="1100"/>
              <a:t>Leveraging efficiency &amp; scalability of handling large datasets and complex scenarios</a:t>
            </a:r>
          </a:p>
          <a:p>
            <a:pPr marL="171450" indent="-171450" algn="l">
              <a:buFont typeface="Calibri" panose="020B0604020202020204" pitchFamily="34" charset="0"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8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C6DB-95B1-2464-AD38-52FB2EEA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74" y="-1663063"/>
            <a:ext cx="5111750" cy="226360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Proof to be DC-opF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6425A-D406-0607-714E-3D9645764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274" y="726474"/>
            <a:ext cx="5111750" cy="226360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u="sng" dirty="0"/>
              <a:t>Three Major Assumptions: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b="1" u="sng" spc="50" dirty="0">
                <a:solidFill>
                  <a:srgbClr val="0070C0"/>
                </a:solidFill>
                <a:ea typeface="+mn-lt"/>
                <a:cs typeface="+mn-lt"/>
              </a:rPr>
              <a:t>Voltage Magnitude:</a:t>
            </a:r>
            <a:r>
              <a:rPr lang="en-US" spc="50" dirty="0">
                <a:solidFill>
                  <a:srgbClr val="000000"/>
                </a:solidFill>
                <a:ea typeface="+mn-lt"/>
                <a:cs typeface="+mn-lt"/>
              </a:rPr>
              <a:t> Voltage magnitudes are assumed to be constant and close to 1.0 per unit.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b="1" u="sng" spc="50" dirty="0">
                <a:solidFill>
                  <a:srgbClr val="0070C0"/>
                </a:solidFill>
                <a:ea typeface="+mn-lt"/>
                <a:cs typeface="+mn-lt"/>
              </a:rPr>
              <a:t>Voltage Angles:</a:t>
            </a:r>
            <a:r>
              <a:rPr lang="en-US" spc="50" dirty="0">
                <a:solidFill>
                  <a:srgbClr val="000000"/>
                </a:solidFill>
                <a:ea typeface="+mn-lt"/>
                <a:cs typeface="+mn-lt"/>
              </a:rPr>
              <a:t> Voltage angle differences between buses are assumed to be small.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b="1" u="sng" spc="50" dirty="0">
                <a:solidFill>
                  <a:srgbClr val="0070C0"/>
                </a:solidFill>
                <a:ea typeface="+mn-lt"/>
                <a:cs typeface="+mn-lt"/>
              </a:rPr>
              <a:t>Reactive Power:</a:t>
            </a:r>
            <a:r>
              <a:rPr lang="en-US" spc="50" dirty="0">
                <a:solidFill>
                  <a:srgbClr val="000000"/>
                </a:solidFill>
                <a:ea typeface="+mn-lt"/>
                <a:cs typeface="+mn-lt"/>
              </a:rPr>
              <a:t> Reactive power and losses are ignored.</a:t>
            </a:r>
            <a:endParaRPr lang="en-US" spc="5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8157B-4FF4-D49A-5E67-8B32EA477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0262" y="6536232"/>
            <a:ext cx="3479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PROOF TO BE DC-OPF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E4CBA-5FD7-4635-7A2A-E8B45A6C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1" name="Picture 10" descr="A close up of blue writing&#10;&#10;Description automatically generated">
            <a:extLst>
              <a:ext uri="{FF2B5EF4-FFF2-40B4-BE49-F238E27FC236}">
                <a16:creationId xmlns:a16="http://schemas.microsoft.com/office/drawing/2014/main" id="{C8042A20-8801-FA61-21D9-15E91B45B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447" y="130881"/>
            <a:ext cx="3992697" cy="1436669"/>
          </a:xfrm>
          <a:prstGeom prst="rect">
            <a:avLst/>
          </a:prstGeom>
        </p:spPr>
      </p:pic>
      <p:pic>
        <p:nvPicPr>
          <p:cNvPr id="12" name="Picture 11" descr="A white board with text and numbers&#10;&#10;Description automatically generated">
            <a:extLst>
              <a:ext uri="{FF2B5EF4-FFF2-40B4-BE49-F238E27FC236}">
                <a16:creationId xmlns:a16="http://schemas.microsoft.com/office/drawing/2014/main" id="{79B1BE4E-27BB-4209-BA85-F52F6B069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96" y="2717494"/>
            <a:ext cx="6631493" cy="3956892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D026B3-38F9-ADD3-C61B-B994EB922CEA}"/>
              </a:ext>
            </a:extLst>
          </p:cNvPr>
          <p:cNvCxnSpPr/>
          <p:nvPr/>
        </p:nvCxnSpPr>
        <p:spPr>
          <a:xfrm flipV="1">
            <a:off x="3573138" y="920825"/>
            <a:ext cx="4182736" cy="2069335"/>
          </a:xfrm>
          <a:prstGeom prst="bentConnector3">
            <a:avLst/>
          </a:prstGeom>
          <a:ln>
            <a:solidFill>
              <a:srgbClr val="4472C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white board with blue writing&#10;&#10;Description automatically generated">
            <a:extLst>
              <a:ext uri="{FF2B5EF4-FFF2-40B4-BE49-F238E27FC236}">
                <a16:creationId xmlns:a16="http://schemas.microsoft.com/office/drawing/2014/main" id="{AEA6A97C-4371-32B4-477C-43AB21230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831" y="2065662"/>
            <a:ext cx="4007593" cy="4177229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4464E08A-9953-7864-5375-20D2C78E8063}"/>
              </a:ext>
            </a:extLst>
          </p:cNvPr>
          <p:cNvSpPr/>
          <p:nvPr/>
        </p:nvSpPr>
        <p:spPr>
          <a:xfrm>
            <a:off x="6714565" y="3433482"/>
            <a:ext cx="541662" cy="3066361"/>
          </a:xfrm>
          <a:prstGeom prst="rightBrac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D2DAA5E-906F-4F88-60C9-B46AE4B47AF7}"/>
              </a:ext>
            </a:extLst>
          </p:cNvPr>
          <p:cNvCxnSpPr/>
          <p:nvPr/>
        </p:nvCxnSpPr>
        <p:spPr>
          <a:xfrm flipV="1">
            <a:off x="7250591" y="4157604"/>
            <a:ext cx="739965" cy="811576"/>
          </a:xfrm>
          <a:prstGeom prst="bentConnector3">
            <a:avLst/>
          </a:prstGeom>
          <a:ln>
            <a:solidFill>
              <a:srgbClr val="4472C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39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8FAF-1353-7958-C54E-B15E04C9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ea typeface="+mj-lt"/>
                <a:cs typeface="+mj-lt"/>
              </a:rPr>
              <a:t>Breakthrough</a:t>
            </a:r>
            <a:r>
              <a:rPr lang="en-US" sz="2400" dirty="0">
                <a:ea typeface="+mj-lt"/>
                <a:cs typeface="+mj-lt"/>
              </a:rPr>
              <a:t> Grid Data vs EPA Data</a:t>
            </a:r>
            <a:r>
              <a:rPr lang="en-US" dirty="0">
                <a:ea typeface="+mj-lt"/>
                <a:cs typeface="+mj-lt"/>
              </a:rPr>
              <a:t>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AF10-18E5-8A17-39DB-3D6FC513A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Generation of Energy data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E27D0-6482-C4A0-7BF2-576ED825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BREAKTHROUGH GRID DATA VS EPA DATA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EB1F2-52A9-CB1D-C332-6E89ED40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9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E1F7-E360-F489-0014-187083AA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Miso regions vs. EPA regions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C52B0-6552-4A16-006B-795646B0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4F0B4A-1C92-91E6-65DA-FF21C6EA5570}"/>
              </a:ext>
            </a:extLst>
          </p:cNvPr>
          <p:cNvSpPr txBox="1">
            <a:spLocks/>
          </p:cNvSpPr>
          <p:nvPr/>
        </p:nvSpPr>
        <p:spPr>
          <a:xfrm>
            <a:off x="193183" y="1457066"/>
            <a:ext cx="3296624" cy="2985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dirty="0"/>
              <a:t>Focus on MISO region including states:</a:t>
            </a:r>
            <a:endParaRPr lang="en-US" sz="1400" b="1" u="sng" dirty="0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dirty="0"/>
              <a:t>Completed States: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sz="1100" dirty="0"/>
              <a:t>Arkansas     ---&gt; 75 counties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sz="1100" dirty="0"/>
              <a:t>Illinois         </a:t>
            </a:r>
            <a:r>
              <a:rPr lang="en-US" sz="1100" dirty="0">
                <a:ea typeface="+mn-lt"/>
                <a:cs typeface="+mn-lt"/>
              </a:rPr>
              <a:t>---&gt; 102 counties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sz="1100" dirty="0"/>
              <a:t>Indiana       </a:t>
            </a:r>
            <a:r>
              <a:rPr lang="en-US" sz="1100" dirty="0">
                <a:ea typeface="+mn-lt"/>
                <a:cs typeface="+mn-lt"/>
              </a:rPr>
              <a:t>---&gt; 92 counties 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sz="1100" dirty="0"/>
              <a:t>Iowa           </a:t>
            </a:r>
            <a:r>
              <a:rPr lang="en-US" sz="1100" dirty="0">
                <a:ea typeface="+mn-lt"/>
                <a:cs typeface="+mn-lt"/>
              </a:rPr>
              <a:t>---&gt; 99 counties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sz="1100" dirty="0"/>
              <a:t>Louisiana    </a:t>
            </a:r>
            <a:r>
              <a:rPr lang="en-US" sz="1100" dirty="0">
                <a:ea typeface="+mn-lt"/>
                <a:cs typeface="+mn-lt"/>
              </a:rPr>
              <a:t>---&gt; 64 counties</a:t>
            </a:r>
            <a:endParaRPr lang="en-US" sz="1100" dirty="0"/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sz="1100" dirty="0"/>
              <a:t>Michigan     </a:t>
            </a:r>
            <a:r>
              <a:rPr lang="en-US" sz="1100" dirty="0">
                <a:ea typeface="+mn-lt"/>
                <a:cs typeface="+mn-lt"/>
              </a:rPr>
              <a:t>---&gt; 83 counties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sz="1100" dirty="0"/>
              <a:t>Minnesota   </a:t>
            </a:r>
            <a:r>
              <a:rPr lang="en-US" sz="1100" dirty="0">
                <a:ea typeface="+mn-lt"/>
                <a:cs typeface="+mn-lt"/>
              </a:rPr>
              <a:t>---&gt; 87 counties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sz="1100" dirty="0"/>
              <a:t>Mississippi  </a:t>
            </a:r>
            <a:r>
              <a:rPr lang="en-US" sz="1100" dirty="0">
                <a:ea typeface="+mn-lt"/>
                <a:cs typeface="+mn-lt"/>
              </a:rPr>
              <a:t>---&gt; 82 counties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sz="1100" dirty="0"/>
              <a:t>Montana     </a:t>
            </a:r>
            <a:r>
              <a:rPr lang="en-US" sz="1100" dirty="0">
                <a:ea typeface="+mn-lt"/>
                <a:cs typeface="+mn-lt"/>
              </a:rPr>
              <a:t>---&gt; 56 counties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sz="1100" dirty="0"/>
              <a:t>Wisconsin    </a:t>
            </a:r>
            <a:r>
              <a:rPr lang="en-US" sz="1100" dirty="0">
                <a:ea typeface="+mn-lt"/>
                <a:cs typeface="+mn-lt"/>
              </a:rPr>
              <a:t>---&gt; 72 counties</a:t>
            </a:r>
          </a:p>
          <a:p>
            <a:pPr marL="0" indent="0">
              <a:buNone/>
            </a:pPr>
            <a:endParaRPr lang="en-US" sz="1400" dirty="0">
              <a:ea typeface="+mn-lt"/>
              <a:cs typeface="+mn-lt"/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n-US" sz="1000" dirty="0"/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sz="1400" dirty="0"/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sz="1400" dirty="0"/>
          </a:p>
        </p:txBody>
      </p:sp>
      <p:pic>
        <p:nvPicPr>
          <p:cNvPr id="6" name="Picture 5" descr="Midcontinent ISO (MISO) | ESAI Power">
            <a:extLst>
              <a:ext uri="{FF2B5EF4-FFF2-40B4-BE49-F238E27FC236}">
                <a16:creationId xmlns:a16="http://schemas.microsoft.com/office/drawing/2014/main" id="{603A80A7-2940-4D3D-91BE-CB8E6A2A6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245" y="1453437"/>
            <a:ext cx="4056042" cy="2096619"/>
          </a:xfrm>
          <a:prstGeom prst="rect">
            <a:avLst/>
          </a:prstGeom>
        </p:spPr>
      </p:pic>
      <p:pic>
        <p:nvPicPr>
          <p:cNvPr id="7" name="Picture 6" descr="U.S. Grid Regions | US EPA">
            <a:extLst>
              <a:ext uri="{FF2B5EF4-FFF2-40B4-BE49-F238E27FC236}">
                <a16:creationId xmlns:a16="http://schemas.microsoft.com/office/drawing/2014/main" id="{07901B1C-D7F1-7AD9-1BCC-C73E374F5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594" y="3955553"/>
            <a:ext cx="3936692" cy="2297858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B39E5BD-56F2-0B07-AB50-C4E512DBC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95" y="4580090"/>
            <a:ext cx="5497533" cy="214129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C17B089-6ED0-E1F8-DC78-7CBC18C8091A}"/>
              </a:ext>
            </a:extLst>
          </p:cNvPr>
          <p:cNvSpPr txBox="1">
            <a:spLocks/>
          </p:cNvSpPr>
          <p:nvPr/>
        </p:nvSpPr>
        <p:spPr>
          <a:xfrm>
            <a:off x="3489061" y="1943643"/>
            <a:ext cx="3296624" cy="15629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dirty="0"/>
              <a:t>Partial States: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sz="1100" dirty="0"/>
              <a:t>Kentucky       </a:t>
            </a:r>
            <a:r>
              <a:rPr lang="en-US" sz="1100" dirty="0">
                <a:ea typeface="+mn-lt"/>
                <a:cs typeface="+mn-lt"/>
              </a:rPr>
              <a:t>---&gt; 4 counties only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sz="1100" dirty="0"/>
              <a:t>Missouri        </a:t>
            </a:r>
            <a:r>
              <a:rPr lang="en-US" sz="1100" dirty="0">
                <a:ea typeface="+mn-lt"/>
                <a:cs typeface="+mn-lt"/>
              </a:rPr>
              <a:t>---&gt; 15 counties only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sz="1100" dirty="0"/>
              <a:t>N. Dakota      </a:t>
            </a:r>
            <a:r>
              <a:rPr lang="en-US" sz="1100" dirty="0">
                <a:ea typeface="+mn-lt"/>
                <a:cs typeface="+mn-lt"/>
              </a:rPr>
              <a:t>---&gt; 5 counties only</a:t>
            </a:r>
            <a:endParaRPr lang="en-US" sz="1100" dirty="0"/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sz="1100" dirty="0"/>
              <a:t>S. Dakota       </a:t>
            </a:r>
            <a:r>
              <a:rPr lang="en-US" sz="1100" dirty="0">
                <a:ea typeface="+mn-lt"/>
                <a:cs typeface="+mn-lt"/>
              </a:rPr>
              <a:t>---&gt; 6 counties only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sz="1100" dirty="0"/>
              <a:t>Texas             </a:t>
            </a:r>
            <a:r>
              <a:rPr lang="en-US" sz="1100" dirty="0">
                <a:ea typeface="+mn-lt"/>
                <a:cs typeface="+mn-lt"/>
              </a:rPr>
              <a:t>---&gt; 14 counties only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n-US" sz="1000" dirty="0"/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sz="1400" dirty="0"/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4ADC2-7FCE-464D-944A-E51F643F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MISO REGION STATES &amp; COUNTIES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6C2223-290C-FDDF-56CA-5CBBDF4E5663}"/>
              </a:ext>
            </a:extLst>
          </p:cNvPr>
          <p:cNvSpPr/>
          <p:nvPr/>
        </p:nvSpPr>
        <p:spPr>
          <a:xfrm>
            <a:off x="190499" y="4792578"/>
            <a:ext cx="5728771" cy="7252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8F987B-49C1-D33E-EA2C-FCDB8BCC31A6}"/>
              </a:ext>
            </a:extLst>
          </p:cNvPr>
          <p:cNvSpPr/>
          <p:nvPr/>
        </p:nvSpPr>
        <p:spPr>
          <a:xfrm>
            <a:off x="190498" y="1946553"/>
            <a:ext cx="2855206" cy="249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CEED4F-35AD-16A8-5937-90A556AD99EB}"/>
              </a:ext>
            </a:extLst>
          </p:cNvPr>
          <p:cNvSpPr/>
          <p:nvPr/>
        </p:nvSpPr>
        <p:spPr>
          <a:xfrm>
            <a:off x="200526" y="6015789"/>
            <a:ext cx="2956192" cy="78036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A0A458-9F5B-22EA-DDA2-C28E2BEEEF29}"/>
              </a:ext>
            </a:extLst>
          </p:cNvPr>
          <p:cNvSpPr/>
          <p:nvPr/>
        </p:nvSpPr>
        <p:spPr>
          <a:xfrm>
            <a:off x="3487224" y="1948728"/>
            <a:ext cx="3148987" cy="134038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8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D858932-7278-C773-C580-75A56DA5E85D}"/>
              </a:ext>
            </a:extLst>
          </p:cNvPr>
          <p:cNvSpPr/>
          <p:nvPr/>
        </p:nvSpPr>
        <p:spPr>
          <a:xfrm>
            <a:off x="267326" y="3118182"/>
            <a:ext cx="2322722" cy="927255"/>
          </a:xfrm>
          <a:prstGeom prst="rect">
            <a:avLst/>
          </a:prstGeom>
          <a:solidFill>
            <a:srgbClr val="89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FBEFF-2535-892D-959D-1A677B1633C3}"/>
              </a:ext>
            </a:extLst>
          </p:cNvPr>
          <p:cNvSpPr/>
          <p:nvPr/>
        </p:nvSpPr>
        <p:spPr>
          <a:xfrm>
            <a:off x="267327" y="878087"/>
            <a:ext cx="2322722" cy="1367928"/>
          </a:xfrm>
          <a:prstGeom prst="rect">
            <a:avLst/>
          </a:prstGeom>
          <a:solidFill>
            <a:srgbClr val="89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8AB46417-C6AD-9E02-1A28-B0D3E4C03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185" y="966788"/>
            <a:ext cx="9496425" cy="34004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C2E66D3-C1C8-E4DB-735B-9DDB0A371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49" y="4528332"/>
            <a:ext cx="11310651" cy="1794948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6851D51D-F277-5175-5C27-10802082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193" y="166899"/>
            <a:ext cx="9577983" cy="793082"/>
          </a:xfrm>
        </p:spPr>
        <p:txBody>
          <a:bodyPr/>
          <a:lstStyle/>
          <a:p>
            <a:r>
              <a:rPr lang="en-US"/>
              <a:t>Gen Data</a:t>
            </a:r>
            <a:r>
              <a:rPr lang="en-US" dirty="0"/>
              <a:t> Comparison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5DF9BED-024F-BBD7-59F8-B91B8075E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2809" y="962379"/>
            <a:ext cx="2317707" cy="343061"/>
          </a:xfrm>
        </p:spPr>
        <p:txBody>
          <a:bodyPr/>
          <a:lstStyle/>
          <a:p>
            <a:pPr algn="l"/>
            <a:r>
              <a:rPr lang="en-US"/>
              <a:t>Generation Data from EPA</a:t>
            </a:r>
            <a:endParaRPr lang="en-US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2059FDD0-EB91-9A08-7B00-EB9C65F993BD}"/>
              </a:ext>
            </a:extLst>
          </p:cNvPr>
          <p:cNvSpPr txBox="1">
            <a:spLocks/>
          </p:cNvSpPr>
          <p:nvPr/>
        </p:nvSpPr>
        <p:spPr>
          <a:xfrm>
            <a:off x="719956" y="3253887"/>
            <a:ext cx="2317707" cy="343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Generation Data from </a:t>
            </a:r>
            <a:r>
              <a:rPr lang="en-US"/>
              <a:t>BE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C342E1-C5F8-0AD2-4955-6570E7A8FB68}"/>
              </a:ext>
            </a:extLst>
          </p:cNvPr>
          <p:cNvSpPr/>
          <p:nvPr/>
        </p:nvSpPr>
        <p:spPr>
          <a:xfrm>
            <a:off x="4625513" y="1257516"/>
            <a:ext cx="633469" cy="31122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725B10-18BD-DA4E-C195-7C31CBFD21D4}"/>
              </a:ext>
            </a:extLst>
          </p:cNvPr>
          <p:cNvSpPr/>
          <p:nvPr/>
        </p:nvSpPr>
        <p:spPr>
          <a:xfrm>
            <a:off x="591552" y="6121971"/>
            <a:ext cx="6738650" cy="211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D2154-7C78-77AB-D360-B6B7A424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64EFBCD-125F-266E-1293-648250E0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GEN DATA COMPARISON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FC127D-4542-2AF5-DAA7-11B6D5FB082B}"/>
              </a:ext>
            </a:extLst>
          </p:cNvPr>
          <p:cNvSpPr txBox="1">
            <a:spLocks/>
          </p:cNvSpPr>
          <p:nvPr/>
        </p:nvSpPr>
        <p:spPr>
          <a:xfrm>
            <a:off x="426173" y="1638080"/>
            <a:ext cx="2317707" cy="343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Calibri" panose="020B0604020202020204" pitchFamily="34" charset="0"/>
              <a:buChar char="-"/>
            </a:pPr>
            <a:r>
              <a:rPr lang="en-US"/>
              <a:t>More detailed w/ percentage cover</a:t>
            </a:r>
          </a:p>
          <a:p>
            <a:pPr marL="285750" indent="-285750" algn="l">
              <a:buFont typeface="Calibri" panose="020B0604020202020204" pitchFamily="34" charset="0"/>
              <a:buChar char="-"/>
            </a:pPr>
            <a:r>
              <a:rPr lang="en-US"/>
              <a:t>MWh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A9654C4-88AD-25D3-6640-F547F25B990E}"/>
              </a:ext>
            </a:extLst>
          </p:cNvPr>
          <p:cNvSpPr txBox="1">
            <a:spLocks/>
          </p:cNvSpPr>
          <p:nvPr/>
        </p:nvSpPr>
        <p:spPr>
          <a:xfrm>
            <a:off x="426173" y="3694562"/>
            <a:ext cx="2317707" cy="343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- Gwh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56A20D7-CAA6-17BB-4FED-CDE67497358E}"/>
              </a:ext>
            </a:extLst>
          </p:cNvPr>
          <p:cNvCxnSpPr/>
          <p:nvPr/>
        </p:nvCxnSpPr>
        <p:spPr>
          <a:xfrm>
            <a:off x="1591248" y="2064054"/>
            <a:ext cx="923580" cy="519629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4A30ECBB-C0D5-D725-1B85-0C456D002A1B}"/>
              </a:ext>
            </a:extLst>
          </p:cNvPr>
          <p:cNvCxnSpPr>
            <a:cxnSpLocks/>
          </p:cNvCxnSpPr>
          <p:nvPr/>
        </p:nvCxnSpPr>
        <p:spPr>
          <a:xfrm>
            <a:off x="425295" y="4037909"/>
            <a:ext cx="446184" cy="92358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50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B32FAE7-AA58-A0CE-F2AF-6AC3D1B32988}"/>
              </a:ext>
            </a:extLst>
          </p:cNvPr>
          <p:cNvSpPr txBox="1">
            <a:spLocks/>
          </p:cNvSpPr>
          <p:nvPr/>
        </p:nvSpPr>
        <p:spPr>
          <a:xfrm>
            <a:off x="116502" y="1457811"/>
            <a:ext cx="3913199" cy="3207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000" dirty="0" err="1"/>
              <a:t>PostReise</a:t>
            </a:r>
            <a:r>
              <a:rPr lang="en-US" sz="1000" dirty="0"/>
              <a:t> generated plot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000" dirty="0"/>
              <a:t>These are the sample bar plots for generation vs capacity of all types of energy in CA and Western Region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04B84-8696-0690-BBB6-50B3ED58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PostREise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E3B36-92C2-B50D-B748-60CA69FD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PowerSimData</a:t>
            </a:r>
            <a:r>
              <a:rPr lang="en-US" dirty="0">
                <a:ea typeface="+mn-lt"/>
                <a:cs typeface="+mn-lt"/>
              </a:rPr>
              <a:t> - Create Scenarios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BBDE7-E1D5-84F3-F58D-36802C92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B5298467-488C-B02B-6F2B-9F2532106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013" y="1455738"/>
            <a:ext cx="5489575" cy="2219325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EEF6DC1B-A5D2-DA97-F622-3F42387AE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3660584"/>
            <a:ext cx="5778500" cy="26991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BC7AC8-6EB7-3D67-55AB-403BD2F4D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73" y="2743200"/>
            <a:ext cx="5346653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021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2" id="{0E60AB4E-417B-45C1-9301-1C9D3943EB7F}" vid="{199B3929-907A-4692-88BF-6063DC97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5CEF65-757A-4D05-90BA-ED40BC2E5152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71af3243-3dd4-4a8d-8c0d-dd76da1f02a5"/>
    <ds:schemaRef ds:uri="http://purl.org/dc/elements/1.1/"/>
    <ds:schemaRef ds:uri="16c05727-aa75-4e4a-9b5f-8a80a1165891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230e9df3-be65-4c73-a93b-d1236ebd677e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18A5EB6-E9B8-417D-B09E-03811FBC9B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B34632-EE39-4722-B8A6-C2A6B86CC893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482</Words>
  <Application>Microsoft Macintosh PowerPoint</Application>
  <PresentationFormat>Widescreen</PresentationFormat>
  <Paragraphs>85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Calibri,Sans-Serif</vt:lpstr>
      <vt:lpstr>Courier New,monospace</vt:lpstr>
      <vt:lpstr>Wingdings,Sans-Serif</vt:lpstr>
      <vt:lpstr>Arial</vt:lpstr>
      <vt:lpstr>Calibri</vt:lpstr>
      <vt:lpstr>Courier New</vt:lpstr>
      <vt:lpstr>Tenorite</vt:lpstr>
      <vt:lpstr>Custom</vt:lpstr>
      <vt:lpstr>SURF 2024 – 7th Meeting</vt:lpstr>
      <vt:lpstr>AGENDA</vt:lpstr>
      <vt:lpstr>Power flow studies</vt:lpstr>
      <vt:lpstr>Breakthrough Energy Packages</vt:lpstr>
      <vt:lpstr>Proof to be DC-opF</vt:lpstr>
      <vt:lpstr>Breakthrough Grid Data vs EPA Data </vt:lpstr>
      <vt:lpstr>Miso regions vs. EPA regions</vt:lpstr>
      <vt:lpstr>Gen Data Comparison</vt:lpstr>
      <vt:lpstr>PostREise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1907</cp:revision>
  <dcterms:created xsi:type="dcterms:W3CDTF">2023-09-05T22:33:03Z</dcterms:created>
  <dcterms:modified xsi:type="dcterms:W3CDTF">2024-07-05T15:01:10Z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4044bd30-2ed7-4c9d-9d12-46200872a97b_Enabled">
    <vt:lpwstr>true</vt:lpwstr>
  </property>
  <property fmtid="{D5CDD505-2E9C-101B-9397-08002B2CF9AE}" pid="5" name="MSIP_Label_4044bd30-2ed7-4c9d-9d12-46200872a97b_SetDate">
    <vt:lpwstr>2024-02-27T18:27:06Z</vt:lpwstr>
  </property>
  <property fmtid="{D5CDD505-2E9C-101B-9397-08002B2CF9AE}" pid="6" name="MSIP_Label_4044bd30-2ed7-4c9d-9d12-46200872a97b_Method">
    <vt:lpwstr>Standard</vt:lpwstr>
  </property>
  <property fmtid="{D5CDD505-2E9C-101B-9397-08002B2CF9AE}" pid="7" name="MSIP_Label_4044bd30-2ed7-4c9d-9d12-46200872a97b_Name">
    <vt:lpwstr>defa4170-0d19-0005-0004-bc88714345d2</vt:lpwstr>
  </property>
  <property fmtid="{D5CDD505-2E9C-101B-9397-08002B2CF9AE}" pid="8" name="MSIP_Label_4044bd30-2ed7-4c9d-9d12-46200872a97b_SiteId">
    <vt:lpwstr>4130bd39-7c53-419c-b1e5-8758d6d63f21</vt:lpwstr>
  </property>
  <property fmtid="{D5CDD505-2E9C-101B-9397-08002B2CF9AE}" pid="9" name="MSIP_Label_4044bd30-2ed7-4c9d-9d12-46200872a97b_ActionId">
    <vt:lpwstr>5cbfcaec-65a6-4131-9fbb-12bcb3bbdb37</vt:lpwstr>
  </property>
  <property fmtid="{D5CDD505-2E9C-101B-9397-08002B2CF9AE}" pid="10" name="MSIP_Label_4044bd30-2ed7-4c9d-9d12-46200872a97b_ContentBits">
    <vt:lpwstr>0</vt:lpwstr>
  </property>
</Properties>
</file>