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306" r:id="rId7"/>
    <p:sldId id="318" r:id="rId8"/>
    <p:sldId id="293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2FB1E-4A27-D3E1-712C-2C9B6CC7407F}" v="342" dt="2024-07-09T21:28:56.278"/>
    <p1510:client id="{87EC1F21-EA94-6290-229B-3308B9094AF0}" v="58" dt="2024-07-09T13:23:50.195"/>
    <p1510:client id="{D8488235-5507-5CA4-45F4-39FBE53EEC14}" v="931" dt="2024-07-10T05:18:07.188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4854" y="4827394"/>
            <a:ext cx="5947919" cy="732537"/>
          </a:xfrm>
        </p:spPr>
        <p:txBody>
          <a:bodyPr/>
          <a:lstStyle/>
          <a:p>
            <a:r>
              <a:rPr lang="en-US"/>
              <a:t>SURF 2024 – 8</a:t>
            </a:r>
            <a:r>
              <a:rPr lang="en-US" baseline="30000"/>
              <a:t>th</a:t>
            </a:r>
            <a:r>
              <a:rPr lang="en-US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4855" y="5573975"/>
            <a:ext cx="4941770" cy="396660"/>
          </a:xfrm>
        </p:spPr>
        <p:txBody>
          <a:bodyPr>
            <a:normAutofit/>
          </a:bodyPr>
          <a:lstStyle/>
          <a:p>
            <a:r>
              <a:rPr lang="en-US"/>
              <a:t>Ryan Hsieh  2024/07/10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539-18C2-07D0-3679-0DFF8059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81" y="-636878"/>
            <a:ext cx="10515600" cy="1325563"/>
          </a:xfrm>
        </p:spPr>
        <p:txBody>
          <a:bodyPr/>
          <a:lstStyle/>
          <a:p>
            <a:r>
              <a:rPr lang="en-US"/>
              <a:t>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2049E-1570-EA23-3CEC-CA390EE6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29F6B-2715-5040-4C19-9FA7BDCE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25F178-B112-CB71-BBF9-F09562428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96946"/>
              </p:ext>
            </p:extLst>
          </p:nvPr>
        </p:nvGraphicFramePr>
        <p:xfrm>
          <a:off x="1482204" y="943318"/>
          <a:ext cx="9257212" cy="223065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628606">
                  <a:extLst>
                    <a:ext uri="{9D8B030D-6E8A-4147-A177-3AD203B41FA5}">
                      <a16:colId xmlns:a16="http://schemas.microsoft.com/office/drawing/2014/main" val="1609346111"/>
                    </a:ext>
                  </a:extLst>
                </a:gridCol>
                <a:gridCol w="4628606">
                  <a:extLst>
                    <a:ext uri="{9D8B030D-6E8A-4147-A177-3AD203B41FA5}">
                      <a16:colId xmlns:a16="http://schemas.microsoft.com/office/drawing/2014/main" val="3486238192"/>
                    </a:ext>
                  </a:extLst>
                </a:gridCol>
              </a:tblGrid>
              <a:tr h="328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42810"/>
                  </a:ext>
                </a:extLst>
              </a:tr>
              <a:tr h="3509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_</a:t>
                      </a:r>
                      <a:r>
                        <a:rPr lang="en-US" sz="1200" b="0" i="0" u="none" strike="noStrike" noProof="0" err="1"/>
                        <a:t>make_gen_map</a:t>
                      </a:r>
                      <a:r>
                        <a:rPr lang="en-US" sz="1200" b="0" i="0" u="none" strike="noStrike" noProof="0"/>
                        <a:t>(case)  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Tenorite"/>
                        </a:rPr>
                        <a:t>Generates a sparse matrix representing generator topology.</a:t>
                      </a:r>
                      <a:endParaRPr lang="en-US">
                        <a:latin typeface="Tenorit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80094"/>
                  </a:ext>
                </a:extLst>
              </a:tr>
              <a:tr h="3408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_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Tenorite"/>
                        </a:rPr>
                        <a:t>make_branch_map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(case)   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Generates a sparse matrix representing branch topology.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905432"/>
                  </a:ext>
                </a:extLst>
              </a:tr>
              <a:tr h="33086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_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make_gen_map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(case)  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Builds a matrix of bus demands over a specified interval.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22562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_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make_gen_map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(case)  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Creates matrices for demand flexibility amounts over an interval.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385374"/>
                  </a:ext>
                </a:extLst>
              </a:tr>
              <a:tr h="54142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_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make_gen_map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(case)   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Calculates segment slopes for piecewise linear generation cost curves.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41023"/>
                  </a:ext>
                </a:extLst>
              </a:tr>
            </a:tbl>
          </a:graphicData>
        </a:graphic>
      </p:graphicFrame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4999F42-D41F-255D-9649-B7D2B5903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48" y="3206539"/>
            <a:ext cx="4477899" cy="3511283"/>
          </a:xfrm>
          <a:prstGeom prst="rect">
            <a:avLst/>
          </a:prstGeom>
        </p:spPr>
      </p:pic>
      <p:pic>
        <p:nvPicPr>
          <p:cNvPr id="6" name="Picture 5" descr="A white text with black text&#10;&#10;Description automatically generated">
            <a:extLst>
              <a:ext uri="{FF2B5EF4-FFF2-40B4-BE49-F238E27FC236}">
                <a16:creationId xmlns:a16="http://schemas.microsoft.com/office/drawing/2014/main" id="{DA92D554-202C-5E80-6360-766E55ED5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666" y="3427106"/>
            <a:ext cx="5976306" cy="30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7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539-18C2-07D0-3679-0DFF8059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381" y="-636878"/>
            <a:ext cx="10515600" cy="1325563"/>
          </a:xfrm>
        </p:spPr>
        <p:txBody>
          <a:bodyPr/>
          <a:lstStyle/>
          <a:p>
            <a:r>
              <a:rPr lang="en-US"/>
              <a:t>Constraints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2049E-1570-EA23-3CEC-CA390EE6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Constraints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29F6B-2715-5040-4C19-9FA7BDCE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25F178-B112-CB71-BBF9-F09562428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40432"/>
              </p:ext>
            </p:extLst>
          </p:nvPr>
        </p:nvGraphicFramePr>
        <p:xfrm>
          <a:off x="1482204" y="943318"/>
          <a:ext cx="9257212" cy="439633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628606">
                  <a:extLst>
                    <a:ext uri="{9D8B030D-6E8A-4147-A177-3AD203B41FA5}">
                      <a16:colId xmlns:a16="http://schemas.microsoft.com/office/drawing/2014/main" val="1609346111"/>
                    </a:ext>
                  </a:extLst>
                </a:gridCol>
                <a:gridCol w="4628606">
                  <a:extLst>
                    <a:ext uri="{9D8B030D-6E8A-4147-A177-3AD203B41FA5}">
                      <a16:colId xmlns:a16="http://schemas.microsoft.com/office/drawing/2014/main" val="3486238192"/>
                    </a:ext>
                  </a:extLst>
                </a:gridCol>
              </a:tblGrid>
              <a:tr h="328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42810"/>
                  </a:ext>
                </a:extLst>
              </a:tr>
              <a:tr h="3509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Tenorite"/>
                        </a:rPr>
                        <a:t>_</a:t>
                      </a:r>
                      <a:r>
                        <a:rPr lang="en-US" sz="1200" b="0" i="0" u="none" strike="noStrike" noProof="0" err="1">
                          <a:latin typeface="Tenorite"/>
                        </a:rPr>
                        <a:t>add_constraint_power_balance</a:t>
                      </a:r>
                      <a:r>
                        <a:rPr lang="en-US" sz="1200" b="0" i="0" u="none" strike="noStrike" noProof="0">
                          <a:latin typeface="Tenorite"/>
                        </a:rPr>
                        <a:t>!(m, case, sets, storage, </a:t>
                      </a:r>
                      <a:r>
                        <a:rPr lang="en-US" sz="1200" b="0" i="0" u="none" strike="noStrike" noProof="0" err="1">
                          <a:latin typeface="Tenorite"/>
                        </a:rPr>
                        <a:t>demand_flexibility</a:t>
                      </a:r>
                      <a:r>
                        <a:rPr lang="en-US" sz="1200" b="0" i="0" u="none" strike="noStrike" noProof="0">
                          <a:latin typeface="Tenorite"/>
                        </a:rPr>
                        <a:t>, </a:t>
                      </a:r>
                      <a:r>
                        <a:rPr lang="en-US" sz="1200" b="0" i="0" u="none" strike="noStrike" noProof="0" err="1">
                          <a:latin typeface="Tenorite"/>
                        </a:rPr>
                        <a:t>bus_demand</a:t>
                      </a:r>
                      <a:r>
                        <a:rPr lang="en-US" sz="1200" b="0" i="0" u="none" strike="noStrike" noProof="0">
                          <a:latin typeface="Tenorite"/>
                        </a:rPr>
                        <a:t>, </a:t>
                      </a:r>
                      <a:r>
                        <a:rPr lang="en-US" sz="1200" b="0" i="0" u="none" strike="noStrike" noProof="0" err="1">
                          <a:latin typeface="Tenorite"/>
                        </a:rPr>
                        <a:t>load_shed_enabled</a:t>
                      </a:r>
                      <a:r>
                        <a:rPr lang="en-US" sz="1200" b="0" i="0" u="none" strike="noStrike" noProof="0">
                          <a:latin typeface="Tenorite"/>
                        </a:rPr>
                        <a:t>)  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/>
                        <a:t>Adds power balance constraints to the optimization model.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80094"/>
                  </a:ext>
                </a:extLst>
              </a:tr>
              <a:tr h="34089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_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add_constraint_load_shed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!(m, sets,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demand_flexibility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bus_demand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) 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Adds load shedding constraints to the optimization model.</a:t>
                      </a:r>
                      <a:endParaRPr lang="en-US">
                        <a:latin typeface="Tenorit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905432"/>
                  </a:ext>
                </a:extLst>
              </a:tr>
              <a:tr h="33086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_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Tenorite"/>
                        </a:rPr>
                        <a:t>add_constraints_storage_operation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!(m, sets, storage,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Tenorite"/>
                        </a:rPr>
                        <a:t>interval_length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, storage_e0)   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Adds storage operation constraints to the optimization model.</a:t>
                      </a:r>
                      <a:endParaRPr lang="en-US">
                        <a:latin typeface="Tenorit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22562"/>
                  </a:ext>
                </a:extLst>
              </a:tr>
              <a:tr h="30078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_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Tenorite"/>
                        </a:rPr>
                        <a:t>add_constraints_demand_flexibility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!(m, sets,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Tenorite"/>
                        </a:rPr>
                        <a:t>demand_flexibility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,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Tenorite"/>
                        </a:rPr>
                        <a:t>interval_length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,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Tenorite"/>
                        </a:rPr>
                        <a:t>init_shifted_demand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)  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Adds demand flexibility constraints to the optimization model.</a:t>
                      </a:r>
                      <a:endParaRPr lang="en-US">
                        <a:latin typeface="Tenorit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385374"/>
                  </a:ext>
                </a:extLst>
              </a:tr>
              <a:tr h="3208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_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Tenorite"/>
                        </a:rPr>
                        <a:t>add_constraints_initial_ramping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!(m, case, sets, initial_ramp_g0)  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Adds initial ramping constraints to the optimization model.</a:t>
                      </a:r>
                      <a:endParaRPr lang="en-US">
                        <a:latin typeface="Tenorit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441023"/>
                  </a:ext>
                </a:extLst>
              </a:tr>
              <a:tr h="28073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_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add_constraints_ramping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!(m, case, sets,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interval_length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)   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Tenorit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Tenorite"/>
                        </a:rPr>
                        <a:t>Adds ramping constraints to the optimization model.</a:t>
                      </a:r>
                      <a:endParaRPr lang="en-US">
                        <a:latin typeface="Tenorit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467381"/>
                  </a:ext>
                </a:extLst>
              </a:tr>
              <a:tr h="33086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_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add_constraints_generator_segments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!(m, case, sets,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hour_idx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)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Tenorit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Adds generator segment constraints to the optimization model.</a:t>
                      </a:r>
                      <a:endParaRPr lang="en-US">
                        <a:latin typeface="Tenorit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67301"/>
                  </a:ext>
                </a:extLst>
              </a:tr>
              <a:tr h="45118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_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add_constraints_branch_flow_limits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!(m, case, sets,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trans_viol_enabled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hour_idx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) 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Tenorit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Adds branch flow limits constraints to the optimization model.</a:t>
                      </a:r>
                      <a:endParaRPr lang="en-US">
                        <a:latin typeface="Tenorit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440044"/>
                  </a:ext>
                </a:extLst>
              </a:tr>
              <a:tr h="31081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_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add_branch_angle_constraints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!(m, case, sets,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hour_idx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) 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Tenorit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Adds branch angle constraints to the optimization model.</a:t>
                      </a:r>
                      <a:endParaRPr lang="en-US">
                        <a:latin typeface="Tenorit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591141"/>
                  </a:ext>
                </a:extLst>
              </a:tr>
              <a:tr h="50131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_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add_profile_generator_limits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!(m, case, sets,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hour_idx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start_index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</a:rPr>
                        <a:t>interval_length</a:t>
                      </a: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</a:rPr>
                        <a:t>)   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Tenorit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Tenorite"/>
                        </a:rPr>
                        <a:t>Adds limits for profile-based generators to the optimization model.</a:t>
                      </a:r>
                      <a:endParaRPr lang="en-US">
                        <a:latin typeface="Tenorit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92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341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DA76-06B2-6AC8-F73C-91C6CC67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C3C8D-F777-B94F-BCC1-DD535C3F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OBJECTIVE FUNCTION 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9CAC0-D1DC-769A-DC9C-B6B679A4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03635A-9573-5536-1F82-68586F760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769862"/>
              </p:ext>
            </p:extLst>
          </p:nvPr>
        </p:nvGraphicFramePr>
        <p:xfrm>
          <a:off x="1463842" y="1714499"/>
          <a:ext cx="9257212" cy="11887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628606">
                  <a:extLst>
                    <a:ext uri="{9D8B030D-6E8A-4147-A177-3AD203B41FA5}">
                      <a16:colId xmlns:a16="http://schemas.microsoft.com/office/drawing/2014/main" val="1609346111"/>
                    </a:ext>
                  </a:extLst>
                </a:gridCol>
                <a:gridCol w="4628606">
                  <a:extLst>
                    <a:ext uri="{9D8B030D-6E8A-4147-A177-3AD203B41FA5}">
                      <a16:colId xmlns:a16="http://schemas.microsoft.com/office/drawing/2014/main" val="3486238192"/>
                    </a:ext>
                  </a:extLst>
                </a:gridCol>
              </a:tblGrid>
              <a:tr h="328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42810"/>
                  </a:ext>
                </a:extLst>
              </a:tr>
              <a:tr h="4927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Tenorite"/>
                        </a:rPr>
                        <a:t>_</a:t>
                      </a:r>
                      <a:r>
                        <a:rPr lang="en-US" sz="1200" b="0" i="0" u="none" strike="noStrike" noProof="0" err="1">
                          <a:latin typeface="Tenorite"/>
                        </a:rPr>
                        <a:t>add_objective_function</a:t>
                      </a:r>
                      <a:r>
                        <a:rPr lang="en-US" sz="1200" b="0" i="0" u="none" strike="noStrike" noProof="0">
                          <a:latin typeface="Tenorite"/>
                        </a:rPr>
                        <a:t>!(m, case, sets, storage, </a:t>
                      </a:r>
                      <a:r>
                        <a:rPr lang="en-US" sz="1200" b="0" i="0" u="none" strike="noStrike" noProof="0" err="1">
                          <a:latin typeface="Tenorite"/>
                        </a:rPr>
                        <a:t>start_index</a:t>
                      </a:r>
                      <a:r>
                        <a:rPr lang="en-US" sz="1200" b="0" i="0" u="none" strike="noStrike" noProof="0">
                          <a:latin typeface="Tenorite"/>
                        </a:rPr>
                        <a:t>, </a:t>
                      </a:r>
                      <a:r>
                        <a:rPr lang="en-US" sz="1200" b="0" i="0" u="none" strike="noStrike" noProof="0" err="1">
                          <a:latin typeface="Tenorite"/>
                        </a:rPr>
                        <a:t>end_index</a:t>
                      </a:r>
                      <a:r>
                        <a:rPr lang="en-US" sz="1200" b="0" i="0" u="none" strike="noStrike" noProof="0">
                          <a:latin typeface="Tenorite"/>
                        </a:rPr>
                        <a:t>, </a:t>
                      </a:r>
                      <a:r>
                        <a:rPr lang="en-US" sz="1200" b="0" i="0" u="none" strike="noStrike" noProof="0" err="1">
                          <a:latin typeface="Tenorite"/>
                        </a:rPr>
                        <a:t>interval_length</a:t>
                      </a:r>
                      <a:r>
                        <a:rPr lang="en-US" sz="1200" b="0" i="0" u="none" strike="noStrike" noProof="0">
                          <a:latin typeface="Tenorite"/>
                        </a:rPr>
                        <a:t>, </a:t>
                      </a:r>
                      <a:r>
                        <a:rPr lang="en-US" sz="1200" b="0" i="0" u="none" strike="noStrike" noProof="0" err="1">
                          <a:latin typeface="Tenorite"/>
                        </a:rPr>
                        <a:t>load_shed_enabled</a:t>
                      </a:r>
                      <a:r>
                        <a:rPr lang="en-US" sz="1200" b="0" i="0" u="none" strike="noStrike" noProof="0">
                          <a:latin typeface="Tenorite"/>
                        </a:rPr>
                        <a:t>, </a:t>
                      </a:r>
                      <a:r>
                        <a:rPr lang="en-US" sz="1200" b="0" i="0" u="none" strike="noStrike" noProof="0" err="1">
                          <a:latin typeface="Tenorite"/>
                        </a:rPr>
                        <a:t>load_shed_penalty</a:t>
                      </a:r>
                      <a:r>
                        <a:rPr lang="en-US" sz="1200" b="0" i="0" u="none" strike="noStrike" noProof="0">
                          <a:latin typeface="Tenorite"/>
                        </a:rPr>
                        <a:t>, </a:t>
                      </a:r>
                      <a:r>
                        <a:rPr lang="en-US" sz="1200" b="0" i="0" u="none" strike="noStrike" noProof="0" err="1">
                          <a:latin typeface="Tenorite"/>
                        </a:rPr>
                        <a:t>trans_viol_enabled</a:t>
                      </a:r>
                      <a:r>
                        <a:rPr lang="en-US" sz="1200" b="0" i="0" u="none" strike="noStrike" noProof="0">
                          <a:latin typeface="Tenorite"/>
                        </a:rPr>
                        <a:t>, </a:t>
                      </a:r>
                      <a:r>
                        <a:rPr lang="en-US" sz="1200" b="0" i="0" u="none" strike="noStrike" noProof="0" err="1">
                          <a:latin typeface="Tenorite"/>
                        </a:rPr>
                        <a:t>trans_viol_penalty</a:t>
                      </a:r>
                      <a:r>
                        <a:rPr lang="en-US" sz="1200" b="0" i="0" u="none" strike="noStrike" noProof="0">
                          <a:latin typeface="Tenorite"/>
                        </a:rPr>
                        <a:t>, storage_e0, </a:t>
                      </a:r>
                      <a:r>
                        <a:rPr lang="en-US" sz="1200" b="0" i="0" u="none" strike="noStrike" noProof="0" err="1">
                          <a:latin typeface="Tenorite"/>
                        </a:rPr>
                        <a:t>demand_flexibility</a:t>
                      </a:r>
                      <a:r>
                        <a:rPr lang="en-US" sz="1200" b="0" i="0" u="none" strike="noStrike" noProof="0">
                          <a:latin typeface="Tenorite"/>
                        </a:rPr>
                        <a:t>)  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/>
                        <a:t>Adds the objective function to the optimization model, incorporating costs for generation, load shedding, transmission violations, and storage.</a:t>
                      </a:r>
                    </a:p>
                    <a:p>
                      <a:pPr lvl="0">
                        <a:buNone/>
                      </a:pPr>
                      <a:endParaRPr lang="en-US" sz="1200" b="0" i="0" u="none" strike="noStrike" noProof="0">
                        <a:latin typeface="Tenorite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80094"/>
                  </a:ext>
                </a:extLst>
              </a:tr>
            </a:tbl>
          </a:graphicData>
        </a:graphic>
      </p:graphicFrame>
      <p:pic>
        <p:nvPicPr>
          <p:cNvPr id="3" name="Picture 2" descr="A white text with black text&#10;&#10;Description automatically generated">
            <a:extLst>
              <a:ext uri="{FF2B5EF4-FFF2-40B4-BE49-F238E27FC236}">
                <a16:creationId xmlns:a16="http://schemas.microsoft.com/office/drawing/2014/main" id="{5AA6B166-49C3-8E8C-66D7-19E116E9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06" y="3094764"/>
            <a:ext cx="83534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A0ED-5049-8B99-4E7E-CC275DD3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SOlver Launcher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4EA36-E667-B157-FE8A-9D2C4E18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OPTIMIZATION SOLVER LAUNCHER 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0418-4187-9576-8068-2E726749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948842F-0E7C-0262-4B2D-FFEDFCDD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48" y="1674000"/>
            <a:ext cx="7631903" cy="4680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41472E5-00C6-7F6B-1F04-994F1AB3D611}"/>
              </a:ext>
            </a:extLst>
          </p:cNvPr>
          <p:cNvSpPr txBox="1">
            <a:spLocks/>
          </p:cNvSpPr>
          <p:nvPr/>
        </p:nvSpPr>
        <p:spPr>
          <a:xfrm>
            <a:off x="838810" y="1677498"/>
            <a:ext cx="3184199" cy="4343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>
                <a:latin typeface="Arial"/>
                <a:ea typeface="+mn-lt"/>
                <a:cs typeface="+mn-lt"/>
              </a:rPr>
              <a:t>Solver Launched as input </a:t>
            </a:r>
          </a:p>
          <a:p>
            <a:r>
              <a:rPr lang="en-US" sz="1400">
                <a:latin typeface="Arial"/>
                <a:ea typeface="+mn-lt"/>
                <a:cs typeface="+mn-lt"/>
              </a:rPr>
              <a:t>Loc: </a:t>
            </a:r>
            <a:r>
              <a:rPr lang="en-US" sz="1400">
                <a:ea typeface="+mn-lt"/>
                <a:cs typeface="+mn-lt"/>
              </a:rPr>
              <a:t>REISE.jl/pyreisejl/utility/launchers.py</a:t>
            </a:r>
            <a:endParaRPr lang="en-US" sz="1400">
              <a:latin typeface="Arial"/>
              <a:ea typeface="+mn-lt"/>
              <a:cs typeface="+mn-lt"/>
            </a:endParaRPr>
          </a:p>
          <a:p>
            <a:endParaRPr lang="en-US" sz="140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8E9CDC-08E3-3D95-FCA3-A616B37EAC8B}"/>
              </a:ext>
            </a:extLst>
          </p:cNvPr>
          <p:cNvSpPr/>
          <p:nvPr/>
        </p:nvSpPr>
        <p:spPr>
          <a:xfrm>
            <a:off x="4582026" y="5995737"/>
            <a:ext cx="5203657" cy="401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4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428" y="2924175"/>
            <a:ext cx="4448723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 Mapping: Substations vs EPA Power Plants Data</a:t>
            </a:r>
          </a:p>
          <a:p>
            <a:r>
              <a:rPr lang="en-US"/>
              <a:t>Optimization Model Computation Equations &amp; Programming Functions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32FAE7-AA58-A0CE-F2AF-6AC3D1B32988}"/>
              </a:ext>
            </a:extLst>
          </p:cNvPr>
          <p:cNvSpPr txBox="1">
            <a:spLocks/>
          </p:cNvSpPr>
          <p:nvPr/>
        </p:nvSpPr>
        <p:spPr>
          <a:xfrm>
            <a:off x="838810" y="1797498"/>
            <a:ext cx="4294199" cy="4223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>
                <a:latin typeface="Arial"/>
                <a:ea typeface="+mn-lt"/>
                <a:cs typeface="+mn-lt"/>
              </a:rPr>
              <a:t>Several power plants can be mapped to one bus / substation ==&gt; Many to one situation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>
                <a:latin typeface="Arial"/>
                <a:ea typeface="+mn-lt"/>
                <a:cs typeface="+mn-lt"/>
              </a:rPr>
              <a:t>BE uses power plant data from EIA's plant data = 100% legit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>
                <a:latin typeface="Arial"/>
                <a:ea typeface="+mn-lt"/>
                <a:cs typeface="+mn-lt"/>
              </a:rPr>
              <a:t>Issue : Given data for plant doesn't have the coordinates, only sub stations have the coordinates ==&gt; can't directly map </a:t>
            </a:r>
            <a:r>
              <a:rPr lang="en-US" sz="1400" dirty="0" err="1">
                <a:latin typeface="Arial"/>
                <a:ea typeface="+mn-lt"/>
                <a:cs typeface="+mn-lt"/>
              </a:rPr>
              <a:t>plant_id</a:t>
            </a:r>
            <a:r>
              <a:rPr lang="en-US" sz="1400" dirty="0">
                <a:latin typeface="Arial"/>
                <a:ea typeface="+mn-lt"/>
                <a:cs typeface="+mn-lt"/>
              </a:rPr>
              <a:t> (BE) to EPA plants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 dirty="0">
              <a:latin typeface="Arial"/>
              <a:ea typeface="+mn-lt"/>
              <a:cs typeface="+mn-lt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>
                <a:latin typeface="Arial"/>
                <a:ea typeface="+mn-lt"/>
                <a:cs typeface="+mn-lt"/>
              </a:rPr>
              <a:t>Should we map directly to EIA's plant data instead? No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 dirty="0">
              <a:latin typeface="Arial"/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04B84-8696-0690-BBB6-50B3ED58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Plant id issue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3B36-92C2-B50D-B748-60CA69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898989"/>
                </a:solidFill>
                <a:ea typeface="+mn-lt"/>
                <a:cs typeface="+mn-lt"/>
              </a:rPr>
              <a:t>PLANT ID ISSUE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BBDE7-E1D5-84F3-F58D-36802C92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dirty="0" smtClean="0"/>
              <a:pPr/>
              <a:t>3</a:t>
            </a:fld>
            <a:endParaRPr lang="en-US"/>
          </a:p>
        </p:txBody>
      </p:sp>
      <p:pic>
        <p:nvPicPr>
          <p:cNvPr id="6" name="Picture 5" descr="A table of numbers with numbers&#10;&#10;Description automatically generated">
            <a:extLst>
              <a:ext uri="{FF2B5EF4-FFF2-40B4-BE49-F238E27FC236}">
                <a16:creationId xmlns:a16="http://schemas.microsoft.com/office/drawing/2014/main" id="{C74A52A4-967F-17FC-80EE-9960738A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973" y="1459907"/>
            <a:ext cx="3152775" cy="4562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31A66A7-495D-0C07-8A75-BAAC8FF4D982}"/>
              </a:ext>
            </a:extLst>
          </p:cNvPr>
          <p:cNvSpPr/>
          <p:nvPr/>
        </p:nvSpPr>
        <p:spPr>
          <a:xfrm>
            <a:off x="6631459" y="4942702"/>
            <a:ext cx="1680072" cy="12210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6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B5BE7-F356-D151-736C-461F5966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 for mapping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70FD5-90B7-F32B-30A9-5D7058BD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PLAN FOR MAPPING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7BDF6-B97D-2882-94AC-1A0AA320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C61F181-526C-D6FB-B70C-E5DEB6223633}"/>
              </a:ext>
            </a:extLst>
          </p:cNvPr>
          <p:cNvSpPr txBox="1">
            <a:spLocks/>
          </p:cNvSpPr>
          <p:nvPr/>
        </p:nvSpPr>
        <p:spPr>
          <a:xfrm>
            <a:off x="838810" y="1797498"/>
            <a:ext cx="4294199" cy="4223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>
                <a:latin typeface="Arial"/>
                <a:ea typeface="+mn-lt"/>
                <a:cs typeface="+mn-lt"/>
              </a:rPr>
              <a:t>Discussed w/ Prof. Siva</a:t>
            </a:r>
            <a:endParaRPr lang="en-US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>
                <a:latin typeface="Arial"/>
                <a:ea typeface="+mn-lt"/>
                <a:cs typeface="+mn-lt"/>
              </a:rPr>
              <a:t>Instead of mapping plant ID to EPA plants ==&gt; perhaps map at the substation level</a:t>
            </a:r>
          </a:p>
          <a:p>
            <a:pPr marL="742950" lvl="1" indent="-285750">
              <a:buFont typeface="Calibri,Sans-Serif" panose="020B0604020202020204" pitchFamily="34" charset="0"/>
              <a:buChar char="-"/>
            </a:pPr>
            <a:r>
              <a:rPr lang="en-US" sz="1100" dirty="0">
                <a:latin typeface="Arial"/>
                <a:ea typeface="+mn-lt"/>
                <a:cs typeface="Arial"/>
              </a:rPr>
              <a:t>Could have many plants inside, </a:t>
            </a:r>
            <a:r>
              <a:rPr lang="en-US" sz="1100" b="1" u="sng" dirty="0">
                <a:latin typeface="Arial"/>
                <a:ea typeface="+mn-lt"/>
                <a:cs typeface="Arial"/>
              </a:rPr>
              <a:t>but</a:t>
            </a:r>
            <a:r>
              <a:rPr lang="en-US" sz="1100" dirty="0">
                <a:latin typeface="Arial"/>
                <a:ea typeface="+mn-lt"/>
                <a:cs typeface="Arial"/>
              </a:rPr>
              <a:t> we could figure out the mapping based on the closeness of locations</a:t>
            </a:r>
          </a:p>
          <a:p>
            <a:pPr marL="742950" lvl="1" indent="-285750">
              <a:buFont typeface="Calibri,Sans-Serif" panose="020B0604020202020204" pitchFamily="34" charset="0"/>
              <a:buChar char="-"/>
            </a:pPr>
            <a:r>
              <a:rPr lang="en-US" sz="1100" dirty="0">
                <a:latin typeface="Arial"/>
                <a:ea typeface="+mn-lt"/>
                <a:cs typeface="Arial"/>
              </a:rPr>
              <a:t>Since generators are sparsely located around the country ==&gt; Categorized BE ones that are withing certain radius of EPA ones as being part of that particular substation</a:t>
            </a: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>
                <a:latin typeface="Arial"/>
                <a:ea typeface="+mn-lt"/>
                <a:cs typeface="+mn-lt"/>
              </a:rPr>
              <a:t>Issue Facing (Still working):</a:t>
            </a:r>
          </a:p>
          <a:p>
            <a:pPr marL="742950" lvl="1" indent="-285750">
              <a:buFont typeface="Calibri" panose="020B0604020202020204" pitchFamily="34" charset="0"/>
              <a:buChar char="-"/>
            </a:pPr>
            <a:r>
              <a:rPr lang="en-US" sz="1000" dirty="0">
                <a:latin typeface="Arial"/>
                <a:ea typeface="+mn-lt"/>
                <a:cs typeface="+mn-lt"/>
              </a:rPr>
              <a:t>Tolerance range of the coordinates and distance for power plants considering categorized to that substation</a:t>
            </a:r>
          </a:p>
          <a:p>
            <a:pPr marL="742950" lvl="1" indent="-285750">
              <a:buFont typeface="Calibri" panose="020B0604020202020204" pitchFamily="34" charset="0"/>
              <a:buChar char="-"/>
            </a:pPr>
            <a:r>
              <a:rPr lang="en-US" sz="1000" dirty="0" err="1">
                <a:latin typeface="Arial"/>
                <a:ea typeface="+mn-lt"/>
                <a:cs typeface="+mn-lt"/>
              </a:rPr>
              <a:t>KDTree</a:t>
            </a:r>
            <a:r>
              <a:rPr lang="en-US" sz="1000" dirty="0">
                <a:latin typeface="Arial"/>
                <a:ea typeface="+mn-lt"/>
                <a:cs typeface="+mn-lt"/>
              </a:rPr>
              <a:t> not familiar but doable</a:t>
            </a:r>
          </a:p>
          <a:p>
            <a:pPr marL="742950" lvl="1" indent="-285750">
              <a:buFont typeface="Calibri" panose="020B0604020202020204" pitchFamily="34" charset="0"/>
              <a:buChar char="-"/>
            </a:pPr>
            <a:endParaRPr lang="en-US" sz="1000" dirty="0">
              <a:latin typeface="Arial"/>
              <a:ea typeface="+mn-lt"/>
              <a:cs typeface="+mn-lt"/>
            </a:endParaRPr>
          </a:p>
          <a:p>
            <a:pPr marL="742950" lvl="1" indent="-285750">
              <a:buFont typeface="Calibri" panose="020B0604020202020204" pitchFamily="34" charset="0"/>
              <a:buChar char="-"/>
            </a:pPr>
            <a:endParaRPr lang="en-US" sz="1000" dirty="0">
              <a:latin typeface="Arial"/>
              <a:ea typeface="+mn-lt"/>
              <a:cs typeface="+mn-lt"/>
            </a:endParaRPr>
          </a:p>
          <a:p>
            <a:pPr marL="742950" lvl="1" indent="-285750">
              <a:buFont typeface="Calibri" panose="020B0604020202020204" pitchFamily="34" charset="0"/>
              <a:buChar char="-"/>
            </a:pPr>
            <a:endParaRPr lang="en-US" sz="1050" dirty="0">
              <a:latin typeface="Arial"/>
              <a:ea typeface="+mn-lt"/>
              <a:cs typeface="+mn-lt"/>
            </a:endParaRPr>
          </a:p>
          <a:p>
            <a:pPr marL="742950" lvl="1" indent="-285750">
              <a:buFont typeface="Calibri" panose="020B0604020202020204" pitchFamily="34" charset="0"/>
              <a:buChar char="-"/>
            </a:pPr>
            <a:endParaRPr lang="en-US" sz="1050" dirty="0">
              <a:latin typeface="Arial"/>
              <a:ea typeface="+mn-lt"/>
              <a:cs typeface="+mn-lt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 dirty="0">
              <a:latin typeface="Arial"/>
              <a:ea typeface="+mn-lt"/>
              <a:cs typeface="+mn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5DC3BC-A843-C6BD-EBCF-58646DADB17F}"/>
              </a:ext>
            </a:extLst>
          </p:cNvPr>
          <p:cNvGrpSpPr/>
          <p:nvPr/>
        </p:nvGrpSpPr>
        <p:grpSpPr>
          <a:xfrm>
            <a:off x="5364642" y="1717414"/>
            <a:ext cx="5811397" cy="2019759"/>
            <a:chOff x="5401365" y="1891848"/>
            <a:chExt cx="5811397" cy="201975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241B31-284F-AFF9-1D7B-E2594FB34F29}"/>
                </a:ext>
              </a:extLst>
            </p:cNvPr>
            <p:cNvSpPr/>
            <p:nvPr/>
          </p:nvSpPr>
          <p:spPr>
            <a:xfrm>
              <a:off x="5401365" y="1891848"/>
              <a:ext cx="5811397" cy="20197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F871AD3-45DB-3529-B570-17D5B5C359E8}"/>
                </a:ext>
              </a:extLst>
            </p:cNvPr>
            <p:cNvSpPr/>
            <p:nvPr/>
          </p:nvSpPr>
          <p:spPr>
            <a:xfrm>
              <a:off x="8147022" y="2549511"/>
              <a:ext cx="321325" cy="31214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7A772769-7005-C6A9-984B-C4EDB8A1F34F}"/>
                </a:ext>
              </a:extLst>
            </p:cNvPr>
            <p:cNvSpPr/>
            <p:nvPr/>
          </p:nvSpPr>
          <p:spPr>
            <a:xfrm>
              <a:off x="7022756" y="2090350"/>
              <a:ext cx="247879" cy="192795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CE6152E-D869-E753-92E1-F483BB325C02}"/>
                </a:ext>
              </a:extLst>
            </p:cNvPr>
            <p:cNvSpPr/>
            <p:nvPr/>
          </p:nvSpPr>
          <p:spPr>
            <a:xfrm>
              <a:off x="8877262" y="2944157"/>
              <a:ext cx="247879" cy="192795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F538DC7-A20D-BBCD-11CF-FE1CCEEB8C5B}"/>
                </a:ext>
              </a:extLst>
            </p:cNvPr>
            <p:cNvSpPr/>
            <p:nvPr/>
          </p:nvSpPr>
          <p:spPr>
            <a:xfrm>
              <a:off x="7757213" y="2824807"/>
              <a:ext cx="247879" cy="192795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1609C26-B54A-5AEA-BAE2-A9975C89C8EE}"/>
                </a:ext>
              </a:extLst>
            </p:cNvPr>
            <p:cNvSpPr/>
            <p:nvPr/>
          </p:nvSpPr>
          <p:spPr>
            <a:xfrm>
              <a:off x="9005792" y="1998542"/>
              <a:ext cx="247879" cy="192795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7BF15F0-B8C3-7DBF-C8EE-8100A5E8EB64}"/>
                </a:ext>
              </a:extLst>
            </p:cNvPr>
            <p:cNvSpPr/>
            <p:nvPr/>
          </p:nvSpPr>
          <p:spPr>
            <a:xfrm>
              <a:off x="5737454" y="3136951"/>
              <a:ext cx="247879" cy="192795"/>
            </a:xfrm>
            <a:prstGeom prst="triangl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822F5F2-9A04-9431-0F44-1830A480B195}"/>
                </a:ext>
              </a:extLst>
            </p:cNvPr>
            <p:cNvSpPr/>
            <p:nvPr/>
          </p:nvSpPr>
          <p:spPr>
            <a:xfrm>
              <a:off x="5704949" y="3421679"/>
              <a:ext cx="321325" cy="31214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8C2A3D2-4B5F-60C7-A761-7295E3F158F7}"/>
                </a:ext>
              </a:extLst>
            </p:cNvPr>
            <p:cNvSpPr txBox="1"/>
            <p:nvPr/>
          </p:nvSpPr>
          <p:spPr>
            <a:xfrm>
              <a:off x="6025307" y="3090887"/>
              <a:ext cx="128031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/>
                <a:t>= generators</a:t>
              </a:r>
              <a:br>
                <a:rPr lang="en-US" sz="1200" dirty="0"/>
              </a:br>
              <a:br>
                <a:rPr lang="en-US" sz="1200" dirty="0"/>
              </a:br>
              <a:r>
                <a:rPr lang="en-US" sz="1200" dirty="0"/>
                <a:t>= substation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65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8FAF-1353-7958-C54E-B15E04C9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086" y="2809875"/>
            <a:ext cx="7439713" cy="19097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Optimization Model Computation Equations &amp; Programming Functions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AF10-18E5-8A17-39DB-3D6FC513A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4255" y="4716658"/>
            <a:ext cx="6696074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Walkthrough of the six parts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E27D0-6482-C4A0-7BF2-576ED825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Optimization Model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EB1F2-52A9-CB1D-C332-6E89ED40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9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A0ED-5049-8B99-4E7E-CC275DD3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Optimization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4EA36-E667-B157-FE8A-9D2C4E18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OPTIMIZATION MODEL 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0418-4187-9576-8068-2E726749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41472E5-00C6-7F6B-1F04-994F1AB3D611}"/>
              </a:ext>
            </a:extLst>
          </p:cNvPr>
          <p:cNvSpPr txBox="1">
            <a:spLocks/>
          </p:cNvSpPr>
          <p:nvPr/>
        </p:nvSpPr>
        <p:spPr>
          <a:xfrm>
            <a:off x="838810" y="1677498"/>
            <a:ext cx="3184199" cy="4343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err="1">
                <a:latin typeface="Arial"/>
                <a:ea typeface="+mn-lt"/>
                <a:cs typeface="+mn-lt"/>
              </a:rPr>
              <a:t>JuMP</a:t>
            </a:r>
            <a:r>
              <a:rPr lang="en-US" sz="1400">
                <a:latin typeface="Arial"/>
                <a:ea typeface="+mn-lt"/>
                <a:cs typeface="+mn-lt"/>
              </a:rPr>
              <a:t> = solver-agnostic model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>
                <a:latin typeface="Arial"/>
              </a:rPr>
              <a:t>Can be inputting various solver(GLPK or </a:t>
            </a:r>
            <a:r>
              <a:rPr lang="en-US" sz="1400" err="1">
                <a:latin typeface="Arial"/>
              </a:rPr>
              <a:t>Gurobi</a:t>
            </a:r>
            <a:r>
              <a:rPr lang="en-US" sz="1400">
                <a:latin typeface="Arial"/>
              </a:rPr>
              <a:t>) 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140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/>
          </a:p>
        </p:txBody>
      </p:sp>
      <p:pic>
        <p:nvPicPr>
          <p:cNvPr id="3" name="Picture 2" descr="A screenshot of a list of energy storage devices&#10;&#10;Description automatically generated">
            <a:extLst>
              <a:ext uri="{FF2B5EF4-FFF2-40B4-BE49-F238E27FC236}">
                <a16:creationId xmlns:a16="http://schemas.microsoft.com/office/drawing/2014/main" id="{8D806D16-ED64-7701-5116-0CEE8E4ED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30" y="2474147"/>
            <a:ext cx="4044912" cy="4241609"/>
          </a:xfrm>
          <a:prstGeom prst="rect">
            <a:avLst/>
          </a:prstGeom>
        </p:spPr>
      </p:pic>
      <p:pic>
        <p:nvPicPr>
          <p:cNvPr id="7" name="Picture 6" descr="A white sheet of paper with black text&#10;&#10;Description automatically generated">
            <a:extLst>
              <a:ext uri="{FF2B5EF4-FFF2-40B4-BE49-F238E27FC236}">
                <a16:creationId xmlns:a16="http://schemas.microsoft.com/office/drawing/2014/main" id="{FDD322FE-3A7A-BECF-E200-DB0BB2EE6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203" y="1459735"/>
            <a:ext cx="4320293" cy="49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8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13B76EA-04C8-E610-50CC-31481BD8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</p:spPr>
        <p:txBody>
          <a:bodyPr/>
          <a:lstStyle/>
          <a:p>
            <a:r>
              <a:rPr lang="en-US"/>
              <a:t>Optimization Model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8DB7223-2350-E8F3-BAA4-41A66D93E85D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OPTIMIZATION MODEL </a:t>
            </a:r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002EEC0-847D-FDEA-C844-3020690272E5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01AEB3B-4A4B-C338-E013-1E98291CE717}"/>
              </a:ext>
            </a:extLst>
          </p:cNvPr>
          <p:cNvSpPr txBox="1">
            <a:spLocks/>
          </p:cNvSpPr>
          <p:nvPr/>
        </p:nvSpPr>
        <p:spPr>
          <a:xfrm>
            <a:off x="838810" y="1677498"/>
            <a:ext cx="3184199" cy="4343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err="1">
                <a:latin typeface="Arial"/>
                <a:ea typeface="+mn-lt"/>
                <a:cs typeface="+mn-lt"/>
              </a:rPr>
              <a:t>JuMP</a:t>
            </a:r>
            <a:r>
              <a:rPr lang="en-US" sz="1400">
                <a:latin typeface="Arial"/>
                <a:ea typeface="+mn-lt"/>
                <a:cs typeface="+mn-lt"/>
              </a:rPr>
              <a:t> = solver-agnostic model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>
                <a:latin typeface="Arial"/>
              </a:rPr>
              <a:t>Can be inputting various solver(GLPK or </a:t>
            </a:r>
            <a:r>
              <a:rPr lang="en-US" sz="1400" err="1">
                <a:latin typeface="Arial"/>
              </a:rPr>
              <a:t>Gurobi</a:t>
            </a:r>
            <a:r>
              <a:rPr lang="en-US" sz="1400">
                <a:latin typeface="Arial"/>
              </a:rPr>
              <a:t>) 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>
                <a:latin typeface="Arial"/>
                <a:cs typeface="Arial"/>
              </a:rPr>
              <a:t>6 parts into 18 Julia-based functions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>
              <a:latin typeface="Arial"/>
              <a:cs typeface="Arial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140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/>
          </a:p>
        </p:txBody>
      </p:sp>
      <p:pic>
        <p:nvPicPr>
          <p:cNvPr id="18" name="Picture 17" descr="A paper with text on it&#10;&#10;Description automatically generated">
            <a:extLst>
              <a:ext uri="{FF2B5EF4-FFF2-40B4-BE49-F238E27FC236}">
                <a16:creationId xmlns:a16="http://schemas.microsoft.com/office/drawing/2014/main" id="{4EA387A6-705F-8BE6-2F40-8068E7BC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647" y="1459735"/>
            <a:ext cx="4792515" cy="5416626"/>
          </a:xfrm>
          <a:prstGeom prst="rect">
            <a:avLst/>
          </a:prstGeom>
        </p:spPr>
      </p:pic>
      <p:pic>
        <p:nvPicPr>
          <p:cNvPr id="19" name="Picture 1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ABC3BEE-B59F-15EC-F00F-F32AB43ED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9" y="3431696"/>
            <a:ext cx="5657966" cy="200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DA76-06B2-6AC8-F73C-91C6CC671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Sets&amp;subsets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C3C8D-F777-B94F-BCC1-DD535C3F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Sets &amp; Subsets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9CAC0-D1DC-769A-DC9C-B6B679A4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03635A-9573-5536-1F82-68586F760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05536"/>
              </p:ext>
            </p:extLst>
          </p:nvPr>
        </p:nvGraphicFramePr>
        <p:xfrm>
          <a:off x="1463842" y="1714499"/>
          <a:ext cx="9257212" cy="1554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628606">
                  <a:extLst>
                    <a:ext uri="{9D8B030D-6E8A-4147-A177-3AD203B41FA5}">
                      <a16:colId xmlns:a16="http://schemas.microsoft.com/office/drawing/2014/main" val="1609346111"/>
                    </a:ext>
                  </a:extLst>
                </a:gridCol>
                <a:gridCol w="4628606">
                  <a:extLst>
                    <a:ext uri="{9D8B030D-6E8A-4147-A177-3AD203B41FA5}">
                      <a16:colId xmlns:a16="http://schemas.microsoft.com/office/drawing/2014/main" val="3486238192"/>
                    </a:ext>
                  </a:extLst>
                </a:gridCol>
              </a:tblGrid>
              <a:tr h="328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42810"/>
                  </a:ext>
                </a:extLst>
              </a:tr>
              <a:tr h="4927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u="none" strike="noStrike" noProof="0"/>
                        <a:t>_</a:t>
                      </a:r>
                      <a:r>
                        <a:rPr lang="en-US" sz="1200" u="none" strike="noStrike" noProof="0" err="1"/>
                        <a:t>make_sets</a:t>
                      </a:r>
                      <a:r>
                        <a:rPr lang="en-US" sz="1200" u="none" strike="noStrike" noProof="0"/>
                        <a:t>(case; storage=nothing, </a:t>
                      </a:r>
                      <a:r>
                        <a:rPr lang="en-US" sz="1200" u="none" strike="noStrike" noProof="0" err="1"/>
                        <a:t>demand_flexibility</a:t>
                      </a:r>
                      <a:r>
                        <a:rPr lang="en-US" sz="1200" u="none" strike="noStrike" noProof="0"/>
                        <a:t>=nothing)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Tenorite"/>
                        </a:rPr>
                        <a:t>Creates sets and mappings required for the optimization model, including buses, branches, generators, and segments.</a:t>
                      </a:r>
                    </a:p>
                    <a:p>
                      <a:pPr lvl="0">
                        <a:buNone/>
                      </a:pPr>
                      <a:endParaRPr lang="en-US" sz="1200" b="0" i="0" u="none" strike="noStrike" noProof="0">
                        <a:latin typeface="Tenorite"/>
                      </a:endParaRPr>
                    </a:p>
                    <a:p>
                      <a:pPr lvl="0">
                        <a:buNone/>
                      </a:pPr>
                      <a:endParaRPr lang="en-US" sz="1200" b="0" i="0" u="none" strike="noStrike" noProof="0">
                        <a:latin typeface="Tenorite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/>
                        <a:t>Also handles subsets like profile-based generators (hydro, solar, wind) if present.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80094"/>
                  </a:ext>
                </a:extLst>
              </a:tr>
            </a:tbl>
          </a:graphicData>
        </a:graphic>
      </p:graphicFrame>
      <p:pic>
        <p:nvPicPr>
          <p:cNvPr id="8" name="Picture 7" descr="A close-up of a text&#10;&#10;Description automatically generated">
            <a:extLst>
              <a:ext uri="{FF2B5EF4-FFF2-40B4-BE49-F238E27FC236}">
                <a16:creationId xmlns:a16="http://schemas.microsoft.com/office/drawing/2014/main" id="{50491336-0E75-113C-354B-34966BEFE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30" y="3238793"/>
            <a:ext cx="4486275" cy="1895475"/>
          </a:xfrm>
          <a:prstGeom prst="rect">
            <a:avLst/>
          </a:prstGeom>
        </p:spPr>
      </p:pic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550020A9-37FE-6440-E17B-5722C58F6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444" y="3428713"/>
            <a:ext cx="4483520" cy="130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0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539-18C2-07D0-3679-0DFF8059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2049E-1570-EA23-3CEC-CA390EE6B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29F6B-2715-5040-4C19-9FA7BDCE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25F178-B112-CB71-BBF9-F09562428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32993"/>
              </p:ext>
            </p:extLst>
          </p:nvPr>
        </p:nvGraphicFramePr>
        <p:xfrm>
          <a:off x="1473023" y="1714499"/>
          <a:ext cx="9257212" cy="85849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4628606">
                  <a:extLst>
                    <a:ext uri="{9D8B030D-6E8A-4147-A177-3AD203B41FA5}">
                      <a16:colId xmlns:a16="http://schemas.microsoft.com/office/drawing/2014/main" val="1609346111"/>
                    </a:ext>
                  </a:extLst>
                </a:gridCol>
                <a:gridCol w="4628606">
                  <a:extLst>
                    <a:ext uri="{9D8B030D-6E8A-4147-A177-3AD203B41FA5}">
                      <a16:colId xmlns:a16="http://schemas.microsoft.com/office/drawing/2014/main" val="3486238192"/>
                    </a:ext>
                  </a:extLst>
                </a:gridCol>
              </a:tblGrid>
              <a:tr h="32848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42810"/>
                  </a:ext>
                </a:extLst>
              </a:tr>
              <a:tr h="4927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latin typeface="Tenorite"/>
                        </a:rPr>
                        <a:t>_</a:t>
                      </a:r>
                      <a:r>
                        <a:rPr lang="en-US" sz="1200" b="0" i="0" u="none" strike="noStrike" noProof="0" err="1">
                          <a:latin typeface="Tenorite"/>
                        </a:rPr>
                        <a:t>build_model</a:t>
                      </a:r>
                      <a:r>
                        <a:rPr lang="en-US" sz="1200" b="0" i="0" u="none" strike="noStrike" noProof="0">
                          <a:latin typeface="Tenorite"/>
                        </a:rPr>
                        <a:t>  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/>
                        <a:t>Declares variables for the model, including generation, power flow, state of charge, load shedding,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380094"/>
                  </a:ext>
                </a:extLst>
              </a:tr>
            </a:tbl>
          </a:graphicData>
        </a:graphic>
      </p:graphicFrame>
      <p:pic>
        <p:nvPicPr>
          <p:cNvPr id="8" name="Picture 7" descr="A text on a white background&#10;&#10;Description automatically generated">
            <a:extLst>
              <a:ext uri="{FF2B5EF4-FFF2-40B4-BE49-F238E27FC236}">
                <a16:creationId xmlns:a16="http://schemas.microsoft.com/office/drawing/2014/main" id="{31EF9ADC-0A77-D8C0-ECB5-C050B609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785661"/>
            <a:ext cx="61341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318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B34632-EE39-4722-B8A6-C2A6B86CC89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E5CEF65-757A-4D05-90BA-ED40BC2E5152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SURF 2024 – 8th Meeting</vt:lpstr>
      <vt:lpstr>AGENDA</vt:lpstr>
      <vt:lpstr>Plant id issue</vt:lpstr>
      <vt:lpstr>Plan for mapping</vt:lpstr>
      <vt:lpstr>Optimization Model Computation Equations &amp; Programming Functions</vt:lpstr>
      <vt:lpstr>Optimization Model</vt:lpstr>
      <vt:lpstr>Optimization Model</vt:lpstr>
      <vt:lpstr>Sets&amp;subsets</vt:lpstr>
      <vt:lpstr>Variables</vt:lpstr>
      <vt:lpstr>Parameters</vt:lpstr>
      <vt:lpstr>Constraints</vt:lpstr>
      <vt:lpstr>Objective Function</vt:lpstr>
      <vt:lpstr>Optimization SOlver Launcher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113</cp:revision>
  <dcterms:created xsi:type="dcterms:W3CDTF">2023-09-05T22:33:03Z</dcterms:created>
  <dcterms:modified xsi:type="dcterms:W3CDTF">2024-07-10T05:18:11Z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4044bd30-2ed7-4c9d-9d12-46200872a97b_Enabled">
    <vt:lpwstr>true</vt:lpwstr>
  </property>
  <property fmtid="{D5CDD505-2E9C-101B-9397-08002B2CF9AE}" pid="5" name="MSIP_Label_4044bd30-2ed7-4c9d-9d12-46200872a97b_SetDate">
    <vt:lpwstr>2024-02-27T18:27:06Z</vt:lpwstr>
  </property>
  <property fmtid="{D5CDD505-2E9C-101B-9397-08002B2CF9AE}" pid="6" name="MSIP_Label_4044bd30-2ed7-4c9d-9d12-46200872a97b_Method">
    <vt:lpwstr>Standard</vt:lpwstr>
  </property>
  <property fmtid="{D5CDD505-2E9C-101B-9397-08002B2CF9AE}" pid="7" name="MSIP_Label_4044bd30-2ed7-4c9d-9d12-46200872a97b_Name">
    <vt:lpwstr>defa4170-0d19-0005-0004-bc88714345d2</vt:lpwstr>
  </property>
  <property fmtid="{D5CDD505-2E9C-101B-9397-08002B2CF9AE}" pid="8" name="MSIP_Label_4044bd30-2ed7-4c9d-9d12-46200872a97b_SiteId">
    <vt:lpwstr>4130bd39-7c53-419c-b1e5-8758d6d63f21</vt:lpwstr>
  </property>
  <property fmtid="{D5CDD505-2E9C-101B-9397-08002B2CF9AE}" pid="9" name="MSIP_Label_4044bd30-2ed7-4c9d-9d12-46200872a97b_ActionId">
    <vt:lpwstr>5cbfcaec-65a6-4131-9fbb-12bcb3bbdb37</vt:lpwstr>
  </property>
  <property fmtid="{D5CDD505-2E9C-101B-9397-08002B2CF9AE}" pid="10" name="MSIP_Label_4044bd30-2ed7-4c9d-9d12-46200872a97b_ContentBits">
    <vt:lpwstr>0</vt:lpwstr>
  </property>
</Properties>
</file>