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306" r:id="rId7"/>
    <p:sldId id="293" r:id="rId8"/>
    <p:sldId id="320" r:id="rId9"/>
    <p:sldId id="321" r:id="rId10"/>
    <p:sldId id="322" r:id="rId11"/>
    <p:sldId id="323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46E83-509A-5C00-3BC0-1A65B3288945}" v="1357" dt="2024-07-17T16:01:20.032"/>
    <p1510:client id="{5EA99F96-D778-2F9C-E619-0D2BD865C0C0}" v="70" dt="2024-07-17T06:18:52.855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854" y="4827394"/>
            <a:ext cx="5947919" cy="732537"/>
          </a:xfrm>
        </p:spPr>
        <p:txBody>
          <a:bodyPr/>
          <a:lstStyle/>
          <a:p>
            <a:r>
              <a:rPr lang="en-US"/>
              <a:t>SURF 2024 – 9</a:t>
            </a:r>
            <a:r>
              <a:rPr lang="en-US" baseline="30000"/>
              <a:t>th</a:t>
            </a:r>
            <a:r>
              <a:rPr lang="en-US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855" y="5573975"/>
            <a:ext cx="4941770" cy="396660"/>
          </a:xfrm>
        </p:spPr>
        <p:txBody>
          <a:bodyPr>
            <a:normAutofit/>
          </a:bodyPr>
          <a:lstStyle/>
          <a:p>
            <a:r>
              <a:rPr lang="en-US"/>
              <a:t>Ryan Hsieh  2024/07/17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28" y="2924175"/>
            <a:ext cx="444872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Mapping: Substations vs EPA Power Plants Data</a:t>
            </a:r>
          </a:p>
          <a:p>
            <a:r>
              <a:rPr lang="en-US" dirty="0">
                <a:ea typeface="+mn-lt"/>
                <a:cs typeface="+mn-lt"/>
              </a:rPr>
              <a:t>"optimize!(...)" command in Breakthrough Energy's Julia code</a:t>
            </a:r>
            <a:endParaRPr lang="en-US"/>
          </a:p>
          <a:p>
            <a:r>
              <a:rPr lang="en-US" dirty="0"/>
              <a:t>Scenario create for renewable source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32FAE7-AA58-A0CE-F2AF-6AC3D1B32988}"/>
              </a:ext>
            </a:extLst>
          </p:cNvPr>
          <p:cNvSpPr txBox="1">
            <a:spLocks/>
          </p:cNvSpPr>
          <p:nvPr/>
        </p:nvSpPr>
        <p:spPr>
          <a:xfrm>
            <a:off x="838810" y="1797498"/>
            <a:ext cx="7883861" cy="422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>
                <a:latin typeface="Arial"/>
                <a:ea typeface="+mn-lt"/>
                <a:cs typeface="+mn-lt"/>
              </a:rPr>
              <a:t>Use of ball tree algorithm which is related to </a:t>
            </a:r>
            <a:r>
              <a:rPr lang="en-US" sz="1400" err="1">
                <a:latin typeface="Arial"/>
                <a:ea typeface="+mn-lt"/>
                <a:cs typeface="+mn-lt"/>
              </a:rPr>
              <a:t>KDtree</a:t>
            </a:r>
            <a:endParaRPr lang="en-US" sz="1400" err="1">
              <a:latin typeface="Arial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>
                <a:latin typeface="Arial"/>
                <a:ea typeface="+mn-lt"/>
                <a:cs typeface="+mn-lt"/>
              </a:rPr>
              <a:t>Partitioning ==&gt; Organizing &amp; Searching multidimensional data</a:t>
            </a:r>
          </a:p>
          <a:p>
            <a:pPr marL="742950" lvl="1" indent="-285750">
              <a:buFont typeface="Courier New,monospace" panose="020B0604020202020204" pitchFamily="34" charset="0"/>
              <a:buChar char="o"/>
            </a:pPr>
            <a:r>
              <a:rPr lang="en-US" sz="1000">
                <a:latin typeface="Arial"/>
                <a:ea typeface="+mn-lt"/>
                <a:cs typeface="Arial"/>
              </a:rPr>
              <a:t>Specifically help to find nearest neighbors</a:t>
            </a:r>
          </a:p>
          <a:p>
            <a:pPr marL="742950" lvl="1" indent="-285750">
              <a:buFont typeface="Courier New,monospace" panose="020B0604020202020204" pitchFamily="34" charset="0"/>
              <a:buChar char="o"/>
            </a:pPr>
            <a:r>
              <a:rPr lang="en-US" sz="1000">
                <a:latin typeface="Arial"/>
                <a:ea typeface="+mn-lt"/>
                <a:cs typeface="Arial"/>
              </a:rPr>
              <a:t>Split &amp; Sort in two directions : x &amp; y</a:t>
            </a:r>
            <a:endParaRPr lang="en-US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>
                <a:latin typeface="Arial"/>
                <a:ea typeface="+mn-lt"/>
                <a:cs typeface="+mn-lt"/>
              </a:rPr>
              <a:t>Now: 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000">
                <a:latin typeface="Arial"/>
                <a:ea typeface="+mn-lt"/>
                <a:cs typeface="+mn-lt"/>
              </a:rPr>
              <a:t>Able to map back to BE substation data with the </a:t>
            </a:r>
            <a:r>
              <a:rPr lang="en-US" sz="1000" err="1">
                <a:latin typeface="Arial"/>
                <a:ea typeface="+mn-lt"/>
                <a:cs typeface="+mn-lt"/>
              </a:rPr>
              <a:t>sub_id</a:t>
            </a:r>
            <a:endParaRPr lang="en-US" sz="1000">
              <a:latin typeface="Arial"/>
              <a:ea typeface="+mn-lt"/>
              <a:cs typeface="+mn-lt"/>
            </a:endParaRP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000">
                <a:latin typeface="Arial"/>
                <a:ea typeface="+mn-lt"/>
                <a:cs typeface="+mn-lt"/>
              </a:rPr>
              <a:t>Can categorized more detail for Power Plants using specific energy type (Coal)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>
              <a:latin typeface="Arial"/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4B84-8696-0690-BBB6-50B3ED5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Substation mapped w/ Plants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3B36-92C2-B50D-B748-60CA69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SUBSTATION MAPPED W/ PLANTS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BDE7-E1D5-84F3-F58D-36802C9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3</a:t>
            </a:fld>
            <a:endParaRPr lang="en-US"/>
          </a:p>
        </p:txBody>
      </p:sp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3F85EC89-94B0-6810-8047-080BD693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" y="3711307"/>
            <a:ext cx="6362700" cy="2667000"/>
          </a:xfrm>
          <a:prstGeom prst="rect">
            <a:avLst/>
          </a:prstGeom>
        </p:spPr>
      </p:pic>
      <p:pic>
        <p:nvPicPr>
          <p:cNvPr id="10" name="Picture 9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5EEA59B-5BCF-1D79-45BE-9D3EBBF39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34" y="3287444"/>
            <a:ext cx="5246554" cy="3092412"/>
          </a:xfrm>
          <a:prstGeom prst="rect">
            <a:avLst/>
          </a:prstGeom>
        </p:spPr>
      </p:pic>
      <p:pic>
        <p:nvPicPr>
          <p:cNvPr id="11" name="Picture 10" descr="Screenshot-2023-11-15-123741">
            <a:extLst>
              <a:ext uri="{FF2B5EF4-FFF2-40B4-BE49-F238E27FC236}">
                <a16:creationId xmlns:a16="http://schemas.microsoft.com/office/drawing/2014/main" id="{B8BED575-3E2C-B2D3-1D3B-6EDE79272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2617" y="1517954"/>
            <a:ext cx="2743199" cy="17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8FAF-1353-7958-C54E-B15E04C9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86" y="2809875"/>
            <a:ext cx="7439713" cy="19097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"optimize!(...)" command in Breakthrough Energy's Julia code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AF10-18E5-8A17-39DB-3D6FC513A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4255" y="4716658"/>
            <a:ext cx="6696074" cy="365125"/>
          </a:xfrm>
        </p:spPr>
        <p:txBody>
          <a:bodyPr/>
          <a:lstStyle/>
          <a:p>
            <a:r>
              <a:rPr lang="en-US" dirty="0"/>
              <a:t>Location of optimization called &amp; Created sample script &amp; 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E27D0-6482-C4A0-7BF2-576ED82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Optimization Model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EB1F2-52A9-CB1D-C332-6E89ED40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32FAE7-AA58-A0CE-F2AF-6AC3D1B32988}"/>
              </a:ext>
            </a:extLst>
          </p:cNvPr>
          <p:cNvSpPr txBox="1">
            <a:spLocks/>
          </p:cNvSpPr>
          <p:nvPr/>
        </p:nvSpPr>
        <p:spPr>
          <a:xfrm>
            <a:off x="838810" y="1797498"/>
            <a:ext cx="5744753" cy="422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>
                <a:latin typeface="Arial"/>
                <a:ea typeface="+mn-lt"/>
                <a:cs typeface="+mn-lt"/>
              </a:rPr>
              <a:t>Last time : Figured out where they build the Optimization Model for OPF ==&gt; </a:t>
            </a:r>
            <a:r>
              <a:rPr lang="en-US" sz="1400" err="1">
                <a:latin typeface="Arial"/>
                <a:ea typeface="+mn-lt"/>
                <a:cs typeface="+mn-lt"/>
              </a:rPr>
              <a:t>REISE.jl</a:t>
            </a:r>
            <a:r>
              <a:rPr lang="en-US" sz="1400">
                <a:latin typeface="Arial"/>
                <a:ea typeface="+mn-lt"/>
                <a:cs typeface="+mn-lt"/>
              </a:rPr>
              <a:t>/</a:t>
            </a:r>
            <a:r>
              <a:rPr lang="en-US" sz="1400" err="1">
                <a:latin typeface="Arial"/>
                <a:ea typeface="+mn-lt"/>
                <a:cs typeface="+mn-lt"/>
              </a:rPr>
              <a:t>src</a:t>
            </a:r>
            <a:r>
              <a:rPr lang="en-US" sz="1400">
                <a:latin typeface="Arial"/>
                <a:ea typeface="+mn-lt"/>
                <a:cs typeface="+mn-lt"/>
              </a:rPr>
              <a:t>/</a:t>
            </a:r>
            <a:r>
              <a:rPr lang="en-US" sz="1400" err="1">
                <a:latin typeface="Arial"/>
                <a:ea typeface="+mn-lt"/>
                <a:cs typeface="+mn-lt"/>
              </a:rPr>
              <a:t>model.jl</a:t>
            </a:r>
            <a:endParaRPr lang="en-US" sz="1400" err="1">
              <a:latin typeface="Arial"/>
              <a:ea typeface="+mn-lt"/>
              <a:cs typeface="Arial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>
                <a:latin typeface="Arial"/>
                <a:ea typeface="+mn-lt"/>
                <a:cs typeface="+mn-lt"/>
              </a:rPr>
              <a:t>Now: Figured calling the optimization calculation using this model in ==&gt; </a:t>
            </a:r>
            <a:r>
              <a:rPr lang="en-US" sz="1400" err="1">
                <a:latin typeface="Arial"/>
                <a:ea typeface="+mn-lt"/>
                <a:cs typeface="+mn-lt"/>
              </a:rPr>
              <a:t>REISE.jl</a:t>
            </a:r>
            <a:r>
              <a:rPr lang="en-US" sz="1400">
                <a:latin typeface="Arial"/>
                <a:ea typeface="+mn-lt"/>
                <a:cs typeface="+mn-lt"/>
              </a:rPr>
              <a:t>/</a:t>
            </a:r>
            <a:r>
              <a:rPr lang="en-US" sz="1400" err="1">
                <a:latin typeface="Arial"/>
                <a:ea typeface="+mn-lt"/>
                <a:cs typeface="+mn-lt"/>
              </a:rPr>
              <a:t>src</a:t>
            </a:r>
            <a:r>
              <a:rPr lang="en-US" sz="1400">
                <a:latin typeface="Arial"/>
                <a:ea typeface="+mn-lt"/>
                <a:cs typeface="+mn-lt"/>
              </a:rPr>
              <a:t>/</a:t>
            </a:r>
            <a:r>
              <a:rPr lang="en-US" sz="1400" err="1">
                <a:latin typeface="Arial"/>
                <a:ea typeface="+mn-lt"/>
                <a:cs typeface="+mn-lt"/>
              </a:rPr>
              <a:t>loop.jl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>
              <a:latin typeface="Arial"/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4B84-8696-0690-BBB6-50B3ED58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22" y="134303"/>
            <a:ext cx="11002178" cy="1334743"/>
          </a:xfrm>
        </p:spPr>
        <p:txBody>
          <a:bodyPr/>
          <a:lstStyle/>
          <a:p>
            <a:r>
              <a:rPr lang="en-US"/>
              <a:t>Optimization calculation command in julia 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3B36-92C2-B50D-B748-60CA69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SUBSTATION MAPPED W/ PLANTS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BDE7-E1D5-84F3-F58D-36802C9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5</a:t>
            </a:fld>
            <a:endParaRPr lang="en-US"/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538B16F-D1E8-B6DE-EFA0-E57DD0FE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561" y="1462375"/>
            <a:ext cx="4630757" cy="3253879"/>
          </a:xfrm>
          <a:prstGeom prst="rect">
            <a:avLst/>
          </a:prstGeom>
        </p:spPr>
      </p:pic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343FBC7-F993-2177-7A36-4CC476B17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7" y="3088681"/>
            <a:ext cx="4518523" cy="3563384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682A04E-A9BF-AF44-A018-427255CC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076" y="4871119"/>
            <a:ext cx="74104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4B84-8696-0690-BBB6-50B3ED58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5"/>
            <a:ext cx="10515600" cy="1325563"/>
          </a:xfrm>
        </p:spPr>
        <p:txBody>
          <a:bodyPr/>
          <a:lstStyle/>
          <a:p>
            <a:r>
              <a:rPr lang="en-US"/>
              <a:t>Sample use of optimization calculation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3B36-92C2-B50D-B748-60CA69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SAMPLE USE OF OPTIMIZATION CALCULATION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BDE7-E1D5-84F3-F58D-36802C9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6</a:t>
            </a:fld>
            <a:endParaRPr lang="en-US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1322C8-D8BB-8FCD-6BFF-EED7C11A2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72" y="1558000"/>
            <a:ext cx="5062866" cy="4406430"/>
          </a:xfrm>
          <a:prstGeom prst="rect">
            <a:avLst/>
          </a:prstGeom>
        </p:spPr>
      </p:pic>
      <p:pic>
        <p:nvPicPr>
          <p:cNvPr id="10" name="Picture 9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15D54B2-F893-6D76-ED9F-5FC25377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404" y="1938003"/>
            <a:ext cx="5853272" cy="33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9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04B84-8696-0690-BBB6-50B3ED58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5"/>
            <a:ext cx="10515600" cy="1325563"/>
          </a:xfrm>
        </p:spPr>
        <p:txBody>
          <a:bodyPr/>
          <a:lstStyle/>
          <a:p>
            <a:r>
              <a:rPr lang="en-US"/>
              <a:t>Sample use of optimization calculation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3B36-92C2-B50D-B748-60CA69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898989"/>
                </a:solidFill>
                <a:ea typeface="+mn-lt"/>
                <a:cs typeface="+mn-lt"/>
              </a:rPr>
              <a:t>SAMPLE USE OF OPTIMIZATION CALCULATION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BDE7-E1D5-84F3-F58D-36802C9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C8B86-AFAF-7E77-DD13-F662BB81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44" y="1334181"/>
            <a:ext cx="4826455" cy="4831896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803EA99-A155-E51C-5118-DA6B8F9CE0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655" r="99"/>
          <a:stretch/>
        </p:blipFill>
        <p:spPr>
          <a:xfrm>
            <a:off x="5403917" y="1242154"/>
            <a:ext cx="6174688" cy="50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0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8FAF-1353-7958-C54E-B15E04C9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86" y="2809875"/>
            <a:ext cx="7439713" cy="19097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Scenario create for renewable src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AF10-18E5-8A17-39DB-3D6FC513A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4255" y="4716658"/>
            <a:ext cx="6696074" cy="365125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E27D0-6482-C4A0-7BF2-576ED82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SCENARIO CREATE FOR RENEWABLE SRC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EB1F2-52A9-CB1D-C332-6E89ED40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5BE7-F356-D151-736C-461F5966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8685"/>
            <a:ext cx="10515600" cy="1325563"/>
          </a:xfrm>
        </p:spPr>
        <p:txBody>
          <a:bodyPr/>
          <a:lstStyle/>
          <a:p>
            <a:r>
              <a:rPr lang="en-US"/>
              <a:t>Creating scenario flow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7BDF6-B97D-2882-94AC-1A0AA320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D7C27-9D1A-3C64-EE42-B5E9A0D28F28}"/>
              </a:ext>
            </a:extLst>
          </p:cNvPr>
          <p:cNvSpPr txBox="1"/>
          <p:nvPr/>
        </p:nvSpPr>
        <p:spPr>
          <a:xfrm>
            <a:off x="190157" y="651409"/>
            <a:ext cx="590499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100" dirty="0"/>
              <a:t>Call scenario:    ==&gt; scenario = Scenario(scenario id or name)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100" dirty="0"/>
              <a:t>If scenario id or name not found (I created a case named dummy):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100" dirty="0"/>
              <a:t>Generate to locate in </a:t>
            </a:r>
            <a:r>
              <a:rPr lang="en-US" sz="1100" dirty="0">
                <a:ea typeface="+mn-lt"/>
                <a:cs typeface="+mn-lt"/>
              </a:rPr>
              <a:t>Generated Scenario will appear in ScenarioList.csv </a:t>
            </a:r>
          </a:p>
          <a:p>
            <a:pPr marL="342900" indent="-342900">
              <a:buAutoNum type="arabicPeriod"/>
            </a:pPr>
            <a:r>
              <a:rPr lang="en-US" sz="1100" dirty="0"/>
              <a:t>Start building a scenario: ==&gt; </a:t>
            </a:r>
            <a:r>
              <a:rPr lang="en-US" sz="1100" dirty="0" err="1"/>
              <a:t>scenario.set_grid</a:t>
            </a:r>
            <a:r>
              <a:rPr lang="en-US" sz="1100" dirty="0"/>
              <a:t>(</a:t>
            </a:r>
            <a:r>
              <a:rPr lang="en-US" sz="1100" dirty="0" err="1"/>
              <a:t>grid_model</a:t>
            </a:r>
            <a:r>
              <a:rPr lang="en-US" sz="1100" dirty="0"/>
              <a:t>="</a:t>
            </a:r>
            <a:r>
              <a:rPr lang="en-US" sz="1100" dirty="0" err="1"/>
              <a:t>usa_tamu</a:t>
            </a:r>
            <a:r>
              <a:rPr lang="en-US" sz="1100" dirty="0"/>
              <a:t>", interconnect="Eastern")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100" dirty="0"/>
              <a:t>Grid model remain the same using "</a:t>
            </a:r>
            <a:r>
              <a:rPr lang="en-US" sz="1100" dirty="0" err="1"/>
              <a:t>usa_tamu</a:t>
            </a:r>
            <a:r>
              <a:rPr lang="en-US" sz="1100" dirty="0"/>
              <a:t>" = includes all the based data need (branch, bus, bus2sub, </a:t>
            </a:r>
            <a:r>
              <a:rPr lang="en-US" sz="1100" dirty="0" err="1"/>
              <a:t>dcline</a:t>
            </a:r>
            <a:r>
              <a:rPr lang="en-US" sz="1100" dirty="0"/>
              <a:t>, … etc.)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100" dirty="0"/>
              <a:t>Interconnect based on what to analyze --&gt; Choose Eastern for our case</a:t>
            </a:r>
          </a:p>
          <a:p>
            <a:pPr marL="342900" indent="-342900">
              <a:buAutoNum type="arabicPeriod"/>
            </a:pPr>
            <a:r>
              <a:rPr lang="en-US" sz="1100" dirty="0"/>
              <a:t>Set time interval for data analysis &amp; energy profile version (given in based data file)</a:t>
            </a:r>
          </a:p>
          <a:p>
            <a:pPr marL="342900" indent="-342900">
              <a:buAutoNum type="arabicPeriod"/>
            </a:pPr>
            <a:r>
              <a:rPr lang="en-US" sz="1100" dirty="0"/>
              <a:t>[optional] Modify Grid to </a:t>
            </a:r>
            <a:r>
              <a:rPr lang="en-US" sz="1100" dirty="0">
                <a:ea typeface="+mn-lt"/>
                <a:cs typeface="+mn-lt"/>
              </a:rPr>
              <a:t>add or scale renewable plants or other grid components</a:t>
            </a:r>
          </a:p>
          <a:p>
            <a:pPr marL="342900" indent="-342900">
              <a:buAutoNum type="arabicPeriod"/>
            </a:pPr>
            <a:r>
              <a:rPr lang="en-US" sz="1100">
                <a:ea typeface="+mn-lt"/>
                <a:cs typeface="+mn-lt"/>
              </a:rPr>
              <a:t>Validate and Create the Scenario</a:t>
            </a:r>
          </a:p>
          <a:p>
            <a:pPr marL="342900" indent="-342900">
              <a:buAutoNum type="arabicPeriod"/>
            </a:pPr>
            <a:r>
              <a:rPr lang="en-US" sz="1100" dirty="0">
                <a:ea typeface="+mn-lt"/>
                <a:cs typeface="+mn-lt"/>
              </a:rPr>
              <a:t>Running the Scenario and Extracting Output Data</a:t>
            </a:r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83ADCCF-60C2-3F21-08D4-ECBBCA95D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2" t="10114" r="108" b="-382"/>
          <a:stretch/>
        </p:blipFill>
        <p:spPr>
          <a:xfrm>
            <a:off x="6096228" y="596861"/>
            <a:ext cx="5957456" cy="435057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20F5A8A-A268-3A5C-C313-0EB350AB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8" y="5206329"/>
            <a:ext cx="5862236" cy="1274400"/>
          </a:xfrm>
          <a:prstGeom prst="rect">
            <a:avLst/>
          </a:prstGeom>
        </p:spPr>
      </p:pic>
      <p:pic>
        <p:nvPicPr>
          <p:cNvPr id="12" name="Picture 11" descr="A close up of a word&#10;&#10;Description automatically generated">
            <a:extLst>
              <a:ext uri="{FF2B5EF4-FFF2-40B4-BE49-F238E27FC236}">
                <a16:creationId xmlns:a16="http://schemas.microsoft.com/office/drawing/2014/main" id="{1AEDE0D5-CADA-79C9-110C-5A8B8A160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56477"/>
            <a:ext cx="9492868" cy="57678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D8A4364-2D83-E2B7-B0DE-C36A64847DEF}"/>
              </a:ext>
            </a:extLst>
          </p:cNvPr>
          <p:cNvSpPr/>
          <p:nvPr/>
        </p:nvSpPr>
        <p:spPr>
          <a:xfrm>
            <a:off x="7234620" y="2492936"/>
            <a:ext cx="3828361" cy="1092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9474D5-7B5D-6A78-DC53-CC1DE2021BF7}"/>
              </a:ext>
            </a:extLst>
          </p:cNvPr>
          <p:cNvCxnSpPr/>
          <p:nvPr/>
        </p:nvCxnSpPr>
        <p:spPr>
          <a:xfrm>
            <a:off x="5772495" y="2141518"/>
            <a:ext cx="1456061" cy="583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AFB42E7-AA9B-F6D4-8E28-667659326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86" y="2775046"/>
            <a:ext cx="3712341" cy="2427957"/>
          </a:xfrm>
          <a:prstGeom prst="rect">
            <a:avLst/>
          </a:prstGeom>
        </p:spPr>
      </p:pic>
      <p:pic>
        <p:nvPicPr>
          <p:cNvPr id="23" name="Picture 2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05DCE56-6F6A-31C2-FACB-BF9F71FB6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511" y="2494688"/>
            <a:ext cx="1492327" cy="27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564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B34632-EE39-4722-B8A6-C2A6B86CC89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5CEF65-757A-4D05-90BA-ED40BC2E5152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Custom</vt:lpstr>
      <vt:lpstr>SURF 2024 – 9th Meeting</vt:lpstr>
      <vt:lpstr>AGENDA</vt:lpstr>
      <vt:lpstr>Substation mapped w/ Plants</vt:lpstr>
      <vt:lpstr>"optimize!(...)" command in Breakthrough Energy's Julia code</vt:lpstr>
      <vt:lpstr>Optimization calculation command in julia function</vt:lpstr>
      <vt:lpstr>Sample use of optimization calculation</vt:lpstr>
      <vt:lpstr>Sample use of optimization calculation</vt:lpstr>
      <vt:lpstr>Scenario create for renewable src</vt:lpstr>
      <vt:lpstr>Creating scenario 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113</cp:revision>
  <dcterms:created xsi:type="dcterms:W3CDTF">2023-09-05T22:33:03Z</dcterms:created>
  <dcterms:modified xsi:type="dcterms:W3CDTF">2024-07-17T16:01:25Z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4044bd30-2ed7-4c9d-9d12-46200872a97b_Enabled">
    <vt:lpwstr>true</vt:lpwstr>
  </property>
  <property fmtid="{D5CDD505-2E9C-101B-9397-08002B2CF9AE}" pid="5" name="MSIP_Label_4044bd30-2ed7-4c9d-9d12-46200872a97b_SetDate">
    <vt:lpwstr>2024-02-27T18:27:06Z</vt:lpwstr>
  </property>
  <property fmtid="{D5CDD505-2E9C-101B-9397-08002B2CF9AE}" pid="6" name="MSIP_Label_4044bd30-2ed7-4c9d-9d12-46200872a97b_Method">
    <vt:lpwstr>Standard</vt:lpwstr>
  </property>
  <property fmtid="{D5CDD505-2E9C-101B-9397-08002B2CF9AE}" pid="7" name="MSIP_Label_4044bd30-2ed7-4c9d-9d12-46200872a97b_Name">
    <vt:lpwstr>defa4170-0d19-0005-0004-bc88714345d2</vt:lpwstr>
  </property>
  <property fmtid="{D5CDD505-2E9C-101B-9397-08002B2CF9AE}" pid="8" name="MSIP_Label_4044bd30-2ed7-4c9d-9d12-46200872a97b_SiteId">
    <vt:lpwstr>4130bd39-7c53-419c-b1e5-8758d6d63f21</vt:lpwstr>
  </property>
  <property fmtid="{D5CDD505-2E9C-101B-9397-08002B2CF9AE}" pid="9" name="MSIP_Label_4044bd30-2ed7-4c9d-9d12-46200872a97b_ActionId">
    <vt:lpwstr>5cbfcaec-65a6-4131-9fbb-12bcb3bbdb37</vt:lpwstr>
  </property>
  <property fmtid="{D5CDD505-2E9C-101B-9397-08002B2CF9AE}" pid="10" name="MSIP_Label_4044bd30-2ed7-4c9d-9d12-46200872a97b_ContentBits">
    <vt:lpwstr>0</vt:lpwstr>
  </property>
</Properties>
</file>