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61" r:id="rId4"/>
    <p:sldId id="258" r:id="rId5"/>
    <p:sldId id="262" r:id="rId6"/>
    <p:sldId id="259" r:id="rId7"/>
    <p:sldId id="260" r:id="rId8"/>
    <p:sldId id="266" r:id="rId9"/>
    <p:sldId id="263" r:id="rId10"/>
    <p:sldId id="264" r:id="rId11"/>
    <p:sldId id="277" r:id="rId12"/>
    <p:sldId id="268" r:id="rId13"/>
    <p:sldId id="269" r:id="rId14"/>
    <p:sldId id="270" r:id="rId15"/>
    <p:sldId id="271" r:id="rId16"/>
    <p:sldId id="272" r:id="rId17"/>
    <p:sldId id="275" r:id="rId18"/>
    <p:sldId id="274" r:id="rId19"/>
    <p:sldId id="276" r:id="rId20"/>
    <p:sldId id="278" r:id="rId21"/>
    <p:sldId id="273" r:id="rId22"/>
    <p:sldId id="283" r:id="rId23"/>
    <p:sldId id="279" r:id="rId24"/>
    <p:sldId id="284" r:id="rId25"/>
    <p:sldId id="285"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58383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5949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499324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1040049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137357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4114593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8537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624757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45537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113794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92548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53246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39179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200654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39972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423966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541D3A5-4F17-4731-9397-B4F3F91C667D}" type="datetimeFigureOut">
              <a:rPr lang="zh-CN" altLang="en-US" smtClean="0"/>
              <a:t>2015/11/28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83194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41D3A5-4F17-4731-9397-B4F3F91C667D}" type="datetimeFigureOut">
              <a:rPr lang="zh-CN" altLang="en-US" smtClean="0"/>
              <a:t>2015/11/28</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641B3A-1310-458E-B9A2-FB50495F5C9B}" type="slidenum">
              <a:rPr lang="zh-CN" altLang="en-US" smtClean="0"/>
              <a:t>‹#›</a:t>
            </a:fld>
            <a:endParaRPr lang="zh-CN" altLang="en-US"/>
          </a:p>
        </p:txBody>
      </p:sp>
    </p:spTree>
    <p:extLst>
      <p:ext uri="{BB962C8B-B14F-4D97-AF65-F5344CB8AC3E}">
        <p14:creationId xmlns:p14="http://schemas.microsoft.com/office/powerpoint/2010/main" val="65647014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基于社区的问答系统</a:t>
            </a:r>
            <a:endParaRPr lang="zh-CN" altLang="en-US" dirty="0"/>
          </a:p>
        </p:txBody>
      </p:sp>
      <p:sp>
        <p:nvSpPr>
          <p:cNvPr id="3" name="副标题 2"/>
          <p:cNvSpPr>
            <a:spLocks noGrp="1"/>
          </p:cNvSpPr>
          <p:nvPr>
            <p:ph type="subTitle" idx="1"/>
          </p:nvPr>
        </p:nvSpPr>
        <p:spPr/>
        <p:txBody>
          <a:bodyPr/>
          <a:lstStyle/>
          <a:p>
            <a:r>
              <a:rPr lang="zh-CN" altLang="en-US" dirty="0" smtClean="0"/>
              <a:t>学号：</a:t>
            </a:r>
            <a:r>
              <a:rPr lang="en-US" altLang="zh-CN" dirty="0" smtClean="0"/>
              <a:t>1501220053</a:t>
            </a:r>
          </a:p>
          <a:p>
            <a:r>
              <a:rPr lang="zh-CN" altLang="en-US" dirty="0" smtClean="0"/>
              <a:t>姓名：和军尧</a:t>
            </a:r>
            <a:endParaRPr lang="zh-CN" altLang="en-US" dirty="0"/>
          </a:p>
        </p:txBody>
      </p:sp>
    </p:spTree>
    <p:extLst>
      <p:ext uri="{BB962C8B-B14F-4D97-AF65-F5344CB8AC3E}">
        <p14:creationId xmlns:p14="http://schemas.microsoft.com/office/powerpoint/2010/main" val="214845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数据预处理</a:t>
            </a:r>
            <a:endParaRPr lang="zh-CN" altLang="en-US" dirty="0"/>
          </a:p>
        </p:txBody>
      </p:sp>
      <p:sp>
        <p:nvSpPr>
          <p:cNvPr id="3" name="内容占位符 2"/>
          <p:cNvSpPr>
            <a:spLocks noGrp="1"/>
          </p:cNvSpPr>
          <p:nvPr>
            <p:ph idx="1"/>
          </p:nvPr>
        </p:nvSpPr>
        <p:spPr>
          <a:xfrm>
            <a:off x="1484310" y="1965279"/>
            <a:ext cx="10416538" cy="3825922"/>
          </a:xfrm>
        </p:spPr>
        <p:txBody>
          <a:bodyPr>
            <a:normAutofit lnSpcReduction="10000"/>
          </a:bodyPr>
          <a:lstStyle/>
          <a:p>
            <a:r>
              <a:rPr lang="zh-CN" altLang="en-US" dirty="0" smtClean="0"/>
              <a:t>解析并抽取数据</a:t>
            </a:r>
            <a:endParaRPr lang="en-US" altLang="zh-CN" dirty="0" smtClean="0"/>
          </a:p>
          <a:p>
            <a:pPr marL="0" indent="0">
              <a:buNone/>
            </a:pPr>
            <a:r>
              <a:rPr lang="en-US" altLang="zh-CN" dirty="0"/>
              <a:t>1</a:t>
            </a:r>
            <a:r>
              <a:rPr lang="en-US" altLang="zh-CN" dirty="0" smtClean="0"/>
              <a:t>&gt;</a:t>
            </a:r>
            <a:r>
              <a:rPr lang="zh-CN" altLang="en-US" dirty="0" smtClean="0"/>
              <a:t>对</a:t>
            </a:r>
            <a:r>
              <a:rPr lang="zh-CN" altLang="en-US" dirty="0"/>
              <a:t>提交答案的用户评级，针对不同级别给予不同的权重。</a:t>
            </a:r>
            <a:endParaRPr lang="en-US" altLang="zh-CN" dirty="0"/>
          </a:p>
          <a:p>
            <a:pPr marL="0" indent="0">
              <a:buNone/>
            </a:pPr>
            <a:r>
              <a:rPr lang="en-US" altLang="zh-CN" dirty="0"/>
              <a:t>2</a:t>
            </a:r>
            <a:r>
              <a:rPr lang="en-US" altLang="zh-CN" dirty="0" smtClean="0"/>
              <a:t>&gt;</a:t>
            </a:r>
            <a:r>
              <a:rPr lang="zh-CN" altLang="en-US" dirty="0"/>
              <a:t>对包含问题及答案的数据文件进行处理</a:t>
            </a:r>
            <a:r>
              <a:rPr lang="zh-CN" altLang="en-US" dirty="0" smtClean="0"/>
              <a:t>，对问题和不同级别的答案分别计算其</a:t>
            </a:r>
            <a:r>
              <a:rPr lang="en-US" altLang="zh-CN" dirty="0" smtClean="0"/>
              <a:t>TF.IDF</a:t>
            </a:r>
            <a:r>
              <a:rPr lang="zh-CN" altLang="en-US" dirty="0" smtClean="0"/>
              <a:t>。</a:t>
            </a:r>
            <a:endParaRPr lang="en-US" altLang="zh-CN" dirty="0" smtClean="0"/>
          </a:p>
          <a:p>
            <a:pPr marL="0" indent="0">
              <a:buNone/>
            </a:pPr>
            <a:r>
              <a:rPr lang="en-US" altLang="zh-CN" dirty="0" smtClean="0"/>
              <a:t>3&gt;</a:t>
            </a:r>
            <a:r>
              <a:rPr lang="zh-CN" altLang="en-US" dirty="0"/>
              <a:t>对于</a:t>
            </a:r>
            <a:r>
              <a:rPr lang="en-US" altLang="zh-CN" dirty="0"/>
              <a:t>General</a:t>
            </a:r>
            <a:r>
              <a:rPr lang="zh-CN" altLang="en-US" dirty="0"/>
              <a:t>问题，将</a:t>
            </a:r>
            <a:r>
              <a:rPr lang="en-US" altLang="zh-CN" dirty="0"/>
              <a:t>CGOLD</a:t>
            </a:r>
            <a:r>
              <a:rPr lang="zh-CN" altLang="en-US" dirty="0"/>
              <a:t>相同级别（</a:t>
            </a:r>
            <a:r>
              <a:rPr lang="en-US" altLang="zh-CN" dirty="0" err="1"/>
              <a:t>good,bad</a:t>
            </a:r>
            <a:r>
              <a:rPr lang="en-US" altLang="zh-CN" dirty="0"/>
              <a:t>..)</a:t>
            </a:r>
            <a:r>
              <a:rPr lang="zh-CN" altLang="en-US" dirty="0"/>
              <a:t>的答案汇集，并提取同一级别答案的共同点。也即对汇集的同级答案做分词处理，并根据</a:t>
            </a:r>
            <a:r>
              <a:rPr lang="en-US" altLang="zh-CN" dirty="0"/>
              <a:t>TF.IDF</a:t>
            </a:r>
            <a:r>
              <a:rPr lang="zh-CN" altLang="en-US" dirty="0"/>
              <a:t>提取前</a:t>
            </a:r>
            <a:r>
              <a:rPr lang="en-US" altLang="zh-CN" dirty="0"/>
              <a:t>N</a:t>
            </a:r>
            <a:r>
              <a:rPr lang="zh-CN" altLang="en-US" dirty="0"/>
              <a:t>个高频词（最能代表此段文字的一组词）。最后在问题及不同级别答案的分词中提取前</a:t>
            </a:r>
            <a:r>
              <a:rPr lang="en-US" altLang="zh-CN" dirty="0"/>
              <a:t>N</a:t>
            </a:r>
            <a:r>
              <a:rPr lang="zh-CN" altLang="en-US" dirty="0"/>
              <a:t>个作为最终衡量此问题的词频矩阵</a:t>
            </a:r>
            <a:r>
              <a:rPr lang="zh-CN" altLang="en-US" dirty="0" smtClean="0"/>
              <a:t>。注意：要去除</a:t>
            </a:r>
            <a:r>
              <a:rPr lang="en-US" altLang="zh-CN" dirty="0" smtClean="0"/>
              <a:t>STOPWORDS</a:t>
            </a:r>
            <a:endParaRPr lang="en-US" altLang="zh-CN" dirty="0"/>
          </a:p>
        </p:txBody>
      </p:sp>
    </p:spTree>
    <p:extLst>
      <p:ext uri="{BB962C8B-B14F-4D97-AF65-F5344CB8AC3E}">
        <p14:creationId xmlns:p14="http://schemas.microsoft.com/office/powerpoint/2010/main" val="49579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数据预处理</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zh-CN" altLang="en-US" dirty="0" smtClean="0"/>
              <a:t>解析并抽取数据</a:t>
            </a:r>
            <a:endParaRPr lang="en-US" altLang="zh-CN" dirty="0" smtClean="0"/>
          </a:p>
          <a:p>
            <a:pPr marL="0" indent="0">
              <a:buNone/>
            </a:pPr>
            <a:r>
              <a:rPr lang="en-US" altLang="zh-CN" dirty="0" smtClean="0"/>
              <a:t>4&gt;</a:t>
            </a:r>
            <a:r>
              <a:rPr lang="zh-CN" altLang="en-US" dirty="0" smtClean="0"/>
              <a:t>对问题再细分</a:t>
            </a:r>
            <a:endParaRPr lang="en-US" altLang="zh-CN" dirty="0" smtClean="0"/>
          </a:p>
          <a:p>
            <a:pPr marL="0" indent="0">
              <a:buNone/>
            </a:pPr>
            <a:r>
              <a:rPr lang="zh-CN" altLang="en-US" dirty="0" smtClean="0"/>
              <a:t>如果按</a:t>
            </a:r>
            <a:r>
              <a:rPr lang="en-US" altLang="zh-CN" dirty="0" smtClean="0"/>
              <a:t>QCATEGORY</a:t>
            </a:r>
            <a:r>
              <a:rPr lang="zh-CN" altLang="en-US" dirty="0" smtClean="0"/>
              <a:t>和</a:t>
            </a:r>
            <a:r>
              <a:rPr lang="en-US" altLang="zh-CN" dirty="0" smtClean="0"/>
              <a:t>QTYPE</a:t>
            </a:r>
            <a:r>
              <a:rPr lang="zh-CN" altLang="en-US" dirty="0" smtClean="0"/>
              <a:t>分类后，一个分类下的问题数量依然很多时，可以对同一领域中的问题再进行聚类分析，找出同一领域里的细问题的分类，然后再将测试集中的问题与此细分问题进行分类，找到前</a:t>
            </a:r>
            <a:r>
              <a:rPr lang="en-US" altLang="zh-CN" dirty="0" smtClean="0"/>
              <a:t>N</a:t>
            </a:r>
            <a:r>
              <a:rPr lang="zh-CN" altLang="en-US" dirty="0" smtClean="0"/>
              <a:t>个最相似的问题及问题答案，用这些前</a:t>
            </a:r>
            <a:r>
              <a:rPr lang="en-US" altLang="zh-CN" dirty="0" smtClean="0"/>
              <a:t>N</a:t>
            </a:r>
            <a:r>
              <a:rPr lang="zh-CN" altLang="en-US" dirty="0" smtClean="0"/>
              <a:t>个最相似问题及答案对要进行预测的问题及答案进行相似处理，找出待预测的答案分别在这些前</a:t>
            </a:r>
            <a:r>
              <a:rPr lang="en-US" altLang="zh-CN" dirty="0" smtClean="0"/>
              <a:t>N</a:t>
            </a:r>
            <a:r>
              <a:rPr lang="zh-CN" altLang="en-US" dirty="0" smtClean="0"/>
              <a:t>个最相似问题及答案的情况下分别属于哪个级别（</a:t>
            </a:r>
            <a:r>
              <a:rPr lang="en-US" altLang="zh-CN" dirty="0" smtClean="0"/>
              <a:t>GOOD,BAD…</a:t>
            </a:r>
            <a:r>
              <a:rPr lang="zh-CN" altLang="en-US" dirty="0" smtClean="0"/>
              <a:t>），然后再针对这些值做统计，多者胜出。</a:t>
            </a:r>
            <a:endParaRPr lang="en-US" altLang="zh-CN" dirty="0"/>
          </a:p>
        </p:txBody>
      </p:sp>
    </p:spTree>
    <p:extLst>
      <p:ext uri="{BB962C8B-B14F-4D97-AF65-F5344CB8AC3E}">
        <p14:creationId xmlns:p14="http://schemas.microsoft.com/office/powerpoint/2010/main" val="92310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数据预处理</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zh-CN" altLang="en-US" dirty="0" smtClean="0"/>
              <a:t>同义词处理</a:t>
            </a:r>
            <a:endParaRPr lang="en-US" altLang="zh-CN" dirty="0" smtClean="0"/>
          </a:p>
          <a:p>
            <a:pPr marL="0" indent="0">
              <a:buNone/>
            </a:pPr>
            <a:r>
              <a:rPr lang="zh-CN" altLang="en-US" dirty="0" smtClean="0"/>
              <a:t>在数据预测时，针对同义词的部分，要将其替换为对应的词。避免维度不断地增长。或事先针对不同的领域的问题通过大数据统计方式找出最有可能会出现的词，比如找出前</a:t>
            </a:r>
            <a:r>
              <a:rPr lang="en-US" altLang="zh-CN" dirty="0" smtClean="0"/>
              <a:t>N</a:t>
            </a:r>
            <a:r>
              <a:rPr lang="zh-CN" altLang="en-US" dirty="0" smtClean="0"/>
              <a:t>个，利用这前</a:t>
            </a:r>
            <a:r>
              <a:rPr lang="en-US" altLang="zh-CN" dirty="0" smtClean="0"/>
              <a:t>N</a:t>
            </a:r>
            <a:r>
              <a:rPr lang="zh-CN" altLang="en-US" dirty="0" smtClean="0"/>
              <a:t>个作为维度，对训练集和测试集的数据统一利用此维度进行度量，找出词频矩阵，再进行分类。</a:t>
            </a:r>
            <a:r>
              <a:rPr lang="en-US" altLang="zh-CN" dirty="0" smtClean="0"/>
              <a:t>NLTK</a:t>
            </a:r>
            <a:r>
              <a:rPr lang="zh-CN" altLang="en-US" dirty="0" smtClean="0"/>
              <a:t>中可以用</a:t>
            </a:r>
            <a:r>
              <a:rPr lang="en-US" altLang="zh-CN" dirty="0" err="1" smtClean="0"/>
              <a:t>synsets</a:t>
            </a:r>
            <a:r>
              <a:rPr lang="zh-CN" altLang="en-US" dirty="0" smtClean="0"/>
              <a:t>做同义词处理。</a:t>
            </a:r>
            <a:endParaRPr lang="en-US" altLang="zh-CN" dirty="0"/>
          </a:p>
        </p:txBody>
      </p:sp>
    </p:spTree>
    <p:extLst>
      <p:ext uri="{BB962C8B-B14F-4D97-AF65-F5344CB8AC3E}">
        <p14:creationId xmlns:p14="http://schemas.microsoft.com/office/powerpoint/2010/main" val="32988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t>数据预处理</a:t>
            </a:r>
            <a:endParaRPr lang="en-US" altLang="zh-CN" b="1" dirty="0"/>
          </a:p>
          <a:p>
            <a:r>
              <a:rPr lang="zh-CN" altLang="en-US" b="1" dirty="0">
                <a:solidFill>
                  <a:srgbClr val="FFC000"/>
                </a:solidFill>
              </a:rPr>
              <a:t>模型方法</a:t>
            </a:r>
            <a:endParaRPr lang="en-US" altLang="zh-CN" b="1" dirty="0">
              <a:solidFill>
                <a:srgbClr val="FFC000"/>
              </a:solidFill>
            </a:endParaRPr>
          </a:p>
          <a:p>
            <a:r>
              <a:rPr lang="zh-CN" altLang="en-US" b="1" dirty="0"/>
              <a:t>实现过程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214713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模型方法</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zh-CN" altLang="en-US" dirty="0" smtClean="0"/>
              <a:t>分词</a:t>
            </a:r>
            <a:endParaRPr lang="en-US" altLang="zh-CN" dirty="0" smtClean="0"/>
          </a:p>
          <a:p>
            <a:pPr marL="0" indent="0">
              <a:buNone/>
            </a:pPr>
            <a:r>
              <a:rPr lang="zh-CN" altLang="en-US" dirty="0" smtClean="0"/>
              <a:t>对每个问题及问题的答案分词处理。</a:t>
            </a:r>
            <a:endParaRPr lang="en-US" altLang="zh-CN" dirty="0" smtClean="0"/>
          </a:p>
          <a:p>
            <a:r>
              <a:rPr lang="en-US" altLang="zh-CN" dirty="0" smtClean="0"/>
              <a:t>Bayes</a:t>
            </a:r>
            <a:r>
              <a:rPr lang="zh-CN" altLang="en-US" dirty="0" smtClean="0"/>
              <a:t>分类</a:t>
            </a:r>
            <a:endParaRPr lang="en-US" altLang="zh-CN" dirty="0" smtClean="0"/>
          </a:p>
          <a:p>
            <a:pPr marL="0" indent="0">
              <a:buNone/>
            </a:pPr>
            <a:r>
              <a:rPr lang="zh-CN" altLang="en-US" dirty="0" smtClean="0"/>
              <a:t>对问题及答案组成的特征值用</a:t>
            </a:r>
            <a:r>
              <a:rPr lang="en-US" altLang="zh-CN" dirty="0" smtClean="0"/>
              <a:t>Bayes</a:t>
            </a:r>
            <a:r>
              <a:rPr lang="zh-CN" altLang="en-US" dirty="0" smtClean="0"/>
              <a:t>分类器训练并做预测。</a:t>
            </a:r>
            <a:endParaRPr lang="en-US" altLang="zh-CN" dirty="0"/>
          </a:p>
          <a:p>
            <a:endParaRPr lang="en-US" altLang="zh-CN" dirty="0"/>
          </a:p>
        </p:txBody>
      </p:sp>
      <p:pic>
        <p:nvPicPr>
          <p:cNvPr id="4" name="图片 3"/>
          <p:cNvPicPr>
            <a:picLocks noChangeAspect="1"/>
          </p:cNvPicPr>
          <p:nvPr/>
        </p:nvPicPr>
        <p:blipFill>
          <a:blip r:embed="rId2"/>
          <a:stretch>
            <a:fillRect/>
          </a:stretch>
        </p:blipFill>
        <p:spPr>
          <a:xfrm>
            <a:off x="1646474" y="4661919"/>
            <a:ext cx="3876675" cy="809625"/>
          </a:xfrm>
          <a:prstGeom prst="rect">
            <a:avLst/>
          </a:prstGeom>
        </p:spPr>
      </p:pic>
    </p:spTree>
    <p:extLst>
      <p:ext uri="{BB962C8B-B14F-4D97-AF65-F5344CB8AC3E}">
        <p14:creationId xmlns:p14="http://schemas.microsoft.com/office/powerpoint/2010/main" val="217973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t>数据预处理</a:t>
            </a:r>
            <a:endParaRPr lang="en-US" altLang="zh-CN" b="1" dirty="0"/>
          </a:p>
          <a:p>
            <a:r>
              <a:rPr lang="zh-CN" altLang="en-US" b="1" dirty="0"/>
              <a:t>模型方法</a:t>
            </a:r>
            <a:endParaRPr lang="en-US" altLang="zh-CN" b="1" dirty="0"/>
          </a:p>
          <a:p>
            <a:r>
              <a:rPr lang="zh-CN" altLang="en-US" b="1" dirty="0">
                <a:solidFill>
                  <a:srgbClr val="FFC000"/>
                </a:solidFill>
              </a:rPr>
              <a:t>实现过程</a:t>
            </a:r>
            <a:endParaRPr lang="en-US" altLang="zh-CN" b="1" dirty="0">
              <a:solidFill>
                <a:srgbClr val="FFC000"/>
              </a:solidFill>
            </a:endParaRPr>
          </a:p>
          <a:p>
            <a:r>
              <a:rPr lang="zh-CN" altLang="en-US" b="1" dirty="0"/>
              <a:t>结果</a:t>
            </a:r>
            <a:r>
              <a:rPr lang="zh-CN" altLang="en-US" b="1" dirty="0" smtClean="0"/>
              <a:t>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403953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583141"/>
            <a:ext cx="10416538" cy="4208060"/>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对问题分类</a:t>
            </a:r>
            <a:endParaRPr lang="en-US" altLang="zh-CN" dirty="0" smtClean="0"/>
          </a:p>
          <a:p>
            <a:pPr marL="0" indent="0">
              <a:buNone/>
            </a:pPr>
            <a:r>
              <a:rPr lang="zh-CN" altLang="en-US" dirty="0" smtClean="0"/>
              <a:t>利用问题的</a:t>
            </a:r>
            <a:r>
              <a:rPr lang="en-US" altLang="zh-CN" dirty="0" smtClean="0"/>
              <a:t>QCATEGORY</a:t>
            </a:r>
            <a:r>
              <a:rPr lang="zh-CN" altLang="en-US" dirty="0" smtClean="0"/>
              <a:t>和</a:t>
            </a:r>
            <a:r>
              <a:rPr lang="en-US" altLang="zh-CN" dirty="0"/>
              <a:t>QTYPE</a:t>
            </a:r>
            <a:r>
              <a:rPr lang="zh-CN" altLang="en-US" dirty="0" smtClean="0"/>
              <a:t>标签，先将问题进行初步分类；当问题量太大时，再利用问题的</a:t>
            </a:r>
            <a:r>
              <a:rPr lang="en-US" altLang="zh-CN" dirty="0" err="1" smtClean="0"/>
              <a:t>QSubject</a:t>
            </a:r>
            <a:r>
              <a:rPr lang="zh-CN" altLang="en-US" dirty="0" smtClean="0"/>
              <a:t>属性与训练集的同</a:t>
            </a:r>
            <a:r>
              <a:rPr lang="en-US" altLang="zh-CN" dirty="0"/>
              <a:t>QCATEGORY</a:t>
            </a:r>
            <a:r>
              <a:rPr lang="zh-CN" altLang="en-US" dirty="0"/>
              <a:t>和</a:t>
            </a:r>
            <a:r>
              <a:rPr lang="en-US" altLang="zh-CN" dirty="0" smtClean="0"/>
              <a:t>QTYPE</a:t>
            </a:r>
            <a:r>
              <a:rPr lang="zh-CN" altLang="en-US" dirty="0" smtClean="0"/>
              <a:t>下的问题按</a:t>
            </a:r>
            <a:r>
              <a:rPr lang="en-US" altLang="zh-CN" dirty="0" err="1" smtClean="0"/>
              <a:t>QSubject</a:t>
            </a:r>
            <a:r>
              <a:rPr lang="zh-CN" altLang="en-US" dirty="0" smtClean="0"/>
              <a:t>属性分类，找出再接近的一类。这些在预测前都可以做预处理工作。</a:t>
            </a:r>
            <a:endParaRPr lang="en-US" altLang="zh-CN" dirty="0" smtClean="0"/>
          </a:p>
          <a:p>
            <a:pPr marL="0" indent="0">
              <a:buNone/>
            </a:pPr>
            <a:r>
              <a:rPr lang="en-US" altLang="zh-CN" dirty="0" smtClean="0"/>
              <a:t>PS</a:t>
            </a:r>
            <a:r>
              <a:rPr lang="zh-CN" altLang="en-US" dirty="0" smtClean="0"/>
              <a:t>：当问题量再大时还可以根据其它的特征再进行细分，为的是将问题匹配的规模在初期尽可能缩小到最小值。</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236786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1" y="1801504"/>
            <a:ext cx="10416538" cy="4371834"/>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抽取数据并做分词处理</a:t>
            </a:r>
            <a:endParaRPr lang="en-US" altLang="zh-CN" dirty="0" smtClean="0"/>
          </a:p>
          <a:p>
            <a:pPr marL="0" indent="0">
              <a:buNone/>
            </a:pPr>
            <a:r>
              <a:rPr lang="en-US" altLang="zh-CN" dirty="0" smtClean="0"/>
              <a:t>	</a:t>
            </a:r>
            <a:r>
              <a:rPr lang="zh-CN" altLang="en-US" dirty="0" smtClean="0"/>
              <a:t>对每一个问题的</a:t>
            </a:r>
            <a:r>
              <a:rPr lang="en-US" altLang="zh-CN" dirty="0" smtClean="0"/>
              <a:t>subject</a:t>
            </a:r>
            <a:r>
              <a:rPr lang="zh-CN" altLang="en-US" dirty="0" smtClean="0"/>
              <a:t>和</a:t>
            </a:r>
            <a:r>
              <a:rPr lang="en-US" altLang="zh-CN" dirty="0" smtClean="0"/>
              <a:t>body</a:t>
            </a:r>
            <a:r>
              <a:rPr lang="zh-CN" altLang="en-US" dirty="0" smtClean="0"/>
              <a:t>给予不同的权重，并结合此问题对应的不同级别的答案进行分词，并生成此问题及答案的特征值。其中这里用到</a:t>
            </a:r>
            <a:r>
              <a:rPr lang="en-US" altLang="zh-CN" dirty="0" smtClean="0"/>
              <a:t>NLTK</a:t>
            </a:r>
            <a:r>
              <a:rPr lang="zh-CN" altLang="en-US" dirty="0" smtClean="0"/>
              <a:t>的</a:t>
            </a:r>
            <a:r>
              <a:rPr lang="en-US" altLang="zh-CN" dirty="0" err="1" smtClean="0"/>
              <a:t>bayes</a:t>
            </a:r>
            <a:r>
              <a:rPr lang="zh-CN" altLang="en-US" dirty="0" smtClean="0"/>
              <a:t>分类，其训练集按以下数据结构组装，其结构如下图所示，即</a:t>
            </a:r>
            <a:r>
              <a:rPr lang="en-US" altLang="zh-CN" dirty="0" smtClean="0"/>
              <a:t>[({})]</a:t>
            </a:r>
            <a:r>
              <a:rPr lang="zh-CN" altLang="en-US" dirty="0" smtClean="0"/>
              <a:t>。</a:t>
            </a:r>
            <a:endParaRPr lang="en-US" altLang="zh-CN" dirty="0" smtClean="0"/>
          </a:p>
          <a:p>
            <a:pPr marL="0" indent="0">
              <a:buNone/>
            </a:pPr>
            <a:r>
              <a:rPr lang="en-US" altLang="zh-CN" dirty="0" smtClean="0"/>
              <a:t>	</a:t>
            </a:r>
            <a:r>
              <a:rPr lang="zh-CN" altLang="en-US" dirty="0" smtClean="0"/>
              <a:t>当一个类别下的问题很多时，可以该类别下所有问题按</a:t>
            </a:r>
            <a:r>
              <a:rPr lang="en-US" altLang="zh-CN" dirty="0" smtClean="0"/>
              <a:t>subject</a:t>
            </a:r>
            <a:r>
              <a:rPr lang="zh-CN" altLang="en-US" dirty="0" smtClean="0"/>
              <a:t>或</a:t>
            </a:r>
            <a:r>
              <a:rPr lang="en-US" altLang="zh-CN" dirty="0" smtClean="0"/>
              <a:t>body</a:t>
            </a:r>
            <a:r>
              <a:rPr lang="zh-CN" altLang="en-US" dirty="0" smtClean="0"/>
              <a:t>做聚类操作，再进行细分，划分成不同的类型，然后针对此类别的所有问题及答案进行分词，做出分类器，对测试集中数据用此大的分类进行训练并测试。目前是按类别下每个问题的答案做分类器进行分类预测。</a:t>
            </a:r>
            <a:endParaRPr lang="en-US" altLang="zh-CN" dirty="0" smtClean="0"/>
          </a:p>
        </p:txBody>
      </p:sp>
    </p:spTree>
    <p:extLst>
      <p:ext uri="{BB962C8B-B14F-4D97-AF65-F5344CB8AC3E}">
        <p14:creationId xmlns:p14="http://schemas.microsoft.com/office/powerpoint/2010/main" val="260579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965279"/>
            <a:ext cx="10416538" cy="3825922"/>
          </a:xfrm>
        </p:spPr>
        <p:txBody>
          <a:bodyPr>
            <a:normAutofit lnSpcReduction="10000"/>
          </a:bodyPr>
          <a:lstStyle/>
          <a:p>
            <a:r>
              <a:rPr lang="zh-CN" altLang="en-US" dirty="0" smtClean="0"/>
              <a:t>对用户回答问题的准确度进行统计</a:t>
            </a:r>
            <a:endParaRPr lang="en-US" altLang="zh-CN" dirty="0" smtClean="0"/>
          </a:p>
          <a:p>
            <a:pPr marL="0" indent="0">
              <a:buNone/>
            </a:pPr>
            <a:r>
              <a:rPr lang="zh-CN" altLang="en-US" dirty="0" smtClean="0"/>
              <a:t>这一步是为了提高答案预测的准确度与速度。对每个用户回答过的问题的采纳度进行统计，找出回答问题最有水平的用户，在后续操作中会优先用这些用户的答案进行处理。</a:t>
            </a:r>
            <a:endParaRPr lang="en-US" altLang="zh-CN" dirty="0" smtClean="0"/>
          </a:p>
          <a:p>
            <a:r>
              <a:rPr lang="zh-CN" altLang="en-US" dirty="0" smtClean="0"/>
              <a:t>对于同一个领域里的问题分类</a:t>
            </a:r>
            <a:endParaRPr lang="en-US" altLang="zh-CN" dirty="0" smtClean="0"/>
          </a:p>
          <a:p>
            <a:pPr marL="0" indent="0">
              <a:buNone/>
            </a:pPr>
            <a:r>
              <a:rPr lang="zh-CN" altLang="en-US" dirty="0" smtClean="0"/>
              <a:t>同一领域里的问题可能会是海量的，这时我们就要对同一领域中的问题，提取其</a:t>
            </a:r>
            <a:r>
              <a:rPr lang="en-US" altLang="zh-CN" dirty="0" err="1" smtClean="0"/>
              <a:t>Qsubject</a:t>
            </a:r>
            <a:r>
              <a:rPr lang="zh-CN" altLang="en-US" dirty="0" smtClean="0"/>
              <a:t>和</a:t>
            </a:r>
            <a:r>
              <a:rPr lang="en-US" altLang="zh-CN" dirty="0" err="1" smtClean="0"/>
              <a:t>Qbody</a:t>
            </a:r>
            <a:r>
              <a:rPr lang="zh-CN" altLang="en-US" dirty="0" smtClean="0"/>
              <a:t>进行聚类运算，将其分成更小的类别，对于待预测的问题与此更细粒度的类型作分类运算，然后再在分出的最相似的问题及答案子集中进行处理。</a:t>
            </a:r>
            <a:endParaRPr lang="en-US" altLang="zh-CN" dirty="0"/>
          </a:p>
        </p:txBody>
      </p:sp>
    </p:spTree>
    <p:extLst>
      <p:ext uri="{BB962C8B-B14F-4D97-AF65-F5344CB8AC3E}">
        <p14:creationId xmlns:p14="http://schemas.microsoft.com/office/powerpoint/2010/main" val="321708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583141"/>
            <a:ext cx="10416538" cy="4208060"/>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下面是</a:t>
            </a:r>
            <a:r>
              <a:rPr lang="en-US" altLang="zh-CN" dirty="0" smtClean="0"/>
              <a:t>feed</a:t>
            </a:r>
            <a:r>
              <a:rPr lang="zh-CN" altLang="en-US" dirty="0" smtClean="0"/>
              <a:t>到</a:t>
            </a:r>
            <a:r>
              <a:rPr lang="en-US" altLang="zh-CN" dirty="0" err="1" smtClean="0"/>
              <a:t>bayes</a:t>
            </a:r>
            <a:r>
              <a:rPr lang="zh-CN" altLang="en-US" dirty="0" smtClean="0"/>
              <a:t>分类器中数据的结构（去除</a:t>
            </a:r>
            <a:r>
              <a:rPr lang="en-US" altLang="zh-CN" dirty="0" smtClean="0"/>
              <a:t>STOPWORDS</a:t>
            </a:r>
            <a:r>
              <a:rPr lang="zh-CN" altLang="en-US" dirty="0" smtClean="0"/>
              <a:t>）</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p:txBody>
      </p:sp>
      <p:pic>
        <p:nvPicPr>
          <p:cNvPr id="5" name="图片 4"/>
          <p:cNvPicPr>
            <a:picLocks noChangeAspect="1"/>
          </p:cNvPicPr>
          <p:nvPr/>
        </p:nvPicPr>
        <p:blipFill>
          <a:blip r:embed="rId2"/>
          <a:stretch>
            <a:fillRect/>
          </a:stretch>
        </p:blipFill>
        <p:spPr>
          <a:xfrm>
            <a:off x="1622874" y="3741053"/>
            <a:ext cx="5419370" cy="2050148"/>
          </a:xfrm>
          <a:prstGeom prst="rect">
            <a:avLst/>
          </a:prstGeom>
        </p:spPr>
      </p:pic>
    </p:spTree>
    <p:extLst>
      <p:ext uri="{BB962C8B-B14F-4D97-AF65-F5344CB8AC3E}">
        <p14:creationId xmlns:p14="http://schemas.microsoft.com/office/powerpoint/2010/main" val="69259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solidFill>
                  <a:srgbClr val="FFC000"/>
                </a:solidFill>
              </a:rPr>
              <a:t>发展背景</a:t>
            </a:r>
            <a:endParaRPr lang="en-US" altLang="zh-CN" b="1" dirty="0">
              <a:solidFill>
                <a:srgbClr val="FFC000"/>
              </a:solidFill>
            </a:endParaRPr>
          </a:p>
          <a:p>
            <a:r>
              <a:rPr lang="zh-CN" altLang="en-US" b="1" dirty="0"/>
              <a:t>解决策略</a:t>
            </a:r>
            <a:endParaRPr lang="en-US" altLang="zh-CN" b="1" dirty="0"/>
          </a:p>
          <a:p>
            <a:r>
              <a:rPr lang="zh-CN" altLang="en-US" b="1" dirty="0"/>
              <a:t>数据</a:t>
            </a:r>
            <a:r>
              <a:rPr lang="zh-CN" altLang="en-US" b="1" dirty="0" smtClean="0"/>
              <a:t>预处理</a:t>
            </a:r>
            <a:endParaRPr lang="en-US" altLang="zh-CN" b="1" dirty="0" smtClean="0"/>
          </a:p>
          <a:p>
            <a:r>
              <a:rPr lang="zh-CN" altLang="en-US" b="1" dirty="0" smtClean="0"/>
              <a:t>模型方法</a:t>
            </a:r>
            <a:endParaRPr lang="en-US" altLang="zh-CN" b="1" dirty="0" smtClean="0"/>
          </a:p>
          <a:p>
            <a:r>
              <a:rPr lang="zh-CN" altLang="en-US" b="1" dirty="0" smtClean="0"/>
              <a:t>实现</a:t>
            </a:r>
            <a:r>
              <a:rPr lang="zh-CN" altLang="en-US" b="1" dirty="0"/>
              <a:t>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408477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09" y="1733266"/>
            <a:ext cx="10416538" cy="4640238"/>
          </a:xfrm>
        </p:spPr>
        <p:txBody>
          <a:bodyPr>
            <a:normAutofit/>
          </a:bodyPr>
          <a:lstStyle/>
          <a:p>
            <a:pPr marL="0" indent="0">
              <a:buNone/>
            </a:pPr>
            <a:r>
              <a:rPr lang="en-US" altLang="zh-CN" sz="2800" dirty="0" smtClean="0">
                <a:solidFill>
                  <a:srgbClr val="C00000"/>
                </a:solidFill>
              </a:rPr>
              <a:t>1.</a:t>
            </a:r>
            <a:r>
              <a:rPr lang="zh-CN" altLang="en-US" sz="2800" dirty="0">
                <a:solidFill>
                  <a:srgbClr val="C00000"/>
                </a:solidFill>
              </a:rPr>
              <a:t>自动识别有用的</a:t>
            </a:r>
            <a:r>
              <a:rPr lang="zh-CN" altLang="en-US" sz="2800" dirty="0" smtClean="0">
                <a:solidFill>
                  <a:srgbClr val="C00000"/>
                </a:solidFill>
              </a:rPr>
              <a:t>答案</a:t>
            </a:r>
            <a:endParaRPr lang="en-US" altLang="zh-CN" sz="2800" dirty="0" smtClean="0">
              <a:solidFill>
                <a:srgbClr val="C00000"/>
              </a:solidFill>
            </a:endParaRPr>
          </a:p>
          <a:p>
            <a:r>
              <a:rPr lang="zh-CN" altLang="en-US" dirty="0" smtClean="0"/>
              <a:t>下面是针对测试集中问题与训练集中最相似问题的答案做的相似性运算。</a:t>
            </a:r>
            <a:endParaRPr lang="en-US" altLang="zh-CN" dirty="0" smtClean="0"/>
          </a:p>
          <a:p>
            <a:pPr marL="0" indent="0">
              <a:buNone/>
            </a:pPr>
            <a:endParaRPr lang="en-US" altLang="zh-CN" dirty="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2"/>
          <a:stretch>
            <a:fillRect/>
          </a:stretch>
        </p:blipFill>
        <p:spPr>
          <a:xfrm>
            <a:off x="1484309" y="3305034"/>
            <a:ext cx="10416538" cy="2905125"/>
          </a:xfrm>
          <a:prstGeom prst="rect">
            <a:avLst/>
          </a:prstGeom>
        </p:spPr>
      </p:pic>
    </p:spTree>
    <p:extLst>
      <p:ext uri="{BB962C8B-B14F-4D97-AF65-F5344CB8AC3E}">
        <p14:creationId xmlns:p14="http://schemas.microsoft.com/office/powerpoint/2010/main" val="266930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10" y="1473958"/>
            <a:ext cx="10416538" cy="4599295"/>
          </a:xfrm>
        </p:spPr>
        <p:txBody>
          <a:bodyPr>
            <a:normAutofit fontScale="92500"/>
          </a:bodyPr>
          <a:lstStyle/>
          <a:p>
            <a:r>
              <a:rPr lang="zh-CN" altLang="en-US" dirty="0" smtClean="0"/>
              <a:t>回答</a:t>
            </a:r>
            <a:r>
              <a:rPr lang="en-US" altLang="zh-CN" dirty="0" smtClean="0"/>
              <a:t>YES_NO</a:t>
            </a:r>
            <a:r>
              <a:rPr lang="zh-CN" altLang="en-US" dirty="0" smtClean="0"/>
              <a:t>问题</a:t>
            </a:r>
            <a:endParaRPr lang="en-US" altLang="zh-CN" dirty="0" smtClean="0"/>
          </a:p>
          <a:p>
            <a:pPr marL="0" indent="0">
              <a:buNone/>
            </a:pPr>
            <a:r>
              <a:rPr lang="en-US" altLang="zh-CN" dirty="0" smtClean="0"/>
              <a:t>1.</a:t>
            </a:r>
            <a:r>
              <a:rPr lang="zh-CN" altLang="en-US" dirty="0" smtClean="0"/>
              <a:t>同类处理：对</a:t>
            </a:r>
            <a:r>
              <a:rPr lang="en-US" altLang="zh-CN" dirty="0" smtClean="0"/>
              <a:t>YES_NO</a:t>
            </a:r>
            <a:r>
              <a:rPr lang="zh-CN" altLang="en-US" dirty="0" smtClean="0"/>
              <a:t>问题也要做第</a:t>
            </a:r>
            <a:r>
              <a:rPr lang="en-US" altLang="zh-CN" dirty="0" smtClean="0"/>
              <a:t>1</a:t>
            </a:r>
            <a:r>
              <a:rPr lang="zh-CN" altLang="en-US" dirty="0" smtClean="0"/>
              <a:t>个问题的一系列处理。</a:t>
            </a:r>
            <a:endParaRPr lang="en-US" altLang="zh-CN" dirty="0" smtClean="0"/>
          </a:p>
          <a:p>
            <a:pPr marL="0" indent="0">
              <a:buNone/>
            </a:pPr>
            <a:r>
              <a:rPr lang="en-US" altLang="zh-CN" dirty="0" smtClean="0"/>
              <a:t>2.</a:t>
            </a:r>
            <a:r>
              <a:rPr lang="zh-CN" altLang="en-US" dirty="0" smtClean="0"/>
              <a:t>拟合函数</a:t>
            </a:r>
            <a:endParaRPr lang="en-US" altLang="zh-CN" dirty="0" smtClean="0"/>
          </a:p>
          <a:p>
            <a:pPr marL="0" indent="0">
              <a:buNone/>
            </a:pPr>
            <a:r>
              <a:rPr lang="zh-CN" altLang="en-US" dirty="0" smtClean="0"/>
              <a:t>处理完上面的步骤后，还要对训练集中的</a:t>
            </a:r>
            <a:r>
              <a:rPr lang="en-US" altLang="zh-CN" dirty="0" smtClean="0"/>
              <a:t>YES_NO</a:t>
            </a:r>
            <a:r>
              <a:rPr lang="zh-CN" altLang="en-US" dirty="0" smtClean="0"/>
              <a:t>类问题的答案被标记为</a:t>
            </a:r>
            <a:r>
              <a:rPr lang="en-US" altLang="zh-CN" dirty="0" smtClean="0"/>
              <a:t>GOOD-YES</a:t>
            </a:r>
            <a:r>
              <a:rPr lang="zh-CN" altLang="en-US" dirty="0" smtClean="0"/>
              <a:t>，</a:t>
            </a:r>
            <a:r>
              <a:rPr lang="en-US" altLang="zh-CN" dirty="0" smtClean="0"/>
              <a:t>GOOD-NO</a:t>
            </a:r>
            <a:r>
              <a:rPr lang="zh-CN" altLang="en-US" dirty="0" smtClean="0"/>
              <a:t>，</a:t>
            </a:r>
            <a:r>
              <a:rPr lang="en-US" altLang="zh-CN" dirty="0" smtClean="0"/>
              <a:t>GOOD-UNSURE</a:t>
            </a:r>
            <a:r>
              <a:rPr lang="zh-CN" altLang="en-US" dirty="0" smtClean="0"/>
              <a:t>，</a:t>
            </a:r>
            <a:r>
              <a:rPr lang="en-US" altLang="zh-CN" dirty="0" smtClean="0"/>
              <a:t>BAD-YES</a:t>
            </a:r>
            <a:r>
              <a:rPr lang="zh-CN" altLang="en-US" dirty="0" smtClean="0"/>
              <a:t>，</a:t>
            </a:r>
            <a:r>
              <a:rPr lang="en-US" altLang="zh-CN" dirty="0" smtClean="0"/>
              <a:t>BAD-NO..</a:t>
            </a:r>
            <a:r>
              <a:rPr lang="zh-CN" altLang="en-US" dirty="0" smtClean="0"/>
              <a:t>，而最终答案是</a:t>
            </a:r>
            <a:r>
              <a:rPr lang="en-US" altLang="zh-CN" dirty="0" smtClean="0"/>
              <a:t>YES/NO/UNSURE</a:t>
            </a:r>
            <a:r>
              <a:rPr lang="zh-CN" altLang="en-US" dirty="0" smtClean="0"/>
              <a:t>进行统计分析，对测试集中的数据做完相似性处理后，再根据同一相似性的问题及答案对统计出的不同的类别组合用上面</a:t>
            </a:r>
            <a:r>
              <a:rPr lang="en-US" altLang="zh-CN" dirty="0" smtClean="0"/>
              <a:t>GOOD-YES..</a:t>
            </a:r>
            <a:r>
              <a:rPr lang="zh-CN" altLang="en-US" dirty="0" smtClean="0"/>
              <a:t>统计出来的所有的值做线性回归，找出一条拟合曲线，统计现在要预测的问题及答案的不同组合</a:t>
            </a:r>
            <a:r>
              <a:rPr lang="en-US" altLang="zh-CN" dirty="0" smtClean="0"/>
              <a:t>GOOD-YES,GOOD-NO</a:t>
            </a:r>
            <a:r>
              <a:rPr lang="zh-CN" altLang="en-US" dirty="0" smtClean="0"/>
              <a:t>等的，然后根据上步算出的拟合曲线作回归预测。</a:t>
            </a:r>
            <a:endParaRPr lang="en-US" altLang="zh-CN" dirty="0" smtClean="0"/>
          </a:p>
          <a:p>
            <a:pPr marL="0" indent="0">
              <a:buNone/>
            </a:pPr>
            <a:r>
              <a:rPr lang="en-US" altLang="zh-CN" dirty="0" smtClean="0"/>
              <a:t>3.</a:t>
            </a:r>
            <a:r>
              <a:rPr lang="zh-CN" altLang="en-US" dirty="0" smtClean="0"/>
              <a:t>另外：还可以借助自然语言处理中的情感词的运用，判断不同答案是确定性语气还是不确定语气，也可以对此给出不同权重，将其加入最终预测的公式中。</a:t>
            </a:r>
            <a:endParaRPr lang="en-US" altLang="zh-CN" dirty="0"/>
          </a:p>
        </p:txBody>
      </p:sp>
    </p:spTree>
    <p:extLst>
      <p:ext uri="{BB962C8B-B14F-4D97-AF65-F5344CB8AC3E}">
        <p14:creationId xmlns:p14="http://schemas.microsoft.com/office/powerpoint/2010/main" val="362371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实现过程</a:t>
            </a:r>
            <a:endParaRPr lang="zh-CN" altLang="en-US" dirty="0"/>
          </a:p>
        </p:txBody>
      </p:sp>
      <p:sp>
        <p:nvSpPr>
          <p:cNvPr id="3" name="内容占位符 2"/>
          <p:cNvSpPr>
            <a:spLocks noGrp="1"/>
          </p:cNvSpPr>
          <p:nvPr>
            <p:ph idx="1"/>
          </p:nvPr>
        </p:nvSpPr>
        <p:spPr>
          <a:xfrm>
            <a:off x="1484309" y="1460310"/>
            <a:ext cx="10416538" cy="4913194"/>
          </a:xfrm>
        </p:spPr>
        <p:txBody>
          <a:bodyPr>
            <a:normAutofit/>
          </a:bodyPr>
          <a:lstStyle/>
          <a:p>
            <a:pPr marL="0" indent="0">
              <a:buNone/>
            </a:pPr>
            <a:r>
              <a:rPr lang="en-US" altLang="zh-CN" sz="2800" dirty="0" smtClean="0">
                <a:solidFill>
                  <a:srgbClr val="C00000"/>
                </a:solidFill>
              </a:rPr>
              <a:t>1.</a:t>
            </a:r>
            <a:r>
              <a:rPr lang="zh-CN" altLang="en-US" sz="2800" dirty="0" smtClean="0">
                <a:solidFill>
                  <a:srgbClr val="C00000"/>
                </a:solidFill>
              </a:rPr>
              <a:t>回答</a:t>
            </a:r>
            <a:r>
              <a:rPr lang="en-US" altLang="zh-CN" sz="2800" dirty="0" smtClean="0">
                <a:solidFill>
                  <a:srgbClr val="C00000"/>
                </a:solidFill>
              </a:rPr>
              <a:t>YES_NO</a:t>
            </a:r>
            <a:r>
              <a:rPr lang="zh-CN" altLang="en-US" sz="2800" dirty="0" smtClean="0">
                <a:solidFill>
                  <a:srgbClr val="C00000"/>
                </a:solidFill>
              </a:rPr>
              <a:t>问题</a:t>
            </a:r>
            <a:endParaRPr lang="en-US" altLang="zh-CN" sz="2800" dirty="0" smtClean="0">
              <a:solidFill>
                <a:srgbClr val="C00000"/>
              </a:solidFill>
            </a:endParaRPr>
          </a:p>
          <a:p>
            <a:r>
              <a:rPr lang="zh-CN" altLang="en-US" dirty="0" smtClean="0"/>
              <a:t>下面是针对测试集中问题与训练集中最相似问题的答案做的相似性运算。</a:t>
            </a:r>
            <a:endParaRPr lang="en-US" altLang="zh-CN" dirty="0" smtClean="0"/>
          </a:p>
          <a:p>
            <a:pPr marL="0" indent="0">
              <a:buNone/>
            </a:pPr>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6" name="图片 5"/>
          <p:cNvPicPr>
            <a:picLocks noChangeAspect="1"/>
          </p:cNvPicPr>
          <p:nvPr/>
        </p:nvPicPr>
        <p:blipFill>
          <a:blip r:embed="rId2"/>
          <a:stretch>
            <a:fillRect/>
          </a:stretch>
        </p:blipFill>
        <p:spPr>
          <a:xfrm>
            <a:off x="1484309" y="3241627"/>
            <a:ext cx="10416538" cy="1895475"/>
          </a:xfrm>
          <a:prstGeom prst="rect">
            <a:avLst/>
          </a:prstGeom>
        </p:spPr>
      </p:pic>
      <p:pic>
        <p:nvPicPr>
          <p:cNvPr id="7" name="图片 6"/>
          <p:cNvPicPr>
            <a:picLocks noChangeAspect="1"/>
          </p:cNvPicPr>
          <p:nvPr/>
        </p:nvPicPr>
        <p:blipFill>
          <a:blip r:embed="rId3"/>
          <a:stretch>
            <a:fillRect/>
          </a:stretch>
        </p:blipFill>
        <p:spPr>
          <a:xfrm>
            <a:off x="1484309" y="5160345"/>
            <a:ext cx="10416538" cy="819150"/>
          </a:xfrm>
          <a:prstGeom prst="rect">
            <a:avLst/>
          </a:prstGeom>
        </p:spPr>
      </p:pic>
    </p:spTree>
    <p:extLst>
      <p:ext uri="{BB962C8B-B14F-4D97-AF65-F5344CB8AC3E}">
        <p14:creationId xmlns:p14="http://schemas.microsoft.com/office/powerpoint/2010/main" val="2273298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t>数据预处理</a:t>
            </a:r>
            <a:endParaRPr lang="en-US" altLang="zh-CN" b="1" dirty="0"/>
          </a:p>
          <a:p>
            <a:r>
              <a:rPr lang="zh-CN" altLang="en-US" b="1" dirty="0"/>
              <a:t>模型方法</a:t>
            </a:r>
            <a:endParaRPr lang="en-US" altLang="zh-CN" b="1" dirty="0"/>
          </a:p>
          <a:p>
            <a:r>
              <a:rPr lang="zh-CN" altLang="en-US" b="1" dirty="0"/>
              <a:t>实现过程</a:t>
            </a:r>
            <a:endParaRPr lang="en-US" altLang="zh-CN" b="1" dirty="0"/>
          </a:p>
          <a:p>
            <a:r>
              <a:rPr lang="zh-CN" altLang="en-US" b="1" dirty="0">
                <a:solidFill>
                  <a:srgbClr val="FFC000"/>
                </a:solidFill>
              </a:rPr>
              <a:t>结果</a:t>
            </a:r>
            <a:r>
              <a:rPr lang="zh-CN" altLang="en-US" b="1" dirty="0" smtClean="0">
                <a:solidFill>
                  <a:srgbClr val="FFC000"/>
                </a:solidFill>
              </a:rPr>
              <a:t>分析（总结及改进）</a:t>
            </a:r>
            <a:endParaRPr lang="en-US" altLang="zh-CN" b="1" dirty="0">
              <a:solidFill>
                <a:srgbClr val="FFC000"/>
              </a:solidFill>
            </a:endParaRPr>
          </a:p>
          <a:p>
            <a:r>
              <a:rPr lang="en-US" altLang="zh-CN" b="1" dirty="0" smtClean="0"/>
              <a:t>Q&amp;A</a:t>
            </a:r>
            <a:endParaRPr lang="zh-CN" altLang="en-US" b="1" dirty="0"/>
          </a:p>
        </p:txBody>
      </p:sp>
    </p:spTree>
    <p:extLst>
      <p:ext uri="{BB962C8B-B14F-4D97-AF65-F5344CB8AC3E}">
        <p14:creationId xmlns:p14="http://schemas.microsoft.com/office/powerpoint/2010/main" val="978703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结果分析（总结及改进）</a:t>
            </a:r>
            <a:endParaRPr lang="zh-CN" altLang="en-US" dirty="0"/>
          </a:p>
        </p:txBody>
      </p:sp>
      <p:sp>
        <p:nvSpPr>
          <p:cNvPr id="3" name="内容占位符 2"/>
          <p:cNvSpPr>
            <a:spLocks noGrp="1"/>
          </p:cNvSpPr>
          <p:nvPr>
            <p:ph idx="1"/>
          </p:nvPr>
        </p:nvSpPr>
        <p:spPr>
          <a:xfrm>
            <a:off x="1484309" y="1460310"/>
            <a:ext cx="10416538" cy="4913194"/>
          </a:xfrm>
        </p:spPr>
        <p:txBody>
          <a:bodyPr>
            <a:normAutofit/>
          </a:bodyPr>
          <a:lstStyle/>
          <a:p>
            <a:r>
              <a:rPr lang="zh-CN" altLang="en-US" dirty="0" smtClean="0"/>
              <a:t>自动回答</a:t>
            </a:r>
            <a:r>
              <a:rPr lang="en-US" altLang="zh-CN" dirty="0" smtClean="0"/>
              <a:t>GENERAL</a:t>
            </a:r>
            <a:r>
              <a:rPr lang="zh-CN" altLang="en-US" dirty="0" smtClean="0"/>
              <a:t>问题</a:t>
            </a:r>
            <a:endParaRPr lang="en-US" altLang="zh-CN" dirty="0" smtClean="0"/>
          </a:p>
          <a:p>
            <a:pPr marL="0" indent="0">
              <a:buNone/>
            </a:pPr>
            <a:r>
              <a:rPr lang="zh-CN" altLang="en-US" dirty="0" smtClean="0"/>
              <a:t>在自动回答</a:t>
            </a:r>
            <a:r>
              <a:rPr lang="en-US" altLang="zh-CN" dirty="0" smtClean="0"/>
              <a:t>GENERAL</a:t>
            </a:r>
            <a:r>
              <a:rPr lang="zh-CN" altLang="en-US" dirty="0" smtClean="0"/>
              <a:t>问题时，我们可以从测试数据看到有些问题的回答相对准确，但有些问题就离题千里了，纠其原因，可能从以下几方面考虑：</a:t>
            </a:r>
            <a:endParaRPr lang="en-US" altLang="zh-CN" dirty="0" smtClean="0"/>
          </a:p>
          <a:p>
            <a:pPr marL="0" indent="0">
              <a:buNone/>
            </a:pPr>
            <a:r>
              <a:rPr lang="en-US" altLang="zh-CN" dirty="0" smtClean="0"/>
              <a:t>1&gt;</a:t>
            </a:r>
            <a:r>
              <a:rPr lang="zh-CN" altLang="en-US" dirty="0" smtClean="0"/>
              <a:t>我们针对一个问题的</a:t>
            </a:r>
            <a:r>
              <a:rPr lang="en-US" altLang="zh-CN" dirty="0" smtClean="0"/>
              <a:t>QCATEGORY</a:t>
            </a:r>
            <a:r>
              <a:rPr lang="zh-CN" altLang="en-US" dirty="0" smtClean="0"/>
              <a:t>进行分类后，其类型的粒度依然较大，因此造成了同一</a:t>
            </a:r>
            <a:r>
              <a:rPr lang="en-US" altLang="zh-CN" dirty="0" smtClean="0"/>
              <a:t>QCATEGORY</a:t>
            </a:r>
            <a:r>
              <a:rPr lang="zh-CN" altLang="en-US" dirty="0" smtClean="0"/>
              <a:t>下完全不同的问题进行了分词做相似性运算，拿这些不准确的分词数据去测试集测试，得到的数据肯定是不准确的；</a:t>
            </a:r>
            <a:endParaRPr lang="en-US" altLang="zh-CN" dirty="0" smtClean="0"/>
          </a:p>
          <a:p>
            <a:pPr marL="0" indent="0">
              <a:buNone/>
            </a:pPr>
            <a:r>
              <a:rPr lang="en-US" altLang="zh-CN" dirty="0" smtClean="0"/>
              <a:t>2&gt;</a:t>
            </a:r>
            <a:r>
              <a:rPr lang="zh-CN" altLang="en-US" dirty="0" smtClean="0"/>
              <a:t>分词时的停止词去除的不够干净，造成大部分是频繁出现的停止词在做相似性运算</a:t>
            </a:r>
            <a:endParaRPr lang="en-US" altLang="zh-CN" dirty="0" smtClean="0"/>
          </a:p>
          <a:p>
            <a:pPr marL="0" indent="0">
              <a:buNone/>
            </a:pPr>
            <a:r>
              <a:rPr lang="en-US" altLang="zh-CN" dirty="0" smtClean="0"/>
              <a:t>3&gt;</a:t>
            </a:r>
            <a:r>
              <a:rPr lang="zh-CN" altLang="en-US" dirty="0" smtClean="0"/>
              <a:t>未对段落中句子结构进行分析，只是做了相似性的运算。下一步要对句子句法结构进行分析归类，在回答问题前，将句法结构分析的结果也做为一项因子加入到相似性处理中。</a:t>
            </a:r>
            <a:endParaRPr lang="en-US" altLang="zh-CN" dirty="0" smtClean="0"/>
          </a:p>
        </p:txBody>
      </p:sp>
    </p:spTree>
    <p:extLst>
      <p:ext uri="{BB962C8B-B14F-4D97-AF65-F5344CB8AC3E}">
        <p14:creationId xmlns:p14="http://schemas.microsoft.com/office/powerpoint/2010/main" val="311092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结果分析（总结及改进）</a:t>
            </a:r>
            <a:endParaRPr lang="zh-CN" altLang="en-US" dirty="0"/>
          </a:p>
        </p:txBody>
      </p:sp>
      <p:sp>
        <p:nvSpPr>
          <p:cNvPr id="3" name="内容占位符 2"/>
          <p:cNvSpPr>
            <a:spLocks noGrp="1"/>
          </p:cNvSpPr>
          <p:nvPr>
            <p:ph idx="1"/>
          </p:nvPr>
        </p:nvSpPr>
        <p:spPr>
          <a:xfrm>
            <a:off x="1484309" y="1460310"/>
            <a:ext cx="10416538" cy="4913194"/>
          </a:xfrm>
        </p:spPr>
        <p:txBody>
          <a:bodyPr>
            <a:normAutofit/>
          </a:bodyPr>
          <a:lstStyle/>
          <a:p>
            <a:r>
              <a:rPr lang="zh-CN" altLang="en-US" dirty="0" smtClean="0"/>
              <a:t>回答</a:t>
            </a:r>
            <a:r>
              <a:rPr lang="en-US" altLang="zh-CN" dirty="0" smtClean="0"/>
              <a:t>YES_NO</a:t>
            </a:r>
            <a:r>
              <a:rPr lang="zh-CN" altLang="en-US" dirty="0" smtClean="0"/>
              <a:t>问题</a:t>
            </a:r>
            <a:endParaRPr lang="en-US" altLang="zh-CN" dirty="0" smtClean="0"/>
          </a:p>
          <a:p>
            <a:pPr marL="0" indent="0">
              <a:buNone/>
            </a:pPr>
            <a:r>
              <a:rPr lang="zh-CN" altLang="en-US" dirty="0"/>
              <a:t>在自动</a:t>
            </a:r>
            <a:r>
              <a:rPr lang="zh-CN" altLang="en-US" dirty="0" smtClean="0"/>
              <a:t>回答</a:t>
            </a:r>
            <a:r>
              <a:rPr lang="en-US" altLang="zh-CN" dirty="0" smtClean="0"/>
              <a:t>YES_NO</a:t>
            </a:r>
            <a:r>
              <a:rPr lang="zh-CN" altLang="en-US" dirty="0" smtClean="0"/>
              <a:t>问题</a:t>
            </a:r>
            <a:r>
              <a:rPr lang="zh-CN" altLang="en-US" dirty="0"/>
              <a:t>时</a:t>
            </a:r>
            <a:r>
              <a:rPr lang="zh-CN" altLang="en-US" dirty="0" smtClean="0"/>
              <a:t>，其效果与</a:t>
            </a:r>
            <a:r>
              <a:rPr lang="en-US" altLang="zh-CN" dirty="0" smtClean="0"/>
              <a:t>GENERAL</a:t>
            </a:r>
            <a:r>
              <a:rPr lang="zh-CN" altLang="en-US" dirty="0" smtClean="0"/>
              <a:t>问题类似，</a:t>
            </a:r>
            <a:r>
              <a:rPr lang="zh-CN" altLang="en-US" dirty="0"/>
              <a:t>纠其原因</a:t>
            </a:r>
            <a:r>
              <a:rPr lang="zh-CN" altLang="en-US" dirty="0" smtClean="0"/>
              <a:t>，除了与</a:t>
            </a:r>
            <a:r>
              <a:rPr lang="en-US" altLang="zh-CN" dirty="0" smtClean="0"/>
              <a:t>GENERAL</a:t>
            </a:r>
            <a:r>
              <a:rPr lang="zh-CN" altLang="en-US" dirty="0" smtClean="0"/>
              <a:t>有相同的弊端外，还可以从以下</a:t>
            </a:r>
            <a:r>
              <a:rPr lang="zh-CN" altLang="en-US" dirty="0"/>
              <a:t>几方面</a:t>
            </a:r>
            <a:r>
              <a:rPr lang="zh-CN" altLang="en-US" dirty="0" smtClean="0"/>
              <a:t>考虑：</a:t>
            </a:r>
            <a:endParaRPr lang="en-US" altLang="zh-CN" dirty="0" smtClean="0"/>
          </a:p>
          <a:p>
            <a:r>
              <a:rPr lang="zh-CN" altLang="en-US" dirty="0" smtClean="0"/>
              <a:t>对问题按</a:t>
            </a:r>
            <a:r>
              <a:rPr lang="en-US" altLang="zh-CN" dirty="0" smtClean="0"/>
              <a:t>GENERAL</a:t>
            </a:r>
            <a:r>
              <a:rPr lang="zh-CN" altLang="en-US" dirty="0" smtClean="0"/>
              <a:t>问题处理方法处理完毕后，未进行</a:t>
            </a:r>
            <a:r>
              <a:rPr lang="en-US" altLang="zh-CN" dirty="0" smtClean="0"/>
              <a:t>GOOD,BAD,…</a:t>
            </a:r>
            <a:r>
              <a:rPr lang="zh-CN" altLang="en-US" dirty="0" smtClean="0"/>
              <a:t>拟合函数的计算，因此在回答</a:t>
            </a:r>
            <a:r>
              <a:rPr lang="en-US" altLang="zh-CN" dirty="0" smtClean="0"/>
              <a:t>YES/NO</a:t>
            </a:r>
            <a:r>
              <a:rPr lang="zh-CN" altLang="en-US" dirty="0" smtClean="0"/>
              <a:t>时不能准确处理类似</a:t>
            </a:r>
            <a:r>
              <a:rPr lang="en-US" altLang="zh-CN" dirty="0" smtClean="0"/>
              <a:t>GOOD-YES,GOOD-NO,BAD-YES,BAD-NO</a:t>
            </a:r>
            <a:r>
              <a:rPr lang="zh-CN" altLang="en-US" dirty="0" smtClean="0"/>
              <a:t>这样组合条件的概率值。</a:t>
            </a:r>
            <a:endParaRPr lang="en-US" altLang="zh-CN" dirty="0" smtClean="0"/>
          </a:p>
          <a:p>
            <a:r>
              <a:rPr lang="zh-CN" altLang="en-US" dirty="0" smtClean="0"/>
              <a:t>未对段落句子进行情感归类，即总体判断句子是肯定的还是</a:t>
            </a:r>
            <a:r>
              <a:rPr lang="zh-CN" altLang="en-US" smtClean="0"/>
              <a:t>否定的。对结果给出一定的权重，然后，将其分析结果也加入到最终影响因子中去计算。</a:t>
            </a:r>
            <a:endParaRPr lang="en-US" altLang="zh-CN" dirty="0" smtClean="0"/>
          </a:p>
        </p:txBody>
      </p:sp>
    </p:spTree>
    <p:extLst>
      <p:ext uri="{BB962C8B-B14F-4D97-AF65-F5344CB8AC3E}">
        <p14:creationId xmlns:p14="http://schemas.microsoft.com/office/powerpoint/2010/main" val="2577090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pPr marL="0" indent="0" algn="ctr">
              <a:buNone/>
            </a:pPr>
            <a:r>
              <a:rPr lang="en-US" altLang="zh-CN" sz="9600" b="1" dirty="0" smtClean="0">
                <a:solidFill>
                  <a:srgbClr val="FFC000"/>
                </a:solidFill>
              </a:rPr>
              <a:t>THANKS</a:t>
            </a:r>
          </a:p>
          <a:p>
            <a:pPr marL="0" indent="0" algn="ctr">
              <a:buNone/>
            </a:pPr>
            <a:r>
              <a:rPr lang="en-US" altLang="zh-CN" sz="9600" b="1" dirty="0" smtClean="0">
                <a:solidFill>
                  <a:srgbClr val="FFC000"/>
                </a:solidFill>
              </a:rPr>
              <a:t>Q&amp;A</a:t>
            </a:r>
            <a:endParaRPr lang="zh-CN" altLang="en-US" sz="9600" b="1" dirty="0">
              <a:solidFill>
                <a:srgbClr val="FFC000"/>
              </a:solidFill>
            </a:endParaRPr>
          </a:p>
        </p:txBody>
      </p:sp>
    </p:spTree>
    <p:extLst>
      <p:ext uri="{BB962C8B-B14F-4D97-AF65-F5344CB8AC3E}">
        <p14:creationId xmlns:p14="http://schemas.microsoft.com/office/powerpoint/2010/main" val="320512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发展背景</a:t>
            </a:r>
            <a:endParaRPr lang="zh-CN" altLang="en-US" dirty="0"/>
          </a:p>
        </p:txBody>
      </p:sp>
      <p:sp>
        <p:nvSpPr>
          <p:cNvPr id="3" name="内容占位符 2"/>
          <p:cNvSpPr>
            <a:spLocks noGrp="1"/>
          </p:cNvSpPr>
          <p:nvPr>
            <p:ph idx="1"/>
          </p:nvPr>
        </p:nvSpPr>
        <p:spPr>
          <a:xfrm>
            <a:off x="1484310" y="1965279"/>
            <a:ext cx="10416538" cy="3825922"/>
          </a:xfrm>
        </p:spPr>
        <p:txBody>
          <a:bodyPr>
            <a:normAutofit fontScale="92500" lnSpcReduction="10000"/>
          </a:bodyPr>
          <a:lstStyle/>
          <a:p>
            <a:pPr marL="0" indent="0">
              <a:buNone/>
            </a:pPr>
            <a:r>
              <a:rPr lang="en-US" altLang="zh-CN" dirty="0" smtClean="0"/>
              <a:t>	1946</a:t>
            </a:r>
            <a:r>
              <a:rPr lang="zh-CN" altLang="en-US" dirty="0" smtClean="0"/>
              <a:t>年计算机</a:t>
            </a:r>
            <a:r>
              <a:rPr lang="zh-CN" altLang="en-US" dirty="0"/>
              <a:t>刚一问世，人 们就想到了利用计算机把一种语言翻译成另一种</a:t>
            </a:r>
            <a:r>
              <a:rPr lang="zh-CN" altLang="en-US" dirty="0" smtClean="0"/>
              <a:t>语言</a:t>
            </a:r>
            <a:r>
              <a:rPr lang="zh-CN" altLang="en-US" dirty="0"/>
              <a:t>的</a:t>
            </a:r>
            <a:r>
              <a:rPr lang="zh-CN" altLang="en-US" dirty="0" smtClean="0"/>
              <a:t>可能性。</a:t>
            </a:r>
            <a:r>
              <a:rPr lang="zh-CN" altLang="en-US" dirty="0"/>
              <a:t>从</a:t>
            </a:r>
            <a:r>
              <a:rPr lang="en-US" altLang="zh-CN" dirty="0"/>
              <a:t>50</a:t>
            </a:r>
            <a:r>
              <a:rPr lang="zh-CN" altLang="en-US" dirty="0"/>
              <a:t>年代初期到</a:t>
            </a:r>
            <a:r>
              <a:rPr lang="en-US" altLang="zh-CN" dirty="0"/>
              <a:t>60</a:t>
            </a:r>
            <a:r>
              <a:rPr lang="zh-CN" altLang="en-US" dirty="0"/>
              <a:t>年代中期，</a:t>
            </a:r>
            <a:r>
              <a:rPr lang="zh-CN" altLang="en-US" dirty="0" smtClean="0"/>
              <a:t>机器翻译</a:t>
            </a:r>
            <a:r>
              <a:rPr lang="zh-CN" altLang="en-US" dirty="0"/>
              <a:t>一直是自然语言处理系统研究的中心课题</a:t>
            </a:r>
            <a:r>
              <a:rPr lang="zh-CN" altLang="en-US" dirty="0" smtClean="0"/>
              <a:t>。</a:t>
            </a:r>
            <a:r>
              <a:rPr lang="en-US" altLang="zh-CN" dirty="0"/>
              <a:t>60</a:t>
            </a:r>
            <a:r>
              <a:rPr lang="zh-CN" altLang="en-US" dirty="0"/>
              <a:t>年代中期，人们开始</a:t>
            </a:r>
            <a:r>
              <a:rPr lang="zh-CN" altLang="en-US" dirty="0" smtClean="0"/>
              <a:t>转</a:t>
            </a:r>
            <a:r>
              <a:rPr lang="zh-CN" altLang="en-US" dirty="0"/>
              <a:t>向</a:t>
            </a:r>
            <a:r>
              <a:rPr lang="zh-CN" altLang="en-US" dirty="0" smtClean="0"/>
              <a:t>对</a:t>
            </a:r>
            <a:r>
              <a:rPr lang="zh-CN" altLang="en-US" dirty="0"/>
              <a:t>自然语言的语法、语义和语用等基本问题的研究</a:t>
            </a:r>
            <a:r>
              <a:rPr lang="zh-CN" altLang="en-US" dirty="0" smtClean="0"/>
              <a:t>，并尝试让计算机理解自然语言。</a:t>
            </a:r>
            <a:r>
              <a:rPr lang="en-US" altLang="zh-CN" dirty="0"/>
              <a:t>1976</a:t>
            </a:r>
            <a:r>
              <a:rPr lang="zh-CN" altLang="en-US" dirty="0"/>
              <a:t>年</a:t>
            </a:r>
            <a:r>
              <a:rPr lang="zh-CN" altLang="en-US" dirty="0" smtClean="0"/>
              <a:t>加拿大将机器翻译投</a:t>
            </a:r>
            <a:r>
              <a:rPr lang="zh-CN" altLang="en-US" dirty="0"/>
              <a:t>人</a:t>
            </a:r>
            <a:r>
              <a:rPr lang="zh-CN" altLang="en-US" dirty="0" smtClean="0"/>
              <a:t>实用，</a:t>
            </a:r>
            <a:r>
              <a:rPr lang="zh-CN" altLang="en-US" dirty="0"/>
              <a:t>每小时可以翻译</a:t>
            </a:r>
            <a:r>
              <a:rPr lang="en-US" altLang="zh-CN" dirty="0"/>
              <a:t>6</a:t>
            </a:r>
            <a:r>
              <a:rPr lang="zh-CN" altLang="en-US" dirty="0"/>
              <a:t>万一</a:t>
            </a:r>
            <a:r>
              <a:rPr lang="en-US" altLang="zh-CN" dirty="0"/>
              <a:t>30</a:t>
            </a:r>
            <a:r>
              <a:rPr lang="zh-CN" altLang="en-US" dirty="0"/>
              <a:t>万个 词，每夭把</a:t>
            </a:r>
            <a:r>
              <a:rPr lang="en-US" altLang="zh-CN" dirty="0"/>
              <a:t>1500</a:t>
            </a:r>
            <a:r>
              <a:rPr lang="zh-CN" altLang="en-US" dirty="0"/>
              <a:t>一</a:t>
            </a:r>
            <a:r>
              <a:rPr lang="en-US" altLang="zh-CN" dirty="0"/>
              <a:t>2000</a:t>
            </a:r>
            <a:r>
              <a:rPr lang="zh-CN" altLang="en-US" dirty="0"/>
              <a:t>篇天气预报的英语资料 翻译成法语，并能够通过电视、报纸立即公布</a:t>
            </a:r>
            <a:r>
              <a:rPr lang="zh-CN" altLang="en-US" dirty="0" smtClean="0"/>
              <a:t>。这是</a:t>
            </a:r>
            <a:r>
              <a:rPr lang="zh-CN" altLang="en-US" dirty="0"/>
              <a:t>机器翻译发展史上的一个 </a:t>
            </a:r>
            <a:r>
              <a:rPr lang="zh-CN" altLang="en-US" dirty="0" smtClean="0"/>
              <a:t>里程碑。</a:t>
            </a:r>
            <a:endParaRPr lang="en-US" altLang="zh-CN" dirty="0" smtClean="0"/>
          </a:p>
          <a:p>
            <a:pPr marL="0" indent="0">
              <a:buNone/>
            </a:pPr>
            <a:r>
              <a:rPr lang="en-US" altLang="zh-CN" dirty="0" smtClean="0"/>
              <a:t>	</a:t>
            </a:r>
            <a:r>
              <a:rPr lang="zh-CN" altLang="en-US" dirty="0" smtClean="0"/>
              <a:t>当前</a:t>
            </a:r>
            <a:r>
              <a:rPr lang="zh-CN" altLang="en-US" dirty="0"/>
              <a:t>机器翻译研究已经走向了实用，一大批</a:t>
            </a:r>
            <a:r>
              <a:rPr lang="zh-CN" altLang="en-US" dirty="0" smtClean="0"/>
              <a:t>实用</a:t>
            </a:r>
            <a:r>
              <a:rPr lang="zh-CN" altLang="en-US" dirty="0"/>
              <a:t>的机器翻译系统开始进人市场。 除了机器翻译系统之外，自然语言处理系统</a:t>
            </a:r>
            <a:r>
              <a:rPr lang="zh-CN" altLang="en-US" dirty="0" smtClean="0"/>
              <a:t>的研究</a:t>
            </a:r>
            <a:r>
              <a:rPr lang="zh-CN" altLang="en-US" dirty="0"/>
              <a:t>领域还扩展到</a:t>
            </a:r>
            <a:r>
              <a:rPr lang="zh-CN" altLang="en-US" dirty="0" smtClean="0"/>
              <a:t>了自然语言</a:t>
            </a:r>
            <a:r>
              <a:rPr lang="zh-CN" altLang="en-US" dirty="0"/>
              <a:t>人机对话系统、</a:t>
            </a:r>
            <a:r>
              <a:rPr lang="zh-CN" altLang="en-US" dirty="0" smtClean="0"/>
              <a:t>情报自动检索</a:t>
            </a:r>
            <a:r>
              <a:rPr lang="zh-CN" altLang="en-US" dirty="0"/>
              <a:t>系统、术语数据库系统、计算机辅助教学</a:t>
            </a:r>
            <a:r>
              <a:rPr lang="zh-CN" altLang="en-US" dirty="0" smtClean="0"/>
              <a:t>系统</a:t>
            </a:r>
            <a:r>
              <a:rPr lang="zh-CN" altLang="en-US" dirty="0"/>
              <a:t>、语音自动识别与合成系统、文字自动识别系统、 计算机辅助写作系统、语言文字计量研究等领域。 自然语言处理系统的研究已经成为现代科学技术的 一个重要领域。</a:t>
            </a:r>
            <a:endParaRPr lang="en-US" altLang="zh-CN" dirty="0" smtClean="0"/>
          </a:p>
        </p:txBody>
      </p:sp>
    </p:spTree>
    <p:extLst>
      <p:ext uri="{BB962C8B-B14F-4D97-AF65-F5344CB8AC3E}">
        <p14:creationId xmlns:p14="http://schemas.microsoft.com/office/powerpoint/2010/main" val="397019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发展背景</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pPr marL="0" indent="0">
              <a:buNone/>
            </a:pPr>
            <a:r>
              <a:rPr lang="en-US" altLang="zh-CN" dirty="0" smtClean="0"/>
              <a:t>	</a:t>
            </a:r>
            <a:r>
              <a:rPr lang="zh-CN" altLang="en-US" dirty="0"/>
              <a:t>由于数学和计算机的不断发展，使得我们可以将要研究的问题形式化，用数学语言严密地表示出来，并在计算机中加以实现，提高了人类的生产力。同样，语言也可以作为一个研究问题，经过数学和计算机的处理，使之服务于人类。</a:t>
            </a:r>
            <a:endParaRPr lang="en-US" altLang="zh-CN" dirty="0"/>
          </a:p>
          <a:p>
            <a:pPr marL="0" indent="0">
              <a:buNone/>
            </a:pPr>
            <a:r>
              <a:rPr lang="en-US" altLang="zh-CN" dirty="0" smtClean="0"/>
              <a:t>	</a:t>
            </a:r>
            <a:r>
              <a:rPr lang="zh-CN" altLang="en-US" dirty="0" smtClean="0"/>
              <a:t>社区</a:t>
            </a:r>
            <a:r>
              <a:rPr lang="zh-CN" altLang="en-US" dirty="0"/>
              <a:t>问答系统（如知乎、</a:t>
            </a:r>
            <a:r>
              <a:rPr lang="en-US" altLang="zh-CN" dirty="0" err="1"/>
              <a:t>Quora</a:t>
            </a:r>
            <a:r>
              <a:rPr lang="en-US" altLang="zh-CN" dirty="0"/>
              <a:t> </a:t>
            </a:r>
            <a:r>
              <a:rPr lang="zh-CN" altLang="en-US" dirty="0"/>
              <a:t>等）越来越受到互联网用户的</a:t>
            </a:r>
            <a:r>
              <a:rPr lang="zh-CN" altLang="en-US" dirty="0" smtClean="0"/>
              <a:t>关注。由于</a:t>
            </a:r>
            <a:r>
              <a:rPr lang="zh-CN" altLang="en-US" dirty="0"/>
              <a:t>其</a:t>
            </a:r>
            <a:r>
              <a:rPr lang="zh-CN" altLang="en-US" dirty="0" smtClean="0"/>
              <a:t>开放的</a:t>
            </a:r>
            <a:r>
              <a:rPr lang="zh-CN" altLang="en-US" dirty="0"/>
              <a:t>特点，任何用户都可以提出问题或者是回答其他用户提出的问题，因此一个问题</a:t>
            </a:r>
            <a:r>
              <a:rPr lang="zh-CN" altLang="en-US" dirty="0" smtClean="0"/>
              <a:t>具有</a:t>
            </a:r>
            <a:r>
              <a:rPr lang="zh-CN" altLang="en-US" dirty="0"/>
              <a:t>几百甚至上千的答案也是不足为奇的。但是答案的质量却参差不齐，和问题的</a:t>
            </a:r>
            <a:r>
              <a:rPr lang="zh-CN" altLang="en-US" dirty="0" smtClean="0"/>
              <a:t>相关程度</a:t>
            </a:r>
            <a:r>
              <a:rPr lang="zh-CN" altLang="en-US" dirty="0"/>
              <a:t>也千差万别，这使得用户要把所有的答案阅读一遍成为一件费时费力的事情</a:t>
            </a:r>
            <a:r>
              <a:rPr lang="zh-CN" altLang="en-US" dirty="0" smtClean="0"/>
              <a:t>。这时，我们自然想到了计算机。</a:t>
            </a:r>
            <a:endParaRPr lang="en-US" altLang="zh-CN" dirty="0" smtClean="0"/>
          </a:p>
        </p:txBody>
      </p:sp>
    </p:spTree>
    <p:extLst>
      <p:ext uri="{BB962C8B-B14F-4D97-AF65-F5344CB8AC3E}">
        <p14:creationId xmlns:p14="http://schemas.microsoft.com/office/powerpoint/2010/main" val="36472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solidFill>
                  <a:srgbClr val="FFC000"/>
                </a:solidFill>
              </a:rPr>
              <a:t>解决策略</a:t>
            </a:r>
            <a:endParaRPr lang="en-US" altLang="zh-CN" b="1" dirty="0">
              <a:solidFill>
                <a:srgbClr val="FFC000"/>
              </a:solidFill>
            </a:endParaRPr>
          </a:p>
          <a:p>
            <a:r>
              <a:rPr lang="zh-CN" altLang="en-US" b="1" dirty="0"/>
              <a:t>数据预处理</a:t>
            </a:r>
            <a:endParaRPr lang="en-US" altLang="zh-CN" b="1" dirty="0"/>
          </a:p>
          <a:p>
            <a:r>
              <a:rPr lang="zh-CN" altLang="en-US" b="1" dirty="0"/>
              <a:t>模型方法</a:t>
            </a:r>
            <a:endParaRPr lang="en-US" altLang="zh-CN" b="1" dirty="0"/>
          </a:p>
          <a:p>
            <a:r>
              <a:rPr lang="zh-CN" altLang="en-US" b="1" dirty="0"/>
              <a:t>实现过程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376863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解决策略</a:t>
            </a:r>
            <a:endParaRPr lang="zh-CN" altLang="en-US" dirty="0"/>
          </a:p>
        </p:txBody>
      </p:sp>
      <p:sp>
        <p:nvSpPr>
          <p:cNvPr id="3" name="内容占位符 2"/>
          <p:cNvSpPr>
            <a:spLocks noGrp="1"/>
          </p:cNvSpPr>
          <p:nvPr>
            <p:ph idx="1"/>
          </p:nvPr>
        </p:nvSpPr>
        <p:spPr>
          <a:xfrm>
            <a:off x="1484310" y="1965279"/>
            <a:ext cx="10416538" cy="3825922"/>
          </a:xfrm>
        </p:spPr>
        <p:txBody>
          <a:bodyPr>
            <a:normAutofit lnSpcReduction="10000"/>
          </a:bodyPr>
          <a:lstStyle/>
          <a:p>
            <a:pPr marL="0" indent="0">
              <a:buNone/>
            </a:pPr>
            <a:r>
              <a:rPr lang="en-US" altLang="zh-CN" dirty="0"/>
              <a:t>	</a:t>
            </a:r>
            <a:r>
              <a:rPr lang="zh-CN" altLang="en-US" dirty="0" smtClean="0"/>
              <a:t>针对上面的问题，借助相关模型实现之前，我们先将问题分解：</a:t>
            </a:r>
            <a:endParaRPr lang="en-US" altLang="zh-CN" dirty="0" smtClean="0"/>
          </a:p>
          <a:p>
            <a:pPr marL="0" indent="0">
              <a:buNone/>
            </a:pPr>
            <a:r>
              <a:rPr lang="en-US" altLang="zh-CN" dirty="0"/>
              <a:t>	</a:t>
            </a:r>
            <a:r>
              <a:rPr lang="en-US" altLang="zh-CN" dirty="0" smtClean="0"/>
              <a:t>1&gt;</a:t>
            </a:r>
            <a:r>
              <a:rPr lang="zh-CN" altLang="en-US" dirty="0" smtClean="0"/>
              <a:t>自动识别有用的</a:t>
            </a:r>
            <a:r>
              <a:rPr lang="zh-CN" altLang="en-US" dirty="0" smtClean="0"/>
              <a:t>答案</a:t>
            </a:r>
            <a:endParaRPr lang="en-US" altLang="zh-CN" dirty="0" smtClean="0"/>
          </a:p>
          <a:p>
            <a:pPr marL="0" indent="0">
              <a:buNone/>
            </a:pPr>
            <a:r>
              <a:rPr lang="en-US" altLang="zh-CN" dirty="0"/>
              <a:t>	</a:t>
            </a:r>
            <a:r>
              <a:rPr lang="zh-CN" altLang="en-US" dirty="0" smtClean="0"/>
              <a:t>利用已有的问题及答案，对新的问题及答案做相似性处理，对相似的问题及答案做出相似的预测，没有相似的标记为未出现。</a:t>
            </a:r>
            <a:endParaRPr lang="en-US" altLang="zh-CN" dirty="0" smtClean="0"/>
          </a:p>
          <a:p>
            <a:pPr marL="0" indent="0">
              <a:buNone/>
            </a:pPr>
            <a:r>
              <a:rPr lang="en-US" altLang="zh-CN" dirty="0"/>
              <a:t>	</a:t>
            </a:r>
            <a:r>
              <a:rPr lang="en-US" altLang="zh-CN" dirty="0" smtClean="0"/>
              <a:t>2&gt;</a:t>
            </a:r>
            <a:r>
              <a:rPr lang="zh-CN" altLang="en-US" dirty="0" smtClean="0"/>
              <a:t>针对</a:t>
            </a:r>
            <a:r>
              <a:rPr lang="zh-CN" altLang="en-US" dirty="0"/>
              <a:t>一般疑问句问题（即答案为 </a:t>
            </a:r>
            <a:r>
              <a:rPr lang="en-US" altLang="zh-CN" dirty="0"/>
              <a:t>Yes/No </a:t>
            </a:r>
            <a:r>
              <a:rPr lang="zh-CN" altLang="en-US" dirty="0"/>
              <a:t>的问题），从所有答案中总结出问题</a:t>
            </a:r>
            <a:r>
              <a:rPr lang="zh-CN" altLang="en-US" dirty="0" smtClean="0"/>
              <a:t>的正确</a:t>
            </a:r>
            <a:r>
              <a:rPr lang="zh-CN" altLang="en-US" dirty="0"/>
              <a:t>答案</a:t>
            </a:r>
            <a:r>
              <a:rPr lang="zh-CN" altLang="en-US" dirty="0" smtClean="0"/>
              <a:t>。</a:t>
            </a:r>
            <a:endParaRPr lang="en-US" altLang="zh-CN" dirty="0" smtClean="0"/>
          </a:p>
          <a:p>
            <a:pPr marL="0" indent="0">
              <a:buNone/>
            </a:pPr>
            <a:r>
              <a:rPr lang="en-US" altLang="zh-CN" dirty="0"/>
              <a:t>	</a:t>
            </a:r>
            <a:r>
              <a:rPr lang="zh-CN" altLang="en-US" dirty="0" smtClean="0"/>
              <a:t>与第</a:t>
            </a:r>
            <a:r>
              <a:rPr lang="en-US" altLang="zh-CN" dirty="0" smtClean="0"/>
              <a:t>1</a:t>
            </a:r>
            <a:r>
              <a:rPr lang="zh-CN" altLang="en-US" dirty="0" smtClean="0"/>
              <a:t>问题类似，最后再多一个</a:t>
            </a:r>
            <a:r>
              <a:rPr lang="en-US" altLang="zh-CN" dirty="0" smtClean="0"/>
              <a:t>YES,NO,UNSURE</a:t>
            </a:r>
            <a:r>
              <a:rPr lang="zh-CN" altLang="en-US" dirty="0" smtClean="0"/>
              <a:t>的判断，统计所有答案的不同归类，多者胜出。</a:t>
            </a:r>
            <a:endParaRPr lang="en-US" altLang="zh-CN" dirty="0" smtClean="0"/>
          </a:p>
          <a:p>
            <a:pPr marL="0" indent="0">
              <a:buNone/>
            </a:pPr>
            <a:r>
              <a:rPr lang="en-US" altLang="zh-CN" dirty="0"/>
              <a:t>	</a:t>
            </a:r>
            <a:r>
              <a:rPr lang="zh-CN" altLang="en-US" dirty="0" smtClean="0"/>
              <a:t>下面是详细</a:t>
            </a:r>
            <a:r>
              <a:rPr lang="zh-CN" altLang="en-US" dirty="0"/>
              <a:t>介绍。</a:t>
            </a:r>
            <a:endParaRPr lang="en-US" altLang="zh-CN" dirty="0" smtClean="0"/>
          </a:p>
        </p:txBody>
      </p:sp>
    </p:spTree>
    <p:extLst>
      <p:ext uri="{BB962C8B-B14F-4D97-AF65-F5344CB8AC3E}">
        <p14:creationId xmlns:p14="http://schemas.microsoft.com/office/powerpoint/2010/main" val="117817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68691"/>
            <a:ext cx="10018713" cy="897340"/>
          </a:xfrm>
        </p:spPr>
        <p:txBody>
          <a:bodyPr/>
          <a:lstStyle/>
          <a:p>
            <a:pPr algn="l"/>
            <a:r>
              <a:rPr lang="zh-CN" altLang="en-US" dirty="0"/>
              <a:t>解决策略</a:t>
            </a:r>
          </a:p>
        </p:txBody>
      </p:sp>
      <p:sp>
        <p:nvSpPr>
          <p:cNvPr id="3" name="内容占位符 2"/>
          <p:cNvSpPr>
            <a:spLocks noGrp="1"/>
          </p:cNvSpPr>
          <p:nvPr>
            <p:ph idx="1"/>
          </p:nvPr>
        </p:nvSpPr>
        <p:spPr>
          <a:xfrm>
            <a:off x="1484310" y="966031"/>
            <a:ext cx="10293708" cy="5891969"/>
          </a:xfrm>
        </p:spPr>
        <p:txBody>
          <a:bodyPr>
            <a:normAutofit/>
          </a:bodyPr>
          <a:lstStyle/>
          <a:p>
            <a:r>
              <a:rPr lang="zh-CN" altLang="en-US" dirty="0" smtClean="0"/>
              <a:t>自动识别答案</a:t>
            </a:r>
            <a:endParaRPr lang="en-US" altLang="zh-CN" dirty="0" smtClean="0"/>
          </a:p>
          <a:p>
            <a:pPr marL="0" indent="0">
              <a:buNone/>
            </a:pPr>
            <a:r>
              <a:rPr lang="en-US" altLang="zh-CN" dirty="0" smtClean="0"/>
              <a:t>1.</a:t>
            </a:r>
            <a:r>
              <a:rPr lang="zh-CN" altLang="en-US" dirty="0" smtClean="0"/>
              <a:t>统计不同用户回答问题的质量，对用户做评级，并对不同级别的用户给予不同的权重。同时答案的标题及主体也给予不同的权重。</a:t>
            </a:r>
            <a:endParaRPr lang="en-US" altLang="zh-CN" dirty="0" smtClean="0"/>
          </a:p>
          <a:p>
            <a:pPr marL="0" indent="0">
              <a:buNone/>
            </a:pPr>
            <a:r>
              <a:rPr lang="en-US" altLang="zh-CN" dirty="0" smtClean="0"/>
              <a:t>2.</a:t>
            </a:r>
            <a:r>
              <a:rPr lang="zh-CN" altLang="en-US" dirty="0" smtClean="0"/>
              <a:t>将每个问题的答案按质量分类，并将每条答案进行分词处理。</a:t>
            </a:r>
            <a:endParaRPr lang="en-US" altLang="zh-CN" dirty="0" smtClean="0"/>
          </a:p>
          <a:p>
            <a:pPr marL="0" indent="0">
              <a:buNone/>
            </a:pPr>
            <a:r>
              <a:rPr lang="en-US" altLang="zh-CN" dirty="0" smtClean="0"/>
              <a:t>3.</a:t>
            </a:r>
            <a:r>
              <a:rPr lang="zh-CN" altLang="en-US" dirty="0" smtClean="0"/>
              <a:t>将新的答案做分词处理，并与不同质量级别的答案分词作相似性运算。</a:t>
            </a:r>
            <a:r>
              <a:rPr lang="zh-CN" altLang="en-US" dirty="0"/>
              <a:t>先</a:t>
            </a:r>
            <a:r>
              <a:rPr lang="zh-CN" altLang="en-US" dirty="0" smtClean="0"/>
              <a:t>对答案提取</a:t>
            </a:r>
            <a:r>
              <a:rPr lang="zh-CN" altLang="en-US" dirty="0"/>
              <a:t>分词，再计算每个分词的</a:t>
            </a:r>
            <a:r>
              <a:rPr lang="en-US" altLang="zh-CN" dirty="0"/>
              <a:t>TF.IDF</a:t>
            </a:r>
            <a:r>
              <a:rPr lang="zh-CN" altLang="en-US" dirty="0"/>
              <a:t>，找出前</a:t>
            </a:r>
            <a:r>
              <a:rPr lang="en-US" altLang="zh-CN" dirty="0"/>
              <a:t>N</a:t>
            </a:r>
            <a:r>
              <a:rPr lang="zh-CN" altLang="en-US" dirty="0"/>
              <a:t>条关键词，并形成词频矩阵，再根据词频矩阵</a:t>
            </a:r>
            <a:r>
              <a:rPr lang="zh-CN" altLang="en-US" dirty="0" smtClean="0"/>
              <a:t>进行分类。我们</a:t>
            </a:r>
            <a:r>
              <a:rPr lang="zh-CN" altLang="en-US" dirty="0"/>
              <a:t>采用文本挖掘的相关算法，这里用到了</a:t>
            </a:r>
            <a:r>
              <a:rPr lang="en-US" altLang="zh-CN" dirty="0"/>
              <a:t>TF.IDF</a:t>
            </a:r>
            <a:r>
              <a:rPr lang="zh-CN" altLang="en-US" dirty="0"/>
              <a:t>。下面是它的一些公式及解析</a:t>
            </a:r>
            <a:r>
              <a:rPr lang="zh-CN" altLang="en-US" dirty="0" smtClean="0"/>
              <a:t>。</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b="1" dirty="0"/>
          </a:p>
        </p:txBody>
      </p:sp>
      <p:pic>
        <p:nvPicPr>
          <p:cNvPr id="4" name="图片 3"/>
          <p:cNvPicPr>
            <a:picLocks noChangeAspect="1"/>
          </p:cNvPicPr>
          <p:nvPr/>
        </p:nvPicPr>
        <p:blipFill>
          <a:blip r:embed="rId2"/>
          <a:stretch>
            <a:fillRect/>
          </a:stretch>
        </p:blipFill>
        <p:spPr>
          <a:xfrm>
            <a:off x="7198357" y="4451601"/>
            <a:ext cx="1571625" cy="476250"/>
          </a:xfrm>
          <a:prstGeom prst="rect">
            <a:avLst/>
          </a:prstGeom>
        </p:spPr>
      </p:pic>
      <p:pic>
        <p:nvPicPr>
          <p:cNvPr id="5" name="图片 4"/>
          <p:cNvPicPr>
            <a:picLocks noChangeAspect="1"/>
          </p:cNvPicPr>
          <p:nvPr/>
        </p:nvPicPr>
        <p:blipFill>
          <a:blip r:embed="rId3"/>
          <a:stretch>
            <a:fillRect/>
          </a:stretch>
        </p:blipFill>
        <p:spPr>
          <a:xfrm>
            <a:off x="7198357" y="5121009"/>
            <a:ext cx="2276475" cy="533400"/>
          </a:xfrm>
          <a:prstGeom prst="rect">
            <a:avLst/>
          </a:prstGeom>
        </p:spPr>
      </p:pic>
      <p:pic>
        <p:nvPicPr>
          <p:cNvPr id="6" name="图片 5"/>
          <p:cNvPicPr>
            <a:picLocks noChangeAspect="1"/>
          </p:cNvPicPr>
          <p:nvPr/>
        </p:nvPicPr>
        <p:blipFill>
          <a:blip r:embed="rId4"/>
          <a:stretch>
            <a:fillRect/>
          </a:stretch>
        </p:blipFill>
        <p:spPr>
          <a:xfrm>
            <a:off x="7198357" y="5856224"/>
            <a:ext cx="1819275" cy="333375"/>
          </a:xfrm>
          <a:prstGeom prst="rect">
            <a:avLst/>
          </a:prstGeom>
        </p:spPr>
      </p:pic>
      <p:pic>
        <p:nvPicPr>
          <p:cNvPr id="7" name="图片 6"/>
          <p:cNvPicPr>
            <a:picLocks noChangeAspect="1"/>
          </p:cNvPicPr>
          <p:nvPr/>
        </p:nvPicPr>
        <p:blipFill>
          <a:blip r:embed="rId5"/>
          <a:stretch>
            <a:fillRect/>
          </a:stretch>
        </p:blipFill>
        <p:spPr>
          <a:xfrm>
            <a:off x="1647785" y="5490369"/>
            <a:ext cx="4838700" cy="1200150"/>
          </a:xfrm>
          <a:prstGeom prst="rect">
            <a:avLst/>
          </a:prstGeom>
        </p:spPr>
      </p:pic>
      <p:pic>
        <p:nvPicPr>
          <p:cNvPr id="8" name="图片 7"/>
          <p:cNvPicPr>
            <a:picLocks noChangeAspect="1"/>
          </p:cNvPicPr>
          <p:nvPr/>
        </p:nvPicPr>
        <p:blipFill>
          <a:blip r:embed="rId6"/>
          <a:stretch>
            <a:fillRect/>
          </a:stretch>
        </p:blipFill>
        <p:spPr>
          <a:xfrm>
            <a:off x="1647785" y="4418014"/>
            <a:ext cx="5057775" cy="904875"/>
          </a:xfrm>
          <a:prstGeom prst="rect">
            <a:avLst/>
          </a:prstGeom>
        </p:spPr>
      </p:pic>
    </p:spTree>
    <p:extLst>
      <p:ext uri="{BB962C8B-B14F-4D97-AF65-F5344CB8AC3E}">
        <p14:creationId xmlns:p14="http://schemas.microsoft.com/office/powerpoint/2010/main" val="279653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1"/>
            <a:ext cx="10018713" cy="897340"/>
          </a:xfrm>
        </p:spPr>
        <p:txBody>
          <a:bodyPr/>
          <a:lstStyle/>
          <a:p>
            <a:pPr algn="l"/>
            <a:r>
              <a:rPr lang="zh-CN" altLang="en-US" dirty="0" smtClean="0"/>
              <a:t>解决策略</a:t>
            </a:r>
            <a:endParaRPr lang="zh-CN" altLang="en-US" dirty="0"/>
          </a:p>
        </p:txBody>
      </p:sp>
      <p:sp>
        <p:nvSpPr>
          <p:cNvPr id="3" name="内容占位符 2"/>
          <p:cNvSpPr>
            <a:spLocks noGrp="1"/>
          </p:cNvSpPr>
          <p:nvPr>
            <p:ph idx="1"/>
          </p:nvPr>
        </p:nvSpPr>
        <p:spPr>
          <a:xfrm>
            <a:off x="1484310" y="1965279"/>
            <a:ext cx="10416538" cy="3825922"/>
          </a:xfrm>
        </p:spPr>
        <p:txBody>
          <a:bodyPr>
            <a:normAutofit/>
          </a:bodyPr>
          <a:lstStyle/>
          <a:p>
            <a:r>
              <a:rPr lang="en-US" altLang="zh-CN" dirty="0"/>
              <a:t>	</a:t>
            </a:r>
            <a:r>
              <a:rPr lang="zh-CN" altLang="en-US" dirty="0" smtClean="0"/>
              <a:t>回答</a:t>
            </a:r>
            <a:r>
              <a:rPr lang="en-US" altLang="zh-CN" dirty="0" smtClean="0"/>
              <a:t>YES/NO</a:t>
            </a:r>
            <a:r>
              <a:rPr lang="zh-CN" altLang="en-US" dirty="0" smtClean="0"/>
              <a:t>问题</a:t>
            </a:r>
            <a:endParaRPr lang="en-US" altLang="zh-CN" dirty="0" smtClean="0"/>
          </a:p>
          <a:p>
            <a:pPr marL="0" indent="0">
              <a:buNone/>
            </a:pPr>
            <a:r>
              <a:rPr lang="en-US" altLang="zh-CN" dirty="0" smtClean="0"/>
              <a:t>1.</a:t>
            </a:r>
            <a:r>
              <a:rPr lang="zh-CN" altLang="en-US" dirty="0" smtClean="0"/>
              <a:t>前面几步的处理方式与第</a:t>
            </a:r>
            <a:r>
              <a:rPr lang="en-US" altLang="zh-CN" dirty="0" smtClean="0"/>
              <a:t>1</a:t>
            </a:r>
            <a:r>
              <a:rPr lang="zh-CN" altLang="en-US" dirty="0" smtClean="0"/>
              <a:t>问基本类似。只是多了一步</a:t>
            </a:r>
            <a:r>
              <a:rPr lang="en-US" altLang="zh-CN" dirty="0" smtClean="0"/>
              <a:t>YES/NO</a:t>
            </a:r>
            <a:r>
              <a:rPr lang="zh-CN" altLang="en-US" dirty="0" smtClean="0"/>
              <a:t>类型的判断。</a:t>
            </a:r>
            <a:endParaRPr lang="en-US" altLang="zh-CN" dirty="0" smtClean="0"/>
          </a:p>
          <a:p>
            <a:pPr marL="0" indent="0">
              <a:buNone/>
            </a:pPr>
            <a:r>
              <a:rPr lang="en-US" altLang="zh-CN" dirty="0" smtClean="0"/>
              <a:t>2.</a:t>
            </a:r>
            <a:r>
              <a:rPr lang="zh-CN" altLang="en-US" dirty="0" smtClean="0"/>
              <a:t>对于第一步统计结构，针对每个问题的</a:t>
            </a:r>
            <a:r>
              <a:rPr lang="en-US" altLang="zh-CN" dirty="0" smtClean="0"/>
              <a:t>YES/NO</a:t>
            </a:r>
            <a:r>
              <a:rPr lang="zh-CN" altLang="en-US" dirty="0" smtClean="0"/>
              <a:t>的最大可能性值的标记进行统计，找出最多的投票，</a:t>
            </a:r>
            <a:r>
              <a:rPr lang="en-US" altLang="zh-CN" dirty="0" smtClean="0"/>
              <a:t>YES</a:t>
            </a:r>
            <a:r>
              <a:rPr lang="zh-CN" altLang="en-US" dirty="0" smtClean="0"/>
              <a:t>的投票多答案就定为</a:t>
            </a:r>
            <a:r>
              <a:rPr lang="en-US" altLang="zh-CN" dirty="0" smtClean="0"/>
              <a:t>YES</a:t>
            </a:r>
            <a:r>
              <a:rPr lang="zh-CN" altLang="en-US" dirty="0" smtClean="0"/>
              <a:t>，反之是其它两者之一的标记。</a:t>
            </a:r>
            <a:endParaRPr lang="en-US" altLang="zh-CN" dirty="0" smtClean="0"/>
          </a:p>
          <a:p>
            <a:pPr marL="0" indent="0">
              <a:buNone/>
            </a:pPr>
            <a:endParaRPr lang="en-US" altLang="zh-CN" dirty="0"/>
          </a:p>
        </p:txBody>
      </p:sp>
    </p:spTree>
    <p:extLst>
      <p:ext uri="{BB962C8B-B14F-4D97-AF65-F5344CB8AC3E}">
        <p14:creationId xmlns:p14="http://schemas.microsoft.com/office/powerpoint/2010/main" val="286191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4310" y="900753"/>
            <a:ext cx="10018713" cy="4890448"/>
          </a:xfrm>
        </p:spPr>
        <p:txBody>
          <a:bodyPr>
            <a:normAutofit/>
          </a:bodyPr>
          <a:lstStyle/>
          <a:p>
            <a:r>
              <a:rPr lang="zh-CN" altLang="en-US" b="1" dirty="0"/>
              <a:t>发展背景</a:t>
            </a:r>
            <a:endParaRPr lang="en-US" altLang="zh-CN" b="1" dirty="0"/>
          </a:p>
          <a:p>
            <a:r>
              <a:rPr lang="zh-CN" altLang="en-US" b="1" dirty="0"/>
              <a:t>解决策略</a:t>
            </a:r>
            <a:endParaRPr lang="en-US" altLang="zh-CN" b="1" dirty="0"/>
          </a:p>
          <a:p>
            <a:r>
              <a:rPr lang="zh-CN" altLang="en-US" b="1" dirty="0">
                <a:solidFill>
                  <a:srgbClr val="FFC000"/>
                </a:solidFill>
              </a:rPr>
              <a:t>数据预处理</a:t>
            </a:r>
            <a:endParaRPr lang="en-US" altLang="zh-CN" b="1" dirty="0">
              <a:solidFill>
                <a:srgbClr val="FFC000"/>
              </a:solidFill>
            </a:endParaRPr>
          </a:p>
          <a:p>
            <a:r>
              <a:rPr lang="zh-CN" altLang="en-US" b="1" dirty="0"/>
              <a:t>模型方法</a:t>
            </a:r>
            <a:endParaRPr lang="en-US" altLang="zh-CN" b="1" dirty="0"/>
          </a:p>
          <a:p>
            <a:r>
              <a:rPr lang="zh-CN" altLang="en-US" b="1" dirty="0"/>
              <a:t>实现过程</a:t>
            </a:r>
            <a:endParaRPr lang="en-US" altLang="zh-CN" b="1" dirty="0"/>
          </a:p>
          <a:p>
            <a:r>
              <a:rPr lang="zh-CN" altLang="en-US" b="1" dirty="0"/>
              <a:t>结果分析（总结及改进）</a:t>
            </a:r>
            <a:endParaRPr lang="en-US" altLang="zh-CN" b="1" dirty="0"/>
          </a:p>
          <a:p>
            <a:r>
              <a:rPr lang="en-US" altLang="zh-CN" b="1" dirty="0" smtClean="0"/>
              <a:t>Q&amp;A</a:t>
            </a:r>
            <a:endParaRPr lang="zh-CN" altLang="en-US" b="1" dirty="0"/>
          </a:p>
        </p:txBody>
      </p:sp>
    </p:spTree>
    <p:extLst>
      <p:ext uri="{BB962C8B-B14F-4D97-AF65-F5344CB8AC3E}">
        <p14:creationId xmlns:p14="http://schemas.microsoft.com/office/powerpoint/2010/main" val="249972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TM03457496[[fn=视差]]</Template>
  <TotalTime>11612</TotalTime>
  <Words>1487</Words>
  <Application>Microsoft Office PowerPoint</Application>
  <PresentationFormat>宽屏</PresentationFormat>
  <Paragraphs>138</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华文楷体</vt:lpstr>
      <vt:lpstr>Arial</vt:lpstr>
      <vt:lpstr>Corbel</vt:lpstr>
      <vt:lpstr>视差</vt:lpstr>
      <vt:lpstr>基于社区的问答系统</vt:lpstr>
      <vt:lpstr>PowerPoint 演示文稿</vt:lpstr>
      <vt:lpstr>发展背景</vt:lpstr>
      <vt:lpstr>发展背景</vt:lpstr>
      <vt:lpstr>PowerPoint 演示文稿</vt:lpstr>
      <vt:lpstr>解决策略</vt:lpstr>
      <vt:lpstr>解决策略</vt:lpstr>
      <vt:lpstr>解决策略</vt:lpstr>
      <vt:lpstr>PowerPoint 演示文稿</vt:lpstr>
      <vt:lpstr>数据预处理</vt:lpstr>
      <vt:lpstr>数据预处理</vt:lpstr>
      <vt:lpstr>数据预处理</vt:lpstr>
      <vt:lpstr>PowerPoint 演示文稿</vt:lpstr>
      <vt:lpstr>模型方法</vt:lpstr>
      <vt:lpstr>PowerPoint 演示文稿</vt:lpstr>
      <vt:lpstr>实现过程</vt:lpstr>
      <vt:lpstr>实现过程</vt:lpstr>
      <vt:lpstr>实现过程</vt:lpstr>
      <vt:lpstr>实现过程</vt:lpstr>
      <vt:lpstr>实现过程</vt:lpstr>
      <vt:lpstr>实现过程</vt:lpstr>
      <vt:lpstr>实现过程</vt:lpstr>
      <vt:lpstr>PowerPoint 演示文稿</vt:lpstr>
      <vt:lpstr>结果分析（总结及改进）</vt:lpstr>
      <vt:lpstr>结果分析（总结及改进）</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基于社区的问答系统</dc:title>
  <dc:creator>Hk</dc:creator>
  <cp:lastModifiedBy>Hk</cp:lastModifiedBy>
  <cp:revision>177</cp:revision>
  <dcterms:created xsi:type="dcterms:W3CDTF">2015-11-23T13:27:02Z</dcterms:created>
  <dcterms:modified xsi:type="dcterms:W3CDTF">2015-12-06T06:59:58Z</dcterms:modified>
</cp:coreProperties>
</file>