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21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20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6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5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22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12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1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8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185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8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5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8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5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543400" y="2160360"/>
            <a:ext cx="4863240" cy="3880440"/>
          </a:xfrm>
          <a:prstGeom prst="rect">
            <a:avLst/>
          </a:prstGeom>
          <a:ln>
            <a:noFill/>
          </a:ln>
        </p:spPr>
      </p:pic>
      <p:pic>
        <p:nvPicPr>
          <p:cNvPr id="5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543400" y="2160360"/>
            <a:ext cx="4863240" cy="3880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8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677160" y="2160720"/>
            <a:ext cx="8596440" cy="3880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8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8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8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677160" y="609480"/>
            <a:ext cx="8596440" cy="612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8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8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subTitle"/>
          </p:nvPr>
        </p:nvSpPr>
        <p:spPr>
          <a:xfrm>
            <a:off x="677160" y="2160720"/>
            <a:ext cx="8596440" cy="3880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8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8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8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185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8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8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0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543400" y="2160360"/>
            <a:ext cx="4863240" cy="3880440"/>
          </a:xfrm>
          <a:prstGeom prst="rect">
            <a:avLst/>
          </a:prstGeom>
          <a:ln>
            <a:noFill/>
          </a:ln>
        </p:spPr>
      </p:pic>
      <p:pic>
        <p:nvPicPr>
          <p:cNvPr id="10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543400" y="2160360"/>
            <a:ext cx="4863240" cy="3880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8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8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8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subTitle"/>
          </p:nvPr>
        </p:nvSpPr>
        <p:spPr>
          <a:xfrm>
            <a:off x="677160" y="609480"/>
            <a:ext cx="8596440" cy="612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8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8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8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Line 1"/>
          <p:cNvSpPr/>
          <p:nvPr/>
        </p:nvSpPr>
        <p:spPr>
          <a:xfrm>
            <a:off x="9370800" y="0"/>
            <a:ext cx="1219320" cy="6858000"/>
          </a:xfrm>
          <a:prstGeom prst="line">
            <a:avLst/>
          </a:prstGeom>
          <a:ln w="9360">
            <a:solidFill>
              <a:srgbClr val="5fcbef"/>
            </a:solidFill>
            <a:round/>
          </a:ln>
        </p:spPr>
      </p:sp>
      <p:sp>
        <p:nvSpPr>
          <p:cNvPr id="1" name="Line 2"/>
          <p:cNvSpPr/>
          <p:nvPr/>
        </p:nvSpPr>
        <p:spPr>
          <a:xfrm flipH="1">
            <a:off x="7425000" y="3681360"/>
            <a:ext cx="4763520" cy="3176640"/>
          </a:xfrm>
          <a:prstGeom prst="line">
            <a:avLst/>
          </a:prstGeom>
          <a:ln w="9360">
            <a:solidFill>
              <a:srgbClr val="5fcbef"/>
            </a:solidFill>
            <a:round/>
          </a:ln>
        </p:spPr>
      </p:sp>
      <p:sp>
        <p:nvSpPr>
          <p:cNvPr id="2" name="CustomShape 3"/>
          <p:cNvSpPr/>
          <p:nvPr/>
        </p:nvSpPr>
        <p:spPr>
          <a:xfrm>
            <a:off x="9181440" y="-8640"/>
            <a:ext cx="3007080" cy="6866280"/>
          </a:xfrm>
          <a:prstGeom prst="rect">
            <a:avLst/>
          </a:prstGeom>
          <a:solidFill>
            <a:srgbClr val="5fcbef"/>
          </a:solidFill>
          <a:ln w="12600">
            <a:noFill/>
          </a:ln>
        </p:spPr>
      </p:sp>
      <p:sp>
        <p:nvSpPr>
          <p:cNvPr id="3" name="CustomShape 4"/>
          <p:cNvSpPr/>
          <p:nvPr/>
        </p:nvSpPr>
        <p:spPr>
          <a:xfrm>
            <a:off x="9603360" y="-8640"/>
            <a:ext cx="2588040" cy="6866280"/>
          </a:xfrm>
          <a:prstGeom prst="rect">
            <a:avLst/>
          </a:prstGeom>
          <a:solidFill>
            <a:srgbClr val="5fcbef"/>
          </a:solidFill>
          <a:ln w="12600">
            <a:noFill/>
          </a:ln>
        </p:spPr>
      </p:sp>
      <p:sp>
        <p:nvSpPr>
          <p:cNvPr id="4" name="CustomShape 5"/>
          <p:cNvSpPr/>
          <p:nvPr/>
        </p:nvSpPr>
        <p:spPr>
          <a:xfrm>
            <a:off x="8932320" y="3048120"/>
            <a:ext cx="3259440" cy="3809520"/>
          </a:xfrm>
          <a:prstGeom prst="triangle">
            <a:avLst>
              <a:gd name="adj" fmla="val 100000"/>
            </a:avLst>
          </a:prstGeom>
          <a:solidFill>
            <a:srgbClr val="17b0e4"/>
          </a:solidFill>
          <a:ln w="12600">
            <a:noFill/>
          </a:ln>
        </p:spPr>
      </p:sp>
      <p:sp>
        <p:nvSpPr>
          <p:cNvPr id="5" name="CustomShape 6"/>
          <p:cNvSpPr/>
          <p:nvPr/>
        </p:nvSpPr>
        <p:spPr>
          <a:xfrm>
            <a:off x="9334440" y="-8640"/>
            <a:ext cx="2854080" cy="6866280"/>
          </a:xfrm>
          <a:prstGeom prst="rect">
            <a:avLst/>
          </a:prstGeom>
          <a:solidFill>
            <a:srgbClr val="17b0e4"/>
          </a:solidFill>
          <a:ln w="12600">
            <a:noFill/>
          </a:ln>
        </p:spPr>
      </p:sp>
      <p:sp>
        <p:nvSpPr>
          <p:cNvPr id="6" name="CustomShape 7"/>
          <p:cNvSpPr/>
          <p:nvPr/>
        </p:nvSpPr>
        <p:spPr>
          <a:xfrm>
            <a:off x="10898640" y="-8640"/>
            <a:ext cx="1289880" cy="6866280"/>
          </a:xfrm>
          <a:prstGeom prst="rect">
            <a:avLst/>
          </a:prstGeom>
          <a:solidFill>
            <a:srgbClr val="2e83c3"/>
          </a:solidFill>
          <a:ln w="12600">
            <a:noFill/>
          </a:ln>
        </p:spPr>
      </p:sp>
      <p:sp>
        <p:nvSpPr>
          <p:cNvPr id="7" name="CustomShape 8"/>
          <p:cNvSpPr/>
          <p:nvPr/>
        </p:nvSpPr>
        <p:spPr>
          <a:xfrm>
            <a:off x="10938960" y="-8640"/>
            <a:ext cx="1249560" cy="6866280"/>
          </a:xfrm>
          <a:prstGeom prst="rect">
            <a:avLst/>
          </a:prstGeom>
          <a:solidFill>
            <a:srgbClr val="226292"/>
          </a:solidFill>
          <a:ln w="12600">
            <a:noFill/>
          </a:ln>
        </p:spPr>
      </p:sp>
      <p:sp>
        <p:nvSpPr>
          <p:cNvPr id="8" name="CustomShape 9"/>
          <p:cNvSpPr/>
          <p:nvPr/>
        </p:nvSpPr>
        <p:spPr>
          <a:xfrm>
            <a:off x="10371600" y="3589920"/>
            <a:ext cx="1816920" cy="3267720"/>
          </a:xfrm>
          <a:prstGeom prst="triangle">
            <a:avLst>
              <a:gd name="adj" fmla="val 100000"/>
            </a:avLst>
          </a:prstGeom>
          <a:solidFill>
            <a:srgbClr val="17b0e4"/>
          </a:solidFill>
          <a:ln w="12600">
            <a:noFill/>
          </a:ln>
        </p:spPr>
      </p:sp>
      <p:sp>
        <p:nvSpPr>
          <p:cNvPr id="9" name="CustomShape 10"/>
          <p:cNvSpPr/>
          <p:nvPr/>
        </p:nvSpPr>
        <p:spPr>
          <a:xfrm>
            <a:off x="0" y="4013280"/>
            <a:ext cx="448200" cy="2844360"/>
          </a:xfrm>
          <a:prstGeom prst="triangle">
            <a:avLst>
              <a:gd name="adj" fmla="val 0"/>
            </a:avLst>
          </a:prstGeom>
          <a:solidFill>
            <a:srgbClr val="5fcbef"/>
          </a:solidFill>
          <a:ln w="12600">
            <a:noFill/>
          </a:ln>
        </p:spPr>
      </p:sp>
      <p:sp>
        <p:nvSpPr>
          <p:cNvPr id="10" name="CustomShape 11"/>
          <p:cNvSpPr/>
          <p:nvPr/>
        </p:nvSpPr>
        <p:spPr>
          <a:xfrm>
            <a:off x="0" y="-7920"/>
            <a:ext cx="863280" cy="5697720"/>
          </a:xfrm>
          <a:prstGeom prst="rect">
            <a:avLst/>
          </a:prstGeom>
          <a:solidFill>
            <a:srgbClr val="5fcbef"/>
          </a:solidFill>
          <a:ln w="12600">
            <a:noFill/>
          </a:ln>
        </p:spPr>
      </p:sp>
      <p:sp>
        <p:nvSpPr>
          <p:cNvPr id="11" name="Line 12"/>
          <p:cNvSpPr/>
          <p:nvPr/>
        </p:nvSpPr>
        <p:spPr>
          <a:xfrm>
            <a:off x="9370800" y="0"/>
            <a:ext cx="1219320" cy="6858000"/>
          </a:xfrm>
          <a:prstGeom prst="line">
            <a:avLst/>
          </a:prstGeom>
          <a:ln w="9360">
            <a:solidFill>
              <a:srgbClr val="5fcbef"/>
            </a:solidFill>
            <a:round/>
          </a:ln>
        </p:spPr>
      </p:sp>
      <p:sp>
        <p:nvSpPr>
          <p:cNvPr id="12" name="Line 13"/>
          <p:cNvSpPr/>
          <p:nvPr/>
        </p:nvSpPr>
        <p:spPr>
          <a:xfrm flipH="1">
            <a:off x="7425000" y="3681360"/>
            <a:ext cx="4763520" cy="3176640"/>
          </a:xfrm>
          <a:prstGeom prst="line">
            <a:avLst/>
          </a:prstGeom>
          <a:ln w="9360">
            <a:solidFill>
              <a:srgbClr val="5fcbef"/>
            </a:solidFill>
            <a:round/>
          </a:ln>
        </p:spPr>
      </p:sp>
      <p:sp>
        <p:nvSpPr>
          <p:cNvPr id="13" name="CustomShape 14"/>
          <p:cNvSpPr/>
          <p:nvPr/>
        </p:nvSpPr>
        <p:spPr>
          <a:xfrm>
            <a:off x="9181440" y="-8640"/>
            <a:ext cx="3007080" cy="6866280"/>
          </a:xfrm>
          <a:prstGeom prst="rect">
            <a:avLst/>
          </a:prstGeom>
          <a:solidFill>
            <a:srgbClr val="5fcbef"/>
          </a:solidFill>
          <a:ln w="12600">
            <a:noFill/>
          </a:ln>
        </p:spPr>
      </p:sp>
      <p:sp>
        <p:nvSpPr>
          <p:cNvPr id="14" name="CustomShape 15"/>
          <p:cNvSpPr/>
          <p:nvPr/>
        </p:nvSpPr>
        <p:spPr>
          <a:xfrm>
            <a:off x="9603360" y="-8640"/>
            <a:ext cx="2588040" cy="6866280"/>
          </a:xfrm>
          <a:prstGeom prst="rect">
            <a:avLst/>
          </a:prstGeom>
          <a:solidFill>
            <a:srgbClr val="5fcbef"/>
          </a:solidFill>
          <a:ln w="12600">
            <a:noFill/>
          </a:ln>
        </p:spPr>
      </p:sp>
      <p:sp>
        <p:nvSpPr>
          <p:cNvPr id="15" name="CustomShape 16"/>
          <p:cNvSpPr/>
          <p:nvPr/>
        </p:nvSpPr>
        <p:spPr>
          <a:xfrm>
            <a:off x="8932320" y="3048120"/>
            <a:ext cx="3259440" cy="3809520"/>
          </a:xfrm>
          <a:prstGeom prst="triangle">
            <a:avLst>
              <a:gd name="adj" fmla="val 100000"/>
            </a:avLst>
          </a:prstGeom>
          <a:solidFill>
            <a:srgbClr val="17b0e4"/>
          </a:solidFill>
          <a:ln w="12600">
            <a:noFill/>
          </a:ln>
        </p:spPr>
      </p:sp>
      <p:sp>
        <p:nvSpPr>
          <p:cNvPr id="16" name="CustomShape 17"/>
          <p:cNvSpPr/>
          <p:nvPr/>
        </p:nvSpPr>
        <p:spPr>
          <a:xfrm>
            <a:off x="9334440" y="-8640"/>
            <a:ext cx="2854080" cy="6866280"/>
          </a:xfrm>
          <a:prstGeom prst="rect">
            <a:avLst/>
          </a:prstGeom>
          <a:solidFill>
            <a:srgbClr val="17b0e4"/>
          </a:solidFill>
          <a:ln w="12600">
            <a:noFill/>
          </a:ln>
        </p:spPr>
      </p:sp>
      <p:sp>
        <p:nvSpPr>
          <p:cNvPr id="17" name="CustomShape 18"/>
          <p:cNvSpPr/>
          <p:nvPr/>
        </p:nvSpPr>
        <p:spPr>
          <a:xfrm>
            <a:off x="10898640" y="-8640"/>
            <a:ext cx="1289880" cy="6866280"/>
          </a:xfrm>
          <a:prstGeom prst="rect">
            <a:avLst/>
          </a:prstGeom>
          <a:solidFill>
            <a:srgbClr val="2e83c3"/>
          </a:solidFill>
          <a:ln w="12600">
            <a:noFill/>
          </a:ln>
        </p:spPr>
      </p:sp>
      <p:sp>
        <p:nvSpPr>
          <p:cNvPr id="18" name="CustomShape 19"/>
          <p:cNvSpPr/>
          <p:nvPr/>
        </p:nvSpPr>
        <p:spPr>
          <a:xfrm>
            <a:off x="10938960" y="-8640"/>
            <a:ext cx="1249560" cy="6866280"/>
          </a:xfrm>
          <a:prstGeom prst="rect">
            <a:avLst/>
          </a:prstGeom>
          <a:solidFill>
            <a:srgbClr val="226292"/>
          </a:solidFill>
          <a:ln w="12600">
            <a:noFill/>
          </a:ln>
        </p:spPr>
      </p:sp>
      <p:sp>
        <p:nvSpPr>
          <p:cNvPr id="19" name="CustomShape 20"/>
          <p:cNvSpPr/>
          <p:nvPr/>
        </p:nvSpPr>
        <p:spPr>
          <a:xfrm>
            <a:off x="10371600" y="3589920"/>
            <a:ext cx="1816920" cy="3267720"/>
          </a:xfrm>
          <a:prstGeom prst="triangle">
            <a:avLst>
              <a:gd name="adj" fmla="val 100000"/>
            </a:avLst>
          </a:prstGeom>
          <a:solidFill>
            <a:srgbClr val="17b0e4"/>
          </a:solidFill>
          <a:ln w="12600">
            <a:noFill/>
          </a:ln>
        </p:spPr>
      </p:sp>
      <p:sp>
        <p:nvSpPr>
          <p:cNvPr id="20" name="PlaceHolder 2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640" cy="164592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r>
              <a:rPr lang="zh-CN" sz="5400">
                <a:solidFill>
                  <a:srgbClr val="5fcbef"/>
                </a:solidFill>
                <a:latin typeface="Trebuchet MS"/>
              </a:rPr>
              <a:t>Click to edit the title text format</a:t>
            </a:r>
            <a:r>
              <a:rPr lang="zh-CN" sz="5400">
                <a:solidFill>
                  <a:srgbClr val="5fcbef"/>
                </a:solidFill>
                <a:latin typeface="Trebuchet MS"/>
              </a:rPr>
              <a:t>单击此处编辑母版标题样式</a:t>
            </a:r>
            <a:endParaRPr/>
          </a:p>
        </p:txBody>
      </p:sp>
      <p:sp>
        <p:nvSpPr>
          <p:cNvPr id="21" name="PlaceHolder 22"/>
          <p:cNvSpPr>
            <a:spLocks noGrp="1"/>
          </p:cNvSpPr>
          <p:nvPr>
            <p:ph type="dt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lang="en-US" sz="900">
                <a:solidFill>
                  <a:srgbClr val="8b8b8b"/>
                </a:solidFill>
                <a:latin typeface="Trebuchet MS"/>
              </a:rPr>
              <a:t>6/15/15</a:t>
            </a:r>
            <a:endParaRPr/>
          </a:p>
        </p:txBody>
      </p:sp>
      <p:sp>
        <p:nvSpPr>
          <p:cNvPr id="22" name="PlaceHolder 23"/>
          <p:cNvSpPr>
            <a:spLocks noGrp="1"/>
          </p:cNvSpPr>
          <p:nvPr>
            <p:ph type="ftr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23" name="PlaceHolder 24"/>
          <p:cNvSpPr>
            <a:spLocks noGrp="1"/>
          </p:cNvSpPr>
          <p:nvPr>
            <p:ph type="sldNum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82ECC7F0-C4EA-4E1D-AC95-63346ABC5FA8}" type="slidenum">
              <a:rPr lang="en-US" sz="900">
                <a:solidFill>
                  <a:srgbClr val="5fcbef"/>
                </a:solidFill>
                <a:latin typeface="Trebuchet MS"/>
              </a:rPr>
              <a:t>&lt;number&gt;</a:t>
            </a:fld>
            <a:endParaRPr/>
          </a:p>
        </p:txBody>
      </p:sp>
      <p:sp>
        <p:nvSpPr>
          <p:cNvPr id="24" name="PlaceHolder 2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zh-CN">
                <a:latin typeface="Trebuchet MS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zh-CN" sz="1400">
                <a:latin typeface="Trebuchet MS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zh-CN" sz="1200">
                <a:latin typeface="Trebuchet MS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zh-CN" sz="1200">
                <a:latin typeface="Trebuchet MS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zh-CN" sz="2000">
                <a:latin typeface="Trebuchet MS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zh-CN" sz="2000">
                <a:latin typeface="Trebuchet MS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zh-CN" sz="2000">
                <a:latin typeface="Trebuchet MS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Line 1"/>
          <p:cNvSpPr/>
          <p:nvPr/>
        </p:nvSpPr>
        <p:spPr>
          <a:xfrm>
            <a:off x="9370800" y="0"/>
            <a:ext cx="1219320" cy="6858000"/>
          </a:xfrm>
          <a:prstGeom prst="line">
            <a:avLst/>
          </a:prstGeom>
          <a:ln w="9360">
            <a:solidFill>
              <a:srgbClr val="5fcbef"/>
            </a:solidFill>
            <a:round/>
          </a:ln>
        </p:spPr>
      </p:sp>
      <p:sp>
        <p:nvSpPr>
          <p:cNvPr id="60" name="Line 2"/>
          <p:cNvSpPr/>
          <p:nvPr/>
        </p:nvSpPr>
        <p:spPr>
          <a:xfrm flipH="1">
            <a:off x="7425000" y="3681360"/>
            <a:ext cx="4763520" cy="3176640"/>
          </a:xfrm>
          <a:prstGeom prst="line">
            <a:avLst/>
          </a:prstGeom>
          <a:ln w="9360">
            <a:solidFill>
              <a:srgbClr val="5fcbef"/>
            </a:solidFill>
            <a:round/>
          </a:ln>
        </p:spPr>
      </p:sp>
      <p:sp>
        <p:nvSpPr>
          <p:cNvPr id="61" name="CustomShape 3"/>
          <p:cNvSpPr/>
          <p:nvPr/>
        </p:nvSpPr>
        <p:spPr>
          <a:xfrm>
            <a:off x="9181440" y="-8640"/>
            <a:ext cx="3007080" cy="6866280"/>
          </a:xfrm>
          <a:prstGeom prst="rect">
            <a:avLst/>
          </a:prstGeom>
          <a:solidFill>
            <a:srgbClr val="5fcbef"/>
          </a:solidFill>
          <a:ln w="12600">
            <a:noFill/>
          </a:ln>
        </p:spPr>
      </p:sp>
      <p:sp>
        <p:nvSpPr>
          <p:cNvPr id="62" name="CustomShape 4"/>
          <p:cNvSpPr/>
          <p:nvPr/>
        </p:nvSpPr>
        <p:spPr>
          <a:xfrm>
            <a:off x="9603360" y="-8640"/>
            <a:ext cx="2588040" cy="6866280"/>
          </a:xfrm>
          <a:prstGeom prst="rect">
            <a:avLst/>
          </a:prstGeom>
          <a:solidFill>
            <a:srgbClr val="5fcbef"/>
          </a:solidFill>
          <a:ln w="12600">
            <a:noFill/>
          </a:ln>
        </p:spPr>
      </p:sp>
      <p:sp>
        <p:nvSpPr>
          <p:cNvPr id="63" name="CustomShape 5"/>
          <p:cNvSpPr/>
          <p:nvPr/>
        </p:nvSpPr>
        <p:spPr>
          <a:xfrm>
            <a:off x="8932320" y="3048120"/>
            <a:ext cx="3259440" cy="3809520"/>
          </a:xfrm>
          <a:prstGeom prst="triangle">
            <a:avLst>
              <a:gd name="adj" fmla="val 100000"/>
            </a:avLst>
          </a:prstGeom>
          <a:solidFill>
            <a:srgbClr val="17b0e4"/>
          </a:solidFill>
          <a:ln w="12600">
            <a:noFill/>
          </a:ln>
        </p:spPr>
      </p:sp>
      <p:sp>
        <p:nvSpPr>
          <p:cNvPr id="64" name="CustomShape 6"/>
          <p:cNvSpPr/>
          <p:nvPr/>
        </p:nvSpPr>
        <p:spPr>
          <a:xfrm>
            <a:off x="9334440" y="-8640"/>
            <a:ext cx="2854080" cy="6866280"/>
          </a:xfrm>
          <a:prstGeom prst="rect">
            <a:avLst/>
          </a:prstGeom>
          <a:solidFill>
            <a:srgbClr val="17b0e4"/>
          </a:solidFill>
          <a:ln w="12600">
            <a:noFill/>
          </a:ln>
        </p:spPr>
      </p:sp>
      <p:sp>
        <p:nvSpPr>
          <p:cNvPr id="65" name="CustomShape 7"/>
          <p:cNvSpPr/>
          <p:nvPr/>
        </p:nvSpPr>
        <p:spPr>
          <a:xfrm>
            <a:off x="10898640" y="-8640"/>
            <a:ext cx="1289880" cy="6866280"/>
          </a:xfrm>
          <a:prstGeom prst="rect">
            <a:avLst/>
          </a:prstGeom>
          <a:solidFill>
            <a:srgbClr val="2e83c3"/>
          </a:solidFill>
          <a:ln w="12600">
            <a:noFill/>
          </a:ln>
        </p:spPr>
      </p:sp>
      <p:sp>
        <p:nvSpPr>
          <p:cNvPr id="66" name="CustomShape 8"/>
          <p:cNvSpPr/>
          <p:nvPr/>
        </p:nvSpPr>
        <p:spPr>
          <a:xfrm>
            <a:off x="10938960" y="-8640"/>
            <a:ext cx="1249560" cy="6866280"/>
          </a:xfrm>
          <a:prstGeom prst="rect">
            <a:avLst/>
          </a:prstGeom>
          <a:solidFill>
            <a:srgbClr val="226292"/>
          </a:solidFill>
          <a:ln w="12600">
            <a:noFill/>
          </a:ln>
        </p:spPr>
      </p:sp>
      <p:sp>
        <p:nvSpPr>
          <p:cNvPr id="67" name="CustomShape 9"/>
          <p:cNvSpPr/>
          <p:nvPr/>
        </p:nvSpPr>
        <p:spPr>
          <a:xfrm>
            <a:off x="10371600" y="3589920"/>
            <a:ext cx="1816920" cy="3267720"/>
          </a:xfrm>
          <a:prstGeom prst="triangle">
            <a:avLst>
              <a:gd name="adj" fmla="val 100000"/>
            </a:avLst>
          </a:prstGeom>
          <a:solidFill>
            <a:srgbClr val="17b0e4"/>
          </a:solidFill>
          <a:ln w="12600">
            <a:noFill/>
          </a:ln>
        </p:spPr>
      </p:sp>
      <p:sp>
        <p:nvSpPr>
          <p:cNvPr id="68" name="CustomShape 10"/>
          <p:cNvSpPr/>
          <p:nvPr/>
        </p:nvSpPr>
        <p:spPr>
          <a:xfrm>
            <a:off x="0" y="4013280"/>
            <a:ext cx="448200" cy="2844360"/>
          </a:xfrm>
          <a:prstGeom prst="triangle">
            <a:avLst>
              <a:gd name="adj" fmla="val 0"/>
            </a:avLst>
          </a:prstGeom>
          <a:solidFill>
            <a:srgbClr val="5fcbef"/>
          </a:solidFill>
          <a:ln w="12600">
            <a:noFill/>
          </a:ln>
        </p:spPr>
      </p:sp>
      <p:sp>
        <p:nvSpPr>
          <p:cNvPr id="69" name="PlaceHolder 1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zh-CN" sz="3600">
                <a:solidFill>
                  <a:srgbClr val="5fcbef"/>
                </a:solidFill>
                <a:latin typeface="Trebuchet MS"/>
              </a:rPr>
              <a:t>Click to edit the title text format</a:t>
            </a:r>
            <a:r>
              <a:rPr lang="zh-CN" sz="3600">
                <a:solidFill>
                  <a:srgbClr val="5fcbef"/>
                </a:solidFill>
                <a:latin typeface="Trebuchet MS"/>
              </a:rPr>
              <a:t>单击此处编辑母版标题样式</a:t>
            </a:r>
            <a:endParaRPr/>
          </a:p>
        </p:txBody>
      </p:sp>
      <p:sp>
        <p:nvSpPr>
          <p:cNvPr id="70" name="PlaceHolder 1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zh-CN">
                <a:solidFill>
                  <a:srgbClr val="404040"/>
                </a:solidFill>
                <a:latin typeface="Trebuchet MS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zh-CN">
                <a:solidFill>
                  <a:srgbClr val="404040"/>
                </a:solidFill>
                <a:latin typeface="Trebuchet MS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zh-CN">
                <a:solidFill>
                  <a:srgbClr val="404040"/>
                </a:solidFill>
                <a:latin typeface="Trebuchet MS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zh-CN">
                <a:solidFill>
                  <a:srgbClr val="404040"/>
                </a:solidFill>
                <a:latin typeface="Trebuchet MS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zh-CN">
                <a:solidFill>
                  <a:srgbClr val="404040"/>
                </a:solidFill>
                <a:latin typeface="Trebuchet MS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zh-CN">
                <a:solidFill>
                  <a:srgbClr val="404040"/>
                </a:solidFill>
                <a:latin typeface="Trebuchet MS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zh-CN">
                <a:solidFill>
                  <a:srgbClr val="404040"/>
                </a:solidFill>
                <a:latin typeface="Trebuchet MS"/>
              </a:rPr>
              <a:t>Seventh Outline Level</a:t>
            </a:r>
            <a:r>
              <a:rPr lang="zh-CN">
                <a:solidFill>
                  <a:srgbClr val="404040"/>
                </a:solidFill>
                <a:latin typeface="Trebuchet MS"/>
              </a:rPr>
              <a:t>单击此处编辑母版文本样式</a:t>
            </a:r>
            <a:endParaRPr/>
          </a:p>
          <a:p>
            <a:pPr lvl="1"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zh-CN" sz="1600">
                <a:solidFill>
                  <a:srgbClr val="404040"/>
                </a:solidFill>
                <a:latin typeface="Trebuchet MS"/>
              </a:rPr>
              <a:t>第二级</a:t>
            </a:r>
            <a:endParaRPr/>
          </a:p>
          <a:p>
            <a:pPr lvl="2"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zh-CN" sz="1400">
                <a:solidFill>
                  <a:srgbClr val="404040"/>
                </a:solidFill>
                <a:latin typeface="Trebuchet MS"/>
              </a:rPr>
              <a:t>第三级</a:t>
            </a:r>
            <a:endParaRPr/>
          </a:p>
          <a:p>
            <a:pPr lvl="3"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zh-CN" sz="1200">
                <a:solidFill>
                  <a:srgbClr val="404040"/>
                </a:solidFill>
                <a:latin typeface="Trebuchet MS"/>
              </a:rPr>
              <a:t>第四级</a:t>
            </a:r>
            <a:endParaRPr/>
          </a:p>
          <a:p>
            <a:pPr lvl="4"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zh-CN" sz="1200">
                <a:solidFill>
                  <a:srgbClr val="404040"/>
                </a:solidFill>
                <a:latin typeface="Trebuchet MS"/>
              </a:rPr>
              <a:t>第五级</a:t>
            </a:r>
            <a:endParaRPr/>
          </a:p>
        </p:txBody>
      </p:sp>
      <p:sp>
        <p:nvSpPr>
          <p:cNvPr id="71" name="PlaceHolder 13"/>
          <p:cNvSpPr>
            <a:spLocks noGrp="1"/>
          </p:cNvSpPr>
          <p:nvPr>
            <p:ph type="dt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lang="en-US" sz="900">
                <a:solidFill>
                  <a:srgbClr val="8b8b8b"/>
                </a:solidFill>
                <a:latin typeface="Trebuchet MS"/>
              </a:rPr>
              <a:t>6/15/15</a:t>
            </a:r>
            <a:endParaRPr/>
          </a:p>
        </p:txBody>
      </p:sp>
      <p:sp>
        <p:nvSpPr>
          <p:cNvPr id="72" name="PlaceHolder 14"/>
          <p:cNvSpPr>
            <a:spLocks noGrp="1"/>
          </p:cNvSpPr>
          <p:nvPr>
            <p:ph type="ftr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73" name="PlaceHolder 15"/>
          <p:cNvSpPr>
            <a:spLocks noGrp="1"/>
          </p:cNvSpPr>
          <p:nvPr>
            <p:ph type="sldNum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92968426-B0DA-469C-B4BA-68FB401D4E00}" type="slidenum">
              <a:rPr lang="en-US" sz="900">
                <a:solidFill>
                  <a:srgbClr val="5fcbef"/>
                </a:solidFill>
                <a:latin typeface="Trebuchet MS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2661480" y="1023480"/>
            <a:ext cx="4346640" cy="141660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r>
              <a:rPr lang="zh-CN" sz="5400">
                <a:solidFill>
                  <a:srgbClr val="5fcbef"/>
                </a:solidFill>
                <a:latin typeface="Trebuchet MS"/>
              </a:rPr>
              <a:t>新闻推荐系统</a:t>
            </a:r>
            <a:endParaRPr/>
          </a:p>
        </p:txBody>
      </p:sp>
      <p:sp>
        <p:nvSpPr>
          <p:cNvPr id="109" name="TextShape 2"/>
          <p:cNvSpPr txBox="1"/>
          <p:nvPr/>
        </p:nvSpPr>
        <p:spPr>
          <a:xfrm>
            <a:off x="1506960" y="3630240"/>
            <a:ext cx="3705840" cy="26474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>
                <a:solidFill>
                  <a:srgbClr val="808080"/>
                </a:solidFill>
                <a:latin typeface="Trebuchet MS"/>
              </a:rPr>
              <a:t>项目组成员：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808080"/>
                </a:solidFill>
                <a:latin typeface="Trebuchet MS"/>
              </a:rPr>
              <a:t>1501220056 </a:t>
            </a:r>
            <a:r>
              <a:rPr lang="en-US">
                <a:solidFill>
                  <a:srgbClr val="808080"/>
                </a:solidFill>
                <a:latin typeface="Trebuchet MS"/>
              </a:rPr>
              <a:t>康安龙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808080"/>
                </a:solidFill>
                <a:latin typeface="Trebuchet MS"/>
              </a:rPr>
              <a:t>1501220053 </a:t>
            </a:r>
            <a:r>
              <a:rPr lang="en-US">
                <a:solidFill>
                  <a:srgbClr val="808080"/>
                </a:solidFill>
                <a:latin typeface="Trebuchet MS"/>
              </a:rPr>
              <a:t>和军尧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808080"/>
                </a:solidFill>
                <a:latin typeface="Trebuchet MS"/>
              </a:rPr>
              <a:t>其它人补吧…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zh-CN" sz="3600">
                <a:solidFill>
                  <a:srgbClr val="5fcbef"/>
                </a:solidFill>
                <a:latin typeface="Trebuchet MS"/>
              </a:rPr>
              <a:t>解决策略</a:t>
            </a:r>
            <a:endParaRPr/>
          </a:p>
        </p:txBody>
      </p:sp>
      <p:sp>
        <p:nvSpPr>
          <p:cNvPr id="128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zh-CN" sz="2800">
                <a:solidFill>
                  <a:srgbClr val="404040"/>
                </a:solidFill>
                <a:latin typeface="Trebuchet MS"/>
              </a:rPr>
              <a:t>基于语义的推荐</a:t>
            </a:r>
            <a:endParaRPr/>
          </a:p>
          <a:p>
            <a:pPr>
              <a:lnSpc>
                <a:spcPct val="100000"/>
              </a:lnSpc>
            </a:pPr>
            <a:r>
              <a:rPr lang="zh-CN" sz="2800">
                <a:solidFill>
                  <a:srgbClr val="404040"/>
                </a:solidFill>
                <a:latin typeface="Trebuchet MS"/>
              </a:rPr>
              <a:t>通过新闻内容之间的联系得出一个相似度，把内容相似的新闻推荐给用户。语义分析和以上三种不一样，上面的结果会因为看新闻的人越来越多而越来越准，语义分析不会，所以，需要结合一些时间，热度等因素综合考虑。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zh-CN" sz="4800">
                <a:solidFill>
                  <a:srgbClr val="5fcbef"/>
                </a:solidFill>
                <a:latin typeface="Trebuchet MS"/>
              </a:rPr>
              <a:t>概述</a:t>
            </a:r>
            <a:endParaRPr/>
          </a:p>
        </p:txBody>
      </p:sp>
      <p:sp>
        <p:nvSpPr>
          <p:cNvPr id="130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b="1" lang="zh-CN" sz="3600">
                <a:solidFill>
                  <a:srgbClr val="404040"/>
                </a:solidFill>
                <a:latin typeface="Trebuchet MS"/>
              </a:rPr>
              <a:t>发展背景</a:t>
            </a:r>
            <a:endParaRPr/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b="1" lang="zh-CN" sz="3600">
                <a:solidFill>
                  <a:srgbClr val="404040"/>
                </a:solidFill>
                <a:latin typeface="Trebuchet MS"/>
              </a:rPr>
              <a:t>解决策略</a:t>
            </a:r>
            <a:endParaRPr/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b="1" lang="zh-CN" sz="3600">
                <a:solidFill>
                  <a:srgbClr val="ffc000"/>
                </a:solidFill>
                <a:latin typeface="Trebuchet MS"/>
              </a:rPr>
              <a:t>数据集介绍</a:t>
            </a:r>
            <a:endParaRPr/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b="1" lang="zh-CN" sz="3600">
                <a:solidFill>
                  <a:srgbClr val="404040"/>
                </a:solidFill>
                <a:latin typeface="Trebuchet MS"/>
              </a:rPr>
              <a:t>算法步骤</a:t>
            </a:r>
            <a:endParaRPr/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b="1" lang="zh-CN" sz="3600">
                <a:solidFill>
                  <a:srgbClr val="404040"/>
                </a:solidFill>
                <a:latin typeface="Trebuchet MS"/>
              </a:rPr>
              <a:t>Q&amp;A</a:t>
            </a: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1" lang="zh-CN" sz="3600">
                <a:solidFill>
                  <a:srgbClr val="5fcbef"/>
                </a:solidFill>
                <a:latin typeface="Trebuchet MS"/>
              </a:rPr>
              <a:t>数据集介绍</a:t>
            </a:r>
            <a:endParaRPr/>
          </a:p>
        </p:txBody>
      </p:sp>
      <p:sp>
        <p:nvSpPr>
          <p:cNvPr id="132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zh-CN" sz="2800">
                <a:solidFill>
                  <a:srgbClr val="404040"/>
                </a:solidFill>
                <a:latin typeface="Trebuchet MS"/>
              </a:rPr>
              <a:t>来源：</a:t>
            </a:r>
            <a:r>
              <a:rPr lang="zh-CN" sz="2800" u="sng">
                <a:solidFill>
                  <a:srgbClr val="6fd9ed"/>
                </a:solidFill>
                <a:latin typeface="Trebuchet MS"/>
              </a:rPr>
              <a:t>CCF</a:t>
            </a:r>
            <a:r>
              <a:rPr lang="zh-CN" sz="2800" u="sng">
                <a:solidFill>
                  <a:srgbClr val="6fd9ed"/>
                </a:solidFill>
                <a:latin typeface="Trebuchet MS"/>
              </a:rPr>
              <a:t>大数据竞赛</a:t>
            </a:r>
            <a:endParaRPr/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zh-CN" sz="2800">
                <a:solidFill>
                  <a:srgbClr val="404040"/>
                </a:solidFill>
                <a:latin typeface="Trebuchet MS"/>
              </a:rPr>
              <a:t>地址：</a:t>
            </a:r>
            <a:r>
              <a:rPr lang="zh-CN" sz="2800" u="sng">
                <a:solidFill>
                  <a:srgbClr val="6fd9ed"/>
                </a:solidFill>
                <a:latin typeface="Trebuchet MS"/>
              </a:rPr>
              <a:t>http</a:t>
            </a:r>
            <a:r>
              <a:rPr lang="zh-CN" sz="2800" u="sng">
                <a:solidFill>
                  <a:srgbClr val="6fd9ed"/>
                </a:solidFill>
                <a:latin typeface="Trebuchet MS"/>
              </a:rPr>
              <a:t>://115.28.182.124/c/00000000050/information/%</a:t>
            </a:r>
            <a:r>
              <a:rPr lang="zh-CN" sz="2800" u="sng">
                <a:solidFill>
                  <a:srgbClr val="6fd9ed"/>
                </a:solidFill>
                <a:latin typeface="Trebuchet MS"/>
              </a:rPr>
              <a:t>E7%AB%9E%E8%B5%9B%E6%8F%8F%E8%BF%B0</a:t>
            </a:r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1" lang="zh-CN" sz="3600">
                <a:solidFill>
                  <a:srgbClr val="5fcbef"/>
                </a:solidFill>
                <a:latin typeface="Trebuchet MS"/>
              </a:rPr>
              <a:t>数据集介绍</a:t>
            </a:r>
            <a:endParaRPr/>
          </a:p>
        </p:txBody>
      </p:sp>
      <p:sp>
        <p:nvSpPr>
          <p:cNvPr id="134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zh-CN" sz="2800">
                <a:solidFill>
                  <a:srgbClr val="404040"/>
                </a:solidFill>
                <a:latin typeface="Trebuchet MS"/>
              </a:rPr>
              <a:t>数据描述：</a:t>
            </a:r>
            <a:endParaRPr/>
          </a:p>
          <a:p>
            <a:pPr>
              <a:lnSpc>
                <a:spcPct val="100000"/>
              </a:lnSpc>
            </a:pPr>
            <a:r>
              <a:rPr lang="zh-CN" sz="2800">
                <a:solidFill>
                  <a:srgbClr val="404040"/>
                </a:solidFill>
                <a:latin typeface="Trebuchet MS"/>
              </a:rPr>
              <a:t>国内某著名财经新闻网站—财新网随机选取了</a:t>
            </a:r>
            <a:r>
              <a:rPr lang="zh-CN" sz="2800">
                <a:solidFill>
                  <a:srgbClr val="404040"/>
                </a:solidFill>
                <a:latin typeface="Trebuchet MS"/>
              </a:rPr>
              <a:t>10000</a:t>
            </a:r>
            <a:r>
              <a:rPr lang="zh-CN" sz="2800">
                <a:solidFill>
                  <a:srgbClr val="404040"/>
                </a:solidFill>
                <a:latin typeface="Trebuchet MS"/>
              </a:rPr>
              <a:t>名用户，并抽取了这</a:t>
            </a:r>
            <a:r>
              <a:rPr lang="zh-CN" sz="2800">
                <a:solidFill>
                  <a:srgbClr val="404040"/>
                </a:solidFill>
                <a:latin typeface="Trebuchet MS"/>
              </a:rPr>
              <a:t>10000</a:t>
            </a:r>
            <a:r>
              <a:rPr lang="zh-CN" sz="2800">
                <a:solidFill>
                  <a:srgbClr val="404040"/>
                </a:solidFill>
                <a:latin typeface="Trebuchet MS"/>
              </a:rPr>
              <a:t>名用户在</a:t>
            </a:r>
            <a:r>
              <a:rPr lang="zh-CN" sz="2800">
                <a:solidFill>
                  <a:srgbClr val="404040"/>
                </a:solidFill>
                <a:latin typeface="Trebuchet MS"/>
              </a:rPr>
              <a:t>2014</a:t>
            </a:r>
            <a:r>
              <a:rPr lang="zh-CN" sz="2800">
                <a:solidFill>
                  <a:srgbClr val="404040"/>
                </a:solidFill>
                <a:latin typeface="Trebuchet MS"/>
              </a:rPr>
              <a:t>年</a:t>
            </a:r>
            <a:r>
              <a:rPr lang="zh-CN" sz="2800">
                <a:solidFill>
                  <a:srgbClr val="404040"/>
                </a:solidFill>
                <a:latin typeface="Trebuchet MS"/>
              </a:rPr>
              <a:t>3</a:t>
            </a:r>
            <a:r>
              <a:rPr lang="zh-CN" sz="2800">
                <a:solidFill>
                  <a:srgbClr val="404040"/>
                </a:solidFill>
                <a:latin typeface="Trebuchet MS"/>
              </a:rPr>
              <a:t>月的所有新闻浏览记录，每条记录包括用户编号、新闻编号、浏览时间（精确到秒）以及新闻文本内容，其中用户编号已做匿名化处理，防止暴露用户隐私。</a:t>
            </a:r>
            <a:endParaRPr/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1" lang="zh-CN" sz="3600">
                <a:solidFill>
                  <a:srgbClr val="5fcbef"/>
                </a:solidFill>
                <a:latin typeface="Trebuchet MS"/>
              </a:rPr>
              <a:t>数据集介绍</a:t>
            </a:r>
            <a:endParaRPr/>
          </a:p>
        </p:txBody>
      </p:sp>
      <p:pic>
        <p:nvPicPr>
          <p:cNvPr id="136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731520" y="1553040"/>
            <a:ext cx="11064240" cy="4390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1" lang="zh-CN" sz="3600">
                <a:solidFill>
                  <a:srgbClr val="5fcbef"/>
                </a:solidFill>
                <a:latin typeface="Trebuchet MS"/>
              </a:rPr>
              <a:t>数据集介绍</a:t>
            </a:r>
            <a:endParaRPr/>
          </a:p>
        </p:txBody>
      </p:sp>
      <p:sp>
        <p:nvSpPr>
          <p:cNvPr id="138" name="TextShape 2"/>
          <p:cNvSpPr txBox="1"/>
          <p:nvPr/>
        </p:nvSpPr>
        <p:spPr>
          <a:xfrm>
            <a:off x="677160" y="1514520"/>
            <a:ext cx="8596440" cy="38804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zh-CN" sz="2800">
                <a:solidFill>
                  <a:srgbClr val="404040"/>
                </a:solidFill>
                <a:latin typeface="Trebuchet MS"/>
              </a:rPr>
              <a:t>训练数据：</a:t>
            </a:r>
            <a:endParaRPr/>
          </a:p>
          <a:p>
            <a:pPr>
              <a:lnSpc>
                <a:spcPct val="100000"/>
              </a:lnSpc>
            </a:pPr>
            <a:r>
              <a:rPr lang="zh-CN" sz="2800">
                <a:solidFill>
                  <a:srgbClr val="404040"/>
                </a:solidFill>
                <a:latin typeface="Trebuchet MS"/>
              </a:rPr>
              <a:t>训练集数据每一行为一个浏览记录，该行浏览记录包含</a:t>
            </a:r>
            <a:r>
              <a:rPr lang="zh-CN" sz="2800">
                <a:solidFill>
                  <a:srgbClr val="404040"/>
                </a:solidFill>
                <a:latin typeface="Trebuchet MS"/>
              </a:rPr>
              <a:t>6</a:t>
            </a:r>
            <a:r>
              <a:rPr lang="zh-CN" sz="2800">
                <a:solidFill>
                  <a:srgbClr val="404040"/>
                </a:solidFill>
                <a:latin typeface="Trebuchet MS"/>
              </a:rPr>
              <a:t>个字段，分别记录以下信息：</a:t>
            </a:r>
            <a:endParaRPr/>
          </a:p>
          <a:p>
            <a:pPr>
              <a:lnSpc>
                <a:spcPct val="100000"/>
              </a:lnSpc>
            </a:pPr>
            <a:r>
              <a:rPr lang="zh-CN" sz="2800">
                <a:solidFill>
                  <a:srgbClr val="404040"/>
                </a:solidFill>
                <a:latin typeface="Trebuchet MS"/>
              </a:rPr>
              <a:t>用户编号</a:t>
            </a:r>
            <a:r>
              <a:rPr lang="zh-CN" sz="2800">
                <a:solidFill>
                  <a:srgbClr val="404040"/>
                </a:solidFill>
                <a:latin typeface="Trebuchet MS"/>
              </a:rPr>
              <a:t>	</a:t>
            </a:r>
            <a:r>
              <a:rPr lang="zh-CN" sz="2800">
                <a:solidFill>
                  <a:srgbClr val="404040"/>
                </a:solidFill>
                <a:latin typeface="Trebuchet MS"/>
              </a:rPr>
              <a:t>新闻编号</a:t>
            </a:r>
            <a:r>
              <a:rPr lang="zh-CN" sz="2800">
                <a:solidFill>
                  <a:srgbClr val="404040"/>
                </a:solidFill>
                <a:latin typeface="Trebuchet MS"/>
              </a:rPr>
              <a:t>	</a:t>
            </a:r>
            <a:r>
              <a:rPr lang="zh-CN" sz="2800">
                <a:solidFill>
                  <a:srgbClr val="404040"/>
                </a:solidFill>
                <a:latin typeface="Trebuchet MS"/>
              </a:rPr>
              <a:t>浏览时间</a:t>
            </a:r>
            <a:r>
              <a:rPr lang="zh-CN" sz="2800">
                <a:solidFill>
                  <a:srgbClr val="404040"/>
                </a:solidFill>
                <a:latin typeface="Trebuchet MS"/>
              </a:rPr>
              <a:t>	</a:t>
            </a:r>
            <a:r>
              <a:rPr lang="zh-CN" sz="2800">
                <a:solidFill>
                  <a:srgbClr val="404040"/>
                </a:solidFill>
                <a:latin typeface="Trebuchet MS"/>
              </a:rPr>
              <a:t>新闻标题</a:t>
            </a:r>
            <a:r>
              <a:rPr lang="zh-CN" sz="2800">
                <a:solidFill>
                  <a:srgbClr val="404040"/>
                </a:solidFill>
                <a:latin typeface="Trebuchet MS"/>
              </a:rPr>
              <a:t>	</a:t>
            </a:r>
            <a:r>
              <a:rPr lang="zh-CN" sz="2800">
                <a:solidFill>
                  <a:srgbClr val="404040"/>
                </a:solidFill>
                <a:latin typeface="Trebuchet MS"/>
              </a:rPr>
              <a:t>新闻详细内容</a:t>
            </a:r>
            <a:r>
              <a:rPr lang="zh-CN" sz="2800">
                <a:solidFill>
                  <a:srgbClr val="404040"/>
                </a:solidFill>
                <a:latin typeface="Trebuchet MS"/>
              </a:rPr>
              <a:t>	</a:t>
            </a:r>
            <a:r>
              <a:rPr lang="zh-CN" sz="2800">
                <a:solidFill>
                  <a:srgbClr val="404040"/>
                </a:solidFill>
                <a:latin typeface="Trebuchet MS"/>
              </a:rPr>
              <a:t>新闻发表时间</a:t>
            </a:r>
            <a:endParaRPr/>
          </a:p>
          <a:p>
            <a:pPr>
              <a:lnSpc>
                <a:spcPct val="100000"/>
              </a:lnSpc>
            </a:pPr>
            <a:r>
              <a:rPr lang="zh-CN" sz="2800">
                <a:solidFill>
                  <a:srgbClr val="404040"/>
                </a:solidFill>
                <a:latin typeface="Trebuchet MS"/>
              </a:rPr>
              <a:t>字段之间用</a:t>
            </a:r>
            <a:r>
              <a:rPr lang="zh-CN" sz="2800">
                <a:solidFill>
                  <a:srgbClr val="404040"/>
                </a:solidFill>
                <a:latin typeface="Trebuchet MS"/>
              </a:rPr>
              <a:t>table</a:t>
            </a:r>
            <a:r>
              <a:rPr lang="zh-CN" sz="2800">
                <a:solidFill>
                  <a:srgbClr val="404040"/>
                </a:solidFill>
                <a:latin typeface="Trebuchet MS"/>
              </a:rPr>
              <a:t>符即”</a:t>
            </a:r>
            <a:r>
              <a:rPr lang="zh-CN" sz="2800">
                <a:solidFill>
                  <a:srgbClr val="404040"/>
                </a:solidFill>
                <a:latin typeface="Trebuchet MS"/>
              </a:rPr>
              <a:t>\t”</a:t>
            </a:r>
            <a:r>
              <a:rPr lang="zh-CN" sz="2800">
                <a:solidFill>
                  <a:srgbClr val="404040"/>
                </a:solidFill>
                <a:latin typeface="Trebuchet MS"/>
              </a:rPr>
              <a:t>隔开，文本编码为</a:t>
            </a:r>
            <a:r>
              <a:rPr lang="zh-CN" sz="2800">
                <a:solidFill>
                  <a:srgbClr val="404040"/>
                </a:solidFill>
                <a:latin typeface="Trebuchet MS"/>
              </a:rPr>
              <a:t>utf8</a:t>
            </a:r>
            <a:r>
              <a:rPr lang="zh-CN" sz="2800">
                <a:solidFill>
                  <a:srgbClr val="404040"/>
                </a:solidFill>
                <a:latin typeface="Trebuchet MS"/>
              </a:rPr>
              <a:t>编码格式，如下为截取训练集中的一行：</a:t>
            </a:r>
            <a:r>
              <a:rPr lang="zh-CN" sz="2800">
                <a:solidFill>
                  <a:srgbClr val="404040"/>
                </a:solidFill>
                <a:latin typeface="Trebuchet MS"/>
              </a:rPr>
              <a:t>	</a:t>
            </a:r>
            <a:r>
              <a:rPr lang="zh-CN" sz="2800">
                <a:solidFill>
                  <a:srgbClr val="404040"/>
                </a:solidFill>
                <a:latin typeface="Trebuchet MS"/>
              </a:rPr>
              <a:t>注：红色方框中的为文本中截取的一行。浏览时间为</a:t>
            </a:r>
            <a:r>
              <a:rPr lang="zh-CN" sz="2800">
                <a:solidFill>
                  <a:srgbClr val="404040"/>
                </a:solidFill>
                <a:latin typeface="Trebuchet MS"/>
              </a:rPr>
              <a:t>Unix</a:t>
            </a:r>
            <a:r>
              <a:rPr lang="zh-CN" sz="2800">
                <a:solidFill>
                  <a:srgbClr val="404040"/>
                </a:solidFill>
                <a:latin typeface="Trebuchet MS"/>
              </a:rPr>
              <a:t>时间戳，即是从</a:t>
            </a:r>
            <a:r>
              <a:rPr lang="zh-CN" sz="2800">
                <a:solidFill>
                  <a:srgbClr val="404040"/>
                </a:solidFill>
                <a:latin typeface="Trebuchet MS"/>
              </a:rPr>
              <a:t>1970</a:t>
            </a:r>
            <a:r>
              <a:rPr lang="zh-CN" sz="2800">
                <a:solidFill>
                  <a:srgbClr val="404040"/>
                </a:solidFill>
                <a:latin typeface="Trebuchet MS"/>
              </a:rPr>
              <a:t>年</a:t>
            </a:r>
            <a:r>
              <a:rPr lang="zh-CN" sz="2800">
                <a:solidFill>
                  <a:srgbClr val="404040"/>
                </a:solidFill>
                <a:latin typeface="Trebuchet MS"/>
              </a:rPr>
              <a:t>1</a:t>
            </a:r>
            <a:r>
              <a:rPr lang="zh-CN" sz="2800">
                <a:solidFill>
                  <a:srgbClr val="404040"/>
                </a:solidFill>
                <a:latin typeface="Trebuchet MS"/>
              </a:rPr>
              <a:t>月</a:t>
            </a:r>
            <a:r>
              <a:rPr lang="zh-CN" sz="2800">
                <a:solidFill>
                  <a:srgbClr val="404040"/>
                </a:solidFill>
                <a:latin typeface="Trebuchet MS"/>
              </a:rPr>
              <a:t>1</a:t>
            </a:r>
            <a:r>
              <a:rPr lang="zh-CN" sz="2800">
                <a:solidFill>
                  <a:srgbClr val="404040"/>
                </a:solidFill>
                <a:latin typeface="Trebuchet MS"/>
              </a:rPr>
              <a:t>日（</a:t>
            </a:r>
            <a:r>
              <a:rPr lang="zh-CN" sz="2800">
                <a:solidFill>
                  <a:srgbClr val="404040"/>
                </a:solidFill>
                <a:latin typeface="Trebuchet MS"/>
              </a:rPr>
              <a:t>UTC/GMT</a:t>
            </a:r>
            <a:r>
              <a:rPr lang="zh-CN" sz="2800">
                <a:solidFill>
                  <a:srgbClr val="404040"/>
                </a:solidFill>
                <a:latin typeface="Trebuchet MS"/>
              </a:rPr>
              <a:t>的午夜）开始所经过的秒数。</a:t>
            </a:r>
            <a:endParaRPr/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zh-CN" sz="4800">
                <a:solidFill>
                  <a:srgbClr val="5fcbef"/>
                </a:solidFill>
                <a:latin typeface="Trebuchet MS"/>
              </a:rPr>
              <a:t>概述</a:t>
            </a:r>
            <a:endParaRPr/>
          </a:p>
        </p:txBody>
      </p:sp>
      <p:sp>
        <p:nvSpPr>
          <p:cNvPr id="140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b="1" lang="zh-CN" sz="3600">
                <a:solidFill>
                  <a:srgbClr val="404040"/>
                </a:solidFill>
                <a:latin typeface="Trebuchet MS"/>
              </a:rPr>
              <a:t>发展背景</a:t>
            </a:r>
            <a:endParaRPr/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b="1" lang="zh-CN" sz="3600">
                <a:solidFill>
                  <a:srgbClr val="404040"/>
                </a:solidFill>
                <a:latin typeface="Trebuchet MS"/>
              </a:rPr>
              <a:t>解决策略</a:t>
            </a:r>
            <a:endParaRPr/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b="1" lang="zh-CN" sz="3600">
                <a:solidFill>
                  <a:srgbClr val="404040"/>
                </a:solidFill>
                <a:latin typeface="Trebuchet MS"/>
              </a:rPr>
              <a:t>数据集介绍</a:t>
            </a:r>
            <a:endParaRPr/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b="1" lang="zh-CN" sz="3600">
                <a:solidFill>
                  <a:srgbClr val="ffc000"/>
                </a:solidFill>
                <a:latin typeface="Trebuchet MS"/>
              </a:rPr>
              <a:t>算法步骤</a:t>
            </a:r>
            <a:endParaRPr/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b="1" lang="zh-CN" sz="3600">
                <a:solidFill>
                  <a:srgbClr val="404040"/>
                </a:solidFill>
                <a:latin typeface="Trebuchet MS"/>
              </a:rPr>
              <a:t>Q&amp;A</a:t>
            </a:r>
            <a:endParaRPr/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zh-CN" sz="3600">
                <a:solidFill>
                  <a:srgbClr val="5fcbef"/>
                </a:solidFill>
                <a:latin typeface="Trebuchet MS"/>
              </a:rPr>
              <a:t>算法步骤</a:t>
            </a:r>
            <a:endParaRPr/>
          </a:p>
        </p:txBody>
      </p:sp>
      <p:sp>
        <p:nvSpPr>
          <p:cNvPr id="142" name="TextShape 2"/>
          <p:cNvSpPr txBox="1"/>
          <p:nvPr/>
        </p:nvSpPr>
        <p:spPr>
          <a:xfrm>
            <a:off x="677160" y="2160720"/>
            <a:ext cx="9012240" cy="42033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zh-CN" sz="2800">
                <a:solidFill>
                  <a:srgbClr val="404040"/>
                </a:solidFill>
                <a:latin typeface="Trebuchet MS"/>
              </a:rPr>
              <a:t>对新闻进行聚类（打标签）</a:t>
            </a:r>
            <a:endParaRPr/>
          </a:p>
          <a:p>
            <a:pPr>
              <a:lnSpc>
                <a:spcPct val="100000"/>
              </a:lnSpc>
            </a:pPr>
            <a:r>
              <a:rPr lang="zh-CN" sz="2800">
                <a:solidFill>
                  <a:srgbClr val="404040"/>
                </a:solidFill>
                <a:latin typeface="Trebuchet MS"/>
              </a:rPr>
              <a:t>对新闻打标签，我们采用文本挖掘的相关算法，这里用到了</a:t>
            </a:r>
            <a:r>
              <a:rPr lang="zh-CN" sz="2800">
                <a:solidFill>
                  <a:srgbClr val="404040"/>
                </a:solidFill>
                <a:latin typeface="Trebuchet MS"/>
              </a:rPr>
              <a:t>TF.IDF</a:t>
            </a:r>
            <a:r>
              <a:rPr lang="zh-CN" sz="2800">
                <a:solidFill>
                  <a:srgbClr val="404040"/>
                </a:solidFill>
                <a:latin typeface="Trebuchet MS"/>
              </a:rPr>
              <a:t>。下面是它的一些公式及解析。</a:t>
            </a:r>
            <a:endParaRPr/>
          </a:p>
        </p:txBody>
      </p:sp>
      <p:pic>
        <p:nvPicPr>
          <p:cNvPr id="143" name="图片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899280" y="3798000"/>
            <a:ext cx="1571400" cy="475920"/>
          </a:xfrm>
          <a:prstGeom prst="rect">
            <a:avLst/>
          </a:prstGeom>
          <a:ln>
            <a:noFill/>
          </a:ln>
        </p:spPr>
      </p:pic>
      <p:pic>
        <p:nvPicPr>
          <p:cNvPr id="144" name="图片 4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810880" y="3769560"/>
            <a:ext cx="2276280" cy="533160"/>
          </a:xfrm>
          <a:prstGeom prst="rect">
            <a:avLst/>
          </a:prstGeom>
          <a:ln>
            <a:noFill/>
          </a:ln>
        </p:spPr>
      </p:pic>
      <p:pic>
        <p:nvPicPr>
          <p:cNvPr id="145" name="图片 5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5911920" y="3798000"/>
            <a:ext cx="1819080" cy="333000"/>
          </a:xfrm>
          <a:prstGeom prst="rect">
            <a:avLst/>
          </a:prstGeom>
          <a:ln>
            <a:noFill/>
          </a:ln>
        </p:spPr>
      </p:pic>
      <p:pic>
        <p:nvPicPr>
          <p:cNvPr id="146" name="图片 6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896400" y="4385160"/>
            <a:ext cx="4838400" cy="1199880"/>
          </a:xfrm>
          <a:prstGeom prst="rect">
            <a:avLst/>
          </a:prstGeom>
          <a:ln>
            <a:noFill/>
          </a:ln>
        </p:spPr>
      </p:pic>
      <p:pic>
        <p:nvPicPr>
          <p:cNvPr id="147" name="图片 7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677160" y="5459400"/>
            <a:ext cx="5057280" cy="904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zh-CN" sz="3600">
                <a:solidFill>
                  <a:srgbClr val="5fcbef"/>
                </a:solidFill>
                <a:latin typeface="Trebuchet MS"/>
              </a:rPr>
              <a:t>算法步骤</a:t>
            </a:r>
            <a:endParaRPr/>
          </a:p>
        </p:txBody>
      </p:sp>
      <p:sp>
        <p:nvSpPr>
          <p:cNvPr id="149" name="TextShape 2"/>
          <p:cNvSpPr txBox="1"/>
          <p:nvPr/>
        </p:nvSpPr>
        <p:spPr>
          <a:xfrm>
            <a:off x="677160" y="2160720"/>
            <a:ext cx="9012240" cy="42260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zh-CN" sz="2800">
                <a:solidFill>
                  <a:srgbClr val="404040"/>
                </a:solidFill>
                <a:latin typeface="Trebuchet MS"/>
              </a:rPr>
              <a:t>对新闻进行聚类（打标签）</a:t>
            </a:r>
            <a:endParaRPr/>
          </a:p>
          <a:p>
            <a:pPr>
              <a:lnSpc>
                <a:spcPct val="100000"/>
              </a:lnSpc>
            </a:pPr>
            <a:r>
              <a:rPr lang="zh-CN" sz="2800">
                <a:solidFill>
                  <a:srgbClr val="404040"/>
                </a:solidFill>
                <a:latin typeface="Trebuchet MS"/>
              </a:rPr>
              <a:t>先对文章提取分词，再计算每个分词的</a:t>
            </a:r>
            <a:r>
              <a:rPr lang="zh-CN" sz="2800">
                <a:solidFill>
                  <a:srgbClr val="404040"/>
                </a:solidFill>
                <a:latin typeface="Trebuchet MS"/>
              </a:rPr>
              <a:t>TF.IDF</a:t>
            </a:r>
            <a:r>
              <a:rPr lang="zh-CN" sz="2800">
                <a:solidFill>
                  <a:srgbClr val="404040"/>
                </a:solidFill>
                <a:latin typeface="Trebuchet MS"/>
              </a:rPr>
              <a:t>，找出前</a:t>
            </a:r>
            <a:r>
              <a:rPr lang="zh-CN" sz="2800">
                <a:solidFill>
                  <a:srgbClr val="404040"/>
                </a:solidFill>
                <a:latin typeface="Trebuchet MS"/>
              </a:rPr>
              <a:t>N</a:t>
            </a:r>
            <a:r>
              <a:rPr lang="zh-CN" sz="2800">
                <a:solidFill>
                  <a:srgbClr val="404040"/>
                </a:solidFill>
                <a:latin typeface="Trebuchet MS"/>
              </a:rPr>
              <a:t>条关键词，并形成词频矩阵，再根据词频矩阵进行聚类，构成文章的标签。</a:t>
            </a:r>
            <a:endParaRPr/>
          </a:p>
          <a:p>
            <a:pPr>
              <a:lnSpc>
                <a:spcPct val="100000"/>
              </a:lnSpc>
            </a:pPr>
            <a:r>
              <a:rPr lang="zh-CN" sz="2800">
                <a:solidFill>
                  <a:srgbClr val="404040"/>
                </a:solidFill>
                <a:latin typeface="Trebuchet MS"/>
              </a:rPr>
              <a:t>下面即为某篇文章的片断的结果（ </a:t>
            </a:r>
            <a:r>
              <a:rPr lang="zh-CN" sz="2800">
                <a:solidFill>
                  <a:srgbClr val="404040"/>
                </a:solidFill>
                <a:latin typeface="Trebuchet MS"/>
              </a:rPr>
              <a:t>TF.IDF </a:t>
            </a:r>
            <a:r>
              <a:rPr lang="zh-CN" sz="2800">
                <a:solidFill>
                  <a:srgbClr val="404040"/>
                </a:solidFill>
                <a:latin typeface="Trebuchet MS"/>
              </a:rPr>
              <a:t>）：</a:t>
            </a:r>
            <a:endParaRPr/>
          </a:p>
        </p:txBody>
      </p:sp>
      <p:pic>
        <p:nvPicPr>
          <p:cNvPr id="150" name="图片 8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77160" y="4644720"/>
            <a:ext cx="8596440" cy="1626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zh-CN" sz="3600">
                <a:solidFill>
                  <a:srgbClr val="5fcbef"/>
                </a:solidFill>
                <a:latin typeface="Trebuchet MS"/>
              </a:rPr>
              <a:t>算法步骤</a:t>
            </a:r>
            <a:endParaRPr/>
          </a:p>
        </p:txBody>
      </p:sp>
      <p:sp>
        <p:nvSpPr>
          <p:cNvPr id="152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zh-CN" sz="2800">
                <a:solidFill>
                  <a:srgbClr val="404040"/>
                </a:solidFill>
                <a:latin typeface="Trebuchet MS"/>
              </a:rPr>
              <a:t>对新闻分类</a:t>
            </a:r>
            <a:endParaRPr/>
          </a:p>
          <a:p>
            <a:pPr>
              <a:lnSpc>
                <a:spcPct val="100000"/>
              </a:lnSpc>
            </a:pPr>
            <a:r>
              <a:rPr lang="zh-CN" sz="2800">
                <a:solidFill>
                  <a:srgbClr val="404040"/>
                </a:solidFill>
                <a:latin typeface="Trebuchet MS"/>
              </a:rPr>
              <a:t>对新增的一条新闻，根据以往的语料库，对新闻进行分类，此后就可以交由用户推荐流程推荐给用户了。</a:t>
            </a:r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zh-CN" sz="3600">
                <a:solidFill>
                  <a:srgbClr val="5fcbef"/>
                </a:solidFill>
                <a:latin typeface="Trebuchet MS"/>
              </a:rPr>
              <a:t>他该被推荐哪篇文章？</a:t>
            </a:r>
            <a:endParaRPr/>
          </a:p>
        </p:txBody>
      </p:sp>
      <p:sp>
        <p:nvSpPr>
          <p:cNvPr id="111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/>
          <a:p>
            <a:endParaRPr/>
          </a:p>
        </p:txBody>
      </p:sp>
      <p:pic>
        <p:nvPicPr>
          <p:cNvPr id="112" name="图片 7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77160" y="2160720"/>
            <a:ext cx="8596440" cy="3880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zh-CN" sz="3600">
                <a:solidFill>
                  <a:srgbClr val="5fcbef"/>
                </a:solidFill>
                <a:latin typeface="Trebuchet MS"/>
              </a:rPr>
              <a:t>算法步骤</a:t>
            </a:r>
            <a:endParaRPr/>
          </a:p>
        </p:txBody>
      </p:sp>
      <p:sp>
        <p:nvSpPr>
          <p:cNvPr id="154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zh-CN" sz="2800">
                <a:solidFill>
                  <a:srgbClr val="404040"/>
                </a:solidFill>
                <a:latin typeface="Trebuchet MS"/>
              </a:rPr>
              <a:t>对用户打标签</a:t>
            </a:r>
            <a:endParaRPr/>
          </a:p>
          <a:p>
            <a:pPr>
              <a:lnSpc>
                <a:spcPct val="100000"/>
              </a:lnSpc>
            </a:pPr>
            <a:r>
              <a:rPr lang="zh-CN" sz="2800">
                <a:solidFill>
                  <a:srgbClr val="404040"/>
                </a:solidFill>
                <a:latin typeface="Trebuchet MS"/>
              </a:rPr>
              <a:t>根据用户所查阅的每篇文章对应的标签，对用户打标签，初步形成用户的偏好模型，这时就可以针对用户的不同类型推荐对应类型的新闻，同时用户的兴趣度模型会随着用户阅读量的增加而动态调整，随着时间的失推移，推荐会越来越精确。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zh-CN" sz="3600">
                <a:solidFill>
                  <a:srgbClr val="5fcbef"/>
                </a:solidFill>
                <a:latin typeface="Trebuchet MS"/>
              </a:rPr>
              <a:t>算法步骤</a:t>
            </a:r>
            <a:endParaRPr/>
          </a:p>
        </p:txBody>
      </p:sp>
      <p:sp>
        <p:nvSpPr>
          <p:cNvPr id="156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zh-CN" sz="2800">
                <a:solidFill>
                  <a:srgbClr val="404040"/>
                </a:solidFill>
                <a:latin typeface="Trebuchet MS"/>
              </a:rPr>
              <a:t>新闻推荐</a:t>
            </a:r>
            <a:endParaRPr/>
          </a:p>
          <a:p>
            <a:pPr>
              <a:lnSpc>
                <a:spcPct val="100000"/>
              </a:lnSpc>
            </a:pPr>
            <a:r>
              <a:rPr lang="zh-CN" sz="2800">
                <a:solidFill>
                  <a:srgbClr val="404040"/>
                </a:solidFill>
                <a:latin typeface="Trebuchet MS"/>
              </a:rPr>
              <a:t>计算同一类别下的所有用户最受欢迎的新闻条目，对其进行排序取权重大的推荐给用户，这里在排序时不一定票数最多的新闻就一定排在第一位，还要考虑时间维度上的衰减（类似</a:t>
            </a:r>
            <a:r>
              <a:rPr lang="zh-CN" sz="2800">
                <a:solidFill>
                  <a:srgbClr val="404040"/>
                </a:solidFill>
                <a:latin typeface="Trebuchet MS"/>
              </a:rPr>
              <a:t>hack news</a:t>
            </a:r>
            <a:r>
              <a:rPr lang="zh-CN" sz="2800">
                <a:solidFill>
                  <a:srgbClr val="404040"/>
                </a:solidFill>
                <a:latin typeface="Trebuchet MS"/>
              </a:rPr>
              <a:t>的重力衰减），然后根据权重来推荐。</a:t>
            </a:r>
            <a:endParaRPr/>
          </a:p>
        </p:txBody>
      </p:sp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zh-CN" sz="4800">
                <a:solidFill>
                  <a:srgbClr val="5fcbef"/>
                </a:solidFill>
                <a:latin typeface="Trebuchet MS"/>
              </a:rPr>
              <a:t>Q&amp;A</a:t>
            </a:r>
            <a:endParaRPr/>
          </a:p>
        </p:txBody>
      </p:sp>
      <p:sp>
        <p:nvSpPr>
          <p:cNvPr id="158" name="TextShape 2"/>
          <p:cNvSpPr txBox="1"/>
          <p:nvPr/>
        </p:nvSpPr>
        <p:spPr>
          <a:xfrm>
            <a:off x="2246760" y="2911320"/>
            <a:ext cx="4972320" cy="168768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b="1" lang="zh-CN" sz="9600">
                <a:solidFill>
                  <a:srgbClr val="ffc000"/>
                </a:solidFill>
                <a:latin typeface="Trebuchet MS"/>
              </a:rPr>
              <a:t>Thanks!</a:t>
            </a:r>
            <a:endParaRPr/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zh-CN" sz="4800">
                <a:solidFill>
                  <a:srgbClr val="5fcbef"/>
                </a:solidFill>
                <a:latin typeface="Trebuchet MS"/>
              </a:rPr>
              <a:t>概述</a:t>
            </a:r>
            <a:endParaRPr/>
          </a:p>
        </p:txBody>
      </p:sp>
      <p:sp>
        <p:nvSpPr>
          <p:cNvPr id="114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b="1" lang="zh-CN" sz="3600">
                <a:solidFill>
                  <a:srgbClr val="404040"/>
                </a:solidFill>
                <a:latin typeface="Trebuchet MS"/>
              </a:rPr>
              <a:t>发展背景</a:t>
            </a:r>
            <a:endParaRPr/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b="1" lang="zh-CN" sz="3600">
                <a:solidFill>
                  <a:srgbClr val="404040"/>
                </a:solidFill>
                <a:latin typeface="Trebuchet MS"/>
              </a:rPr>
              <a:t>解决策略</a:t>
            </a:r>
            <a:endParaRPr/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b="1" lang="zh-CN" sz="3600">
                <a:solidFill>
                  <a:srgbClr val="404040"/>
                </a:solidFill>
                <a:latin typeface="Trebuchet MS"/>
              </a:rPr>
              <a:t>数据集介绍</a:t>
            </a:r>
            <a:endParaRPr/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b="1" lang="zh-CN" sz="3600">
                <a:solidFill>
                  <a:srgbClr val="404040"/>
                </a:solidFill>
                <a:latin typeface="Trebuchet MS"/>
              </a:rPr>
              <a:t>算法步骤</a:t>
            </a:r>
            <a:endParaRPr/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b="1" lang="zh-CN" sz="3600">
                <a:solidFill>
                  <a:srgbClr val="404040"/>
                </a:solidFill>
                <a:latin typeface="Trebuchet MS"/>
              </a:rPr>
              <a:t>Q&amp;A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1" lang="zh-CN" sz="3600">
                <a:solidFill>
                  <a:srgbClr val="5fcbef"/>
                </a:solidFill>
                <a:latin typeface="Trebuchet MS"/>
              </a:rPr>
              <a:t>发展背景</a:t>
            </a:r>
            <a:r>
              <a:rPr b="1" lang="zh-CN" sz="3600">
                <a:solidFill>
                  <a:srgbClr val="5fcbef"/>
                </a:solidFill>
                <a:latin typeface="Trebuchet MS"/>
              </a:rPr>
              <a:t>
</a:t>
            </a:r>
            <a:endParaRPr/>
          </a:p>
        </p:txBody>
      </p:sp>
      <p:sp>
        <p:nvSpPr>
          <p:cNvPr id="116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zh-CN" sz="2800">
                <a:solidFill>
                  <a:srgbClr val="404040"/>
                </a:solidFill>
                <a:latin typeface="Trebuchet MS"/>
              </a:rPr>
              <a:t>随着近年来互联网的飞速发展，个性化推荐已成为各大主流网站的一项必不可少服务。提供各类新闻的门户网站是互联网上的传统服务，但是与当今蓬勃发展的电子商务网站相比，新闻的个性化推荐服务水平仍存在较大差距。一个互联网用户可能不会在线购物，但是绝大部分的互联网用户都会在线阅读新闻。因此资讯类网站的用户覆盖面更广，如果能够更好的挖掘用户的潜在兴趣并进行相应的新闻推荐，就能够产生更大的社会和经济价值。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1" lang="zh-CN" sz="3600">
                <a:solidFill>
                  <a:srgbClr val="5fcbef"/>
                </a:solidFill>
                <a:latin typeface="Trebuchet MS"/>
              </a:rPr>
              <a:t>发展背景</a:t>
            </a:r>
            <a:endParaRPr/>
          </a:p>
        </p:txBody>
      </p:sp>
      <p:sp>
        <p:nvSpPr>
          <p:cNvPr id="118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zh-CN" sz="2800">
                <a:solidFill>
                  <a:srgbClr val="404040"/>
                </a:solidFill>
                <a:latin typeface="Trebuchet MS"/>
              </a:rPr>
              <a:t>初步研究发现，同一个用户浏览的不同新闻的内容之间会存在一定的相似性和关联，物理世界完全不相关的用户也有可能拥有类似的新闻浏览兴趣。此外，用户浏览新闻的兴趣也会随着时间变化，这给推荐系统带来了新的机会和挑战。因此，希望通过对带有时间标记的用户浏览行为和新闻文本内容进行分析，挖掘用户的新闻浏览模式和变化规律，设计及时准确的推荐系统预测用户未来可能感兴趣的新闻。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zh-CN" sz="4800">
                <a:solidFill>
                  <a:srgbClr val="5fcbef"/>
                </a:solidFill>
                <a:latin typeface="Trebuchet MS"/>
              </a:rPr>
              <a:t>概述</a:t>
            </a:r>
            <a:endParaRPr/>
          </a:p>
        </p:txBody>
      </p:sp>
      <p:sp>
        <p:nvSpPr>
          <p:cNvPr id="120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b="1" lang="zh-CN" sz="3600">
                <a:solidFill>
                  <a:srgbClr val="404040"/>
                </a:solidFill>
                <a:latin typeface="Trebuchet MS"/>
              </a:rPr>
              <a:t>发展背景</a:t>
            </a:r>
            <a:endParaRPr/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b="1" lang="zh-CN" sz="3600">
                <a:solidFill>
                  <a:srgbClr val="ffc000"/>
                </a:solidFill>
                <a:latin typeface="Trebuchet MS"/>
              </a:rPr>
              <a:t>解决策略</a:t>
            </a:r>
            <a:endParaRPr/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b="1" lang="zh-CN" sz="3600">
                <a:solidFill>
                  <a:srgbClr val="404040"/>
                </a:solidFill>
                <a:latin typeface="Trebuchet MS"/>
              </a:rPr>
              <a:t>数据集介绍</a:t>
            </a:r>
            <a:endParaRPr/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b="1" lang="zh-CN" sz="3600">
                <a:solidFill>
                  <a:srgbClr val="404040"/>
                </a:solidFill>
                <a:latin typeface="Trebuchet MS"/>
              </a:rPr>
              <a:t>算法步骤</a:t>
            </a:r>
            <a:endParaRPr/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b="1" lang="zh-CN" sz="3600">
                <a:solidFill>
                  <a:srgbClr val="404040"/>
                </a:solidFill>
                <a:latin typeface="Trebuchet MS"/>
              </a:rPr>
              <a:t>Q&amp;A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zh-CN" sz="3600">
                <a:solidFill>
                  <a:srgbClr val="5fcbef"/>
                </a:solidFill>
                <a:latin typeface="Trebuchet MS"/>
              </a:rPr>
              <a:t>解决策略</a:t>
            </a:r>
            <a:endParaRPr/>
          </a:p>
        </p:txBody>
      </p:sp>
      <p:sp>
        <p:nvSpPr>
          <p:cNvPr id="122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zh-CN" sz="2800">
                <a:solidFill>
                  <a:srgbClr val="404040"/>
                </a:solidFill>
                <a:latin typeface="Trebuchet MS"/>
              </a:rPr>
              <a:t>基于新闻相似度推荐</a:t>
            </a:r>
            <a:endParaRPr/>
          </a:p>
          <a:p>
            <a:pPr>
              <a:lnSpc>
                <a:spcPct val="100000"/>
              </a:lnSpc>
            </a:pPr>
            <a:r>
              <a:rPr lang="zh-CN" sz="2800">
                <a:solidFill>
                  <a:srgbClr val="404040"/>
                </a:solidFill>
                <a:latin typeface="Trebuchet MS"/>
              </a:rPr>
              <a:t>可以理解为看了</a:t>
            </a:r>
            <a:r>
              <a:rPr lang="zh-CN" sz="2800">
                <a:solidFill>
                  <a:srgbClr val="404040"/>
                </a:solidFill>
                <a:latin typeface="Trebuchet MS"/>
              </a:rPr>
              <a:t>A</a:t>
            </a:r>
            <a:r>
              <a:rPr lang="zh-CN" sz="2800">
                <a:solidFill>
                  <a:srgbClr val="404040"/>
                </a:solidFill>
                <a:latin typeface="Trebuchet MS"/>
              </a:rPr>
              <a:t>新闻的同学和看</a:t>
            </a:r>
            <a:r>
              <a:rPr lang="zh-CN" sz="2800">
                <a:solidFill>
                  <a:srgbClr val="404040"/>
                </a:solidFill>
                <a:latin typeface="Trebuchet MS"/>
              </a:rPr>
              <a:t>B</a:t>
            </a:r>
            <a:r>
              <a:rPr lang="zh-CN" sz="2800">
                <a:solidFill>
                  <a:srgbClr val="404040"/>
                </a:solidFill>
                <a:latin typeface="Trebuchet MS"/>
              </a:rPr>
              <a:t>新闻同学的重合度，重合度越高，说明两则新闻的用户越重合，那么当一个用户看了</a:t>
            </a:r>
            <a:r>
              <a:rPr lang="zh-CN" sz="2800">
                <a:solidFill>
                  <a:srgbClr val="404040"/>
                </a:solidFill>
                <a:latin typeface="Trebuchet MS"/>
              </a:rPr>
              <a:t>A</a:t>
            </a:r>
            <a:r>
              <a:rPr lang="zh-CN" sz="2800">
                <a:solidFill>
                  <a:srgbClr val="404040"/>
                </a:solidFill>
                <a:latin typeface="Trebuchet MS"/>
              </a:rPr>
              <a:t>新闻的时候就可以对他推荐</a:t>
            </a:r>
            <a:r>
              <a:rPr lang="zh-CN" sz="2800">
                <a:solidFill>
                  <a:srgbClr val="404040"/>
                </a:solidFill>
                <a:latin typeface="Trebuchet MS"/>
              </a:rPr>
              <a:t>B</a:t>
            </a:r>
            <a:r>
              <a:rPr lang="zh-CN" sz="2800">
                <a:solidFill>
                  <a:srgbClr val="404040"/>
                </a:solidFill>
                <a:latin typeface="Trebuchet MS"/>
              </a:rPr>
              <a:t>新闻。并且对于一个新用户，只要看了一条新闻，立刻可以对他进行推荐。但是有个毛病，新闻的相似度的计算需要时间，也就是说不能对一条全新的新闻进行推荐。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zh-CN" sz="3600">
                <a:solidFill>
                  <a:srgbClr val="5fcbef"/>
                </a:solidFill>
                <a:latin typeface="Trebuchet MS"/>
              </a:rPr>
              <a:t>解决策略</a:t>
            </a:r>
            <a:endParaRPr/>
          </a:p>
        </p:txBody>
      </p:sp>
      <p:sp>
        <p:nvSpPr>
          <p:cNvPr id="124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zh-CN" sz="2800">
                <a:solidFill>
                  <a:srgbClr val="404040"/>
                </a:solidFill>
                <a:latin typeface="Trebuchet MS"/>
              </a:rPr>
              <a:t>基于用户相似度推荐</a:t>
            </a:r>
            <a:endParaRPr/>
          </a:p>
          <a:p>
            <a:pPr>
              <a:lnSpc>
                <a:spcPct val="100000"/>
              </a:lnSpc>
            </a:pPr>
            <a:r>
              <a:rPr lang="zh-CN" sz="2800">
                <a:solidFill>
                  <a:srgbClr val="404040"/>
                </a:solidFill>
                <a:latin typeface="Trebuchet MS"/>
              </a:rPr>
              <a:t>通过计算两个用户之间的相似度，比如有两个用户张三和李四，他们看的新闻重合度越高，说明他们的口味越相似，那么就可以把李四看过的张三没看过的推荐给张三。因为用户的相似度需要在后台计算，一般来说是每天计算一次，所以对一个新的用户来说会没有相似的用户，无法通过用户相似度进行推荐。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zh-CN" sz="3600">
                <a:solidFill>
                  <a:srgbClr val="5fcbef"/>
                </a:solidFill>
                <a:latin typeface="Trebuchet MS"/>
              </a:rPr>
              <a:t>解决策略</a:t>
            </a:r>
            <a:endParaRPr/>
          </a:p>
        </p:txBody>
      </p:sp>
      <p:sp>
        <p:nvSpPr>
          <p:cNvPr id="126" name="TextShape 2"/>
          <p:cNvSpPr txBox="1"/>
          <p:nvPr/>
        </p:nvSpPr>
        <p:spPr>
          <a:xfrm>
            <a:off x="677160" y="2160720"/>
            <a:ext cx="8596440" cy="40352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zh-CN" sz="2800">
                <a:solidFill>
                  <a:srgbClr val="404040"/>
                </a:solidFill>
                <a:latin typeface="Trebuchet MS"/>
              </a:rPr>
              <a:t>基于兴趣度的推荐</a:t>
            </a:r>
            <a:endParaRPr/>
          </a:p>
          <a:p>
            <a:pPr>
              <a:lnSpc>
                <a:spcPct val="100000"/>
              </a:lnSpc>
            </a:pPr>
            <a:r>
              <a:rPr lang="zh-CN" sz="2800">
                <a:solidFill>
                  <a:srgbClr val="404040"/>
                </a:solidFill>
                <a:latin typeface="Trebuchet MS"/>
              </a:rPr>
              <a:t>根据用户之前的对新闻的相关操作数据来构建他的兴趣模型，然后形成兴趣（标签）</a:t>
            </a:r>
            <a:r>
              <a:rPr lang="zh-CN" sz="2800">
                <a:solidFill>
                  <a:srgbClr val="404040"/>
                </a:solidFill>
                <a:latin typeface="Trebuchet MS"/>
              </a:rPr>
              <a:t>-</a:t>
            </a:r>
            <a:r>
              <a:rPr lang="zh-CN" sz="2800">
                <a:solidFill>
                  <a:srgbClr val="404040"/>
                </a:solidFill>
                <a:latin typeface="Trebuchet MS"/>
              </a:rPr>
              <a:t>权重对，兴趣的来源可以是订阅、阅读、阅读时长、点赞、互动、分享等，同时还要考虑时间维度上的衰减（类似</a:t>
            </a:r>
            <a:r>
              <a:rPr lang="zh-CN" sz="2800">
                <a:solidFill>
                  <a:srgbClr val="404040"/>
                </a:solidFill>
                <a:latin typeface="Trebuchet MS"/>
              </a:rPr>
              <a:t>hack news</a:t>
            </a:r>
            <a:r>
              <a:rPr lang="zh-CN" sz="2800">
                <a:solidFill>
                  <a:srgbClr val="404040"/>
                </a:solidFill>
                <a:latin typeface="Trebuchet MS"/>
              </a:rPr>
              <a:t>的重力衰减），然后根据权重来推荐（要么权重大于某一个阈值，要么在这个人的兴趣体系下做排序）。推荐精度从统计意义上，和算法调精以及历史预料的丰富程度有关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