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31"/>
  </p:notesMasterIdLst>
  <p:sldIdLst>
    <p:sldId id="256" r:id="rId2"/>
    <p:sldId id="257" r:id="rId3"/>
    <p:sldId id="258" r:id="rId4"/>
    <p:sldId id="266" r:id="rId5"/>
    <p:sldId id="260" r:id="rId6"/>
    <p:sldId id="259" r:id="rId7"/>
    <p:sldId id="267" r:id="rId8"/>
    <p:sldId id="261" r:id="rId9"/>
    <p:sldId id="262" r:id="rId10"/>
    <p:sldId id="263" r:id="rId11"/>
    <p:sldId id="265" r:id="rId12"/>
    <p:sldId id="269" r:id="rId13"/>
    <p:sldId id="273" r:id="rId14"/>
    <p:sldId id="274" r:id="rId15"/>
    <p:sldId id="277" r:id="rId16"/>
    <p:sldId id="280" r:id="rId17"/>
    <p:sldId id="284" r:id="rId18"/>
    <p:sldId id="285" r:id="rId19"/>
    <p:sldId id="281" r:id="rId20"/>
    <p:sldId id="282" r:id="rId21"/>
    <p:sldId id="283" r:id="rId22"/>
    <p:sldId id="270" r:id="rId23"/>
    <p:sldId id="272" r:id="rId24"/>
    <p:sldId id="278" r:id="rId25"/>
    <p:sldId id="279" r:id="rId26"/>
    <p:sldId id="271" r:id="rId27"/>
    <p:sldId id="264" r:id="rId28"/>
    <p:sldId id="275" r:id="rId29"/>
    <p:sldId id="276"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11" autoAdjust="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B1B9D7-A3D4-472A-AB9E-55C3C9F3E58F}" type="datetimeFigureOut">
              <a:rPr lang="zh-CN" altLang="en-US" smtClean="0"/>
              <a:t>2015/6/30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72C975-446F-4A02-A35D-5CF43ADFD0EB}" type="slidenum">
              <a:rPr lang="zh-CN" altLang="en-US" smtClean="0"/>
              <a:t>‹#›</a:t>
            </a:fld>
            <a:endParaRPr lang="zh-CN" altLang="en-US"/>
          </a:p>
        </p:txBody>
      </p:sp>
    </p:spTree>
    <p:extLst>
      <p:ext uri="{BB962C8B-B14F-4D97-AF65-F5344CB8AC3E}">
        <p14:creationId xmlns:p14="http://schemas.microsoft.com/office/powerpoint/2010/main" val="952146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72C975-446F-4A02-A35D-5CF43ADFD0EB}" type="slidenum">
              <a:rPr lang="zh-CN" altLang="en-US" smtClean="0"/>
              <a:t>25</a:t>
            </a:fld>
            <a:endParaRPr lang="zh-CN" altLang="en-US"/>
          </a:p>
        </p:txBody>
      </p:sp>
    </p:spTree>
    <p:extLst>
      <p:ext uri="{BB962C8B-B14F-4D97-AF65-F5344CB8AC3E}">
        <p14:creationId xmlns:p14="http://schemas.microsoft.com/office/powerpoint/2010/main" val="550587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72C975-446F-4A02-A35D-5CF43ADFD0EB}" type="slidenum">
              <a:rPr lang="zh-CN" altLang="en-US" smtClean="0"/>
              <a:t>27</a:t>
            </a:fld>
            <a:endParaRPr lang="zh-CN" altLang="en-US"/>
          </a:p>
        </p:txBody>
      </p:sp>
    </p:spTree>
    <p:extLst>
      <p:ext uri="{BB962C8B-B14F-4D97-AF65-F5344CB8AC3E}">
        <p14:creationId xmlns:p14="http://schemas.microsoft.com/office/powerpoint/2010/main" val="2771462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06368DE-5FFA-4546-A085-8327D53F46C6}" type="datetimeFigureOut">
              <a:rPr lang="zh-CN" altLang="en-US" smtClean="0"/>
              <a:t>2015/6/30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6144171-A81A-4797-9840-316612A0522A}" type="slidenum">
              <a:rPr lang="zh-CN" altLang="en-US" smtClean="0"/>
              <a:t>‹#›</a:t>
            </a:fld>
            <a:endParaRPr lang="zh-CN" altLang="en-US"/>
          </a:p>
        </p:txBody>
      </p:sp>
    </p:spTree>
    <p:extLst>
      <p:ext uri="{BB962C8B-B14F-4D97-AF65-F5344CB8AC3E}">
        <p14:creationId xmlns:p14="http://schemas.microsoft.com/office/powerpoint/2010/main" val="3956519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06368DE-5FFA-4546-A085-8327D53F46C6}" type="datetimeFigureOut">
              <a:rPr lang="zh-CN" altLang="en-US" smtClean="0"/>
              <a:t>2015/6/30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6144171-A81A-4797-9840-316612A0522A}" type="slidenum">
              <a:rPr lang="zh-CN" altLang="en-US" smtClean="0"/>
              <a:t>‹#›</a:t>
            </a:fld>
            <a:endParaRPr lang="zh-CN" altLang="en-US"/>
          </a:p>
        </p:txBody>
      </p:sp>
    </p:spTree>
    <p:extLst>
      <p:ext uri="{BB962C8B-B14F-4D97-AF65-F5344CB8AC3E}">
        <p14:creationId xmlns:p14="http://schemas.microsoft.com/office/powerpoint/2010/main" val="3910071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06368DE-5FFA-4546-A085-8327D53F46C6}" type="datetimeFigureOut">
              <a:rPr lang="zh-CN" altLang="en-US" smtClean="0"/>
              <a:t>2015/6/30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6144171-A81A-4797-9840-316612A0522A}"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87025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06368DE-5FFA-4546-A085-8327D53F46C6}" type="datetimeFigureOut">
              <a:rPr lang="zh-CN" altLang="en-US" smtClean="0"/>
              <a:t>2015/6/30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6144171-A81A-4797-9840-316612A0522A}" type="slidenum">
              <a:rPr lang="zh-CN" altLang="en-US" smtClean="0"/>
              <a:t>‹#›</a:t>
            </a:fld>
            <a:endParaRPr lang="zh-CN" altLang="en-US"/>
          </a:p>
        </p:txBody>
      </p:sp>
    </p:spTree>
    <p:extLst>
      <p:ext uri="{BB962C8B-B14F-4D97-AF65-F5344CB8AC3E}">
        <p14:creationId xmlns:p14="http://schemas.microsoft.com/office/powerpoint/2010/main" val="556118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06368DE-5FFA-4546-A085-8327D53F46C6}" type="datetimeFigureOut">
              <a:rPr lang="zh-CN" altLang="en-US" smtClean="0"/>
              <a:t>2015/6/30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6144171-A81A-4797-9840-316612A0522A}"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5825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06368DE-5FFA-4546-A085-8327D53F46C6}" type="datetimeFigureOut">
              <a:rPr lang="zh-CN" altLang="en-US" smtClean="0"/>
              <a:t>2015/6/30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6144171-A81A-4797-9840-316612A0522A}" type="slidenum">
              <a:rPr lang="zh-CN" altLang="en-US" smtClean="0"/>
              <a:t>‹#›</a:t>
            </a:fld>
            <a:endParaRPr lang="zh-CN" altLang="en-US"/>
          </a:p>
        </p:txBody>
      </p:sp>
    </p:spTree>
    <p:extLst>
      <p:ext uri="{BB962C8B-B14F-4D97-AF65-F5344CB8AC3E}">
        <p14:creationId xmlns:p14="http://schemas.microsoft.com/office/powerpoint/2010/main" val="11669658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06368DE-5FFA-4546-A085-8327D53F46C6}" type="datetimeFigureOut">
              <a:rPr lang="zh-CN" altLang="en-US" smtClean="0"/>
              <a:t>2015/6/30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6144171-A81A-4797-9840-316612A0522A}" type="slidenum">
              <a:rPr lang="zh-CN" altLang="en-US" smtClean="0"/>
              <a:t>‹#›</a:t>
            </a:fld>
            <a:endParaRPr lang="zh-CN" altLang="en-US"/>
          </a:p>
        </p:txBody>
      </p:sp>
    </p:spTree>
    <p:extLst>
      <p:ext uri="{BB962C8B-B14F-4D97-AF65-F5344CB8AC3E}">
        <p14:creationId xmlns:p14="http://schemas.microsoft.com/office/powerpoint/2010/main" val="7578514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06368DE-5FFA-4546-A085-8327D53F46C6}" type="datetimeFigureOut">
              <a:rPr lang="zh-CN" altLang="en-US" smtClean="0"/>
              <a:t>2015/6/30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6144171-A81A-4797-9840-316612A0522A}" type="slidenum">
              <a:rPr lang="zh-CN" altLang="en-US" smtClean="0"/>
              <a:t>‹#›</a:t>
            </a:fld>
            <a:endParaRPr lang="zh-CN" altLang="en-US"/>
          </a:p>
        </p:txBody>
      </p:sp>
    </p:spTree>
    <p:extLst>
      <p:ext uri="{BB962C8B-B14F-4D97-AF65-F5344CB8AC3E}">
        <p14:creationId xmlns:p14="http://schemas.microsoft.com/office/powerpoint/2010/main" val="199238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06368DE-5FFA-4546-A085-8327D53F46C6}" type="datetimeFigureOut">
              <a:rPr lang="zh-CN" altLang="en-US" smtClean="0"/>
              <a:t>2015/6/30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6144171-A81A-4797-9840-316612A0522A}" type="slidenum">
              <a:rPr lang="zh-CN" altLang="en-US" smtClean="0"/>
              <a:t>‹#›</a:t>
            </a:fld>
            <a:endParaRPr lang="zh-CN" altLang="en-US"/>
          </a:p>
        </p:txBody>
      </p:sp>
    </p:spTree>
    <p:extLst>
      <p:ext uri="{BB962C8B-B14F-4D97-AF65-F5344CB8AC3E}">
        <p14:creationId xmlns:p14="http://schemas.microsoft.com/office/powerpoint/2010/main" val="3087816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06368DE-5FFA-4546-A085-8327D53F46C6}" type="datetimeFigureOut">
              <a:rPr lang="zh-CN" altLang="en-US" smtClean="0"/>
              <a:t>2015/6/30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6144171-A81A-4797-9840-316612A0522A}" type="slidenum">
              <a:rPr lang="zh-CN" altLang="en-US" smtClean="0"/>
              <a:t>‹#›</a:t>
            </a:fld>
            <a:endParaRPr lang="zh-CN" altLang="en-US"/>
          </a:p>
        </p:txBody>
      </p:sp>
    </p:spTree>
    <p:extLst>
      <p:ext uri="{BB962C8B-B14F-4D97-AF65-F5344CB8AC3E}">
        <p14:creationId xmlns:p14="http://schemas.microsoft.com/office/powerpoint/2010/main" val="2589489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06368DE-5FFA-4546-A085-8327D53F46C6}" type="datetimeFigureOut">
              <a:rPr lang="zh-CN" altLang="en-US" smtClean="0"/>
              <a:t>2015/6/30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6144171-A81A-4797-9840-316612A0522A}" type="slidenum">
              <a:rPr lang="zh-CN" altLang="en-US" smtClean="0"/>
              <a:t>‹#›</a:t>
            </a:fld>
            <a:endParaRPr lang="zh-CN" altLang="en-US"/>
          </a:p>
        </p:txBody>
      </p:sp>
    </p:spTree>
    <p:extLst>
      <p:ext uri="{BB962C8B-B14F-4D97-AF65-F5344CB8AC3E}">
        <p14:creationId xmlns:p14="http://schemas.microsoft.com/office/powerpoint/2010/main" val="1104262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06368DE-5FFA-4546-A085-8327D53F46C6}" type="datetimeFigureOut">
              <a:rPr lang="zh-CN" altLang="en-US" smtClean="0"/>
              <a:t>2015/6/30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6144171-A81A-4797-9840-316612A0522A}" type="slidenum">
              <a:rPr lang="zh-CN" altLang="en-US" smtClean="0"/>
              <a:t>‹#›</a:t>
            </a:fld>
            <a:endParaRPr lang="zh-CN" altLang="en-US"/>
          </a:p>
        </p:txBody>
      </p:sp>
    </p:spTree>
    <p:extLst>
      <p:ext uri="{BB962C8B-B14F-4D97-AF65-F5344CB8AC3E}">
        <p14:creationId xmlns:p14="http://schemas.microsoft.com/office/powerpoint/2010/main" val="1764478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06368DE-5FFA-4546-A085-8327D53F46C6}" type="datetimeFigureOut">
              <a:rPr lang="zh-CN" altLang="en-US" smtClean="0"/>
              <a:t>2015/6/30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6144171-A81A-4797-9840-316612A0522A}" type="slidenum">
              <a:rPr lang="zh-CN" altLang="en-US" smtClean="0"/>
              <a:t>‹#›</a:t>
            </a:fld>
            <a:endParaRPr lang="zh-CN" altLang="en-US"/>
          </a:p>
        </p:txBody>
      </p:sp>
    </p:spTree>
    <p:extLst>
      <p:ext uri="{BB962C8B-B14F-4D97-AF65-F5344CB8AC3E}">
        <p14:creationId xmlns:p14="http://schemas.microsoft.com/office/powerpoint/2010/main" val="896986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6368DE-5FFA-4546-A085-8327D53F46C6}" type="datetimeFigureOut">
              <a:rPr lang="zh-CN" altLang="en-US" smtClean="0"/>
              <a:t>2015/6/30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6144171-A81A-4797-9840-316612A0522A}" type="slidenum">
              <a:rPr lang="zh-CN" altLang="en-US" smtClean="0"/>
              <a:t>‹#›</a:t>
            </a:fld>
            <a:endParaRPr lang="zh-CN" altLang="en-US"/>
          </a:p>
        </p:txBody>
      </p:sp>
    </p:spTree>
    <p:extLst>
      <p:ext uri="{BB962C8B-B14F-4D97-AF65-F5344CB8AC3E}">
        <p14:creationId xmlns:p14="http://schemas.microsoft.com/office/powerpoint/2010/main" val="1347722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06368DE-5FFA-4546-A085-8327D53F46C6}" type="datetimeFigureOut">
              <a:rPr lang="zh-CN" altLang="en-US" smtClean="0"/>
              <a:t>2015/6/30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6144171-A81A-4797-9840-316612A0522A}" type="slidenum">
              <a:rPr lang="zh-CN" altLang="en-US" smtClean="0"/>
              <a:t>‹#›</a:t>
            </a:fld>
            <a:endParaRPr lang="zh-CN" altLang="en-US"/>
          </a:p>
        </p:txBody>
      </p:sp>
    </p:spTree>
    <p:extLst>
      <p:ext uri="{BB962C8B-B14F-4D97-AF65-F5344CB8AC3E}">
        <p14:creationId xmlns:p14="http://schemas.microsoft.com/office/powerpoint/2010/main" val="3802090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6144171-A81A-4797-9840-316612A0522A}" type="slidenum">
              <a:rPr lang="zh-CN" altLang="en-US" smtClean="0"/>
              <a:t>‹#›</a:t>
            </a:fld>
            <a:endParaRPr lang="zh-CN" altLang="en-US"/>
          </a:p>
        </p:txBody>
      </p:sp>
      <p:sp>
        <p:nvSpPr>
          <p:cNvPr id="5" name="Date Placeholder 4"/>
          <p:cNvSpPr>
            <a:spLocks noGrp="1"/>
          </p:cNvSpPr>
          <p:nvPr>
            <p:ph type="dt" sz="half" idx="10"/>
          </p:nvPr>
        </p:nvSpPr>
        <p:spPr/>
        <p:txBody>
          <a:bodyPr/>
          <a:lstStyle/>
          <a:p>
            <a:fld id="{106368DE-5FFA-4546-A085-8327D53F46C6}" type="datetimeFigureOut">
              <a:rPr lang="zh-CN" altLang="en-US" smtClean="0"/>
              <a:t>2015/6/30</a:t>
            </a:fld>
            <a:endParaRPr lang="zh-CN" altLang="en-US"/>
          </a:p>
        </p:txBody>
      </p:sp>
    </p:spTree>
    <p:extLst>
      <p:ext uri="{BB962C8B-B14F-4D97-AF65-F5344CB8AC3E}">
        <p14:creationId xmlns:p14="http://schemas.microsoft.com/office/powerpoint/2010/main" val="3086084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06368DE-5FFA-4546-A085-8327D53F46C6}" type="datetimeFigureOut">
              <a:rPr lang="zh-CN" altLang="en-US" smtClean="0"/>
              <a:t>2015/6/30</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6144171-A81A-4797-9840-316612A0522A}" type="slidenum">
              <a:rPr lang="zh-CN" altLang="en-US" smtClean="0"/>
              <a:t>‹#›</a:t>
            </a:fld>
            <a:endParaRPr lang="zh-CN" altLang="en-US"/>
          </a:p>
        </p:txBody>
      </p:sp>
    </p:spTree>
    <p:extLst>
      <p:ext uri="{BB962C8B-B14F-4D97-AF65-F5344CB8AC3E}">
        <p14:creationId xmlns:p14="http://schemas.microsoft.com/office/powerpoint/2010/main" val="2819377296"/>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5999" y="671268"/>
            <a:ext cx="7766936" cy="1646302"/>
          </a:xfrm>
        </p:spPr>
        <p:txBody>
          <a:bodyPr/>
          <a:lstStyle/>
          <a:p>
            <a:pPr algn="ctr"/>
            <a:r>
              <a:rPr lang="zh-CN" altLang="en-US" dirty="0" smtClean="0"/>
              <a:t>新闻推荐系统</a:t>
            </a:r>
            <a:endParaRPr lang="zh-CN" altLang="en-US" dirty="0"/>
          </a:p>
        </p:txBody>
      </p:sp>
      <p:sp>
        <p:nvSpPr>
          <p:cNvPr id="3" name="副标题 2"/>
          <p:cNvSpPr>
            <a:spLocks noGrp="1"/>
          </p:cNvSpPr>
          <p:nvPr>
            <p:ph type="subTitle" idx="1"/>
          </p:nvPr>
        </p:nvSpPr>
        <p:spPr>
          <a:xfrm>
            <a:off x="1466123" y="3695991"/>
            <a:ext cx="2505376" cy="2527388"/>
          </a:xfrm>
        </p:spPr>
        <p:txBody>
          <a:bodyPr>
            <a:normAutofit/>
          </a:bodyPr>
          <a:lstStyle/>
          <a:p>
            <a:pPr algn="l"/>
            <a:r>
              <a:rPr lang="zh-CN" altLang="en-US" dirty="0"/>
              <a:t>项目组成员：</a:t>
            </a:r>
            <a:endParaRPr lang="en-US" altLang="zh-CN" dirty="0"/>
          </a:p>
          <a:p>
            <a:pPr algn="l"/>
            <a:r>
              <a:rPr lang="en-US" altLang="zh-CN" dirty="0"/>
              <a:t>1501220056 </a:t>
            </a:r>
            <a:r>
              <a:rPr lang="zh-CN" altLang="en-US" dirty="0"/>
              <a:t>康安龙</a:t>
            </a:r>
            <a:endParaRPr lang="en-US" altLang="zh-CN" dirty="0"/>
          </a:p>
          <a:p>
            <a:pPr algn="l"/>
            <a:r>
              <a:rPr lang="en-US" altLang="zh-CN" dirty="0"/>
              <a:t>1501220053 </a:t>
            </a:r>
            <a:r>
              <a:rPr lang="zh-CN" altLang="en-US" dirty="0"/>
              <a:t>和军尧</a:t>
            </a:r>
            <a:endParaRPr lang="en-US" altLang="zh-CN" dirty="0"/>
          </a:p>
          <a:p>
            <a:pPr algn="l"/>
            <a:r>
              <a:rPr lang="en-US" altLang="zh-CN" dirty="0"/>
              <a:t>1501220070 </a:t>
            </a:r>
            <a:r>
              <a:rPr lang="zh-CN" altLang="en-US" dirty="0"/>
              <a:t>刘臻</a:t>
            </a:r>
            <a:endParaRPr lang="en-US" altLang="zh-CN" dirty="0"/>
          </a:p>
          <a:p>
            <a:pPr algn="l"/>
            <a:r>
              <a:rPr lang="en-US" altLang="zh-CN" dirty="0"/>
              <a:t>1501220079 </a:t>
            </a:r>
            <a:r>
              <a:rPr lang="zh-CN" altLang="en-US" dirty="0"/>
              <a:t>宋思儒</a:t>
            </a:r>
            <a:endParaRPr lang="en-US" altLang="zh-CN" dirty="0"/>
          </a:p>
          <a:p>
            <a:pPr algn="l"/>
            <a:r>
              <a:rPr lang="en-US" altLang="zh-CN" dirty="0"/>
              <a:t>1501220097 </a:t>
            </a:r>
            <a:r>
              <a:rPr lang="zh-CN" altLang="en-US" dirty="0"/>
              <a:t>张琳</a:t>
            </a:r>
            <a:endParaRPr lang="en-US" altLang="zh-CN" dirty="0"/>
          </a:p>
          <a:p>
            <a:endParaRPr lang="zh-CN" altLang="en-US" dirty="0"/>
          </a:p>
        </p:txBody>
      </p:sp>
    </p:spTree>
    <p:extLst>
      <p:ext uri="{BB962C8B-B14F-4D97-AF65-F5344CB8AC3E}">
        <p14:creationId xmlns:p14="http://schemas.microsoft.com/office/powerpoint/2010/main" val="42613051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对每篇新闻聚类</a:t>
            </a:r>
            <a:endParaRPr lang="zh-CN" altLang="en-US" dirty="0"/>
          </a:p>
        </p:txBody>
      </p:sp>
      <p:sp>
        <p:nvSpPr>
          <p:cNvPr id="3" name="内容占位符 2"/>
          <p:cNvSpPr>
            <a:spLocks noGrp="1"/>
          </p:cNvSpPr>
          <p:nvPr>
            <p:ph idx="1"/>
          </p:nvPr>
        </p:nvSpPr>
        <p:spPr>
          <a:xfrm>
            <a:off x="677334" y="2160589"/>
            <a:ext cx="8596668" cy="4199268"/>
          </a:xfrm>
        </p:spPr>
        <p:txBody>
          <a:bodyPr>
            <a:normAutofit/>
          </a:bodyPr>
          <a:lstStyle/>
          <a:p>
            <a:r>
              <a:rPr lang="zh-CN" altLang="en-US" sz="2800" dirty="0" smtClean="0"/>
              <a:t>生成</a:t>
            </a:r>
            <a:r>
              <a:rPr lang="en-US" altLang="zh-CN" sz="2800" dirty="0" smtClean="0"/>
              <a:t>SEQ</a:t>
            </a:r>
            <a:r>
              <a:rPr lang="zh-CN" altLang="en-US" sz="2800" dirty="0" smtClean="0"/>
              <a:t>文件</a:t>
            </a:r>
            <a:endParaRPr lang="en-US" altLang="zh-CN" sz="2800" dirty="0" smtClean="0"/>
          </a:p>
          <a:p>
            <a:pPr marL="0" indent="0">
              <a:buNone/>
            </a:pPr>
            <a:r>
              <a:rPr lang="zh-CN" altLang="en-US" sz="2800" dirty="0" smtClean="0"/>
              <a:t>用</a:t>
            </a:r>
            <a:r>
              <a:rPr lang="en-US" altLang="zh-CN" sz="2800" dirty="0" smtClean="0"/>
              <a:t>mahout</a:t>
            </a:r>
            <a:r>
              <a:rPr lang="zh-CN" altLang="en-US" sz="2800" dirty="0" smtClean="0"/>
              <a:t>将原始存有新闻词频矩阵的</a:t>
            </a:r>
            <a:r>
              <a:rPr lang="en-US" altLang="zh-CN" sz="2800" dirty="0" smtClean="0"/>
              <a:t>txt</a:t>
            </a:r>
            <a:r>
              <a:rPr lang="zh-CN" altLang="en-US" sz="2800" dirty="0" smtClean="0"/>
              <a:t>文件转为</a:t>
            </a:r>
            <a:r>
              <a:rPr lang="en-US" altLang="zh-CN" sz="2800" dirty="0"/>
              <a:t>SEQ</a:t>
            </a:r>
            <a:r>
              <a:rPr lang="zh-CN" altLang="en-US" sz="2800" dirty="0" smtClean="0"/>
              <a:t>文件，形如下面的转换：</a:t>
            </a:r>
            <a:endParaRPr lang="en-US" altLang="zh-CN" sz="2800" dirty="0" smtClean="0"/>
          </a:p>
          <a:p>
            <a:pPr marL="0" indent="0">
              <a:buNone/>
            </a:pPr>
            <a:r>
              <a:rPr lang="zh-CN" altLang="en-US" sz="2800" dirty="0" smtClean="0"/>
              <a:t>原始数据：</a:t>
            </a:r>
            <a:r>
              <a:rPr lang="en-US" altLang="zh-CN" sz="2800" dirty="0" smtClean="0"/>
              <a:t>1 0 1 0</a:t>
            </a:r>
          </a:p>
          <a:p>
            <a:pPr marL="0" indent="0">
              <a:buNone/>
            </a:pPr>
            <a:r>
              <a:rPr lang="zh-CN" altLang="en-US" sz="2800" dirty="0" smtClean="0"/>
              <a:t>转换后为：</a:t>
            </a:r>
            <a:r>
              <a:rPr lang="en-US" altLang="zh-CN" sz="2800" dirty="0"/>
              <a:t>Key: </a:t>
            </a:r>
            <a:r>
              <a:rPr lang="en-US" altLang="zh-CN" sz="2800" dirty="0" smtClean="0"/>
              <a:t>xx: </a:t>
            </a:r>
            <a:r>
              <a:rPr lang="en-US" altLang="zh-CN" sz="2800" dirty="0"/>
              <a:t>Value: </a:t>
            </a:r>
            <a:r>
              <a:rPr lang="en-US" altLang="zh-CN" sz="2800" dirty="0" smtClean="0"/>
              <a:t>{0:1,2:1}</a:t>
            </a:r>
            <a:r>
              <a:rPr lang="zh-CN" altLang="en-US" sz="2800" dirty="0" smtClean="0"/>
              <a:t>，样例如下：</a:t>
            </a:r>
            <a:endParaRPr lang="en-US" altLang="zh-CN" sz="2800" dirty="0"/>
          </a:p>
          <a:p>
            <a:endParaRPr lang="en-US" altLang="zh-CN" sz="2800" dirty="0"/>
          </a:p>
          <a:p>
            <a:endParaRPr lang="zh-CN" altLang="en-US" sz="2800" dirty="0"/>
          </a:p>
        </p:txBody>
      </p:sp>
      <p:pic>
        <p:nvPicPr>
          <p:cNvPr id="4" name="图片 3"/>
          <p:cNvPicPr>
            <a:picLocks noChangeAspect="1"/>
          </p:cNvPicPr>
          <p:nvPr/>
        </p:nvPicPr>
        <p:blipFill>
          <a:blip r:embed="rId2"/>
          <a:stretch>
            <a:fillRect/>
          </a:stretch>
        </p:blipFill>
        <p:spPr>
          <a:xfrm>
            <a:off x="677334" y="4894277"/>
            <a:ext cx="8596668" cy="1465579"/>
          </a:xfrm>
          <a:prstGeom prst="rect">
            <a:avLst/>
          </a:prstGeom>
        </p:spPr>
      </p:pic>
    </p:spTree>
    <p:extLst>
      <p:ext uri="{BB962C8B-B14F-4D97-AF65-F5344CB8AC3E}">
        <p14:creationId xmlns:p14="http://schemas.microsoft.com/office/powerpoint/2010/main" val="4061020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对每篇</a:t>
            </a:r>
            <a:r>
              <a:rPr lang="zh-CN" altLang="en-US" smtClean="0"/>
              <a:t>新闻聚类</a:t>
            </a:r>
            <a:endParaRPr lang="zh-CN" altLang="en-US" dirty="0"/>
          </a:p>
        </p:txBody>
      </p:sp>
      <p:sp>
        <p:nvSpPr>
          <p:cNvPr id="3" name="内容占位符 2"/>
          <p:cNvSpPr>
            <a:spLocks noGrp="1"/>
          </p:cNvSpPr>
          <p:nvPr>
            <p:ph idx="1"/>
          </p:nvPr>
        </p:nvSpPr>
        <p:spPr>
          <a:xfrm>
            <a:off x="677334" y="1546440"/>
            <a:ext cx="8596668" cy="5311560"/>
          </a:xfrm>
        </p:spPr>
        <p:txBody>
          <a:bodyPr>
            <a:normAutofit/>
          </a:bodyPr>
          <a:lstStyle/>
          <a:p>
            <a:r>
              <a:rPr lang="en-US" altLang="zh-CN" sz="2800" dirty="0"/>
              <a:t>K-MEANS</a:t>
            </a:r>
            <a:r>
              <a:rPr lang="zh-CN" altLang="en-US" sz="2800" dirty="0"/>
              <a:t>聚类</a:t>
            </a:r>
            <a:endParaRPr lang="en-US" altLang="zh-CN" sz="2800" dirty="0"/>
          </a:p>
          <a:p>
            <a:pPr marL="0" indent="0">
              <a:buNone/>
            </a:pPr>
            <a:r>
              <a:rPr lang="zh-CN" altLang="en-US" sz="2800" dirty="0" smtClean="0"/>
              <a:t>选择合适的</a:t>
            </a:r>
            <a:r>
              <a:rPr lang="en-US" altLang="zh-CN" sz="2800" dirty="0" smtClean="0"/>
              <a:t>k</a:t>
            </a:r>
            <a:r>
              <a:rPr lang="zh-CN" altLang="en-US" sz="2800" dirty="0" smtClean="0"/>
              <a:t>值及迭代次数，并随机选择</a:t>
            </a:r>
            <a:r>
              <a:rPr lang="en-US" altLang="zh-CN" sz="2800" dirty="0" smtClean="0"/>
              <a:t>k</a:t>
            </a:r>
            <a:r>
              <a:rPr lang="zh-CN" altLang="en-US" sz="2800" dirty="0" smtClean="0"/>
              <a:t>个值作为簇的中心，对整个新闻进行聚类。</a:t>
            </a:r>
            <a:endParaRPr lang="en-US" altLang="zh-CN" sz="2800" dirty="0"/>
          </a:p>
          <a:p>
            <a:r>
              <a:rPr lang="zh-CN" altLang="en-US" sz="2800" dirty="0"/>
              <a:t>生成结果报告</a:t>
            </a:r>
            <a:endParaRPr lang="en-US" altLang="zh-CN" sz="2800" dirty="0"/>
          </a:p>
          <a:p>
            <a:pPr marL="0" indent="0">
              <a:buNone/>
            </a:pPr>
            <a:r>
              <a:rPr lang="zh-CN" altLang="en-US" sz="2800" dirty="0" smtClean="0"/>
              <a:t>提取出哪条新闻属于哪个聚类，后续的处理流程要用到。形如下：</a:t>
            </a:r>
            <a:endParaRPr lang="en-US" altLang="zh-CN" sz="2800" dirty="0" smtClean="0"/>
          </a:p>
          <a:p>
            <a:pPr marL="0" indent="0">
              <a:buNone/>
            </a:pPr>
            <a:endParaRPr lang="en-US" altLang="zh-CN" sz="2800" dirty="0"/>
          </a:p>
          <a:p>
            <a:pPr marL="0" indent="0">
              <a:buNone/>
            </a:pPr>
            <a:endParaRPr lang="zh-CN" altLang="en-US" sz="2800" dirty="0"/>
          </a:p>
        </p:txBody>
      </p:sp>
      <p:pic>
        <p:nvPicPr>
          <p:cNvPr id="6" name="图片 5"/>
          <p:cNvPicPr>
            <a:picLocks noChangeAspect="1"/>
          </p:cNvPicPr>
          <p:nvPr/>
        </p:nvPicPr>
        <p:blipFill>
          <a:blip r:embed="rId2"/>
          <a:stretch>
            <a:fillRect/>
          </a:stretch>
        </p:blipFill>
        <p:spPr>
          <a:xfrm>
            <a:off x="5574759" y="4238624"/>
            <a:ext cx="976172" cy="2619375"/>
          </a:xfrm>
          <a:prstGeom prst="rect">
            <a:avLst/>
          </a:prstGeom>
        </p:spPr>
      </p:pic>
      <p:pic>
        <p:nvPicPr>
          <p:cNvPr id="4" name="图片 3"/>
          <p:cNvPicPr>
            <a:picLocks noChangeAspect="1"/>
          </p:cNvPicPr>
          <p:nvPr/>
        </p:nvPicPr>
        <p:blipFill>
          <a:blip r:embed="rId3"/>
          <a:stretch>
            <a:fillRect/>
          </a:stretch>
        </p:blipFill>
        <p:spPr>
          <a:xfrm>
            <a:off x="3036129" y="4238624"/>
            <a:ext cx="1522223" cy="2619375"/>
          </a:xfrm>
          <a:prstGeom prst="rect">
            <a:avLst/>
          </a:prstGeom>
        </p:spPr>
      </p:pic>
    </p:spTree>
    <p:extLst>
      <p:ext uri="{BB962C8B-B14F-4D97-AF65-F5344CB8AC3E}">
        <p14:creationId xmlns:p14="http://schemas.microsoft.com/office/powerpoint/2010/main" val="481049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实现过程</a:t>
            </a:r>
          </a:p>
        </p:txBody>
      </p:sp>
      <p:sp>
        <p:nvSpPr>
          <p:cNvPr id="3" name="内容占位符 2"/>
          <p:cNvSpPr>
            <a:spLocks noGrp="1"/>
          </p:cNvSpPr>
          <p:nvPr>
            <p:ph idx="1"/>
          </p:nvPr>
        </p:nvSpPr>
        <p:spPr/>
        <p:txBody>
          <a:bodyPr/>
          <a:lstStyle/>
          <a:p>
            <a:r>
              <a:rPr lang="zh-CN" altLang="en-US" sz="2800" dirty="0"/>
              <a:t>计算每篇新闻分词的</a:t>
            </a:r>
            <a:r>
              <a:rPr lang="en-US" altLang="zh-CN" sz="2800" dirty="0"/>
              <a:t>TF.IDF</a:t>
            </a:r>
            <a:r>
              <a:rPr lang="zh-CN" altLang="en-US" sz="2800" dirty="0"/>
              <a:t>值</a:t>
            </a:r>
            <a:endParaRPr lang="en-US" altLang="zh-CN" sz="2800" dirty="0"/>
          </a:p>
          <a:p>
            <a:r>
              <a:rPr lang="zh-CN" altLang="en-US" sz="2800" dirty="0"/>
              <a:t>生成每篇新闻的词频矩阵</a:t>
            </a:r>
            <a:endParaRPr lang="en-US" altLang="zh-CN" sz="2800" dirty="0"/>
          </a:p>
          <a:p>
            <a:r>
              <a:rPr lang="zh-CN" altLang="en-US" sz="2800" dirty="0"/>
              <a:t>对每篇新闻</a:t>
            </a:r>
            <a:r>
              <a:rPr lang="zh-CN" altLang="en-US" sz="2800" dirty="0" smtClean="0"/>
              <a:t>聚类</a:t>
            </a:r>
            <a:endParaRPr lang="en-US" altLang="zh-CN" sz="2800" dirty="0"/>
          </a:p>
          <a:p>
            <a:r>
              <a:rPr lang="zh-CN" altLang="en-US" sz="2800" dirty="0" smtClean="0">
                <a:solidFill>
                  <a:srgbClr val="FFC000"/>
                </a:solidFill>
              </a:rPr>
              <a:t>对新增</a:t>
            </a:r>
            <a:r>
              <a:rPr lang="zh-CN" altLang="en-US" sz="2800" dirty="0">
                <a:solidFill>
                  <a:srgbClr val="FFC000"/>
                </a:solidFill>
              </a:rPr>
              <a:t>新闻</a:t>
            </a:r>
            <a:r>
              <a:rPr lang="zh-CN" altLang="en-US" sz="2800" dirty="0" smtClean="0">
                <a:solidFill>
                  <a:srgbClr val="FFC000"/>
                </a:solidFill>
              </a:rPr>
              <a:t>分类</a:t>
            </a:r>
            <a:endParaRPr lang="en-US" altLang="zh-CN" sz="2800" dirty="0" smtClean="0">
              <a:solidFill>
                <a:srgbClr val="FFC000"/>
              </a:solidFill>
            </a:endParaRPr>
          </a:p>
          <a:p>
            <a:r>
              <a:rPr lang="zh-CN" altLang="en-US" sz="2800" dirty="0" smtClean="0"/>
              <a:t>生成</a:t>
            </a:r>
            <a:r>
              <a:rPr lang="zh-CN" altLang="en-US" sz="2800" dirty="0"/>
              <a:t>用户偏好</a:t>
            </a:r>
            <a:r>
              <a:rPr lang="zh-CN" altLang="en-US" sz="2800" dirty="0" smtClean="0"/>
              <a:t>矩阵</a:t>
            </a:r>
            <a:endParaRPr lang="en-US" altLang="zh-CN" sz="2800" dirty="0" smtClean="0"/>
          </a:p>
          <a:p>
            <a:r>
              <a:rPr lang="zh-CN" altLang="en-US" sz="2800" dirty="0" smtClean="0"/>
              <a:t>推荐新闻给用户</a:t>
            </a:r>
            <a:endParaRPr lang="en-US" altLang="zh-CN" sz="2800" dirty="0" smtClean="0"/>
          </a:p>
        </p:txBody>
      </p:sp>
    </p:spTree>
    <p:extLst>
      <p:ext uri="{BB962C8B-B14F-4D97-AF65-F5344CB8AC3E}">
        <p14:creationId xmlns:p14="http://schemas.microsoft.com/office/powerpoint/2010/main" val="3679384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对新增新闻分类</a:t>
            </a:r>
            <a:endParaRPr lang="zh-CN" altLang="en-US" dirty="0"/>
          </a:p>
        </p:txBody>
      </p:sp>
      <p:sp>
        <p:nvSpPr>
          <p:cNvPr id="3" name="内容占位符 2"/>
          <p:cNvSpPr>
            <a:spLocks noGrp="1"/>
          </p:cNvSpPr>
          <p:nvPr>
            <p:ph idx="1"/>
          </p:nvPr>
        </p:nvSpPr>
        <p:spPr>
          <a:xfrm>
            <a:off x="677334" y="2160589"/>
            <a:ext cx="8596668" cy="4483099"/>
          </a:xfrm>
        </p:spPr>
        <p:txBody>
          <a:bodyPr>
            <a:normAutofit/>
          </a:bodyPr>
          <a:lstStyle/>
          <a:p>
            <a:r>
              <a:rPr lang="zh-CN" altLang="en-US" sz="2800" dirty="0" smtClean="0"/>
              <a:t>词频矩阵打标签</a:t>
            </a:r>
            <a:endParaRPr lang="en-US" altLang="zh-CN" sz="2800" dirty="0"/>
          </a:p>
          <a:p>
            <a:pPr marL="0" indent="0">
              <a:buNone/>
            </a:pPr>
            <a:r>
              <a:rPr lang="zh-CN" altLang="en-US" sz="2800" dirty="0" smtClean="0"/>
              <a:t>由前面聚类得到的不同的标签对先前生成的词频矩阵扫描打标签，将打过标签的矩阵作为</a:t>
            </a:r>
            <a:r>
              <a:rPr lang="en-US" altLang="zh-CN" sz="2800" dirty="0" smtClean="0"/>
              <a:t>Bayes</a:t>
            </a:r>
            <a:r>
              <a:rPr lang="zh-CN" altLang="en-US" sz="2800" dirty="0" smtClean="0"/>
              <a:t>的输入，训练出</a:t>
            </a:r>
            <a:r>
              <a:rPr lang="en-US" altLang="zh-CN" sz="2800" smtClean="0"/>
              <a:t>Bayes</a:t>
            </a:r>
            <a:r>
              <a:rPr lang="zh-CN" altLang="en-US" sz="2800" smtClean="0"/>
              <a:t>模型。打过标签的矩阵如下</a:t>
            </a:r>
            <a:r>
              <a:rPr lang="zh-CN" altLang="en-US" sz="2800" dirty="0" smtClean="0"/>
              <a:t>所示：</a:t>
            </a:r>
            <a:endParaRPr lang="en-US" altLang="zh-CN" sz="2800" dirty="0"/>
          </a:p>
          <a:p>
            <a:pPr marL="0" indent="0">
              <a:buNone/>
            </a:pPr>
            <a:endParaRPr lang="en-US" altLang="zh-CN" sz="2800" dirty="0" smtClean="0"/>
          </a:p>
        </p:txBody>
      </p:sp>
      <p:pic>
        <p:nvPicPr>
          <p:cNvPr id="5" name="图片 4"/>
          <p:cNvPicPr>
            <a:picLocks noChangeAspect="1"/>
          </p:cNvPicPr>
          <p:nvPr/>
        </p:nvPicPr>
        <p:blipFill>
          <a:blip r:embed="rId2"/>
          <a:stretch>
            <a:fillRect/>
          </a:stretch>
        </p:blipFill>
        <p:spPr>
          <a:xfrm>
            <a:off x="677334" y="4153825"/>
            <a:ext cx="8596668" cy="2301875"/>
          </a:xfrm>
          <a:prstGeom prst="rect">
            <a:avLst/>
          </a:prstGeom>
        </p:spPr>
      </p:pic>
    </p:spTree>
    <p:extLst>
      <p:ext uri="{BB962C8B-B14F-4D97-AF65-F5344CB8AC3E}">
        <p14:creationId xmlns:p14="http://schemas.microsoft.com/office/powerpoint/2010/main" val="13586805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对新增新闻分类</a:t>
            </a:r>
            <a:endParaRPr lang="zh-CN" altLang="en-US" dirty="0"/>
          </a:p>
        </p:txBody>
      </p:sp>
      <p:sp>
        <p:nvSpPr>
          <p:cNvPr id="3" name="内容占位符 2"/>
          <p:cNvSpPr>
            <a:spLocks noGrp="1"/>
          </p:cNvSpPr>
          <p:nvPr>
            <p:ph idx="1"/>
          </p:nvPr>
        </p:nvSpPr>
        <p:spPr>
          <a:xfrm>
            <a:off x="677334" y="1405719"/>
            <a:ext cx="8596668" cy="4926842"/>
          </a:xfrm>
        </p:spPr>
        <p:txBody>
          <a:bodyPr>
            <a:normAutofit/>
          </a:bodyPr>
          <a:lstStyle/>
          <a:p>
            <a:r>
              <a:rPr lang="en-US" altLang="zh-CN" sz="2800" dirty="0"/>
              <a:t>Bayes</a:t>
            </a:r>
            <a:r>
              <a:rPr lang="zh-CN" altLang="en-US" sz="2800" dirty="0"/>
              <a:t>分类</a:t>
            </a:r>
            <a:endParaRPr lang="en-US" altLang="zh-CN" sz="2800" dirty="0"/>
          </a:p>
          <a:p>
            <a:pPr marL="0" indent="0">
              <a:buNone/>
            </a:pPr>
            <a:r>
              <a:rPr lang="zh-CN" altLang="en-US" sz="2800" dirty="0"/>
              <a:t>用贝叶斯分类器对词频矩阵训练生成</a:t>
            </a:r>
            <a:r>
              <a:rPr lang="en-US" altLang="zh-CN" sz="2800" dirty="0"/>
              <a:t>Bayes</a:t>
            </a:r>
            <a:r>
              <a:rPr lang="zh-CN" altLang="en-US" sz="2800" dirty="0"/>
              <a:t>模型。对新的文章计算</a:t>
            </a:r>
            <a:r>
              <a:rPr lang="en-US" altLang="zh-CN" sz="2800" dirty="0"/>
              <a:t>TF.IDF</a:t>
            </a:r>
            <a:r>
              <a:rPr lang="zh-CN" altLang="en-US" sz="2800" dirty="0"/>
              <a:t>，并生成词频向量，用</a:t>
            </a:r>
            <a:r>
              <a:rPr lang="en-US" altLang="zh-CN" sz="2800" dirty="0"/>
              <a:t>Bayes</a:t>
            </a:r>
            <a:r>
              <a:rPr lang="zh-CN" altLang="en-US" sz="2800" dirty="0"/>
              <a:t>模型预测其分类</a:t>
            </a:r>
            <a:r>
              <a:rPr lang="zh-CN" altLang="en-US" sz="2800" dirty="0" smtClean="0"/>
              <a:t>。</a:t>
            </a:r>
            <a:r>
              <a:rPr lang="en-US" altLang="zh-CN" sz="2800" dirty="0" smtClean="0"/>
              <a:t>Bayes</a:t>
            </a:r>
            <a:r>
              <a:rPr lang="zh-CN" altLang="en-US" sz="2800" dirty="0" smtClean="0"/>
              <a:t>分类过程：将数据文件转为序列文件，建立训练器（</a:t>
            </a:r>
            <a:r>
              <a:rPr lang="en-US" altLang="zh-CN" sz="2800" dirty="0" smtClean="0"/>
              <a:t>Trainer</a:t>
            </a:r>
            <a:r>
              <a:rPr lang="zh-CN" altLang="en-US" sz="2800" dirty="0" smtClean="0"/>
              <a:t>）并生成模型（</a:t>
            </a:r>
            <a:r>
              <a:rPr lang="en-US" altLang="zh-CN" sz="2800" dirty="0"/>
              <a:t>M</a:t>
            </a:r>
            <a:r>
              <a:rPr lang="en-US" altLang="zh-CN" sz="2800" dirty="0" smtClean="0"/>
              <a:t>odel</a:t>
            </a:r>
            <a:r>
              <a:rPr lang="zh-CN" altLang="en-US" sz="2800" dirty="0" smtClean="0"/>
              <a:t>），最后用分类器（</a:t>
            </a:r>
            <a:r>
              <a:rPr lang="en-US" altLang="zh-CN" sz="2800" dirty="0"/>
              <a:t>C</a:t>
            </a:r>
            <a:r>
              <a:rPr lang="en-US" altLang="zh-CN" sz="2800" dirty="0" smtClean="0"/>
              <a:t>lassifier</a:t>
            </a:r>
            <a:r>
              <a:rPr lang="zh-CN" altLang="en-US" sz="2800" dirty="0" smtClean="0"/>
              <a:t>）做分类。</a:t>
            </a:r>
            <a:endParaRPr lang="en-US" altLang="zh-CN" sz="2800" dirty="0"/>
          </a:p>
          <a:p>
            <a:pPr marL="0" indent="0">
              <a:buNone/>
            </a:pPr>
            <a:endParaRPr lang="en-US" altLang="zh-CN" sz="2800" dirty="0" smtClean="0"/>
          </a:p>
        </p:txBody>
      </p:sp>
      <p:pic>
        <p:nvPicPr>
          <p:cNvPr id="4" name="图片 3"/>
          <p:cNvPicPr>
            <a:picLocks noChangeAspect="1"/>
          </p:cNvPicPr>
          <p:nvPr/>
        </p:nvPicPr>
        <p:blipFill>
          <a:blip r:embed="rId2"/>
          <a:stretch>
            <a:fillRect/>
          </a:stretch>
        </p:blipFill>
        <p:spPr>
          <a:xfrm>
            <a:off x="677334" y="4237061"/>
            <a:ext cx="6153150" cy="2095500"/>
          </a:xfrm>
          <a:prstGeom prst="rect">
            <a:avLst/>
          </a:prstGeom>
        </p:spPr>
      </p:pic>
      <p:pic>
        <p:nvPicPr>
          <p:cNvPr id="5" name="图片 4"/>
          <p:cNvPicPr>
            <a:picLocks noChangeAspect="1"/>
          </p:cNvPicPr>
          <p:nvPr/>
        </p:nvPicPr>
        <p:blipFill>
          <a:blip r:embed="rId3"/>
          <a:stretch>
            <a:fillRect/>
          </a:stretch>
        </p:blipFill>
        <p:spPr>
          <a:xfrm>
            <a:off x="6830484" y="4237061"/>
            <a:ext cx="1381125" cy="2124075"/>
          </a:xfrm>
          <a:prstGeom prst="rect">
            <a:avLst/>
          </a:prstGeom>
        </p:spPr>
      </p:pic>
    </p:spTree>
    <p:extLst>
      <p:ext uri="{BB962C8B-B14F-4D97-AF65-F5344CB8AC3E}">
        <p14:creationId xmlns:p14="http://schemas.microsoft.com/office/powerpoint/2010/main" val="17260056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1055427"/>
          </a:xfrm>
        </p:spPr>
        <p:txBody>
          <a:bodyPr/>
          <a:lstStyle/>
          <a:p>
            <a:r>
              <a:rPr lang="zh-CN" altLang="en-US" dirty="0"/>
              <a:t>对新增新闻分类</a:t>
            </a:r>
          </a:p>
        </p:txBody>
      </p:sp>
      <p:pic>
        <p:nvPicPr>
          <p:cNvPr id="4" name="内容占位符 3"/>
          <p:cNvPicPr>
            <a:picLocks noGrp="1" noChangeAspect="1"/>
          </p:cNvPicPr>
          <p:nvPr>
            <p:ph idx="1"/>
          </p:nvPr>
        </p:nvPicPr>
        <p:blipFill>
          <a:blip r:embed="rId2"/>
          <a:stretch>
            <a:fillRect/>
          </a:stretch>
        </p:blipFill>
        <p:spPr>
          <a:xfrm>
            <a:off x="677334" y="1930400"/>
            <a:ext cx="2939682" cy="3881437"/>
          </a:xfrm>
          <a:prstGeom prst="rect">
            <a:avLst/>
          </a:prstGeom>
        </p:spPr>
      </p:pic>
      <p:pic>
        <p:nvPicPr>
          <p:cNvPr id="5" name="图片 4"/>
          <p:cNvPicPr>
            <a:picLocks noChangeAspect="1"/>
          </p:cNvPicPr>
          <p:nvPr/>
        </p:nvPicPr>
        <p:blipFill>
          <a:blip r:embed="rId3"/>
          <a:stretch>
            <a:fillRect/>
          </a:stretch>
        </p:blipFill>
        <p:spPr>
          <a:xfrm>
            <a:off x="3617015" y="1930400"/>
            <a:ext cx="2360703" cy="3881437"/>
          </a:xfrm>
          <a:prstGeom prst="rect">
            <a:avLst/>
          </a:prstGeom>
        </p:spPr>
      </p:pic>
      <p:pic>
        <p:nvPicPr>
          <p:cNvPr id="6" name="图片 5"/>
          <p:cNvPicPr>
            <a:picLocks noChangeAspect="1"/>
          </p:cNvPicPr>
          <p:nvPr/>
        </p:nvPicPr>
        <p:blipFill>
          <a:blip r:embed="rId4"/>
          <a:stretch>
            <a:fillRect/>
          </a:stretch>
        </p:blipFill>
        <p:spPr>
          <a:xfrm>
            <a:off x="5977718" y="1930400"/>
            <a:ext cx="6076950" cy="466725"/>
          </a:xfrm>
          <a:prstGeom prst="rect">
            <a:avLst/>
          </a:prstGeom>
        </p:spPr>
      </p:pic>
      <p:pic>
        <p:nvPicPr>
          <p:cNvPr id="7" name="图片 6"/>
          <p:cNvPicPr>
            <a:picLocks noChangeAspect="1"/>
          </p:cNvPicPr>
          <p:nvPr/>
        </p:nvPicPr>
        <p:blipFill>
          <a:blip r:embed="rId5"/>
          <a:stretch>
            <a:fillRect/>
          </a:stretch>
        </p:blipFill>
        <p:spPr>
          <a:xfrm>
            <a:off x="5977718" y="2397125"/>
            <a:ext cx="6134100" cy="571500"/>
          </a:xfrm>
          <a:prstGeom prst="rect">
            <a:avLst/>
          </a:prstGeom>
        </p:spPr>
      </p:pic>
      <p:sp>
        <p:nvSpPr>
          <p:cNvPr id="8" name="矩形 7"/>
          <p:cNvSpPr/>
          <p:nvPr/>
        </p:nvSpPr>
        <p:spPr>
          <a:xfrm>
            <a:off x="6015818" y="3112184"/>
            <a:ext cx="6096000" cy="1200329"/>
          </a:xfrm>
          <a:prstGeom prst="rect">
            <a:avLst/>
          </a:prstGeom>
        </p:spPr>
        <p:txBody>
          <a:bodyPr>
            <a:spAutoFit/>
          </a:bodyPr>
          <a:lstStyle/>
          <a:p>
            <a:r>
              <a:rPr lang="en-US" altLang="zh-CN" dirty="0" smtClean="0">
                <a:solidFill>
                  <a:srgbClr val="000000"/>
                </a:solidFill>
                <a:latin typeface="Lucida Grande"/>
              </a:rPr>
              <a:t>WEIGHTS_PER_FEATURE</a:t>
            </a:r>
            <a:r>
              <a:rPr lang="zh-CN" altLang="en-US" dirty="0">
                <a:solidFill>
                  <a:srgbClr val="000000"/>
                </a:solidFill>
                <a:latin typeface="Lucida Grande"/>
              </a:rPr>
              <a:t>（定义的常量，</a:t>
            </a:r>
            <a:r>
              <a:rPr lang="en-US" altLang="zh-CN" dirty="0">
                <a:solidFill>
                  <a:srgbClr val="000000"/>
                </a:solidFill>
                <a:latin typeface="Lucida Grande"/>
              </a:rPr>
              <a:t>__SPF</a:t>
            </a:r>
            <a:r>
              <a:rPr lang="zh-CN" altLang="en-US" dirty="0">
                <a:solidFill>
                  <a:srgbClr val="000000"/>
                </a:solidFill>
                <a:latin typeface="Lucida Grande"/>
              </a:rPr>
              <a:t>）</a:t>
            </a:r>
            <a:r>
              <a:rPr lang="en-US" altLang="zh-CN" dirty="0"/>
              <a:t/>
            </a:r>
            <a:br>
              <a:rPr lang="en-US" altLang="zh-CN" dirty="0"/>
            </a:br>
            <a:r>
              <a:rPr lang="en-US" altLang="zh-CN" dirty="0" smtClean="0">
                <a:solidFill>
                  <a:srgbClr val="000000"/>
                </a:solidFill>
                <a:latin typeface="Lucida Grande"/>
              </a:rPr>
              <a:t>WEIGHTS_PER_LABEL</a:t>
            </a:r>
            <a:r>
              <a:rPr lang="zh-CN" altLang="en-US" dirty="0">
                <a:solidFill>
                  <a:srgbClr val="000000"/>
                </a:solidFill>
                <a:latin typeface="Lucida Grande"/>
              </a:rPr>
              <a:t>（</a:t>
            </a:r>
            <a:r>
              <a:rPr lang="en-US" altLang="zh-CN" dirty="0">
                <a:solidFill>
                  <a:srgbClr val="000000"/>
                </a:solidFill>
                <a:latin typeface="Lucida Grande"/>
              </a:rPr>
              <a:t>__SPL</a:t>
            </a:r>
            <a:r>
              <a:rPr lang="zh-CN" altLang="en-US" dirty="0" smtClean="0">
                <a:solidFill>
                  <a:srgbClr val="000000"/>
                </a:solidFill>
                <a:latin typeface="Lucida Grande"/>
              </a:rPr>
              <a:t>）</a:t>
            </a:r>
            <a:endParaRPr lang="en-US" altLang="zh-CN" dirty="0" smtClean="0">
              <a:solidFill>
                <a:srgbClr val="000000"/>
              </a:solidFill>
              <a:latin typeface="Lucida Grande"/>
            </a:endParaRPr>
          </a:p>
          <a:p>
            <a:r>
              <a:rPr lang="zh-CN" altLang="en-US" dirty="0" smtClean="0">
                <a:solidFill>
                  <a:srgbClr val="FF0000"/>
                </a:solidFill>
                <a:latin typeface="Lucida Grande"/>
              </a:rPr>
              <a:t>训练出的模型里包含所有维向量的</a:t>
            </a:r>
            <a:r>
              <a:rPr lang="en-US" altLang="zh-CN" dirty="0" smtClean="0">
                <a:solidFill>
                  <a:srgbClr val="FF0000"/>
                </a:solidFill>
                <a:latin typeface="Lucida Grande"/>
              </a:rPr>
              <a:t>TF.IDF</a:t>
            </a:r>
            <a:r>
              <a:rPr lang="zh-CN" altLang="en-US" dirty="0" smtClean="0">
                <a:solidFill>
                  <a:srgbClr val="FF0000"/>
                </a:solidFill>
                <a:latin typeface="Lucida Grande"/>
              </a:rPr>
              <a:t>值，根据这些值可计算出不同词的先验和后验概率。</a:t>
            </a:r>
            <a:endParaRPr lang="zh-CN" altLang="en-US" dirty="0">
              <a:solidFill>
                <a:srgbClr val="FF0000"/>
              </a:solidFill>
            </a:endParaRPr>
          </a:p>
        </p:txBody>
      </p:sp>
    </p:spTree>
    <p:extLst>
      <p:ext uri="{BB962C8B-B14F-4D97-AF65-F5344CB8AC3E}">
        <p14:creationId xmlns:p14="http://schemas.microsoft.com/office/powerpoint/2010/main" val="37750306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实现过程</a:t>
            </a:r>
          </a:p>
        </p:txBody>
      </p:sp>
      <p:sp>
        <p:nvSpPr>
          <p:cNvPr id="3" name="内容占位符 2"/>
          <p:cNvSpPr>
            <a:spLocks noGrp="1"/>
          </p:cNvSpPr>
          <p:nvPr>
            <p:ph idx="1"/>
          </p:nvPr>
        </p:nvSpPr>
        <p:spPr/>
        <p:txBody>
          <a:bodyPr/>
          <a:lstStyle/>
          <a:p>
            <a:r>
              <a:rPr lang="zh-CN" altLang="en-US" sz="2800" dirty="0"/>
              <a:t>计算每篇新闻分词的</a:t>
            </a:r>
            <a:r>
              <a:rPr lang="en-US" altLang="zh-CN" sz="2800" dirty="0"/>
              <a:t>TF.IDF</a:t>
            </a:r>
            <a:r>
              <a:rPr lang="zh-CN" altLang="en-US" sz="2800" dirty="0"/>
              <a:t>值</a:t>
            </a:r>
            <a:endParaRPr lang="en-US" altLang="zh-CN" sz="2800" dirty="0"/>
          </a:p>
          <a:p>
            <a:r>
              <a:rPr lang="zh-CN" altLang="en-US" sz="2800" dirty="0"/>
              <a:t>生成每篇新闻的词频矩阵</a:t>
            </a:r>
            <a:endParaRPr lang="en-US" altLang="zh-CN" sz="2800" dirty="0"/>
          </a:p>
          <a:p>
            <a:r>
              <a:rPr lang="zh-CN" altLang="en-US" sz="2800" dirty="0"/>
              <a:t>对每篇新闻</a:t>
            </a:r>
            <a:r>
              <a:rPr lang="zh-CN" altLang="en-US" sz="2800" dirty="0" smtClean="0"/>
              <a:t>聚类</a:t>
            </a:r>
            <a:endParaRPr lang="en-US" altLang="zh-CN" sz="2800" dirty="0"/>
          </a:p>
          <a:p>
            <a:r>
              <a:rPr lang="zh-CN" altLang="en-US" sz="2800" dirty="0" smtClean="0"/>
              <a:t>对新增</a:t>
            </a:r>
            <a:r>
              <a:rPr lang="zh-CN" altLang="en-US" sz="2800" dirty="0"/>
              <a:t>新闻</a:t>
            </a:r>
            <a:r>
              <a:rPr lang="zh-CN" altLang="en-US" sz="2800" dirty="0" smtClean="0"/>
              <a:t>分类</a:t>
            </a:r>
            <a:endParaRPr lang="en-US" altLang="zh-CN" sz="2800" dirty="0" smtClean="0"/>
          </a:p>
          <a:p>
            <a:r>
              <a:rPr lang="zh-CN" altLang="en-US" sz="2800" dirty="0">
                <a:solidFill>
                  <a:srgbClr val="FFC000"/>
                </a:solidFill>
              </a:rPr>
              <a:t>生</a:t>
            </a:r>
            <a:r>
              <a:rPr lang="zh-CN" altLang="en-US" sz="2800" dirty="0" smtClean="0">
                <a:solidFill>
                  <a:srgbClr val="FFC000"/>
                </a:solidFill>
              </a:rPr>
              <a:t>成用户偏好矩阵</a:t>
            </a:r>
            <a:endParaRPr lang="en-US" altLang="zh-CN" sz="2800" dirty="0" smtClean="0">
              <a:solidFill>
                <a:srgbClr val="FFC000"/>
              </a:solidFill>
            </a:endParaRPr>
          </a:p>
          <a:p>
            <a:r>
              <a:rPr lang="zh-CN" altLang="en-US" sz="2800" dirty="0"/>
              <a:t>推荐新闻给用户</a:t>
            </a:r>
            <a:endParaRPr lang="en-US" altLang="zh-CN" sz="2800" dirty="0"/>
          </a:p>
        </p:txBody>
      </p:sp>
    </p:spTree>
    <p:extLst>
      <p:ext uri="{BB962C8B-B14F-4D97-AF65-F5344CB8AC3E}">
        <p14:creationId xmlns:p14="http://schemas.microsoft.com/office/powerpoint/2010/main" val="4192202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生成用户偏好矩阵</a:t>
            </a:r>
            <a:endParaRPr lang="zh-CN" altLang="en-US" dirty="0"/>
          </a:p>
        </p:txBody>
      </p:sp>
      <p:sp>
        <p:nvSpPr>
          <p:cNvPr id="3" name="内容占位符 2"/>
          <p:cNvSpPr>
            <a:spLocks noGrp="1"/>
          </p:cNvSpPr>
          <p:nvPr>
            <p:ph idx="1"/>
          </p:nvPr>
        </p:nvSpPr>
        <p:spPr>
          <a:xfrm>
            <a:off x="677334" y="1674814"/>
            <a:ext cx="8596668" cy="4941888"/>
          </a:xfrm>
        </p:spPr>
        <p:txBody>
          <a:bodyPr>
            <a:normAutofit/>
          </a:bodyPr>
          <a:lstStyle/>
          <a:p>
            <a:r>
              <a:rPr lang="zh-CN" altLang="en-US" sz="2800" dirty="0" smtClean="0"/>
              <a:t>生成偏好矩阵</a:t>
            </a:r>
            <a:endParaRPr lang="en-US" altLang="zh-CN" sz="2800" dirty="0" smtClean="0"/>
          </a:p>
          <a:p>
            <a:pPr marL="0" indent="0">
              <a:buNone/>
            </a:pPr>
            <a:r>
              <a:rPr lang="zh-CN" altLang="en-US" sz="2800" dirty="0" smtClean="0"/>
              <a:t>根据用户浏览新闻的历史，根据聚类的结果，统计用户对不同类别的新闻的喜好程度，将其标准化。在最终推荐时根据用户的不同程序的偏好（权重），再根据新闻的时效性等因素，算出最终不同新闻的推荐指数。根据这个指标向不同用户推荐适合的新闻。下面是生成的用户偏好矩阵。</a:t>
            </a:r>
            <a:endParaRPr lang="en-US" altLang="zh-CN" sz="2800" dirty="0"/>
          </a:p>
          <a:p>
            <a:endParaRPr lang="zh-CN" altLang="en-US" sz="2800" dirty="0"/>
          </a:p>
        </p:txBody>
      </p:sp>
      <p:pic>
        <p:nvPicPr>
          <p:cNvPr id="5" name="图片 4"/>
          <p:cNvPicPr>
            <a:picLocks noChangeAspect="1"/>
          </p:cNvPicPr>
          <p:nvPr/>
        </p:nvPicPr>
        <p:blipFill>
          <a:blip r:embed="rId2"/>
          <a:stretch>
            <a:fillRect/>
          </a:stretch>
        </p:blipFill>
        <p:spPr>
          <a:xfrm>
            <a:off x="677334" y="4854797"/>
            <a:ext cx="8596668" cy="1761905"/>
          </a:xfrm>
          <a:prstGeom prst="rect">
            <a:avLst/>
          </a:prstGeom>
        </p:spPr>
      </p:pic>
    </p:spTree>
    <p:extLst>
      <p:ext uri="{BB962C8B-B14F-4D97-AF65-F5344CB8AC3E}">
        <p14:creationId xmlns:p14="http://schemas.microsoft.com/office/powerpoint/2010/main" val="3087157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实现过程</a:t>
            </a:r>
          </a:p>
        </p:txBody>
      </p:sp>
      <p:sp>
        <p:nvSpPr>
          <p:cNvPr id="3" name="内容占位符 2"/>
          <p:cNvSpPr>
            <a:spLocks noGrp="1"/>
          </p:cNvSpPr>
          <p:nvPr>
            <p:ph idx="1"/>
          </p:nvPr>
        </p:nvSpPr>
        <p:spPr/>
        <p:txBody>
          <a:bodyPr/>
          <a:lstStyle/>
          <a:p>
            <a:r>
              <a:rPr lang="zh-CN" altLang="en-US" sz="2800" dirty="0"/>
              <a:t>计算每篇新闻分词的</a:t>
            </a:r>
            <a:r>
              <a:rPr lang="en-US" altLang="zh-CN" sz="2800" dirty="0"/>
              <a:t>TF.IDF</a:t>
            </a:r>
            <a:r>
              <a:rPr lang="zh-CN" altLang="en-US" sz="2800" dirty="0"/>
              <a:t>值</a:t>
            </a:r>
            <a:endParaRPr lang="en-US" altLang="zh-CN" sz="2800" dirty="0"/>
          </a:p>
          <a:p>
            <a:r>
              <a:rPr lang="zh-CN" altLang="en-US" sz="2800" dirty="0"/>
              <a:t>生成每篇新闻的词频矩阵</a:t>
            </a:r>
            <a:endParaRPr lang="en-US" altLang="zh-CN" sz="2800" dirty="0"/>
          </a:p>
          <a:p>
            <a:r>
              <a:rPr lang="zh-CN" altLang="en-US" sz="2800" dirty="0"/>
              <a:t>对每篇新闻</a:t>
            </a:r>
            <a:r>
              <a:rPr lang="zh-CN" altLang="en-US" sz="2800" dirty="0" smtClean="0"/>
              <a:t>聚类</a:t>
            </a:r>
            <a:endParaRPr lang="en-US" altLang="zh-CN" sz="2800" dirty="0"/>
          </a:p>
          <a:p>
            <a:r>
              <a:rPr lang="zh-CN" altLang="en-US" sz="2800" dirty="0" smtClean="0"/>
              <a:t>对新增</a:t>
            </a:r>
            <a:r>
              <a:rPr lang="zh-CN" altLang="en-US" sz="2800" dirty="0"/>
              <a:t>新闻</a:t>
            </a:r>
            <a:r>
              <a:rPr lang="zh-CN" altLang="en-US" sz="2800" dirty="0" smtClean="0"/>
              <a:t>分类</a:t>
            </a:r>
            <a:endParaRPr lang="en-US" altLang="zh-CN" sz="2800" dirty="0" smtClean="0"/>
          </a:p>
          <a:p>
            <a:r>
              <a:rPr lang="zh-CN" altLang="en-US" sz="2800" dirty="0"/>
              <a:t>生成用户偏好矩阵</a:t>
            </a:r>
            <a:endParaRPr lang="en-US" altLang="zh-CN" sz="2800" dirty="0"/>
          </a:p>
          <a:p>
            <a:r>
              <a:rPr lang="zh-CN" altLang="en-US" sz="2800" dirty="0">
                <a:solidFill>
                  <a:srgbClr val="FFC000"/>
                </a:solidFill>
              </a:rPr>
              <a:t>推荐新闻给用户</a:t>
            </a:r>
            <a:endParaRPr lang="en-US" altLang="zh-CN" sz="2800" dirty="0">
              <a:solidFill>
                <a:srgbClr val="FFC000"/>
              </a:solidFill>
            </a:endParaRPr>
          </a:p>
        </p:txBody>
      </p:sp>
    </p:spTree>
    <p:extLst>
      <p:ext uri="{BB962C8B-B14F-4D97-AF65-F5344CB8AC3E}">
        <p14:creationId xmlns:p14="http://schemas.microsoft.com/office/powerpoint/2010/main" val="1557575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推荐新闻给用户</a:t>
            </a:r>
            <a:endParaRPr lang="zh-CN" altLang="en-US" dirty="0"/>
          </a:p>
        </p:txBody>
      </p:sp>
      <p:sp>
        <p:nvSpPr>
          <p:cNvPr id="3" name="内容占位符 2"/>
          <p:cNvSpPr>
            <a:spLocks noGrp="1"/>
          </p:cNvSpPr>
          <p:nvPr>
            <p:ph idx="1"/>
          </p:nvPr>
        </p:nvSpPr>
        <p:spPr>
          <a:xfrm>
            <a:off x="677334" y="2160589"/>
            <a:ext cx="8596668" cy="4458575"/>
          </a:xfrm>
        </p:spPr>
        <p:txBody>
          <a:bodyPr>
            <a:normAutofit/>
          </a:bodyPr>
          <a:lstStyle/>
          <a:p>
            <a:r>
              <a:rPr lang="zh-CN" altLang="en-US" sz="2800" dirty="0" smtClean="0"/>
              <a:t>推荐策略</a:t>
            </a:r>
            <a:endParaRPr lang="en-US" altLang="zh-CN" sz="2800" dirty="0" smtClean="0"/>
          </a:p>
          <a:p>
            <a:pPr marL="0" indent="0">
              <a:buNone/>
            </a:pPr>
            <a:r>
              <a:rPr lang="en-US" altLang="zh-CN" sz="2800" dirty="0" smtClean="0"/>
              <a:t>1.</a:t>
            </a:r>
            <a:r>
              <a:rPr lang="zh-CN" altLang="en-US" sz="2800" dirty="0" smtClean="0"/>
              <a:t>根据用户的偏好矩阵，对用户进行聚类，将相似偏好的用户聚在一起，将他们共同喜好的新闻而属于此类别但又没有看的用户推荐。</a:t>
            </a:r>
            <a:endParaRPr lang="en-US" altLang="zh-CN" sz="2800" dirty="0" smtClean="0"/>
          </a:p>
          <a:p>
            <a:pPr marL="0" indent="0">
              <a:buNone/>
            </a:pPr>
            <a:r>
              <a:rPr lang="en-US" altLang="zh-CN" sz="2800" dirty="0" smtClean="0"/>
              <a:t>2.</a:t>
            </a:r>
            <a:r>
              <a:rPr lang="zh-CN" altLang="en-US" sz="2800" dirty="0" smtClean="0"/>
              <a:t>根据用户看的新闻及偏好矩阵形成用户对所看内容的可能评分，再对其作协同过滤</a:t>
            </a:r>
            <a:endParaRPr lang="en-US" altLang="zh-CN" sz="2800" dirty="0" smtClean="0"/>
          </a:p>
          <a:p>
            <a:pPr marL="0" indent="0">
              <a:buNone/>
            </a:pPr>
            <a:r>
              <a:rPr lang="en-US" altLang="zh-CN" sz="2800" dirty="0" smtClean="0">
                <a:solidFill>
                  <a:srgbClr val="FFC000"/>
                </a:solidFill>
              </a:rPr>
              <a:t>3.</a:t>
            </a:r>
            <a:r>
              <a:rPr lang="zh-CN" altLang="en-US" sz="2800" dirty="0" smtClean="0">
                <a:solidFill>
                  <a:srgbClr val="FFC000"/>
                </a:solidFill>
              </a:rPr>
              <a:t>根据</a:t>
            </a:r>
            <a:r>
              <a:rPr lang="zh-CN" altLang="en-US" sz="2800" smtClean="0">
                <a:solidFill>
                  <a:srgbClr val="FFC000"/>
                </a:solidFill>
              </a:rPr>
              <a:t>新闻</a:t>
            </a:r>
            <a:r>
              <a:rPr lang="zh-CN" altLang="en-US" sz="2800" smtClean="0">
                <a:solidFill>
                  <a:srgbClr val="FFC000"/>
                </a:solidFill>
              </a:rPr>
              <a:t>分类及</a:t>
            </a:r>
            <a:r>
              <a:rPr lang="zh-CN" altLang="en-US" sz="2800" dirty="0" smtClean="0">
                <a:solidFill>
                  <a:srgbClr val="FFC000"/>
                </a:solidFill>
              </a:rPr>
              <a:t>用户的偏好，选择用户的偏好从高到低依次推荐。</a:t>
            </a:r>
            <a:endParaRPr lang="en-US" altLang="zh-CN" sz="2800" dirty="0" smtClean="0">
              <a:solidFill>
                <a:srgbClr val="FFC000"/>
              </a:solidFill>
            </a:endParaRPr>
          </a:p>
          <a:p>
            <a:pPr marL="0" indent="0">
              <a:buNone/>
            </a:pPr>
            <a:r>
              <a:rPr lang="zh-CN" altLang="en-US" sz="2800" dirty="0" smtClean="0">
                <a:solidFill>
                  <a:srgbClr val="FF0000"/>
                </a:solidFill>
              </a:rPr>
              <a:t>注意：所有上述策略最终推荐时要考虑发布时间。</a:t>
            </a:r>
            <a:endParaRPr lang="zh-CN" altLang="en-US" sz="2800" dirty="0">
              <a:solidFill>
                <a:srgbClr val="FF0000"/>
              </a:solidFill>
            </a:endParaRPr>
          </a:p>
        </p:txBody>
      </p:sp>
    </p:spTree>
    <p:extLst>
      <p:ext uri="{BB962C8B-B14F-4D97-AF65-F5344CB8AC3E}">
        <p14:creationId xmlns:p14="http://schemas.microsoft.com/office/powerpoint/2010/main" val="3067919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dirty="0"/>
              <a:t>概述</a:t>
            </a:r>
          </a:p>
        </p:txBody>
      </p:sp>
      <p:sp>
        <p:nvSpPr>
          <p:cNvPr id="3" name="内容占位符 2"/>
          <p:cNvSpPr>
            <a:spLocks noGrp="1"/>
          </p:cNvSpPr>
          <p:nvPr>
            <p:ph idx="1"/>
          </p:nvPr>
        </p:nvSpPr>
        <p:spPr/>
        <p:txBody>
          <a:bodyPr>
            <a:normAutofit/>
          </a:bodyPr>
          <a:lstStyle/>
          <a:p>
            <a:r>
              <a:rPr lang="zh-CN" altLang="en-US" sz="3600" dirty="0" smtClean="0">
                <a:solidFill>
                  <a:srgbClr val="FFC000"/>
                </a:solidFill>
              </a:rPr>
              <a:t>方法介绍</a:t>
            </a:r>
            <a:endParaRPr lang="en-US" altLang="zh-CN" sz="3600" dirty="0" smtClean="0">
              <a:solidFill>
                <a:srgbClr val="FFC000"/>
              </a:solidFill>
            </a:endParaRPr>
          </a:p>
          <a:p>
            <a:r>
              <a:rPr lang="zh-CN" altLang="en-US" sz="3600" dirty="0" smtClean="0"/>
              <a:t>实现过程</a:t>
            </a:r>
            <a:endParaRPr lang="en-US" altLang="zh-CN" sz="3600" dirty="0" smtClean="0"/>
          </a:p>
          <a:p>
            <a:r>
              <a:rPr lang="zh-CN" altLang="en-US" sz="3600" dirty="0"/>
              <a:t>效</a:t>
            </a:r>
            <a:r>
              <a:rPr lang="zh-CN" altLang="en-US" sz="3600" dirty="0" smtClean="0"/>
              <a:t>果展现</a:t>
            </a:r>
            <a:endParaRPr lang="en-US" altLang="zh-CN" sz="3600" dirty="0" smtClean="0"/>
          </a:p>
          <a:p>
            <a:r>
              <a:rPr lang="zh-CN" altLang="en-US" sz="3600" dirty="0" smtClean="0"/>
              <a:t>总结及改进</a:t>
            </a:r>
            <a:endParaRPr lang="zh-CN" altLang="en-US" sz="3600" dirty="0"/>
          </a:p>
        </p:txBody>
      </p:sp>
    </p:spTree>
    <p:extLst>
      <p:ext uri="{BB962C8B-B14F-4D97-AF65-F5344CB8AC3E}">
        <p14:creationId xmlns:p14="http://schemas.microsoft.com/office/powerpoint/2010/main" val="3678906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推荐新闻给用户</a:t>
            </a:r>
          </a:p>
        </p:txBody>
      </p:sp>
      <p:sp>
        <p:nvSpPr>
          <p:cNvPr id="3" name="内容占位符 2"/>
          <p:cNvSpPr>
            <a:spLocks noGrp="1"/>
          </p:cNvSpPr>
          <p:nvPr>
            <p:ph idx="1"/>
          </p:nvPr>
        </p:nvSpPr>
        <p:spPr>
          <a:xfrm>
            <a:off x="677334" y="1349829"/>
            <a:ext cx="9629774" cy="5378517"/>
          </a:xfrm>
        </p:spPr>
        <p:txBody>
          <a:bodyPr>
            <a:normAutofit/>
          </a:bodyPr>
          <a:lstStyle/>
          <a:p>
            <a:r>
              <a:rPr lang="zh-CN" altLang="en-US" sz="2800" dirty="0" smtClean="0"/>
              <a:t>老新闻推荐</a:t>
            </a:r>
            <a:endParaRPr lang="en-US" altLang="zh-CN" sz="2800" dirty="0" smtClean="0"/>
          </a:p>
          <a:p>
            <a:pPr marL="0" indent="0">
              <a:buNone/>
            </a:pPr>
            <a:r>
              <a:rPr lang="zh-CN" altLang="en-US" sz="2800" dirty="0" smtClean="0"/>
              <a:t>挖掘出的老新闻要给用户推荐哪些新闻时，还要考虑新闻的时效性，根据发布时间利用</a:t>
            </a:r>
            <a:r>
              <a:rPr lang="en-US" altLang="zh-CN" sz="2800" dirty="0" smtClean="0"/>
              <a:t>hack news                </a:t>
            </a:r>
            <a:r>
              <a:rPr lang="zh-CN" altLang="en-US" sz="2800" dirty="0" smtClean="0"/>
              <a:t>（或</a:t>
            </a:r>
            <a:r>
              <a:rPr lang="en-US" altLang="zh-CN" sz="2800" dirty="0" err="1" smtClean="0"/>
              <a:t>reddit</a:t>
            </a:r>
            <a:r>
              <a:rPr lang="zh-CN" altLang="en-US" sz="2800" dirty="0" smtClean="0"/>
              <a:t>）算法做个优先级排序，然后再根据用户的偏好矩阵中相应的值相乘得分高者推荐给用户。下面是我们根据</a:t>
            </a:r>
            <a:r>
              <a:rPr lang="en-US" altLang="zh-CN" sz="2800" dirty="0" smtClean="0"/>
              <a:t>hack news</a:t>
            </a:r>
            <a:r>
              <a:rPr lang="zh-CN" altLang="en-US" sz="2800" dirty="0" smtClean="0"/>
              <a:t>算法计算出来的不同类别下的所有新闻的得分（降序排列）</a:t>
            </a:r>
            <a:endParaRPr lang="en-US" altLang="zh-CN" sz="2800" dirty="0"/>
          </a:p>
        </p:txBody>
      </p:sp>
      <p:pic>
        <p:nvPicPr>
          <p:cNvPr id="4" name="图片 3"/>
          <p:cNvPicPr>
            <a:picLocks noChangeAspect="1"/>
          </p:cNvPicPr>
          <p:nvPr/>
        </p:nvPicPr>
        <p:blipFill>
          <a:blip r:embed="rId2"/>
          <a:stretch>
            <a:fillRect/>
          </a:stretch>
        </p:blipFill>
        <p:spPr>
          <a:xfrm>
            <a:off x="677333" y="4063459"/>
            <a:ext cx="9629775" cy="1628775"/>
          </a:xfrm>
          <a:prstGeom prst="rect">
            <a:avLst/>
          </a:prstGeom>
        </p:spPr>
      </p:pic>
      <p:pic>
        <p:nvPicPr>
          <p:cNvPr id="6" name="图片 5"/>
          <p:cNvPicPr>
            <a:picLocks noChangeAspect="1"/>
          </p:cNvPicPr>
          <p:nvPr/>
        </p:nvPicPr>
        <p:blipFill>
          <a:blip r:embed="rId3"/>
          <a:stretch>
            <a:fillRect/>
          </a:stretch>
        </p:blipFill>
        <p:spPr>
          <a:xfrm>
            <a:off x="677334" y="5692234"/>
            <a:ext cx="9629775" cy="865352"/>
          </a:xfrm>
          <a:prstGeom prst="rect">
            <a:avLst/>
          </a:prstGeom>
        </p:spPr>
      </p:pic>
      <p:pic>
        <p:nvPicPr>
          <p:cNvPr id="5" name="图片 4"/>
          <p:cNvPicPr>
            <a:picLocks noChangeAspect="1"/>
          </p:cNvPicPr>
          <p:nvPr/>
        </p:nvPicPr>
        <p:blipFill>
          <a:blip r:embed="rId4"/>
          <a:stretch>
            <a:fillRect/>
          </a:stretch>
        </p:blipFill>
        <p:spPr>
          <a:xfrm>
            <a:off x="6705602" y="2402901"/>
            <a:ext cx="1809750" cy="449728"/>
          </a:xfrm>
          <a:prstGeom prst="rect">
            <a:avLst/>
          </a:prstGeom>
        </p:spPr>
      </p:pic>
    </p:spTree>
    <p:extLst>
      <p:ext uri="{BB962C8B-B14F-4D97-AF65-F5344CB8AC3E}">
        <p14:creationId xmlns:p14="http://schemas.microsoft.com/office/powerpoint/2010/main" val="1160826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推荐新闻给用户</a:t>
            </a:r>
          </a:p>
        </p:txBody>
      </p:sp>
      <p:sp>
        <p:nvSpPr>
          <p:cNvPr id="3" name="内容占位符 2"/>
          <p:cNvSpPr>
            <a:spLocks noGrp="1"/>
          </p:cNvSpPr>
          <p:nvPr>
            <p:ph idx="1"/>
          </p:nvPr>
        </p:nvSpPr>
        <p:spPr>
          <a:xfrm>
            <a:off x="677333" y="1801812"/>
            <a:ext cx="9782175" cy="4926534"/>
          </a:xfrm>
        </p:spPr>
        <p:txBody>
          <a:bodyPr>
            <a:normAutofit/>
          </a:bodyPr>
          <a:lstStyle/>
          <a:p>
            <a:pPr marL="0" indent="0">
              <a:buNone/>
            </a:pPr>
            <a:endParaRPr lang="en-US" altLang="zh-CN" sz="2800" dirty="0" smtClean="0"/>
          </a:p>
          <a:p>
            <a:r>
              <a:rPr lang="zh-CN" altLang="en-US" sz="2800" dirty="0" smtClean="0"/>
              <a:t>新新闻推荐</a:t>
            </a:r>
            <a:endParaRPr lang="en-US" altLang="zh-CN" sz="2800" dirty="0" smtClean="0"/>
          </a:p>
          <a:p>
            <a:pPr marL="0" indent="0">
              <a:buNone/>
            </a:pPr>
            <a:r>
              <a:rPr lang="zh-CN" altLang="en-US" sz="2800" dirty="0" smtClean="0"/>
              <a:t>新增的新闻经过分类器分出类别后，暂时还没有人查阅，此时也就不能计算得分，这时根据新闻所属类别，将其推荐给用户阅读，后续再根据用户对这条新闻的阅读量进行得分计算，同时更新用户的偏好矩阵，再将其推荐给其它同类用户时就能依据得分及最新的用户偏好进行推荐，这样在用户使用的时间越长，系统对用户推荐新闻时准确度也就会越高。</a:t>
            </a:r>
            <a:endParaRPr lang="en-US" altLang="zh-CN" sz="2800" dirty="0" smtClean="0"/>
          </a:p>
          <a:p>
            <a:endParaRPr lang="en-US" altLang="zh-CN" sz="2800" dirty="0" smtClean="0"/>
          </a:p>
        </p:txBody>
      </p:sp>
      <p:pic>
        <p:nvPicPr>
          <p:cNvPr id="8" name="图片 7"/>
          <p:cNvPicPr>
            <a:picLocks noChangeAspect="1"/>
          </p:cNvPicPr>
          <p:nvPr/>
        </p:nvPicPr>
        <p:blipFill>
          <a:blip r:embed="rId2"/>
          <a:stretch>
            <a:fillRect/>
          </a:stretch>
        </p:blipFill>
        <p:spPr>
          <a:xfrm>
            <a:off x="677332" y="1801812"/>
            <a:ext cx="9782176" cy="594436"/>
          </a:xfrm>
          <a:prstGeom prst="rect">
            <a:avLst/>
          </a:prstGeom>
        </p:spPr>
      </p:pic>
    </p:spTree>
    <p:extLst>
      <p:ext uri="{BB962C8B-B14F-4D97-AF65-F5344CB8AC3E}">
        <p14:creationId xmlns:p14="http://schemas.microsoft.com/office/powerpoint/2010/main" val="451963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dirty="0"/>
              <a:t>概述</a:t>
            </a:r>
          </a:p>
        </p:txBody>
      </p:sp>
      <p:sp>
        <p:nvSpPr>
          <p:cNvPr id="3" name="内容占位符 2"/>
          <p:cNvSpPr>
            <a:spLocks noGrp="1"/>
          </p:cNvSpPr>
          <p:nvPr>
            <p:ph idx="1"/>
          </p:nvPr>
        </p:nvSpPr>
        <p:spPr/>
        <p:txBody>
          <a:bodyPr>
            <a:normAutofit/>
          </a:bodyPr>
          <a:lstStyle/>
          <a:p>
            <a:r>
              <a:rPr lang="zh-CN" altLang="en-US" sz="3600" dirty="0"/>
              <a:t>方法介绍</a:t>
            </a:r>
            <a:endParaRPr lang="en-US" altLang="zh-CN" sz="3600" dirty="0"/>
          </a:p>
          <a:p>
            <a:r>
              <a:rPr lang="zh-CN" altLang="en-US" sz="3600" dirty="0"/>
              <a:t>实现</a:t>
            </a:r>
            <a:r>
              <a:rPr lang="zh-CN" altLang="en-US" sz="3600" dirty="0" smtClean="0"/>
              <a:t>过程</a:t>
            </a:r>
            <a:endParaRPr lang="en-US" altLang="zh-CN" sz="3600" dirty="0"/>
          </a:p>
          <a:p>
            <a:r>
              <a:rPr lang="zh-CN" altLang="en-US" sz="3600" dirty="0" smtClean="0">
                <a:solidFill>
                  <a:srgbClr val="FFC000"/>
                </a:solidFill>
              </a:rPr>
              <a:t>效果展现</a:t>
            </a:r>
            <a:endParaRPr lang="en-US" altLang="zh-CN" sz="3600" dirty="0" smtClean="0">
              <a:solidFill>
                <a:srgbClr val="FFC000"/>
              </a:solidFill>
            </a:endParaRPr>
          </a:p>
          <a:p>
            <a:r>
              <a:rPr lang="zh-CN" altLang="en-US" sz="3600" dirty="0" smtClean="0"/>
              <a:t>总结及改进</a:t>
            </a:r>
            <a:endParaRPr lang="zh-CN" altLang="en-US" sz="3600" dirty="0"/>
          </a:p>
        </p:txBody>
      </p:sp>
    </p:spTree>
    <p:extLst>
      <p:ext uri="{BB962C8B-B14F-4D97-AF65-F5344CB8AC3E}">
        <p14:creationId xmlns:p14="http://schemas.microsoft.com/office/powerpoint/2010/main" val="9975713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效果</a:t>
            </a:r>
            <a:r>
              <a:rPr lang="zh-CN" altLang="en-US" dirty="0" smtClean="0"/>
              <a:t>展现</a:t>
            </a:r>
            <a:endParaRPr lang="zh-CN" altLang="en-US" dirty="0"/>
          </a:p>
        </p:txBody>
      </p:sp>
      <p:sp>
        <p:nvSpPr>
          <p:cNvPr id="3" name="内容占位符 2"/>
          <p:cNvSpPr>
            <a:spLocks noGrp="1"/>
          </p:cNvSpPr>
          <p:nvPr>
            <p:ph idx="1"/>
          </p:nvPr>
        </p:nvSpPr>
        <p:spPr>
          <a:xfrm>
            <a:off x="539536" y="1464553"/>
            <a:ext cx="9981567" cy="5136188"/>
          </a:xfrm>
        </p:spPr>
        <p:txBody>
          <a:bodyPr>
            <a:normAutofit/>
          </a:bodyPr>
          <a:lstStyle/>
          <a:p>
            <a:r>
              <a:rPr lang="zh-CN" altLang="en-US" sz="2800" dirty="0" smtClean="0"/>
              <a:t>聚类</a:t>
            </a:r>
            <a:endParaRPr lang="en-US" altLang="zh-CN" sz="2800" dirty="0" smtClean="0"/>
          </a:p>
          <a:p>
            <a:pPr marL="0" indent="0">
              <a:buNone/>
            </a:pPr>
            <a:r>
              <a:rPr lang="zh-CN" altLang="en-US" sz="2800" dirty="0" smtClean="0"/>
              <a:t>聚类前的新闻</a:t>
            </a:r>
            <a:endParaRPr lang="en-US" altLang="zh-CN" sz="2800" dirty="0" smtClean="0"/>
          </a:p>
          <a:p>
            <a:pPr marL="0" indent="0">
              <a:buNone/>
            </a:pPr>
            <a:endParaRPr lang="en-US" altLang="zh-CN" sz="2800" dirty="0" smtClean="0"/>
          </a:p>
          <a:p>
            <a:pPr marL="0" indent="0">
              <a:buNone/>
            </a:pPr>
            <a:endParaRPr lang="en-US" altLang="zh-CN" sz="2800" dirty="0" smtClean="0"/>
          </a:p>
          <a:p>
            <a:pPr marL="0" indent="0">
              <a:buNone/>
            </a:pPr>
            <a:endParaRPr lang="en-US" altLang="zh-CN" sz="2800" dirty="0"/>
          </a:p>
          <a:p>
            <a:pPr marL="0" indent="0">
              <a:buNone/>
            </a:pPr>
            <a:r>
              <a:rPr lang="zh-CN" altLang="en-US" sz="2800" dirty="0" smtClean="0"/>
              <a:t>聚类后的类别</a:t>
            </a:r>
            <a:endParaRPr lang="en-US" altLang="zh-CN" sz="2800" dirty="0"/>
          </a:p>
          <a:p>
            <a:pPr marL="0" indent="0">
              <a:buNone/>
            </a:pPr>
            <a:endParaRPr lang="zh-CN" altLang="en-US" sz="2800" dirty="0"/>
          </a:p>
        </p:txBody>
      </p:sp>
      <p:pic>
        <p:nvPicPr>
          <p:cNvPr id="6" name="图片 5"/>
          <p:cNvPicPr>
            <a:picLocks noChangeAspect="1"/>
          </p:cNvPicPr>
          <p:nvPr/>
        </p:nvPicPr>
        <p:blipFill>
          <a:blip r:embed="rId2"/>
          <a:stretch>
            <a:fillRect/>
          </a:stretch>
        </p:blipFill>
        <p:spPr>
          <a:xfrm>
            <a:off x="809554" y="2572188"/>
            <a:ext cx="9705975" cy="1790700"/>
          </a:xfrm>
          <a:prstGeom prst="rect">
            <a:avLst/>
          </a:prstGeom>
        </p:spPr>
      </p:pic>
      <p:pic>
        <p:nvPicPr>
          <p:cNvPr id="7" name="图片 6"/>
          <p:cNvPicPr>
            <a:picLocks noChangeAspect="1"/>
          </p:cNvPicPr>
          <p:nvPr/>
        </p:nvPicPr>
        <p:blipFill>
          <a:blip r:embed="rId3"/>
          <a:stretch>
            <a:fillRect/>
          </a:stretch>
        </p:blipFill>
        <p:spPr>
          <a:xfrm>
            <a:off x="809554" y="4800516"/>
            <a:ext cx="2524125" cy="1800225"/>
          </a:xfrm>
          <a:prstGeom prst="rect">
            <a:avLst/>
          </a:prstGeom>
        </p:spPr>
      </p:pic>
    </p:spTree>
    <p:extLst>
      <p:ext uri="{BB962C8B-B14F-4D97-AF65-F5344CB8AC3E}">
        <p14:creationId xmlns:p14="http://schemas.microsoft.com/office/powerpoint/2010/main" val="42653356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效果展现</a:t>
            </a:r>
          </a:p>
        </p:txBody>
      </p:sp>
      <p:sp>
        <p:nvSpPr>
          <p:cNvPr id="3" name="内容占位符 2"/>
          <p:cNvSpPr>
            <a:spLocks noGrp="1"/>
          </p:cNvSpPr>
          <p:nvPr>
            <p:ph idx="1"/>
          </p:nvPr>
        </p:nvSpPr>
        <p:spPr>
          <a:xfrm>
            <a:off x="677334" y="1364777"/>
            <a:ext cx="10764752" cy="5493224"/>
          </a:xfrm>
        </p:spPr>
        <p:txBody>
          <a:bodyPr>
            <a:normAutofit/>
          </a:bodyPr>
          <a:lstStyle/>
          <a:p>
            <a:r>
              <a:rPr lang="zh-CN" altLang="en-US" sz="2800" dirty="0" smtClean="0"/>
              <a:t>分类</a:t>
            </a:r>
            <a:endParaRPr lang="en-US" altLang="zh-CN" sz="2800" dirty="0" smtClean="0"/>
          </a:p>
          <a:p>
            <a:pPr marL="0" indent="0">
              <a:buNone/>
            </a:pPr>
            <a:endParaRPr lang="en-US" altLang="zh-CN" sz="2800" dirty="0" smtClean="0"/>
          </a:p>
          <a:p>
            <a:pPr marL="0" indent="0">
              <a:buNone/>
            </a:pPr>
            <a:endParaRPr lang="en-US" altLang="zh-CN" sz="2800" dirty="0"/>
          </a:p>
          <a:p>
            <a:pPr marL="0" indent="0">
              <a:buNone/>
            </a:pPr>
            <a:endParaRPr lang="en-US" altLang="zh-CN" sz="2800" dirty="0" smtClean="0"/>
          </a:p>
          <a:p>
            <a:pPr marL="0" indent="0">
              <a:buNone/>
            </a:pPr>
            <a:endParaRPr lang="en-US" altLang="zh-CN" sz="2800" dirty="0"/>
          </a:p>
          <a:p>
            <a:pPr marL="0" indent="0">
              <a:buNone/>
            </a:pPr>
            <a:endParaRPr lang="en-US" altLang="zh-CN" sz="2800" dirty="0" smtClean="0"/>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930400"/>
            <a:ext cx="10764752" cy="4915586"/>
          </a:xfrm>
          <a:prstGeom prst="rect">
            <a:avLst/>
          </a:prstGeom>
        </p:spPr>
      </p:pic>
    </p:spTree>
    <p:extLst>
      <p:ext uri="{BB962C8B-B14F-4D97-AF65-F5344CB8AC3E}">
        <p14:creationId xmlns:p14="http://schemas.microsoft.com/office/powerpoint/2010/main" val="15236844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效果展现</a:t>
            </a:r>
          </a:p>
        </p:txBody>
      </p:sp>
      <p:sp>
        <p:nvSpPr>
          <p:cNvPr id="3" name="内容占位符 2"/>
          <p:cNvSpPr>
            <a:spLocks noGrp="1"/>
          </p:cNvSpPr>
          <p:nvPr>
            <p:ph idx="1"/>
          </p:nvPr>
        </p:nvSpPr>
        <p:spPr>
          <a:xfrm>
            <a:off x="677333" y="2160589"/>
            <a:ext cx="10595717" cy="4144677"/>
          </a:xfrm>
        </p:spPr>
        <p:txBody>
          <a:bodyPr>
            <a:normAutofit/>
          </a:bodyPr>
          <a:lstStyle/>
          <a:p>
            <a:r>
              <a:rPr lang="zh-CN" altLang="en-US" sz="2800" dirty="0" smtClean="0"/>
              <a:t>推荐</a:t>
            </a:r>
            <a:endParaRPr lang="en-US" altLang="zh-CN" sz="2800" dirty="0" smtClean="0"/>
          </a:p>
          <a:p>
            <a:pPr marL="0" indent="0">
              <a:buNone/>
            </a:pPr>
            <a:r>
              <a:rPr lang="zh-CN" altLang="en-US" sz="2800" dirty="0" smtClean="0"/>
              <a:t>新闻推荐分为新旧之分，旧新闻会根据得分排名进行从高到低推荐，因此下面的截图中也将其得分值打印出来，而新新闻因为暂时没有点击数，无法统计得分，因此只按照其所属类别进行推荐，从下面截图可看出没有计算得分，另外这两种新闻在推荐时都可以设定一</a:t>
            </a:r>
            <a:r>
              <a:rPr lang="zh-CN" altLang="en-US" sz="2800" dirty="0"/>
              <a:t>个</a:t>
            </a:r>
            <a:r>
              <a:rPr lang="zh-CN" altLang="en-US" sz="2800" dirty="0" smtClean="0"/>
              <a:t>阀值，例如只推荐</a:t>
            </a:r>
            <a:r>
              <a:rPr lang="en-US" altLang="zh-CN" sz="2800" dirty="0" smtClean="0"/>
              <a:t>TOPN</a:t>
            </a:r>
            <a:r>
              <a:rPr lang="zh-CN" altLang="en-US" sz="2800" dirty="0" smtClean="0"/>
              <a:t>的新闻，则旧新闻根据排名进行选择，新新闻则随机抽取几条（或根据发布时间选择排名推荐）。</a:t>
            </a:r>
            <a:endParaRPr lang="en-US" altLang="zh-CN" sz="2800" dirty="0" smtClean="0"/>
          </a:p>
        </p:txBody>
      </p:sp>
      <p:pic>
        <p:nvPicPr>
          <p:cNvPr id="5" name="图片 4"/>
          <p:cNvPicPr>
            <a:picLocks noChangeAspect="1"/>
          </p:cNvPicPr>
          <p:nvPr/>
        </p:nvPicPr>
        <p:blipFill>
          <a:blip r:embed="rId3"/>
          <a:stretch>
            <a:fillRect/>
          </a:stretch>
        </p:blipFill>
        <p:spPr>
          <a:xfrm>
            <a:off x="677333" y="5479839"/>
            <a:ext cx="10401300" cy="675301"/>
          </a:xfrm>
          <a:prstGeom prst="rect">
            <a:avLst/>
          </a:prstGeom>
        </p:spPr>
      </p:pic>
    </p:spTree>
    <p:extLst>
      <p:ext uri="{BB962C8B-B14F-4D97-AF65-F5344CB8AC3E}">
        <p14:creationId xmlns:p14="http://schemas.microsoft.com/office/powerpoint/2010/main" val="25767735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dirty="0"/>
              <a:t>概述</a:t>
            </a:r>
          </a:p>
        </p:txBody>
      </p:sp>
      <p:sp>
        <p:nvSpPr>
          <p:cNvPr id="3" name="内容占位符 2"/>
          <p:cNvSpPr>
            <a:spLocks noGrp="1"/>
          </p:cNvSpPr>
          <p:nvPr>
            <p:ph idx="1"/>
          </p:nvPr>
        </p:nvSpPr>
        <p:spPr/>
        <p:txBody>
          <a:bodyPr>
            <a:normAutofit/>
          </a:bodyPr>
          <a:lstStyle/>
          <a:p>
            <a:r>
              <a:rPr lang="zh-CN" altLang="en-US" sz="3600" dirty="0"/>
              <a:t>方法介绍</a:t>
            </a:r>
            <a:endParaRPr lang="en-US" altLang="zh-CN" sz="3600" dirty="0"/>
          </a:p>
          <a:p>
            <a:r>
              <a:rPr lang="zh-CN" altLang="en-US" sz="3600" dirty="0"/>
              <a:t>实现过程</a:t>
            </a:r>
            <a:endParaRPr lang="en-US" altLang="zh-CN" sz="3600" dirty="0"/>
          </a:p>
          <a:p>
            <a:r>
              <a:rPr lang="zh-CN" altLang="en-US" sz="3600" dirty="0"/>
              <a:t>结果展现</a:t>
            </a:r>
            <a:endParaRPr lang="en-US" altLang="zh-CN" sz="3600" dirty="0"/>
          </a:p>
          <a:p>
            <a:r>
              <a:rPr lang="zh-CN" altLang="en-US" sz="3600" dirty="0" smtClean="0">
                <a:solidFill>
                  <a:srgbClr val="FFC000"/>
                </a:solidFill>
              </a:rPr>
              <a:t>总结及改进</a:t>
            </a:r>
            <a:endParaRPr lang="zh-CN" altLang="en-US" sz="3600" dirty="0">
              <a:solidFill>
                <a:srgbClr val="FFC000"/>
              </a:solidFill>
            </a:endParaRPr>
          </a:p>
        </p:txBody>
      </p:sp>
    </p:spTree>
    <p:extLst>
      <p:ext uri="{BB962C8B-B14F-4D97-AF65-F5344CB8AC3E}">
        <p14:creationId xmlns:p14="http://schemas.microsoft.com/office/powerpoint/2010/main" val="35797820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总结及改进</a:t>
            </a:r>
            <a:endParaRPr lang="zh-CN" altLang="en-US" dirty="0"/>
          </a:p>
        </p:txBody>
      </p:sp>
      <p:sp>
        <p:nvSpPr>
          <p:cNvPr id="3" name="内容占位符 2"/>
          <p:cNvSpPr>
            <a:spLocks noGrp="1"/>
          </p:cNvSpPr>
          <p:nvPr>
            <p:ph idx="1"/>
          </p:nvPr>
        </p:nvSpPr>
        <p:spPr>
          <a:xfrm>
            <a:off x="677333" y="1378423"/>
            <a:ext cx="10019696" cy="5479577"/>
          </a:xfrm>
        </p:spPr>
        <p:txBody>
          <a:bodyPr>
            <a:normAutofit/>
          </a:bodyPr>
          <a:lstStyle/>
          <a:p>
            <a:r>
              <a:rPr lang="zh-CN" altLang="en-US" sz="2800" dirty="0"/>
              <a:t>分词，如刘汉分拆成了刘和汉，在一篇文章中统计出</a:t>
            </a:r>
            <a:r>
              <a:rPr lang="en-US" altLang="zh-CN" sz="2800" dirty="0"/>
              <a:t>44</a:t>
            </a:r>
            <a:r>
              <a:rPr lang="zh-CN" altLang="en-US" sz="2800" dirty="0"/>
              <a:t>次，但单个</a:t>
            </a:r>
            <a:r>
              <a:rPr lang="zh-CN" altLang="en-US" sz="2800" dirty="0" smtClean="0"/>
              <a:t>词其实并没有意义；另外去掉数字，单字，同义词等。</a:t>
            </a:r>
            <a:endParaRPr lang="en-US" altLang="zh-CN" sz="2800" dirty="0" smtClean="0"/>
          </a:p>
          <a:p>
            <a:r>
              <a:rPr lang="zh-CN" altLang="en-US" sz="2800" dirty="0" smtClean="0"/>
              <a:t>词频矩阵</a:t>
            </a:r>
            <a:endParaRPr lang="en-US" altLang="zh-CN" sz="2800" dirty="0" smtClean="0"/>
          </a:p>
          <a:p>
            <a:pPr marL="0" indent="0">
              <a:buNone/>
            </a:pPr>
            <a:r>
              <a:rPr lang="zh-CN" altLang="en-US" sz="2800" dirty="0" smtClean="0"/>
              <a:t>在</a:t>
            </a:r>
            <a:r>
              <a:rPr lang="en-US" altLang="zh-CN" sz="2800" dirty="0"/>
              <a:t>MR</a:t>
            </a:r>
            <a:r>
              <a:rPr lang="zh-CN" altLang="en-US" sz="2800" dirty="0"/>
              <a:t>生成矩阵时直接可以生成</a:t>
            </a:r>
            <a:r>
              <a:rPr lang="en-US" altLang="zh-CN" sz="2800" dirty="0" err="1" smtClean="0"/>
              <a:t>denseMatrix</a:t>
            </a:r>
            <a:r>
              <a:rPr lang="zh-CN" altLang="en-US" sz="2800" dirty="0" smtClean="0"/>
              <a:t>；其次</a:t>
            </a:r>
            <a:r>
              <a:rPr lang="en-US" altLang="zh-CN" sz="2800" dirty="0" smtClean="0"/>
              <a:t>mahout</a:t>
            </a:r>
            <a:r>
              <a:rPr lang="zh-CN" altLang="en-US" sz="2800" dirty="0" smtClean="0"/>
              <a:t>可以直接计算</a:t>
            </a:r>
            <a:r>
              <a:rPr lang="en-US" altLang="zh-CN" sz="2800" dirty="0" smtClean="0"/>
              <a:t>TF.IDF</a:t>
            </a:r>
            <a:r>
              <a:rPr lang="zh-CN" altLang="en-US" sz="2800" dirty="0" smtClean="0"/>
              <a:t>，生成矩阵。另外，在做分类时由于把标签</a:t>
            </a:r>
            <a:r>
              <a:rPr lang="zh-CN" altLang="en-US" sz="2800" dirty="0"/>
              <a:t>列</a:t>
            </a:r>
            <a:r>
              <a:rPr lang="zh-CN" altLang="en-US" sz="2800" dirty="0" smtClean="0"/>
              <a:t>不小心也加入了运算，导致准确率很低，只有</a:t>
            </a:r>
            <a:r>
              <a:rPr lang="en-US" altLang="zh-CN" sz="2800" dirty="0" smtClean="0"/>
              <a:t>32%</a:t>
            </a:r>
            <a:r>
              <a:rPr lang="zh-CN" altLang="en-US" sz="2800" dirty="0" smtClean="0"/>
              <a:t>左右，后面改正后，达到了</a:t>
            </a:r>
            <a:r>
              <a:rPr lang="en-US" altLang="zh-CN" sz="2800" dirty="0" smtClean="0"/>
              <a:t>86%</a:t>
            </a:r>
            <a:r>
              <a:rPr lang="zh-CN" altLang="en-US" sz="2800" dirty="0" smtClean="0"/>
              <a:t>，这也是要注意的。</a:t>
            </a:r>
            <a:endParaRPr lang="en-US" altLang="zh-CN" sz="2800" dirty="0" smtClean="0"/>
          </a:p>
          <a:p>
            <a:r>
              <a:rPr lang="zh-CN" altLang="en-US" sz="2800" dirty="0" smtClean="0"/>
              <a:t>分类标签</a:t>
            </a:r>
            <a:endParaRPr lang="en-US" altLang="zh-CN" sz="2800" dirty="0" smtClean="0"/>
          </a:p>
          <a:p>
            <a:pPr marL="0" indent="0">
              <a:buNone/>
            </a:pPr>
            <a:r>
              <a:rPr lang="zh-CN" altLang="en-US" sz="2800" dirty="0" smtClean="0"/>
              <a:t>新闻的标签可能在发布这条新闻时就已经有了，只不过我们的数据集里没有打上标签，若是这样，就不用再进行聚类打标签的过程了，可以直接用分类器对其进行分类。</a:t>
            </a:r>
            <a:endParaRPr lang="en-US" altLang="zh-CN" sz="2800" dirty="0"/>
          </a:p>
        </p:txBody>
      </p:sp>
    </p:spTree>
    <p:extLst>
      <p:ext uri="{BB962C8B-B14F-4D97-AF65-F5344CB8AC3E}">
        <p14:creationId xmlns:p14="http://schemas.microsoft.com/office/powerpoint/2010/main" val="2901274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总结及改进</a:t>
            </a:r>
          </a:p>
        </p:txBody>
      </p:sp>
      <p:sp>
        <p:nvSpPr>
          <p:cNvPr id="3" name="内容占位符 2"/>
          <p:cNvSpPr>
            <a:spLocks noGrp="1"/>
          </p:cNvSpPr>
          <p:nvPr>
            <p:ph idx="1"/>
          </p:nvPr>
        </p:nvSpPr>
        <p:spPr>
          <a:xfrm>
            <a:off x="677334" y="2160589"/>
            <a:ext cx="8596668" cy="4103733"/>
          </a:xfrm>
        </p:spPr>
        <p:txBody>
          <a:bodyPr>
            <a:normAutofit/>
          </a:bodyPr>
          <a:lstStyle/>
          <a:p>
            <a:r>
              <a:rPr lang="zh-CN" altLang="en-US" sz="2800" dirty="0">
                <a:solidFill>
                  <a:srgbClr val="FF0000"/>
                </a:solidFill>
              </a:rPr>
              <a:t>词频矩阵维度改进</a:t>
            </a:r>
            <a:endParaRPr lang="en-US" altLang="zh-CN" sz="2800" dirty="0">
              <a:solidFill>
                <a:srgbClr val="FF0000"/>
              </a:solidFill>
            </a:endParaRPr>
          </a:p>
          <a:p>
            <a:pPr marL="0" indent="0">
              <a:buNone/>
            </a:pPr>
            <a:r>
              <a:rPr lang="zh-CN" altLang="en-US" sz="2800" dirty="0"/>
              <a:t>目前控制这种维度变化是丢弃产生的新分词那一维，只对先前训练过的数据集产生的词频矩阵的维度计数。针对这种维度变化，目前想到两种方法：其一是针对不同的领域，收集这一领域内的尽可能多的文本信息，训练出最具代表性的关键字，将这些关键字作为</a:t>
            </a:r>
            <a:r>
              <a:rPr lang="zh-CN" altLang="en-US" sz="2800" dirty="0" smtClean="0"/>
              <a:t>词频</a:t>
            </a:r>
            <a:r>
              <a:rPr lang="zh-CN" altLang="en-US" sz="2800" dirty="0"/>
              <a:t>矩阵的维度，这样新的文章中分词不在训练集产生的词频矩阵的可能性就变小，预测时对没出现过的直接丢弃对最终结果影响</a:t>
            </a:r>
            <a:r>
              <a:rPr lang="zh-CN" altLang="en-US" sz="2800" dirty="0" smtClean="0"/>
              <a:t>不大。</a:t>
            </a:r>
            <a:endParaRPr lang="zh-CN" altLang="en-US" sz="2800" dirty="0"/>
          </a:p>
          <a:p>
            <a:pPr marL="0" indent="0">
              <a:buNone/>
            </a:pPr>
            <a:endParaRPr lang="zh-CN" altLang="en-US" sz="2800" dirty="0"/>
          </a:p>
        </p:txBody>
      </p:sp>
    </p:spTree>
    <p:extLst>
      <p:ext uri="{BB962C8B-B14F-4D97-AF65-F5344CB8AC3E}">
        <p14:creationId xmlns:p14="http://schemas.microsoft.com/office/powerpoint/2010/main" val="2051514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总结及改进</a:t>
            </a:r>
          </a:p>
        </p:txBody>
      </p:sp>
      <p:sp>
        <p:nvSpPr>
          <p:cNvPr id="3" name="内容占位符 2"/>
          <p:cNvSpPr>
            <a:spLocks noGrp="1"/>
          </p:cNvSpPr>
          <p:nvPr>
            <p:ph idx="1"/>
          </p:nvPr>
        </p:nvSpPr>
        <p:spPr>
          <a:xfrm>
            <a:off x="677334" y="2160589"/>
            <a:ext cx="8596668" cy="4103733"/>
          </a:xfrm>
        </p:spPr>
        <p:txBody>
          <a:bodyPr>
            <a:normAutofit/>
          </a:bodyPr>
          <a:lstStyle/>
          <a:p>
            <a:pPr marL="0" indent="0">
              <a:buNone/>
            </a:pPr>
            <a:r>
              <a:rPr lang="zh-CN" altLang="en-US" sz="2800" dirty="0" smtClean="0"/>
              <a:t>其二是在第一步训练统计最具代表性的关键字之后，用语义相关性将近义词，相关词都计数到同一维度，这样词频矩阵的维度就是固定的，不再变化或很少变化的，随时间变化需要改变的仅仅是语义分析的算法。</a:t>
            </a:r>
            <a:endParaRPr lang="en-US" altLang="zh-CN" sz="2800" dirty="0" smtClean="0"/>
          </a:p>
          <a:p>
            <a:endParaRPr lang="zh-CN" altLang="en-US" sz="2800" dirty="0"/>
          </a:p>
        </p:txBody>
      </p:sp>
    </p:spTree>
    <p:extLst>
      <p:ext uri="{BB962C8B-B14F-4D97-AF65-F5344CB8AC3E}">
        <p14:creationId xmlns:p14="http://schemas.microsoft.com/office/powerpoint/2010/main" val="754962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方法介绍</a:t>
            </a:r>
            <a:endParaRPr lang="zh-CN" altLang="en-US" dirty="0"/>
          </a:p>
        </p:txBody>
      </p:sp>
      <p:sp>
        <p:nvSpPr>
          <p:cNvPr id="3" name="内容占位符 2"/>
          <p:cNvSpPr>
            <a:spLocks noGrp="1"/>
          </p:cNvSpPr>
          <p:nvPr>
            <p:ph idx="1"/>
          </p:nvPr>
        </p:nvSpPr>
        <p:spPr/>
        <p:txBody>
          <a:bodyPr/>
          <a:lstStyle/>
          <a:p>
            <a:r>
              <a:rPr lang="zh-CN" altLang="en-US" sz="2800" dirty="0" smtClean="0"/>
              <a:t>对新闻打标签</a:t>
            </a:r>
            <a:endParaRPr lang="en-US" altLang="zh-CN" sz="2800" dirty="0" smtClean="0"/>
          </a:p>
          <a:p>
            <a:pPr marL="0" indent="0">
              <a:buNone/>
            </a:pPr>
            <a:r>
              <a:rPr lang="zh-CN" altLang="en-US" sz="2800" dirty="0" smtClean="0"/>
              <a:t>分词，</a:t>
            </a:r>
            <a:r>
              <a:rPr lang="en-US" altLang="zh-CN" sz="2800" dirty="0" smtClean="0"/>
              <a:t>TF.IDF</a:t>
            </a:r>
            <a:r>
              <a:rPr lang="zh-CN" altLang="en-US" sz="2800" dirty="0" smtClean="0"/>
              <a:t>，词频矩阵，</a:t>
            </a:r>
            <a:r>
              <a:rPr lang="en-US" altLang="zh-CN" sz="2800" dirty="0" smtClean="0"/>
              <a:t>Mahout</a:t>
            </a:r>
            <a:r>
              <a:rPr lang="zh-CN" altLang="en-US" sz="2800" dirty="0" smtClean="0"/>
              <a:t>（</a:t>
            </a:r>
            <a:r>
              <a:rPr lang="en-US" altLang="zh-CN" sz="2800" dirty="0" smtClean="0"/>
              <a:t>K-MEANS</a:t>
            </a:r>
            <a:r>
              <a:rPr lang="zh-CN" altLang="en-US" sz="2800" dirty="0" smtClean="0"/>
              <a:t>，</a:t>
            </a:r>
            <a:r>
              <a:rPr lang="en-US" altLang="zh-CN" sz="2800" dirty="0" smtClean="0"/>
              <a:t>Bayes</a:t>
            </a:r>
            <a:r>
              <a:rPr lang="zh-CN" altLang="en-US" sz="2800" dirty="0" smtClean="0"/>
              <a:t>）</a:t>
            </a:r>
            <a:endParaRPr lang="en-US" altLang="zh-CN" sz="2800" dirty="0" smtClean="0"/>
          </a:p>
          <a:p>
            <a:r>
              <a:rPr lang="zh-CN" altLang="en-US" sz="2800" dirty="0" smtClean="0"/>
              <a:t>对用户打标签</a:t>
            </a:r>
            <a:endParaRPr lang="en-US" altLang="zh-CN" sz="2800" dirty="0" smtClean="0"/>
          </a:p>
          <a:p>
            <a:pPr marL="0" indent="0">
              <a:buNone/>
            </a:pPr>
            <a:r>
              <a:rPr lang="zh-CN" altLang="en-US" sz="2800" dirty="0" smtClean="0"/>
              <a:t>偏好矩阵</a:t>
            </a:r>
            <a:endParaRPr lang="en-US" altLang="zh-CN" sz="2800" dirty="0" smtClean="0"/>
          </a:p>
          <a:p>
            <a:r>
              <a:rPr lang="zh-CN" altLang="en-US" sz="2800" dirty="0" smtClean="0"/>
              <a:t>推荐</a:t>
            </a:r>
            <a:endParaRPr lang="en-US" altLang="zh-CN" sz="2800" dirty="0" smtClean="0"/>
          </a:p>
          <a:p>
            <a:pPr marL="0" indent="0">
              <a:buNone/>
            </a:pPr>
            <a:r>
              <a:rPr lang="en-US" altLang="zh-CN" sz="2800" dirty="0" smtClean="0"/>
              <a:t>UCF</a:t>
            </a:r>
            <a:r>
              <a:rPr lang="zh-CN" altLang="en-US" sz="2800" dirty="0"/>
              <a:t>或</a:t>
            </a:r>
            <a:r>
              <a:rPr lang="en-US" altLang="zh-CN" sz="2800" dirty="0" smtClean="0"/>
              <a:t>Hack news</a:t>
            </a:r>
            <a:r>
              <a:rPr lang="zh-CN" altLang="en-US" sz="2800" dirty="0" smtClean="0"/>
              <a:t>（</a:t>
            </a:r>
            <a:r>
              <a:rPr lang="en-US" altLang="zh-CN" sz="2800" dirty="0" err="1" smtClean="0"/>
              <a:t>Reddit</a:t>
            </a:r>
            <a:r>
              <a:rPr lang="zh-CN" altLang="en-US" sz="2800" dirty="0" smtClean="0"/>
              <a:t>）等</a:t>
            </a:r>
            <a:endParaRPr lang="en-US" altLang="zh-CN" sz="2800" dirty="0" smtClean="0"/>
          </a:p>
        </p:txBody>
      </p:sp>
    </p:spTree>
    <p:extLst>
      <p:ext uri="{BB962C8B-B14F-4D97-AF65-F5344CB8AC3E}">
        <p14:creationId xmlns:p14="http://schemas.microsoft.com/office/powerpoint/2010/main" val="872427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dirty="0"/>
              <a:t>概述</a:t>
            </a:r>
          </a:p>
        </p:txBody>
      </p:sp>
      <p:sp>
        <p:nvSpPr>
          <p:cNvPr id="3" name="内容占位符 2"/>
          <p:cNvSpPr>
            <a:spLocks noGrp="1"/>
          </p:cNvSpPr>
          <p:nvPr>
            <p:ph idx="1"/>
          </p:nvPr>
        </p:nvSpPr>
        <p:spPr/>
        <p:txBody>
          <a:bodyPr>
            <a:normAutofit/>
          </a:bodyPr>
          <a:lstStyle/>
          <a:p>
            <a:r>
              <a:rPr lang="zh-CN" altLang="en-US" sz="3600" dirty="0"/>
              <a:t>方法介绍</a:t>
            </a:r>
            <a:endParaRPr lang="en-US" altLang="zh-CN" sz="3600" dirty="0"/>
          </a:p>
          <a:p>
            <a:r>
              <a:rPr lang="zh-CN" altLang="en-US" sz="3600" dirty="0" smtClean="0">
                <a:solidFill>
                  <a:srgbClr val="FFC000"/>
                </a:solidFill>
              </a:rPr>
              <a:t>实现过程</a:t>
            </a:r>
            <a:endParaRPr lang="en-US" altLang="zh-CN" sz="3600" dirty="0" smtClean="0">
              <a:solidFill>
                <a:srgbClr val="FFC000"/>
              </a:solidFill>
            </a:endParaRPr>
          </a:p>
          <a:p>
            <a:r>
              <a:rPr lang="zh-CN" altLang="en-US" sz="3600" dirty="0"/>
              <a:t>效</a:t>
            </a:r>
            <a:r>
              <a:rPr lang="zh-CN" altLang="en-US" sz="3600" dirty="0" smtClean="0"/>
              <a:t>果展现</a:t>
            </a:r>
            <a:endParaRPr lang="en-US" altLang="zh-CN" sz="3600" dirty="0" smtClean="0"/>
          </a:p>
          <a:p>
            <a:r>
              <a:rPr lang="zh-CN" altLang="en-US" sz="3600" dirty="0" smtClean="0"/>
              <a:t>总结及改进</a:t>
            </a:r>
            <a:endParaRPr lang="zh-CN" altLang="en-US" sz="3600" dirty="0"/>
          </a:p>
        </p:txBody>
      </p:sp>
    </p:spTree>
    <p:extLst>
      <p:ext uri="{BB962C8B-B14F-4D97-AF65-F5344CB8AC3E}">
        <p14:creationId xmlns:p14="http://schemas.microsoft.com/office/powerpoint/2010/main" val="2312977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1320800"/>
          </a:xfrm>
        </p:spPr>
        <p:txBody>
          <a:bodyPr>
            <a:normAutofit/>
          </a:bodyPr>
          <a:lstStyle/>
          <a:p>
            <a:r>
              <a:rPr lang="zh-CN" altLang="en-US" dirty="0" smtClean="0"/>
              <a:t>实现过程</a:t>
            </a:r>
            <a:endParaRPr lang="zh-CN" altLang="en-US" dirty="0"/>
          </a:p>
        </p:txBody>
      </p:sp>
      <p:sp>
        <p:nvSpPr>
          <p:cNvPr id="3" name="内容占位符 2"/>
          <p:cNvSpPr>
            <a:spLocks noGrp="1"/>
          </p:cNvSpPr>
          <p:nvPr>
            <p:ph idx="1"/>
          </p:nvPr>
        </p:nvSpPr>
        <p:spPr/>
        <p:txBody>
          <a:bodyPr/>
          <a:lstStyle/>
          <a:p>
            <a:r>
              <a:rPr lang="zh-CN" altLang="en-US" sz="2800" dirty="0">
                <a:solidFill>
                  <a:srgbClr val="FFC000"/>
                </a:solidFill>
              </a:rPr>
              <a:t>计算每篇新闻分词的</a:t>
            </a:r>
            <a:r>
              <a:rPr lang="en-US" altLang="zh-CN" sz="2800" dirty="0">
                <a:solidFill>
                  <a:srgbClr val="FFC000"/>
                </a:solidFill>
              </a:rPr>
              <a:t>TF.IDF</a:t>
            </a:r>
            <a:r>
              <a:rPr lang="zh-CN" altLang="en-US" sz="2800" dirty="0">
                <a:solidFill>
                  <a:srgbClr val="FFC000"/>
                </a:solidFill>
              </a:rPr>
              <a:t>值</a:t>
            </a:r>
            <a:endParaRPr lang="en-US" altLang="zh-CN" sz="2800" dirty="0">
              <a:solidFill>
                <a:srgbClr val="FFC000"/>
              </a:solidFill>
            </a:endParaRPr>
          </a:p>
          <a:p>
            <a:r>
              <a:rPr lang="zh-CN" altLang="en-US" sz="2800" dirty="0"/>
              <a:t>生成每篇新闻的词频矩阵</a:t>
            </a:r>
            <a:endParaRPr lang="en-US" altLang="zh-CN" sz="2800" dirty="0"/>
          </a:p>
          <a:p>
            <a:r>
              <a:rPr lang="zh-CN" altLang="en-US" sz="2800" dirty="0" smtClean="0"/>
              <a:t>对每篇</a:t>
            </a:r>
            <a:r>
              <a:rPr lang="zh-CN" altLang="en-US" sz="2800" dirty="0"/>
              <a:t>新闻</a:t>
            </a:r>
            <a:r>
              <a:rPr lang="zh-CN" altLang="en-US" sz="2800" dirty="0" smtClean="0"/>
              <a:t>聚类</a:t>
            </a:r>
            <a:endParaRPr lang="en-US" altLang="zh-CN" sz="2800" dirty="0" smtClean="0"/>
          </a:p>
          <a:p>
            <a:r>
              <a:rPr lang="zh-CN" altLang="en-US" sz="2800" dirty="0" smtClean="0"/>
              <a:t>对新增新闻分类</a:t>
            </a:r>
            <a:endParaRPr lang="en-US" altLang="zh-CN" sz="2800" dirty="0" smtClean="0"/>
          </a:p>
          <a:p>
            <a:r>
              <a:rPr lang="zh-CN" altLang="en-US" sz="2800" dirty="0"/>
              <a:t>生</a:t>
            </a:r>
            <a:r>
              <a:rPr lang="zh-CN" altLang="en-US" sz="2800" dirty="0" smtClean="0"/>
              <a:t>成</a:t>
            </a:r>
            <a:r>
              <a:rPr lang="zh-CN" altLang="en-US" sz="2800" dirty="0"/>
              <a:t>用户偏好</a:t>
            </a:r>
            <a:r>
              <a:rPr lang="zh-CN" altLang="en-US" sz="2800" dirty="0" smtClean="0"/>
              <a:t>矩阵</a:t>
            </a:r>
            <a:endParaRPr lang="en-US" altLang="zh-CN" sz="2800" dirty="0" smtClean="0"/>
          </a:p>
          <a:p>
            <a:r>
              <a:rPr lang="zh-CN" altLang="en-US" sz="2800" dirty="0" smtClean="0"/>
              <a:t>推荐新闻给用户</a:t>
            </a:r>
            <a:endParaRPr lang="en-US" altLang="zh-CN" sz="2800" dirty="0" smtClean="0"/>
          </a:p>
        </p:txBody>
      </p:sp>
    </p:spTree>
    <p:extLst>
      <p:ext uri="{BB962C8B-B14F-4D97-AF65-F5344CB8AC3E}">
        <p14:creationId xmlns:p14="http://schemas.microsoft.com/office/powerpoint/2010/main" val="668028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计算每篇新闻的</a:t>
            </a:r>
            <a:r>
              <a:rPr lang="en-US" altLang="zh-CN" dirty="0" smtClean="0"/>
              <a:t>TF.IDF</a:t>
            </a:r>
            <a:r>
              <a:rPr lang="zh-CN" altLang="en-US" dirty="0" smtClean="0"/>
              <a:t>值</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新闻去重</a:t>
            </a:r>
            <a:endParaRPr lang="en-US" altLang="zh-CN" sz="2800" dirty="0" smtClean="0"/>
          </a:p>
          <a:p>
            <a:pPr marL="0" indent="0">
              <a:buNone/>
            </a:pPr>
            <a:r>
              <a:rPr lang="zh-CN" altLang="en-US" sz="2800" dirty="0" smtClean="0"/>
              <a:t>一个</a:t>
            </a:r>
            <a:r>
              <a:rPr lang="en-US" altLang="zh-CN" sz="2800" dirty="0" smtClean="0"/>
              <a:t>MR</a:t>
            </a:r>
            <a:r>
              <a:rPr lang="zh-CN" altLang="en-US" sz="2800" dirty="0" smtClean="0"/>
              <a:t>过程实现</a:t>
            </a:r>
            <a:endParaRPr lang="en-US" altLang="zh-CN" sz="2800" dirty="0" smtClean="0"/>
          </a:p>
          <a:p>
            <a:r>
              <a:rPr lang="zh-CN" altLang="en-US" sz="2800" dirty="0" smtClean="0"/>
              <a:t>计算</a:t>
            </a:r>
            <a:r>
              <a:rPr lang="en-US" altLang="zh-CN" sz="2800" dirty="0" smtClean="0"/>
              <a:t>TF.IDF</a:t>
            </a:r>
            <a:r>
              <a:rPr lang="zh-CN" altLang="en-US" sz="2800" dirty="0" smtClean="0"/>
              <a:t>，使用自定义分区参数</a:t>
            </a:r>
            <a:endParaRPr lang="en-US" altLang="zh-CN" sz="2800" dirty="0" smtClean="0"/>
          </a:p>
          <a:p>
            <a:pPr marL="0" indent="0">
              <a:buNone/>
            </a:pPr>
            <a:r>
              <a:rPr lang="zh-CN" altLang="en-US" sz="2800" dirty="0" smtClean="0"/>
              <a:t>二个</a:t>
            </a:r>
            <a:r>
              <a:rPr lang="en-US" altLang="zh-CN" sz="2800" dirty="0" smtClean="0"/>
              <a:t>MR</a:t>
            </a:r>
            <a:r>
              <a:rPr lang="zh-CN" altLang="en-US" sz="2800" dirty="0" smtClean="0"/>
              <a:t>过程实现，注意加入每篇文章的</a:t>
            </a:r>
            <a:r>
              <a:rPr lang="zh-CN" altLang="en-US" sz="2800" smtClean="0"/>
              <a:t>分词数量及发布时间，</a:t>
            </a:r>
            <a:r>
              <a:rPr lang="zh-CN" altLang="en-US" sz="2800" dirty="0" smtClean="0"/>
              <a:t>这样在后续计算</a:t>
            </a:r>
            <a:r>
              <a:rPr lang="zh-CN" altLang="en-US" sz="2800" smtClean="0"/>
              <a:t>词频矩阵及推荐时</a:t>
            </a:r>
            <a:r>
              <a:rPr lang="zh-CN" altLang="en-US" sz="2800" dirty="0" smtClean="0"/>
              <a:t>方便使用</a:t>
            </a:r>
            <a:endParaRPr lang="en-US" altLang="zh-CN" sz="2800" dirty="0" smtClean="0"/>
          </a:p>
          <a:p>
            <a:r>
              <a:rPr lang="zh-CN" altLang="en-US" sz="2800" dirty="0" smtClean="0"/>
              <a:t>排序取前</a:t>
            </a:r>
            <a:r>
              <a:rPr lang="en-US" altLang="zh-CN" sz="2800" dirty="0" smtClean="0"/>
              <a:t>N</a:t>
            </a:r>
            <a:r>
              <a:rPr lang="zh-CN" altLang="en-US" sz="2800" dirty="0" smtClean="0"/>
              <a:t>个关键字</a:t>
            </a:r>
            <a:endParaRPr lang="en-US" altLang="zh-CN" sz="2800" dirty="0" smtClean="0"/>
          </a:p>
          <a:p>
            <a:pPr marL="0" indent="0">
              <a:buNone/>
            </a:pPr>
            <a:r>
              <a:rPr lang="zh-CN" altLang="en-US" sz="2800" dirty="0" smtClean="0"/>
              <a:t>一个</a:t>
            </a:r>
            <a:r>
              <a:rPr lang="en-US" altLang="zh-CN" sz="2800" dirty="0" smtClean="0"/>
              <a:t>MR</a:t>
            </a:r>
            <a:r>
              <a:rPr lang="zh-CN" altLang="en-US" sz="2800" dirty="0" smtClean="0"/>
              <a:t>过程实现</a:t>
            </a:r>
            <a:r>
              <a:rPr lang="zh-CN" altLang="en-US" sz="2800" dirty="0"/>
              <a:t>，</a:t>
            </a:r>
            <a:r>
              <a:rPr lang="zh-CN" altLang="en-US" sz="2800" dirty="0" smtClean="0"/>
              <a:t>使用自定义排序器及分区</a:t>
            </a:r>
            <a:r>
              <a:rPr lang="zh-CN" altLang="en-US" sz="2800" dirty="0"/>
              <a:t>参数</a:t>
            </a:r>
            <a:endParaRPr lang="en-US" altLang="zh-CN" sz="2800" dirty="0"/>
          </a:p>
          <a:p>
            <a:pPr marL="0" indent="0">
              <a:buNone/>
            </a:pPr>
            <a:endParaRPr lang="zh-CN" altLang="en-US" sz="2800" dirty="0"/>
          </a:p>
        </p:txBody>
      </p:sp>
    </p:spTree>
    <p:extLst>
      <p:ext uri="{BB962C8B-B14F-4D97-AF65-F5344CB8AC3E}">
        <p14:creationId xmlns:p14="http://schemas.microsoft.com/office/powerpoint/2010/main" val="2032377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实现过程</a:t>
            </a:r>
            <a:endParaRPr lang="zh-CN" altLang="en-US" dirty="0"/>
          </a:p>
        </p:txBody>
      </p:sp>
      <p:sp>
        <p:nvSpPr>
          <p:cNvPr id="3" name="内容占位符 2"/>
          <p:cNvSpPr>
            <a:spLocks noGrp="1"/>
          </p:cNvSpPr>
          <p:nvPr>
            <p:ph idx="1"/>
          </p:nvPr>
        </p:nvSpPr>
        <p:spPr/>
        <p:txBody>
          <a:bodyPr/>
          <a:lstStyle/>
          <a:p>
            <a:r>
              <a:rPr lang="zh-CN" altLang="en-US" sz="2800" dirty="0"/>
              <a:t>计算每篇新闻分词的</a:t>
            </a:r>
            <a:r>
              <a:rPr lang="en-US" altLang="zh-CN" sz="2800" dirty="0"/>
              <a:t>TF.IDF</a:t>
            </a:r>
            <a:r>
              <a:rPr lang="zh-CN" altLang="en-US" sz="2800" dirty="0"/>
              <a:t>值</a:t>
            </a:r>
            <a:endParaRPr lang="en-US" altLang="zh-CN" sz="2800" dirty="0"/>
          </a:p>
          <a:p>
            <a:r>
              <a:rPr lang="zh-CN" altLang="en-US" sz="2800" dirty="0">
                <a:solidFill>
                  <a:srgbClr val="FFC000"/>
                </a:solidFill>
              </a:rPr>
              <a:t>生成每篇新闻的词频矩阵</a:t>
            </a:r>
            <a:endParaRPr lang="en-US" altLang="zh-CN" sz="2800" dirty="0">
              <a:solidFill>
                <a:srgbClr val="FFC000"/>
              </a:solidFill>
            </a:endParaRPr>
          </a:p>
          <a:p>
            <a:r>
              <a:rPr lang="zh-CN" altLang="en-US" sz="2800" dirty="0" smtClean="0"/>
              <a:t>对每篇</a:t>
            </a:r>
            <a:r>
              <a:rPr lang="zh-CN" altLang="en-US" sz="2800" dirty="0"/>
              <a:t>新闻</a:t>
            </a:r>
            <a:r>
              <a:rPr lang="zh-CN" altLang="en-US" sz="2800" dirty="0" smtClean="0"/>
              <a:t>聚类</a:t>
            </a:r>
            <a:endParaRPr lang="en-US" altLang="zh-CN" sz="2800" dirty="0" smtClean="0"/>
          </a:p>
          <a:p>
            <a:r>
              <a:rPr lang="zh-CN" altLang="en-US" sz="2800" dirty="0" smtClean="0"/>
              <a:t>对新增</a:t>
            </a:r>
            <a:r>
              <a:rPr lang="zh-CN" altLang="en-US" sz="2800" dirty="0"/>
              <a:t>新闻</a:t>
            </a:r>
            <a:r>
              <a:rPr lang="zh-CN" altLang="en-US" sz="2800" dirty="0" smtClean="0"/>
              <a:t>分类</a:t>
            </a:r>
            <a:endParaRPr lang="en-US" altLang="zh-CN" sz="2800" dirty="0" smtClean="0"/>
          </a:p>
          <a:p>
            <a:r>
              <a:rPr lang="zh-CN" altLang="en-US" sz="2800" dirty="0"/>
              <a:t>生</a:t>
            </a:r>
            <a:r>
              <a:rPr lang="zh-CN" altLang="en-US" sz="2800" dirty="0" smtClean="0"/>
              <a:t>成</a:t>
            </a:r>
            <a:r>
              <a:rPr lang="zh-CN" altLang="en-US" sz="2800" dirty="0"/>
              <a:t>用户偏好</a:t>
            </a:r>
            <a:r>
              <a:rPr lang="zh-CN" altLang="en-US" sz="2800" dirty="0" smtClean="0"/>
              <a:t>矩阵</a:t>
            </a:r>
            <a:endParaRPr lang="en-US" altLang="zh-CN" sz="2800" dirty="0" smtClean="0"/>
          </a:p>
          <a:p>
            <a:r>
              <a:rPr lang="zh-CN" altLang="en-US" sz="2800" dirty="0" smtClean="0"/>
              <a:t>推荐新闻给用户</a:t>
            </a:r>
            <a:endParaRPr lang="en-US" altLang="zh-CN" sz="2800" dirty="0" smtClean="0"/>
          </a:p>
        </p:txBody>
      </p:sp>
    </p:spTree>
    <p:extLst>
      <p:ext uri="{BB962C8B-B14F-4D97-AF65-F5344CB8AC3E}">
        <p14:creationId xmlns:p14="http://schemas.microsoft.com/office/powerpoint/2010/main" val="3110909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生成每篇新闻的词频矩阵</a:t>
            </a:r>
            <a:endParaRPr lang="zh-CN" altLang="en-US" dirty="0"/>
          </a:p>
        </p:txBody>
      </p:sp>
      <p:sp>
        <p:nvSpPr>
          <p:cNvPr id="3" name="内容占位符 2"/>
          <p:cNvSpPr>
            <a:spLocks noGrp="1"/>
          </p:cNvSpPr>
          <p:nvPr>
            <p:ph idx="1"/>
          </p:nvPr>
        </p:nvSpPr>
        <p:spPr>
          <a:xfrm>
            <a:off x="677334" y="2160589"/>
            <a:ext cx="8596668" cy="4212915"/>
          </a:xfrm>
        </p:spPr>
        <p:txBody>
          <a:bodyPr/>
          <a:lstStyle/>
          <a:p>
            <a:r>
              <a:rPr lang="zh-CN" altLang="en-US" sz="2800" dirty="0" smtClean="0"/>
              <a:t>统计所有不重复的分词</a:t>
            </a:r>
            <a:endParaRPr lang="en-US" altLang="zh-CN" sz="2800" dirty="0" smtClean="0"/>
          </a:p>
          <a:p>
            <a:pPr marL="0" indent="0">
              <a:buNone/>
            </a:pPr>
            <a:r>
              <a:rPr lang="zh-CN" altLang="en-US" sz="2800" dirty="0" smtClean="0"/>
              <a:t>一个</a:t>
            </a:r>
            <a:r>
              <a:rPr lang="en-US" altLang="zh-CN" sz="2800" dirty="0" smtClean="0"/>
              <a:t>MR</a:t>
            </a:r>
            <a:r>
              <a:rPr lang="zh-CN" altLang="en-US" sz="2800" dirty="0" smtClean="0"/>
              <a:t>过程实现，需要重新定义分区参数</a:t>
            </a:r>
            <a:endParaRPr lang="en-US" altLang="zh-CN" sz="2800" dirty="0"/>
          </a:p>
          <a:p>
            <a:r>
              <a:rPr lang="zh-CN" altLang="en-US" sz="2800" dirty="0" smtClean="0"/>
              <a:t>生成新闻的词频矩阵</a:t>
            </a:r>
            <a:endParaRPr lang="en-US" altLang="zh-CN" sz="2800" dirty="0" smtClean="0"/>
          </a:p>
          <a:p>
            <a:pPr marL="0" indent="0">
              <a:buNone/>
            </a:pPr>
            <a:r>
              <a:rPr lang="zh-CN" altLang="en-US" sz="2800" dirty="0" smtClean="0"/>
              <a:t>扫描生成</a:t>
            </a:r>
            <a:r>
              <a:rPr lang="en-US" altLang="zh-CN" sz="2800" dirty="0" smtClean="0"/>
              <a:t>TF.IDF</a:t>
            </a:r>
            <a:r>
              <a:rPr lang="zh-CN" altLang="en-US" sz="2800" dirty="0" smtClean="0"/>
              <a:t>的过程数据，根据</a:t>
            </a:r>
            <a:r>
              <a:rPr lang="en-US" altLang="zh-CN" sz="2800" dirty="0" smtClean="0"/>
              <a:t>TF</a:t>
            </a:r>
            <a:r>
              <a:rPr lang="zh-CN" altLang="en-US" sz="2800" dirty="0" smtClean="0"/>
              <a:t>值，每篇文章的总分词数和前面统计出来的不重复的分词生成每篇新闻的词频向量，最终生成所有新闻的词频矩阵。如下：</a:t>
            </a:r>
            <a:endParaRPr lang="zh-CN" altLang="en-US" sz="2800" dirty="0"/>
          </a:p>
        </p:txBody>
      </p:sp>
      <p:pic>
        <p:nvPicPr>
          <p:cNvPr id="4" name="图片 3"/>
          <p:cNvPicPr>
            <a:picLocks noChangeAspect="1"/>
          </p:cNvPicPr>
          <p:nvPr/>
        </p:nvPicPr>
        <p:blipFill>
          <a:blip r:embed="rId2"/>
          <a:stretch>
            <a:fillRect/>
          </a:stretch>
        </p:blipFill>
        <p:spPr>
          <a:xfrm>
            <a:off x="677334" y="5186149"/>
            <a:ext cx="8596668" cy="1187355"/>
          </a:xfrm>
          <a:prstGeom prst="rect">
            <a:avLst/>
          </a:prstGeom>
        </p:spPr>
      </p:pic>
    </p:spTree>
    <p:extLst>
      <p:ext uri="{BB962C8B-B14F-4D97-AF65-F5344CB8AC3E}">
        <p14:creationId xmlns:p14="http://schemas.microsoft.com/office/powerpoint/2010/main" val="3077207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实现过程</a:t>
            </a:r>
          </a:p>
        </p:txBody>
      </p:sp>
      <p:sp>
        <p:nvSpPr>
          <p:cNvPr id="3" name="内容占位符 2"/>
          <p:cNvSpPr>
            <a:spLocks noGrp="1"/>
          </p:cNvSpPr>
          <p:nvPr>
            <p:ph idx="1"/>
          </p:nvPr>
        </p:nvSpPr>
        <p:spPr/>
        <p:txBody>
          <a:bodyPr/>
          <a:lstStyle/>
          <a:p>
            <a:r>
              <a:rPr lang="zh-CN" altLang="en-US" sz="2800" dirty="0"/>
              <a:t>计算每篇新闻分词的</a:t>
            </a:r>
            <a:r>
              <a:rPr lang="en-US" altLang="zh-CN" sz="2800" dirty="0"/>
              <a:t>TF.IDF</a:t>
            </a:r>
            <a:r>
              <a:rPr lang="zh-CN" altLang="en-US" sz="2800" dirty="0"/>
              <a:t>值</a:t>
            </a:r>
            <a:endParaRPr lang="en-US" altLang="zh-CN" sz="2800" dirty="0"/>
          </a:p>
          <a:p>
            <a:r>
              <a:rPr lang="zh-CN" altLang="en-US" sz="2800" dirty="0"/>
              <a:t>生成每篇新闻的词频矩阵</a:t>
            </a:r>
            <a:endParaRPr lang="en-US" altLang="zh-CN" sz="2800" dirty="0"/>
          </a:p>
          <a:p>
            <a:r>
              <a:rPr lang="zh-CN" altLang="en-US" sz="2800" dirty="0">
                <a:solidFill>
                  <a:srgbClr val="FFC000"/>
                </a:solidFill>
              </a:rPr>
              <a:t>对每篇新闻</a:t>
            </a:r>
            <a:r>
              <a:rPr lang="zh-CN" altLang="en-US" sz="2800" dirty="0" smtClean="0">
                <a:solidFill>
                  <a:srgbClr val="FFC000"/>
                </a:solidFill>
              </a:rPr>
              <a:t>聚类</a:t>
            </a:r>
            <a:endParaRPr lang="en-US" altLang="zh-CN" sz="2800" dirty="0">
              <a:solidFill>
                <a:srgbClr val="FFC000"/>
              </a:solidFill>
            </a:endParaRPr>
          </a:p>
          <a:p>
            <a:r>
              <a:rPr lang="zh-CN" altLang="en-US" sz="2800" dirty="0" smtClean="0"/>
              <a:t>对新增</a:t>
            </a:r>
            <a:r>
              <a:rPr lang="zh-CN" altLang="en-US" sz="2800" dirty="0"/>
              <a:t>新闻</a:t>
            </a:r>
            <a:r>
              <a:rPr lang="zh-CN" altLang="en-US" sz="2800" dirty="0" smtClean="0"/>
              <a:t>分类</a:t>
            </a:r>
            <a:endParaRPr lang="en-US" altLang="zh-CN" sz="2800" dirty="0" smtClean="0"/>
          </a:p>
          <a:p>
            <a:r>
              <a:rPr lang="zh-CN" altLang="en-US" sz="2800" dirty="0"/>
              <a:t>生</a:t>
            </a:r>
            <a:r>
              <a:rPr lang="zh-CN" altLang="en-US" sz="2800" dirty="0" smtClean="0"/>
              <a:t>成</a:t>
            </a:r>
            <a:r>
              <a:rPr lang="zh-CN" altLang="en-US" sz="2800" dirty="0"/>
              <a:t>用户偏好</a:t>
            </a:r>
            <a:r>
              <a:rPr lang="zh-CN" altLang="en-US" sz="2800" dirty="0" smtClean="0"/>
              <a:t>矩阵</a:t>
            </a:r>
            <a:endParaRPr lang="en-US" altLang="zh-CN" sz="2800" dirty="0" smtClean="0"/>
          </a:p>
          <a:p>
            <a:r>
              <a:rPr lang="zh-CN" altLang="en-US" sz="2800" dirty="0" smtClean="0"/>
              <a:t>推荐新闻给用户</a:t>
            </a:r>
            <a:endParaRPr lang="en-US" altLang="zh-CN" sz="2800" dirty="0" smtClean="0"/>
          </a:p>
        </p:txBody>
      </p:sp>
    </p:spTree>
    <p:extLst>
      <p:ext uri="{BB962C8B-B14F-4D97-AF65-F5344CB8AC3E}">
        <p14:creationId xmlns:p14="http://schemas.microsoft.com/office/powerpoint/2010/main" val="2904467826"/>
      </p:ext>
    </p:extLst>
  </p:cSld>
  <p:clrMapOvr>
    <a:masterClrMapping/>
  </p:clrMapOvr>
</p:sld>
</file>

<file path=ppt/theme/theme1.xml><?xml version="1.0" encoding="utf-8"?>
<a:theme xmlns:a="http://schemas.openxmlformats.org/drawingml/2006/main" name="平面">
  <a:themeElements>
    <a:clrScheme name="纸张">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1528</TotalTime>
  <Words>1509</Words>
  <Application>Microsoft Office PowerPoint</Application>
  <PresentationFormat>宽屏</PresentationFormat>
  <Paragraphs>151</Paragraphs>
  <Slides>29</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Lucida Grande</vt:lpstr>
      <vt:lpstr>方正姚体</vt:lpstr>
      <vt:lpstr>华文新魏</vt:lpstr>
      <vt:lpstr>宋体</vt:lpstr>
      <vt:lpstr>Arial</vt:lpstr>
      <vt:lpstr>Calibri</vt:lpstr>
      <vt:lpstr>Trebuchet MS</vt:lpstr>
      <vt:lpstr>Wingdings 3</vt:lpstr>
      <vt:lpstr>平面</vt:lpstr>
      <vt:lpstr>新闻推荐系统</vt:lpstr>
      <vt:lpstr>概述</vt:lpstr>
      <vt:lpstr>方法介绍</vt:lpstr>
      <vt:lpstr>概述</vt:lpstr>
      <vt:lpstr>实现过程</vt:lpstr>
      <vt:lpstr>计算每篇新闻的TF.IDF值</vt:lpstr>
      <vt:lpstr>实现过程</vt:lpstr>
      <vt:lpstr>生成每篇新闻的词频矩阵</vt:lpstr>
      <vt:lpstr>实现过程</vt:lpstr>
      <vt:lpstr>对每篇新闻聚类</vt:lpstr>
      <vt:lpstr>对每篇新闻聚类</vt:lpstr>
      <vt:lpstr>实现过程</vt:lpstr>
      <vt:lpstr>对新增新闻分类</vt:lpstr>
      <vt:lpstr>对新增新闻分类</vt:lpstr>
      <vt:lpstr>对新增新闻分类</vt:lpstr>
      <vt:lpstr>实现过程</vt:lpstr>
      <vt:lpstr>生成用户偏好矩阵</vt:lpstr>
      <vt:lpstr>实现过程</vt:lpstr>
      <vt:lpstr>推荐新闻给用户</vt:lpstr>
      <vt:lpstr>推荐新闻给用户</vt:lpstr>
      <vt:lpstr>推荐新闻给用户</vt:lpstr>
      <vt:lpstr>概述</vt:lpstr>
      <vt:lpstr>效果展现</vt:lpstr>
      <vt:lpstr>效果展现</vt:lpstr>
      <vt:lpstr>效果展现</vt:lpstr>
      <vt:lpstr>概述</vt:lpstr>
      <vt:lpstr>总结及改进</vt:lpstr>
      <vt:lpstr>总结及改进</vt:lpstr>
      <vt:lpstr>总结及改进</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新闻推荐系统</dc:title>
  <dc:creator>Hk</dc:creator>
  <cp:lastModifiedBy>Hk</cp:lastModifiedBy>
  <cp:revision>150</cp:revision>
  <dcterms:created xsi:type="dcterms:W3CDTF">2015-06-23T09:23:08Z</dcterms:created>
  <dcterms:modified xsi:type="dcterms:W3CDTF">2015-06-30T01:44:51Z</dcterms:modified>
</cp:coreProperties>
</file>