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2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7" r:id="rId11"/>
    <p:sldId id="265" r:id="rId12"/>
    <p:sldId id="266" r:id="rId13"/>
    <p:sldId id="268" r:id="rId14"/>
    <p:sldId id="276" r:id="rId15"/>
    <p:sldId id="277" r:id="rId16"/>
    <p:sldId id="269" r:id="rId17"/>
    <p:sldId id="270" r:id="rId18"/>
    <p:sldId id="275" r:id="rId19"/>
    <p:sldId id="272" r:id="rId20"/>
    <p:sldId id="271" r:id="rId21"/>
    <p:sldId id="273" r:id="rId22"/>
    <p:sldId id="274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7CB19-0A77-4B6B-B203-C535110BF3B9}" type="datetimeFigureOut">
              <a:rPr lang="zh-CN" altLang="en-US" smtClean="0"/>
              <a:t>2015/6/15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23208-4A00-4172-9D90-1B603F6B7E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369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7CB19-0A77-4B6B-B203-C535110BF3B9}" type="datetimeFigureOut">
              <a:rPr lang="zh-CN" altLang="en-US" smtClean="0"/>
              <a:t>2015/6/15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23208-4A00-4172-9D90-1B603F6B7E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2419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7CB19-0A77-4B6B-B203-C535110BF3B9}" type="datetimeFigureOut">
              <a:rPr lang="zh-CN" altLang="en-US" smtClean="0"/>
              <a:t>2015/6/15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23208-4A00-4172-9D90-1B603F6B7E8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465970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7CB19-0A77-4B6B-B203-C535110BF3B9}" type="datetimeFigureOut">
              <a:rPr lang="zh-CN" altLang="en-US" smtClean="0"/>
              <a:t>2015/6/15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23208-4A00-4172-9D90-1B603F6B7E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20482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7CB19-0A77-4B6B-B203-C535110BF3B9}" type="datetimeFigureOut">
              <a:rPr lang="zh-CN" altLang="en-US" smtClean="0"/>
              <a:t>2015/6/15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23208-4A00-4172-9D90-1B603F6B7E8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380047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7CB19-0A77-4B6B-B203-C535110BF3B9}" type="datetimeFigureOut">
              <a:rPr lang="zh-CN" altLang="en-US" smtClean="0"/>
              <a:t>2015/6/15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23208-4A00-4172-9D90-1B603F6B7E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64337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7CB19-0A77-4B6B-B203-C535110BF3B9}" type="datetimeFigureOut">
              <a:rPr lang="zh-CN" altLang="en-US" smtClean="0"/>
              <a:t>2015/6/15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23208-4A00-4172-9D90-1B603F6B7E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6525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7CB19-0A77-4B6B-B203-C535110BF3B9}" type="datetimeFigureOut">
              <a:rPr lang="zh-CN" altLang="en-US" smtClean="0"/>
              <a:t>2015/6/15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23208-4A00-4172-9D90-1B603F6B7E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1281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7CB19-0A77-4B6B-B203-C535110BF3B9}" type="datetimeFigureOut">
              <a:rPr lang="zh-CN" altLang="en-US" smtClean="0"/>
              <a:t>2015/6/15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23208-4A00-4172-9D90-1B603F6B7E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697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7CB19-0A77-4B6B-B203-C535110BF3B9}" type="datetimeFigureOut">
              <a:rPr lang="zh-CN" altLang="en-US" smtClean="0"/>
              <a:t>2015/6/15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23208-4A00-4172-9D90-1B603F6B7E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6278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7CB19-0A77-4B6B-B203-C535110BF3B9}" type="datetimeFigureOut">
              <a:rPr lang="zh-CN" altLang="en-US" smtClean="0"/>
              <a:t>2015/6/15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23208-4A00-4172-9D90-1B603F6B7E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802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7CB19-0A77-4B6B-B203-C535110BF3B9}" type="datetimeFigureOut">
              <a:rPr lang="zh-CN" altLang="en-US" smtClean="0"/>
              <a:t>2015/6/15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23208-4A00-4172-9D90-1B603F6B7E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4259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7CB19-0A77-4B6B-B203-C535110BF3B9}" type="datetimeFigureOut">
              <a:rPr lang="zh-CN" altLang="en-US" smtClean="0"/>
              <a:t>2015/6/15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23208-4A00-4172-9D90-1B603F6B7E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42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7CB19-0A77-4B6B-B203-C535110BF3B9}" type="datetimeFigureOut">
              <a:rPr lang="zh-CN" altLang="en-US" smtClean="0"/>
              <a:t>2015/6/15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23208-4A00-4172-9D90-1B603F6B7E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0622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7CB19-0A77-4B6B-B203-C535110BF3B9}" type="datetimeFigureOut">
              <a:rPr lang="zh-CN" altLang="en-US" smtClean="0"/>
              <a:t>2015/6/15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23208-4A00-4172-9D90-1B603F6B7E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1313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23208-4A00-4172-9D90-1B603F6B7E8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7CB19-0A77-4B6B-B203-C535110BF3B9}" type="datetimeFigureOut">
              <a:rPr lang="zh-CN" altLang="en-US" smtClean="0"/>
              <a:t>2015/6/15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5813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7CB19-0A77-4B6B-B203-C535110BF3B9}" type="datetimeFigureOut">
              <a:rPr lang="zh-CN" altLang="en-US" smtClean="0"/>
              <a:t>2015/6/15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6123208-4A00-4172-9D90-1B603F6B7E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2269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3" r:id="rId1"/>
    <p:sldLayoutId id="2147483994" r:id="rId2"/>
    <p:sldLayoutId id="2147483995" r:id="rId3"/>
    <p:sldLayoutId id="2147483996" r:id="rId4"/>
    <p:sldLayoutId id="2147483997" r:id="rId5"/>
    <p:sldLayoutId id="2147483998" r:id="rId6"/>
    <p:sldLayoutId id="2147483999" r:id="rId7"/>
    <p:sldLayoutId id="2147484000" r:id="rId8"/>
    <p:sldLayoutId id="2147484001" r:id="rId9"/>
    <p:sldLayoutId id="2147484002" r:id="rId10"/>
    <p:sldLayoutId id="2147484003" r:id="rId11"/>
    <p:sldLayoutId id="2147484004" r:id="rId12"/>
    <p:sldLayoutId id="2147484005" r:id="rId13"/>
    <p:sldLayoutId id="2147484006" r:id="rId14"/>
    <p:sldLayoutId id="2147484007" r:id="rId15"/>
    <p:sldLayoutId id="214748400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115.28.182.124/c/00000000050/information/%E7%AB%9E%E8%B5%9B%E6%8F%8F%E8%BF%B0" TargetMode="External"/><Relationship Id="rId2" Type="http://schemas.openxmlformats.org/officeDocument/2006/relationships/hyperlink" Target="http://115.28.182.124/c/00000000050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661312" y="1023582"/>
            <a:ext cx="4347161" cy="1416818"/>
          </a:xfrm>
        </p:spPr>
        <p:txBody>
          <a:bodyPr/>
          <a:lstStyle/>
          <a:p>
            <a:r>
              <a:rPr lang="zh-CN" altLang="en-US" dirty="0" smtClean="0"/>
              <a:t>新闻推荐系统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07067" y="3630304"/>
            <a:ext cx="3706378" cy="2647665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 smtClean="0"/>
              <a:t>项目组成员：</a:t>
            </a:r>
            <a:endParaRPr lang="en-US" altLang="zh-CN" dirty="0" smtClean="0"/>
          </a:p>
          <a:p>
            <a:pPr algn="l"/>
            <a:r>
              <a:rPr lang="en-US" altLang="zh-CN" dirty="0"/>
              <a:t>1501220056 </a:t>
            </a:r>
            <a:r>
              <a:rPr lang="zh-CN" altLang="en-US" dirty="0"/>
              <a:t>康安龙</a:t>
            </a:r>
            <a:endParaRPr lang="en-US" altLang="zh-CN" dirty="0"/>
          </a:p>
          <a:p>
            <a:pPr algn="l"/>
            <a:r>
              <a:rPr lang="en-US" altLang="zh-CN" dirty="0" smtClean="0"/>
              <a:t>1501220053 </a:t>
            </a:r>
            <a:r>
              <a:rPr lang="zh-CN" altLang="en-US" dirty="0"/>
              <a:t>和</a:t>
            </a:r>
            <a:r>
              <a:rPr lang="zh-CN" altLang="en-US" dirty="0" smtClean="0"/>
              <a:t>军尧</a:t>
            </a:r>
            <a:endParaRPr lang="en-US" altLang="zh-CN" dirty="0" smtClean="0"/>
          </a:p>
          <a:p>
            <a:pPr algn="l"/>
            <a:r>
              <a:rPr lang="zh-CN" altLang="en-US" dirty="0" smtClean="0"/>
              <a:t>其它人补吧</a:t>
            </a:r>
            <a:r>
              <a:rPr lang="en-US" altLang="zh-CN" dirty="0" smtClean="0"/>
              <a:t>…</a:t>
            </a:r>
            <a:endParaRPr lang="en-US" altLang="zh-CN" dirty="0"/>
          </a:p>
          <a:p>
            <a:pPr algn="l"/>
            <a:endParaRPr lang="en-US" altLang="zh-CN" dirty="0" smtClean="0"/>
          </a:p>
          <a:p>
            <a:pPr algn="l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0063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解决策略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基于语义的推荐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zh-CN" altLang="en-US" sz="2800" dirty="0" smtClean="0"/>
              <a:t>通过新闻内容</a:t>
            </a:r>
            <a:r>
              <a:rPr lang="zh-CN" altLang="en-US" sz="2800" dirty="0"/>
              <a:t>之间的联系得出一个相似度，把内容相似的新闻推荐给用户。语义分析</a:t>
            </a:r>
            <a:r>
              <a:rPr lang="zh-CN" altLang="en-US" sz="2800" dirty="0" smtClean="0"/>
              <a:t>和以上三种不一样</a:t>
            </a:r>
            <a:r>
              <a:rPr lang="zh-CN" altLang="en-US" sz="2800" dirty="0"/>
              <a:t>，上面的结果会因为看新闻的人越来越多而越来越准，语义分析不会，所以，需要结合一些时间，热度等因素综合考虑。</a:t>
            </a:r>
          </a:p>
        </p:txBody>
      </p:sp>
    </p:spTree>
    <p:extLst>
      <p:ext uri="{BB962C8B-B14F-4D97-AF65-F5344CB8AC3E}">
        <p14:creationId xmlns:p14="http://schemas.microsoft.com/office/powerpoint/2010/main" val="485085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 smtClean="0"/>
              <a:t>概述</a:t>
            </a:r>
            <a:endParaRPr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 smtClean="0"/>
              <a:t>发展背景</a:t>
            </a:r>
            <a:endParaRPr lang="en-US" altLang="zh-CN" sz="3600" b="1" dirty="0" smtClean="0"/>
          </a:p>
          <a:p>
            <a:r>
              <a:rPr lang="zh-CN" altLang="en-US" sz="3600" b="1" dirty="0"/>
              <a:t>解决策略</a:t>
            </a:r>
            <a:endParaRPr lang="en-US" altLang="zh-CN" sz="3600" b="1" dirty="0"/>
          </a:p>
          <a:p>
            <a:r>
              <a:rPr lang="zh-CN" altLang="en-US" sz="3600" b="1" dirty="0">
                <a:solidFill>
                  <a:srgbClr val="FFC000"/>
                </a:solidFill>
              </a:rPr>
              <a:t>数据集介绍</a:t>
            </a:r>
            <a:endParaRPr lang="en-US" altLang="zh-CN" sz="3600" b="1" dirty="0">
              <a:solidFill>
                <a:srgbClr val="FFC000"/>
              </a:solidFill>
            </a:endParaRPr>
          </a:p>
          <a:p>
            <a:r>
              <a:rPr lang="zh-CN" altLang="en-US" sz="3600" b="1" dirty="0" smtClean="0"/>
              <a:t>算法步骤</a:t>
            </a:r>
            <a:endParaRPr lang="en-US" altLang="zh-CN" sz="3600" b="1" dirty="0" smtClean="0"/>
          </a:p>
          <a:p>
            <a:r>
              <a:rPr lang="en-US" altLang="zh-CN" sz="3600" b="1" dirty="0" smtClean="0"/>
              <a:t>Q&amp;A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904793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数据集介绍</a:t>
            </a:r>
            <a:endParaRPr lang="en-US" altLang="zh-CN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来源：</a:t>
            </a:r>
            <a:r>
              <a:rPr lang="en-US" altLang="zh-CN" sz="2800" dirty="0">
                <a:hlinkClick r:id="rId2"/>
              </a:rPr>
              <a:t>CCF</a:t>
            </a:r>
            <a:r>
              <a:rPr lang="zh-CN" altLang="en-US" sz="2800" dirty="0">
                <a:hlinkClick r:id="rId2"/>
              </a:rPr>
              <a:t>大数据竞赛</a:t>
            </a:r>
            <a:endParaRPr lang="zh-CN" altLang="en-US" sz="2800" dirty="0"/>
          </a:p>
          <a:p>
            <a:r>
              <a:rPr lang="zh-CN" altLang="en-US" sz="2800" dirty="0" smtClean="0"/>
              <a:t>地址：</a:t>
            </a:r>
            <a:r>
              <a:rPr lang="en-US" altLang="zh-CN" sz="2800" dirty="0" smtClean="0">
                <a:hlinkClick r:id="rId3"/>
              </a:rPr>
              <a:t>http</a:t>
            </a:r>
            <a:r>
              <a:rPr lang="en-US" altLang="zh-CN" sz="2800" dirty="0">
                <a:hlinkClick r:id="rId3"/>
              </a:rPr>
              <a:t>://115.28.182.124/c/00000000050/information/%</a:t>
            </a:r>
            <a:r>
              <a:rPr lang="en-US" altLang="zh-CN" sz="2800" dirty="0" smtClean="0">
                <a:hlinkClick r:id="rId3"/>
              </a:rPr>
              <a:t>E7%AB%9E%E8%B5%9B%E6%8F%8F%E8%BF%B0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26298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数据集介绍</a:t>
            </a:r>
            <a:endParaRPr lang="en-US" altLang="zh-CN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800" dirty="0"/>
              <a:t>数据描述：</a:t>
            </a:r>
            <a:endParaRPr lang="en-US" altLang="zh-CN" sz="2800" dirty="0"/>
          </a:p>
          <a:p>
            <a:pPr marL="0" indent="0">
              <a:buNone/>
            </a:pPr>
            <a:r>
              <a:rPr lang="zh-CN" altLang="en-US" sz="2800" dirty="0" smtClean="0"/>
              <a:t>国内</a:t>
            </a:r>
            <a:r>
              <a:rPr lang="zh-CN" altLang="en-US" sz="2800" dirty="0"/>
              <a:t>某著名财经新闻网站</a:t>
            </a:r>
            <a:r>
              <a:rPr lang="en-US" altLang="zh-CN" sz="2800" dirty="0"/>
              <a:t>—</a:t>
            </a:r>
            <a:r>
              <a:rPr lang="zh-CN" altLang="en-US" sz="2800" dirty="0"/>
              <a:t>财新网随机选取了</a:t>
            </a:r>
            <a:r>
              <a:rPr lang="en-US" altLang="zh-CN" sz="2800" dirty="0"/>
              <a:t>10000</a:t>
            </a:r>
            <a:r>
              <a:rPr lang="zh-CN" altLang="en-US" sz="2800" dirty="0"/>
              <a:t>名用户，并抽取了这</a:t>
            </a:r>
            <a:r>
              <a:rPr lang="en-US" altLang="zh-CN" sz="2800" dirty="0"/>
              <a:t>10000</a:t>
            </a:r>
            <a:r>
              <a:rPr lang="zh-CN" altLang="en-US" sz="2800" dirty="0"/>
              <a:t>名用户在</a:t>
            </a:r>
            <a:r>
              <a:rPr lang="en-US" altLang="zh-CN" sz="2800" dirty="0"/>
              <a:t>2014</a:t>
            </a:r>
            <a:r>
              <a:rPr lang="zh-CN" altLang="en-US" sz="2800" dirty="0"/>
              <a:t>年</a:t>
            </a:r>
            <a:r>
              <a:rPr lang="en-US" altLang="zh-CN" sz="2800" dirty="0"/>
              <a:t>3</a:t>
            </a:r>
            <a:r>
              <a:rPr lang="zh-CN" altLang="en-US" sz="2800" dirty="0"/>
              <a:t>月的所有新闻浏览记录，每条记录包括用户编号、新闻编号、浏览时间（精确到秒）以及新闻文本内容，其中用户编号已做匿名化处理，防止暴露用户隐私</a:t>
            </a:r>
            <a:r>
              <a:rPr lang="zh-CN" altLang="en-US" sz="2800" dirty="0" smtClean="0"/>
              <a:t>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9562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数据集介绍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2115404"/>
            <a:ext cx="8596668" cy="33437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230878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数据集介绍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z="2800" dirty="0" smtClean="0"/>
              <a:t>训练数据</a:t>
            </a:r>
            <a:endParaRPr lang="en-US" altLang="zh-CN" sz="28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800" dirty="0">
                <a:solidFill>
                  <a:srgbClr val="404040"/>
                </a:solidFill>
              </a:rPr>
              <a:t>训练集数据每一行为一个浏览记录，该行浏览记录包含</a:t>
            </a:r>
            <a:r>
              <a:rPr lang="en-US" altLang="zh-CN" sz="2800" dirty="0">
                <a:solidFill>
                  <a:srgbClr val="404040"/>
                </a:solidFill>
              </a:rPr>
              <a:t>6</a:t>
            </a:r>
            <a:r>
              <a:rPr lang="zh-CN" altLang="en-US" sz="2800" dirty="0">
                <a:solidFill>
                  <a:srgbClr val="404040"/>
                </a:solidFill>
              </a:rPr>
              <a:t>个字段，分别记录以下信息：</a:t>
            </a:r>
            <a:endParaRPr lang="zh-CN" altLang="en-US" sz="2800" dirty="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800" dirty="0">
                <a:solidFill>
                  <a:srgbClr val="404040"/>
                </a:solidFill>
              </a:rPr>
              <a:t>用户编号	新闻编号	浏览时间	新闻标题	新闻详细内容	新闻发表时间</a:t>
            </a:r>
            <a:endParaRPr lang="zh-CN" altLang="en-US" sz="2800" dirty="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800" dirty="0">
                <a:solidFill>
                  <a:srgbClr val="404040"/>
                </a:solidFill>
              </a:rPr>
              <a:t>字段之间用</a:t>
            </a:r>
            <a:r>
              <a:rPr lang="en-US" altLang="zh-CN" sz="2800" dirty="0">
                <a:solidFill>
                  <a:srgbClr val="404040"/>
                </a:solidFill>
              </a:rPr>
              <a:t>table</a:t>
            </a:r>
            <a:r>
              <a:rPr lang="zh-CN" altLang="en-US" sz="2800" dirty="0">
                <a:solidFill>
                  <a:srgbClr val="404040"/>
                </a:solidFill>
              </a:rPr>
              <a:t>符即”</a:t>
            </a:r>
            <a:r>
              <a:rPr lang="en-US" altLang="zh-CN" sz="2800" dirty="0">
                <a:solidFill>
                  <a:srgbClr val="404040"/>
                </a:solidFill>
              </a:rPr>
              <a:t>\t”</a:t>
            </a:r>
            <a:r>
              <a:rPr lang="zh-CN" altLang="en-US" sz="2800" dirty="0">
                <a:solidFill>
                  <a:srgbClr val="404040"/>
                </a:solidFill>
              </a:rPr>
              <a:t>隔开，文本编码为</a:t>
            </a:r>
            <a:r>
              <a:rPr lang="en-US" altLang="zh-CN" sz="2800" dirty="0">
                <a:solidFill>
                  <a:srgbClr val="404040"/>
                </a:solidFill>
              </a:rPr>
              <a:t>utf8</a:t>
            </a:r>
            <a:r>
              <a:rPr lang="zh-CN" altLang="en-US" sz="2800" dirty="0">
                <a:solidFill>
                  <a:srgbClr val="404040"/>
                </a:solidFill>
              </a:rPr>
              <a:t>编码格式，如下为截取训练集中的一行：	注：红色方框中的为文本中截取的一行。浏览时间为</a:t>
            </a:r>
            <a:r>
              <a:rPr lang="en-US" altLang="zh-CN" sz="2800" dirty="0">
                <a:solidFill>
                  <a:srgbClr val="404040"/>
                </a:solidFill>
              </a:rPr>
              <a:t>Unix</a:t>
            </a:r>
            <a:r>
              <a:rPr lang="zh-CN" altLang="en-US" sz="2800" dirty="0">
                <a:solidFill>
                  <a:srgbClr val="404040"/>
                </a:solidFill>
              </a:rPr>
              <a:t>时间戳，即是从</a:t>
            </a:r>
            <a:r>
              <a:rPr lang="en-US" altLang="zh-CN" sz="2800" dirty="0">
                <a:solidFill>
                  <a:srgbClr val="404040"/>
                </a:solidFill>
              </a:rPr>
              <a:t>1970</a:t>
            </a:r>
            <a:r>
              <a:rPr lang="zh-CN" altLang="en-US" sz="2800" dirty="0">
                <a:solidFill>
                  <a:srgbClr val="404040"/>
                </a:solidFill>
              </a:rPr>
              <a:t>年</a:t>
            </a:r>
            <a:r>
              <a:rPr lang="en-US" altLang="zh-CN" sz="2800" dirty="0">
                <a:solidFill>
                  <a:srgbClr val="404040"/>
                </a:solidFill>
              </a:rPr>
              <a:t>1</a:t>
            </a:r>
            <a:r>
              <a:rPr lang="zh-CN" altLang="en-US" sz="2800" dirty="0">
                <a:solidFill>
                  <a:srgbClr val="404040"/>
                </a:solidFill>
              </a:rPr>
              <a:t>月</a:t>
            </a:r>
            <a:r>
              <a:rPr lang="en-US" altLang="zh-CN" sz="2800" dirty="0">
                <a:solidFill>
                  <a:srgbClr val="404040"/>
                </a:solidFill>
              </a:rPr>
              <a:t>1</a:t>
            </a:r>
            <a:r>
              <a:rPr lang="zh-CN" altLang="en-US" sz="2800" dirty="0">
                <a:solidFill>
                  <a:srgbClr val="404040"/>
                </a:solidFill>
              </a:rPr>
              <a:t>日（</a:t>
            </a:r>
            <a:r>
              <a:rPr lang="en-US" altLang="zh-CN" sz="2800" dirty="0">
                <a:solidFill>
                  <a:srgbClr val="404040"/>
                </a:solidFill>
              </a:rPr>
              <a:t>UTC/GMT</a:t>
            </a:r>
            <a:r>
              <a:rPr lang="zh-CN" altLang="en-US" sz="2800" dirty="0">
                <a:solidFill>
                  <a:srgbClr val="404040"/>
                </a:solidFill>
              </a:rPr>
              <a:t>的午夜）开始所经过的秒数。</a:t>
            </a:r>
            <a:endParaRPr lang="zh-CN" altLang="en-US" sz="2800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23356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 smtClean="0"/>
              <a:t>概述</a:t>
            </a:r>
            <a:endParaRPr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 smtClean="0"/>
              <a:t>发展背景</a:t>
            </a:r>
            <a:endParaRPr lang="en-US" altLang="zh-CN" sz="3600" b="1" dirty="0" smtClean="0"/>
          </a:p>
          <a:p>
            <a:r>
              <a:rPr lang="zh-CN" altLang="en-US" sz="3600" b="1" dirty="0"/>
              <a:t>解决策略</a:t>
            </a:r>
            <a:endParaRPr lang="en-US" altLang="zh-CN" sz="3600" b="1" dirty="0"/>
          </a:p>
          <a:p>
            <a:r>
              <a:rPr lang="zh-CN" altLang="en-US" sz="3600" b="1" dirty="0"/>
              <a:t>数据集介绍</a:t>
            </a:r>
            <a:endParaRPr lang="en-US" altLang="zh-CN" sz="3600" b="1" dirty="0"/>
          </a:p>
          <a:p>
            <a:r>
              <a:rPr lang="zh-CN" altLang="en-US" sz="3600" b="1" dirty="0" smtClean="0">
                <a:solidFill>
                  <a:srgbClr val="FFC000"/>
                </a:solidFill>
              </a:rPr>
              <a:t>算法步骤</a:t>
            </a:r>
            <a:endParaRPr lang="en-US" altLang="zh-CN" sz="3600" b="1" dirty="0" smtClean="0">
              <a:solidFill>
                <a:srgbClr val="FFC000"/>
              </a:solidFill>
            </a:endParaRPr>
          </a:p>
          <a:p>
            <a:r>
              <a:rPr lang="en-US" altLang="zh-CN" sz="3600" b="1" dirty="0" smtClean="0"/>
              <a:t>Q&amp;A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20983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算法步骤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5" y="2160589"/>
            <a:ext cx="9012576" cy="4203717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对新闻进行聚类（打标签）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zh-CN" altLang="en-US" sz="2800" dirty="0" smtClean="0"/>
              <a:t>对新闻打标签，我们采用文本挖掘的相关算法，这里用到了</a:t>
            </a:r>
            <a:r>
              <a:rPr lang="en-US" altLang="zh-CN" sz="2800" dirty="0" smtClean="0"/>
              <a:t>TF.IDF</a:t>
            </a:r>
            <a:r>
              <a:rPr lang="zh-CN" altLang="en-US" sz="2800" dirty="0" smtClean="0"/>
              <a:t>。下面是它的一些公式及解析。</a:t>
            </a:r>
            <a:endParaRPr lang="en-US" altLang="zh-CN" sz="28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386" y="3798104"/>
            <a:ext cx="1571625" cy="4762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0933" y="3769529"/>
            <a:ext cx="2276475" cy="5334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1747" y="3798104"/>
            <a:ext cx="1819275" cy="3333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6409" y="4385075"/>
            <a:ext cx="4838700" cy="12001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7334" y="5459431"/>
            <a:ext cx="5057775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194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算法步骤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5" y="2160589"/>
            <a:ext cx="9012576" cy="4226563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对新闻进行聚类（打标签）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zh-CN" altLang="en-US" sz="2800" dirty="0" smtClean="0"/>
              <a:t>先对文章提取分词，再计算每个分词的</a:t>
            </a:r>
            <a:r>
              <a:rPr lang="en-US" altLang="zh-CN" sz="2800" dirty="0" smtClean="0"/>
              <a:t>TF.IDF</a:t>
            </a:r>
            <a:r>
              <a:rPr lang="zh-CN" altLang="en-US" sz="2800" dirty="0"/>
              <a:t>，找出前</a:t>
            </a:r>
            <a:r>
              <a:rPr lang="en-US" altLang="zh-CN" sz="2800" dirty="0"/>
              <a:t>N</a:t>
            </a:r>
            <a:r>
              <a:rPr lang="zh-CN" altLang="en-US" sz="2800" dirty="0"/>
              <a:t>条关键词，并形成词频矩阵，再根据词频矩阵进行聚类，构成文章的标签。</a:t>
            </a:r>
            <a:endParaRPr lang="en-US" altLang="zh-CN" sz="2800" dirty="0"/>
          </a:p>
          <a:p>
            <a:pPr marL="0" indent="0">
              <a:buNone/>
            </a:pPr>
            <a:r>
              <a:rPr lang="zh-CN" altLang="en-US" sz="2800" dirty="0" smtClean="0"/>
              <a:t>下面即为某篇文章的片断的结果（</a:t>
            </a:r>
            <a:r>
              <a:rPr lang="en-US" altLang="zh-CN" sz="2800" dirty="0"/>
              <a:t> TF.IDF </a:t>
            </a:r>
            <a:r>
              <a:rPr lang="zh-CN" altLang="en-US" sz="2800" dirty="0" smtClean="0"/>
              <a:t>）：</a:t>
            </a:r>
            <a:endParaRPr lang="en-US" altLang="zh-CN" sz="2800" dirty="0" smtClean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4644694"/>
            <a:ext cx="8596668" cy="1626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30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对新闻分类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zh-CN" altLang="en-US" sz="2800" dirty="0" smtClean="0"/>
              <a:t>对新增的一条新闻</a:t>
            </a:r>
            <a:r>
              <a:rPr lang="zh-CN" altLang="en-US" sz="2800" smtClean="0"/>
              <a:t>，根据先前聚类结果形成的及其它网站爬取的语料库</a:t>
            </a:r>
            <a:r>
              <a:rPr lang="zh-CN" altLang="en-US" sz="2800" dirty="0" smtClean="0"/>
              <a:t>，对新闻进行分类，此后就可以交由用户推荐流程推荐给用户了。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0055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他该被推荐哪篇文章？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160589"/>
            <a:ext cx="8596667" cy="3880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69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对用户打标签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zh-CN" altLang="en-US" sz="2800" dirty="0"/>
              <a:t>根据用户所查阅的每篇文章对应的标签，对用户打标签，初步形成用户的偏好模型，这时就可以针对用户</a:t>
            </a:r>
            <a:r>
              <a:rPr lang="zh-CN" altLang="en-US" sz="2800" dirty="0" smtClean="0"/>
              <a:t>的不同类型</a:t>
            </a:r>
            <a:r>
              <a:rPr lang="zh-CN" altLang="en-US" sz="2800" dirty="0"/>
              <a:t>推荐对应类型的新闻，同时用户的兴趣度模型会随着用户阅读量的增加而动态调整，随着</a:t>
            </a:r>
            <a:r>
              <a:rPr lang="zh-CN" altLang="en-US" sz="2800"/>
              <a:t>时间</a:t>
            </a:r>
            <a:r>
              <a:rPr lang="zh-CN" altLang="en-US" sz="2800" smtClean="0"/>
              <a:t>的推移</a:t>
            </a:r>
            <a:r>
              <a:rPr lang="zh-CN" altLang="en-US" sz="2800" dirty="0"/>
              <a:t>，推荐会越来越精确。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1844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新闻推荐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zh-CN" altLang="en-US" sz="2800" dirty="0" smtClean="0"/>
              <a:t>计算同一类别下的所有用户最受欢迎的新闻条目，对其进行排序取权重大的推荐给用户，这里在排序时不一定票数最多的新闻就一定排在第一位，</a:t>
            </a:r>
            <a:r>
              <a:rPr lang="zh-CN" altLang="en-US" sz="2800" dirty="0"/>
              <a:t>还要考虑时间维度上的衰减（类似</a:t>
            </a:r>
            <a:r>
              <a:rPr lang="en-US" altLang="zh-CN" sz="2800" dirty="0" smtClean="0"/>
              <a:t>hack news</a:t>
            </a:r>
            <a:r>
              <a:rPr lang="zh-CN" altLang="en-US" sz="2800" dirty="0"/>
              <a:t>的重力衰减</a:t>
            </a:r>
            <a:r>
              <a:rPr lang="zh-CN" altLang="en-US" sz="2800" dirty="0" smtClean="0"/>
              <a:t>），然后根据</a:t>
            </a:r>
            <a:r>
              <a:rPr lang="zh-CN" altLang="en-US" sz="2800" dirty="0"/>
              <a:t>权重来</a:t>
            </a:r>
            <a:r>
              <a:rPr lang="zh-CN" altLang="en-US" sz="2800" dirty="0" smtClean="0"/>
              <a:t>推荐。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5120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 smtClean="0"/>
              <a:t>Q&amp;A</a:t>
            </a:r>
            <a:endParaRPr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46826" y="2911217"/>
            <a:ext cx="4972839" cy="168808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sz="9600" b="1" dirty="0" smtClean="0">
                <a:solidFill>
                  <a:srgbClr val="FFC000"/>
                </a:solidFill>
              </a:rPr>
              <a:t>Thanks!</a:t>
            </a:r>
            <a:endParaRPr lang="zh-CN" altLang="en-US" sz="96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849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 smtClean="0"/>
              <a:t>概述</a:t>
            </a:r>
            <a:endParaRPr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 smtClean="0"/>
              <a:t>发展背景</a:t>
            </a:r>
            <a:endParaRPr lang="en-US" altLang="zh-CN" sz="3600" b="1" dirty="0" smtClean="0"/>
          </a:p>
          <a:p>
            <a:r>
              <a:rPr lang="zh-CN" altLang="en-US" sz="3600" b="1" dirty="0" smtClean="0"/>
              <a:t>解决策略</a:t>
            </a:r>
            <a:endParaRPr lang="en-US" altLang="zh-CN" sz="3600" b="1" dirty="0" smtClean="0"/>
          </a:p>
          <a:p>
            <a:r>
              <a:rPr lang="zh-CN" altLang="en-US" sz="3600" b="1" dirty="0" smtClean="0"/>
              <a:t>数据集介绍</a:t>
            </a:r>
            <a:endParaRPr lang="en-US" altLang="zh-CN" sz="3600" b="1" dirty="0" smtClean="0"/>
          </a:p>
          <a:p>
            <a:r>
              <a:rPr lang="zh-CN" altLang="en-US" sz="3600" b="1" dirty="0" smtClean="0"/>
              <a:t>算法步骤</a:t>
            </a:r>
            <a:endParaRPr lang="en-US" altLang="zh-CN" sz="3600" b="1" dirty="0" smtClean="0"/>
          </a:p>
          <a:p>
            <a:r>
              <a:rPr lang="en-US" altLang="zh-CN" sz="3600" b="1" dirty="0" smtClean="0"/>
              <a:t>Q&amp;A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27626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发展背景</a:t>
            </a:r>
            <a:r>
              <a:rPr lang="en-US" altLang="zh-CN" b="1" dirty="0"/>
              <a:t/>
            </a:r>
            <a:br>
              <a:rPr lang="en-US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800" dirty="0"/>
              <a:t>随着近年来互联网的飞速发展，个性化推荐已成为各大主流网站的一项必不可少服务。提供各类新闻的门户网站是互联网上的传统服务，但是与当今蓬勃发展的电子商务网站相比，新闻的个性化推荐服务水平仍存在较大差距。一个互联网用户可能不会在线购物，但是绝大部分的互联网用户都会在线阅读新闻。因此资讯类网站的用户覆盖面更广，如果能够更好的挖掘用户的潜在兴趣并进行相应的新闻推荐，</a:t>
            </a:r>
            <a:r>
              <a:rPr lang="zh-CN" altLang="en-US" sz="2800" dirty="0" smtClean="0"/>
              <a:t>就能够</a:t>
            </a:r>
            <a:r>
              <a:rPr lang="zh-CN" altLang="en-US" sz="2800" dirty="0"/>
              <a:t>产生更大的社会和经济价值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328715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发展背景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800" dirty="0"/>
              <a:t>初步研究发现，同一个用户浏览的不同新闻的内容之间会存在一定的相似性和关联，物理世界完全不相关的用户也有可能拥有类似的新闻浏览兴趣。此外，用户浏览新闻的兴趣也会随着时间变化，这给推荐系统带来了新的机会和挑战。因此，希望通过对带有时间标记的用户浏览行为和新闻文本内容进行分析，挖掘用户的新闻浏览模式和变化规律，设计及时准确的推荐系统预测用户未来可能感兴趣的新闻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450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 smtClean="0"/>
              <a:t>概述</a:t>
            </a:r>
            <a:endParaRPr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 smtClean="0"/>
              <a:t>发展背景</a:t>
            </a:r>
            <a:endParaRPr lang="en-US" altLang="zh-CN" sz="3600" b="1" dirty="0" smtClean="0"/>
          </a:p>
          <a:p>
            <a:r>
              <a:rPr lang="zh-CN" altLang="en-US" sz="3600" b="1" dirty="0" smtClean="0">
                <a:solidFill>
                  <a:srgbClr val="FFC000"/>
                </a:solidFill>
              </a:rPr>
              <a:t>解决策略</a:t>
            </a:r>
            <a:endParaRPr lang="en-US" altLang="zh-CN" sz="3600" b="1" dirty="0" smtClean="0">
              <a:solidFill>
                <a:srgbClr val="FFC000"/>
              </a:solidFill>
            </a:endParaRPr>
          </a:p>
          <a:p>
            <a:r>
              <a:rPr lang="zh-CN" altLang="en-US" sz="3600" b="1" dirty="0"/>
              <a:t>数据集介绍</a:t>
            </a:r>
            <a:endParaRPr lang="en-US" altLang="zh-CN" sz="3600" b="1" dirty="0"/>
          </a:p>
          <a:p>
            <a:r>
              <a:rPr lang="zh-CN" altLang="en-US" sz="3600" b="1" dirty="0" smtClean="0"/>
              <a:t>算法步骤</a:t>
            </a:r>
            <a:endParaRPr lang="en-US" altLang="zh-CN" sz="3600" b="1" smtClean="0"/>
          </a:p>
          <a:p>
            <a:r>
              <a:rPr lang="en-US" altLang="zh-CN" sz="3600" b="1" smtClean="0"/>
              <a:t>Q&amp;A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69310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解决策略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基于新闻相似度推荐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zh-CN" altLang="en-US" sz="2800" dirty="0" smtClean="0"/>
              <a:t>可以理解为看了</a:t>
            </a:r>
            <a:r>
              <a:rPr lang="en-US" altLang="zh-CN" sz="2800" dirty="0" smtClean="0"/>
              <a:t>A</a:t>
            </a:r>
            <a:r>
              <a:rPr lang="zh-CN" altLang="en-US" sz="2800" dirty="0" smtClean="0"/>
              <a:t>新闻的同学和看</a:t>
            </a:r>
            <a:r>
              <a:rPr lang="en-US" altLang="zh-CN" sz="2800" dirty="0" smtClean="0"/>
              <a:t>B</a:t>
            </a:r>
            <a:r>
              <a:rPr lang="zh-CN" altLang="en-US" sz="2800" dirty="0" smtClean="0"/>
              <a:t>新闻同学的重合度，重合度越高，说明两则新闻的用户越重合，那么当一个用户看了</a:t>
            </a:r>
            <a:r>
              <a:rPr lang="en-US" altLang="zh-CN" sz="2800" dirty="0" smtClean="0"/>
              <a:t>A</a:t>
            </a:r>
            <a:r>
              <a:rPr lang="zh-CN" altLang="en-US" sz="2800" dirty="0" smtClean="0"/>
              <a:t>新闻的时候就可以对他推荐</a:t>
            </a:r>
            <a:r>
              <a:rPr lang="en-US" altLang="zh-CN" sz="2800" dirty="0" smtClean="0"/>
              <a:t>B</a:t>
            </a:r>
            <a:r>
              <a:rPr lang="zh-CN" altLang="en-US" sz="2800" dirty="0" smtClean="0"/>
              <a:t>新闻。并且对于一个新用户，只要看了一条新闻，立刻可以对他进行推荐。但是有个毛病，新闻的相似度的计算需要时间，也就是说不能对一条全新的新闻进行推荐。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231460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解决策略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基于用户相似度推荐</a:t>
            </a:r>
          </a:p>
          <a:p>
            <a:pPr marL="0" indent="0">
              <a:buNone/>
            </a:pPr>
            <a:r>
              <a:rPr lang="zh-CN" altLang="en-US" sz="2800" dirty="0" smtClean="0"/>
              <a:t>通过计算</a:t>
            </a:r>
            <a:r>
              <a:rPr lang="zh-CN" altLang="en-US" sz="2800" dirty="0"/>
              <a:t>两个用户之间的相似度，比如有两个用户张三和李四，他们看的新闻重合度越高，说明他们的口味越相似，那么就可以把李四看过的张三没看过的推荐给张三。因为用户的相似度需要在后台计算，一般来说是每天计算一次，所以对一个新的用户来说会没有相似的用户，无法通过用户相似度进行推荐。</a:t>
            </a:r>
          </a:p>
        </p:txBody>
      </p:sp>
    </p:spTree>
    <p:extLst>
      <p:ext uri="{BB962C8B-B14F-4D97-AF65-F5344CB8AC3E}">
        <p14:creationId xmlns:p14="http://schemas.microsoft.com/office/powerpoint/2010/main" val="207252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解决策略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035495"/>
          </a:xfrm>
        </p:spPr>
        <p:txBody>
          <a:bodyPr>
            <a:noAutofit/>
          </a:bodyPr>
          <a:lstStyle/>
          <a:p>
            <a:r>
              <a:rPr lang="zh-CN" altLang="en-US" sz="2800" dirty="0" smtClean="0"/>
              <a:t>基于兴趣度的推荐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zh-CN" altLang="en-US" sz="2800" dirty="0" smtClean="0"/>
              <a:t>根据</a:t>
            </a:r>
            <a:r>
              <a:rPr lang="zh-CN" altLang="en-US" sz="2800" dirty="0"/>
              <a:t>用户之前</a:t>
            </a:r>
            <a:r>
              <a:rPr lang="zh-CN" altLang="en-US" sz="2800" dirty="0" smtClean="0"/>
              <a:t>的对新闻的相关操作数据</a:t>
            </a:r>
            <a:r>
              <a:rPr lang="zh-CN" altLang="en-US" sz="2800" dirty="0"/>
              <a:t>来构建他的兴趣模型</a:t>
            </a:r>
            <a:r>
              <a:rPr lang="zh-CN" altLang="en-US" sz="2800" dirty="0" smtClean="0"/>
              <a:t>，然后</a:t>
            </a:r>
            <a:r>
              <a:rPr lang="zh-CN" altLang="en-US" sz="2800" dirty="0"/>
              <a:t>形成兴趣（标签）</a:t>
            </a:r>
            <a:r>
              <a:rPr lang="en-US" altLang="zh-CN" sz="2800" dirty="0"/>
              <a:t>-</a:t>
            </a:r>
            <a:r>
              <a:rPr lang="zh-CN" altLang="en-US" sz="2800" dirty="0"/>
              <a:t>权重对，兴趣的来源可以是</a:t>
            </a:r>
            <a:r>
              <a:rPr lang="zh-CN" altLang="en-US" sz="2800" dirty="0" smtClean="0"/>
              <a:t>订阅、阅读、</a:t>
            </a:r>
            <a:r>
              <a:rPr lang="zh-CN" altLang="en-US" sz="2800" dirty="0"/>
              <a:t>阅读时</a:t>
            </a:r>
            <a:r>
              <a:rPr lang="zh-CN" altLang="en-US" sz="2800" dirty="0" smtClean="0"/>
              <a:t>长、</a:t>
            </a:r>
            <a:r>
              <a:rPr lang="zh-CN" altLang="en-US" sz="2800" dirty="0"/>
              <a:t>点</a:t>
            </a:r>
            <a:r>
              <a:rPr lang="zh-CN" altLang="en-US" sz="2800" dirty="0" smtClean="0"/>
              <a:t>赞、互动、分享等</a:t>
            </a:r>
            <a:r>
              <a:rPr lang="zh-CN" altLang="en-US" sz="2800" dirty="0"/>
              <a:t>，同时还要考虑时间维度上的衰减（类似</a:t>
            </a:r>
            <a:r>
              <a:rPr lang="en-US" altLang="zh-CN" sz="2800" dirty="0" smtClean="0"/>
              <a:t>hack news</a:t>
            </a:r>
            <a:r>
              <a:rPr lang="zh-CN" altLang="en-US" sz="2800" dirty="0"/>
              <a:t>的重力衰减），然后根据权重来</a:t>
            </a:r>
            <a:r>
              <a:rPr lang="zh-CN" altLang="en-US" sz="2800" dirty="0" smtClean="0"/>
              <a:t>推荐（要么</a:t>
            </a:r>
            <a:r>
              <a:rPr lang="zh-CN" altLang="en-US" sz="2800" dirty="0"/>
              <a:t>权重大于某一个阈值，要么在这个人的兴趣体系下做</a:t>
            </a:r>
            <a:r>
              <a:rPr lang="zh-CN" altLang="en-US" sz="2800" dirty="0" smtClean="0"/>
              <a:t>排序）。</a:t>
            </a:r>
            <a:r>
              <a:rPr lang="zh-CN" altLang="en-US" sz="2800" dirty="0"/>
              <a:t>推荐精度从统计意义上，和算法调精以及历史预料的丰富程度有关</a:t>
            </a:r>
          </a:p>
        </p:txBody>
      </p:sp>
    </p:spTree>
    <p:extLst>
      <p:ext uri="{BB962C8B-B14F-4D97-AF65-F5344CB8AC3E}">
        <p14:creationId xmlns:p14="http://schemas.microsoft.com/office/powerpoint/2010/main" val="393944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198</TotalTime>
  <Words>1075</Words>
  <Application>Microsoft Office PowerPoint</Application>
  <PresentationFormat>宽屏</PresentationFormat>
  <Paragraphs>76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8" baseType="lpstr">
      <vt:lpstr>方正姚体</vt:lpstr>
      <vt:lpstr>华文新魏</vt:lpstr>
      <vt:lpstr>Arial</vt:lpstr>
      <vt:lpstr>Trebuchet MS</vt:lpstr>
      <vt:lpstr>Wingdings 3</vt:lpstr>
      <vt:lpstr>平面</vt:lpstr>
      <vt:lpstr>新闻推荐系统</vt:lpstr>
      <vt:lpstr>他该被推荐哪篇文章？</vt:lpstr>
      <vt:lpstr>概述</vt:lpstr>
      <vt:lpstr>发展背景 </vt:lpstr>
      <vt:lpstr>发展背景</vt:lpstr>
      <vt:lpstr>概述</vt:lpstr>
      <vt:lpstr>解决策略</vt:lpstr>
      <vt:lpstr>解决策略</vt:lpstr>
      <vt:lpstr>解决策略</vt:lpstr>
      <vt:lpstr>解决策略</vt:lpstr>
      <vt:lpstr>概述</vt:lpstr>
      <vt:lpstr>数据集介绍</vt:lpstr>
      <vt:lpstr>数据集介绍</vt:lpstr>
      <vt:lpstr>数据集介绍</vt:lpstr>
      <vt:lpstr>数据集介绍</vt:lpstr>
      <vt:lpstr>概述</vt:lpstr>
      <vt:lpstr>算法步骤</vt:lpstr>
      <vt:lpstr>算法步骤</vt:lpstr>
      <vt:lpstr>算法步骤</vt:lpstr>
      <vt:lpstr>算法步骤</vt:lpstr>
      <vt:lpstr>算法步骤</vt:lpstr>
      <vt:lpstr>Q&amp;A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新闻推荐系统</dc:title>
  <dc:creator>Hk</dc:creator>
  <cp:lastModifiedBy>Hk</cp:lastModifiedBy>
  <cp:revision>49</cp:revision>
  <dcterms:created xsi:type="dcterms:W3CDTF">2015-06-15T01:05:35Z</dcterms:created>
  <dcterms:modified xsi:type="dcterms:W3CDTF">2015-06-15T15:55:24Z</dcterms:modified>
</cp:coreProperties>
</file>