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76" r:id="rId15"/>
    <p:sldId id="277" r:id="rId16"/>
    <p:sldId id="269" r:id="rId17"/>
    <p:sldId id="270" r:id="rId18"/>
    <p:sldId id="275" r:id="rId19"/>
    <p:sldId id="272" r:id="rId20"/>
    <p:sldId id="271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59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4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00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3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5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8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9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CB19-0A77-4B6B-B203-C535110BF3B9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15.28.182.124/c/00000000050/information/%E7%AB%9E%E8%B5%9B%E6%8F%8F%E8%BF%B0" TargetMode="External"/><Relationship Id="rId2" Type="http://schemas.openxmlformats.org/officeDocument/2006/relationships/hyperlink" Target="http://115.28.182.124/c/000000000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61312" y="1023582"/>
            <a:ext cx="4347161" cy="1416818"/>
          </a:xfrm>
        </p:spPr>
        <p:txBody>
          <a:bodyPr/>
          <a:lstStyle/>
          <a:p>
            <a:r>
              <a:rPr lang="zh-CN" altLang="en-US" dirty="0" smtClean="0"/>
              <a:t>新闻推荐系统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630304"/>
            <a:ext cx="3706378" cy="26476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项目组成员：</a:t>
            </a:r>
            <a:endParaRPr lang="en-US" altLang="zh-CN" dirty="0" smtClean="0"/>
          </a:p>
          <a:p>
            <a:pPr algn="l"/>
            <a:r>
              <a:rPr lang="en-US" altLang="zh-CN" dirty="0"/>
              <a:t>1501220056 </a:t>
            </a:r>
            <a:r>
              <a:rPr lang="zh-CN" altLang="en-US" dirty="0"/>
              <a:t>康安龙</a:t>
            </a:r>
            <a:endParaRPr lang="en-US" altLang="zh-CN" dirty="0"/>
          </a:p>
          <a:p>
            <a:pPr algn="l"/>
            <a:r>
              <a:rPr lang="en-US" altLang="zh-CN" dirty="0" smtClean="0"/>
              <a:t>1501220053 </a:t>
            </a:r>
            <a:r>
              <a:rPr lang="zh-CN" altLang="en-US" dirty="0"/>
              <a:t>和</a:t>
            </a:r>
            <a:r>
              <a:rPr lang="zh-CN" altLang="en-US" dirty="0" smtClean="0"/>
              <a:t>军尧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1501220070 </a:t>
            </a:r>
            <a:r>
              <a:rPr lang="zh-CN" altLang="en-US" dirty="0" smtClean="0"/>
              <a:t>刘臻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1501220079 </a:t>
            </a:r>
            <a:r>
              <a:rPr lang="zh-CN" altLang="en-US" dirty="0" smtClean="0"/>
              <a:t>宋思儒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1501220097 </a:t>
            </a:r>
            <a:r>
              <a:rPr lang="zh-CN" altLang="en-US" smtClean="0"/>
              <a:t>张琳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06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基于语义的推荐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通过新闻内容</a:t>
            </a:r>
            <a:r>
              <a:rPr lang="zh-CN" altLang="en-US" sz="2800" dirty="0"/>
              <a:t>之间的联系得出一个相似度，把内容相似的新闻推荐给用户。语义分析</a:t>
            </a:r>
            <a:r>
              <a:rPr lang="zh-CN" altLang="en-US" sz="2800" dirty="0" smtClean="0"/>
              <a:t>和以上三种不一样</a:t>
            </a:r>
            <a:r>
              <a:rPr lang="zh-CN" altLang="en-US" sz="2800" dirty="0"/>
              <a:t>，上面的结果会因为看新闻的人越来越多而越来越准，语义分析不会，所以，需要结合一些时间，热度等因素综合考虑。</a:t>
            </a:r>
          </a:p>
        </p:txBody>
      </p:sp>
    </p:spTree>
    <p:extLst>
      <p:ext uri="{BB962C8B-B14F-4D97-AF65-F5344CB8AC3E}">
        <p14:creationId xmlns:p14="http://schemas.microsoft.com/office/powerpoint/2010/main" val="4850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>
                <a:solidFill>
                  <a:srgbClr val="FFC000"/>
                </a:solidFill>
              </a:rPr>
              <a:t>数据集介绍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4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来源：</a:t>
            </a:r>
            <a:r>
              <a:rPr lang="en-US" altLang="zh-CN" sz="2800" dirty="0">
                <a:hlinkClick r:id="rId2"/>
              </a:rPr>
              <a:t>CCF</a:t>
            </a:r>
            <a:r>
              <a:rPr lang="zh-CN" altLang="en-US" sz="2800" dirty="0">
                <a:hlinkClick r:id="rId2"/>
              </a:rPr>
              <a:t>大数据竞赛</a:t>
            </a:r>
            <a:endParaRPr lang="zh-CN" altLang="en-US" sz="2800" dirty="0"/>
          </a:p>
          <a:p>
            <a:r>
              <a:rPr lang="zh-CN" altLang="en-US" sz="2800" dirty="0" smtClean="0"/>
              <a:t>地址：</a:t>
            </a:r>
            <a:r>
              <a:rPr lang="en-US" altLang="zh-CN" sz="2800" dirty="0" smtClean="0">
                <a:hlinkClick r:id="rId3"/>
              </a:rPr>
              <a:t>http</a:t>
            </a:r>
            <a:r>
              <a:rPr lang="en-US" altLang="zh-CN" sz="2800" dirty="0">
                <a:hlinkClick r:id="rId3"/>
              </a:rPr>
              <a:t>://115.28.182.124/c/00000000050/information/%</a:t>
            </a:r>
            <a:r>
              <a:rPr lang="en-US" altLang="zh-CN" sz="2800" dirty="0" smtClean="0">
                <a:hlinkClick r:id="rId3"/>
              </a:rPr>
              <a:t>E7%AB%9E%E8%B5%9B%E6%8F%8F%E8%BF%B0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2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数据描述：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国内</a:t>
            </a:r>
            <a:r>
              <a:rPr lang="zh-CN" altLang="en-US" sz="2800" dirty="0"/>
              <a:t>某著名财经新闻网站</a:t>
            </a:r>
            <a:r>
              <a:rPr lang="en-US" altLang="zh-CN" sz="2800" dirty="0"/>
              <a:t>—</a:t>
            </a:r>
            <a:r>
              <a:rPr lang="zh-CN" altLang="en-US" sz="2800" dirty="0"/>
              <a:t>财新网随机选取了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名用户，并抽取了这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名用户在</a:t>
            </a:r>
            <a:r>
              <a:rPr lang="en-US" altLang="zh-CN" sz="2800" dirty="0"/>
              <a:t>2014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月的所有新闻浏览记录，每条记录包括用户编号、新闻编号、浏览时间（精确到秒）以及新闻文本内容，其中用户编号已做匿名化处理，防止暴露用户隐私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6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15404"/>
            <a:ext cx="8596668" cy="3343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08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训练数据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训练集数据每一行为一个浏览记录，该行浏览记录包含</a:t>
            </a:r>
            <a:r>
              <a:rPr lang="en-US" altLang="zh-CN" sz="2800" dirty="0">
                <a:solidFill>
                  <a:srgbClr val="404040"/>
                </a:solidFill>
              </a:rPr>
              <a:t>6</a:t>
            </a:r>
            <a:r>
              <a:rPr lang="zh-CN" altLang="en-US" sz="2800" dirty="0">
                <a:solidFill>
                  <a:srgbClr val="404040"/>
                </a:solidFill>
              </a:rPr>
              <a:t>个字段，分别记录以下信息：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用户编号	新闻编号	浏览时间	新闻标题	新闻详细内容	新闻发表时间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字段之间用</a:t>
            </a:r>
            <a:r>
              <a:rPr lang="en-US" altLang="zh-CN" sz="2800" dirty="0">
                <a:solidFill>
                  <a:srgbClr val="404040"/>
                </a:solidFill>
              </a:rPr>
              <a:t>table</a:t>
            </a:r>
            <a:r>
              <a:rPr lang="zh-CN" altLang="en-US" sz="2800" dirty="0">
                <a:solidFill>
                  <a:srgbClr val="404040"/>
                </a:solidFill>
              </a:rPr>
              <a:t>符即”</a:t>
            </a:r>
            <a:r>
              <a:rPr lang="en-US" altLang="zh-CN" sz="2800" dirty="0">
                <a:solidFill>
                  <a:srgbClr val="404040"/>
                </a:solidFill>
              </a:rPr>
              <a:t>\t”</a:t>
            </a:r>
            <a:r>
              <a:rPr lang="zh-CN" altLang="en-US" sz="2800" dirty="0">
                <a:solidFill>
                  <a:srgbClr val="404040"/>
                </a:solidFill>
              </a:rPr>
              <a:t>隔开，文本编码为</a:t>
            </a:r>
            <a:r>
              <a:rPr lang="en-US" altLang="zh-CN" sz="2800" dirty="0">
                <a:solidFill>
                  <a:srgbClr val="404040"/>
                </a:solidFill>
              </a:rPr>
              <a:t>utf8</a:t>
            </a:r>
            <a:r>
              <a:rPr lang="zh-CN" altLang="en-US" sz="2800" dirty="0">
                <a:solidFill>
                  <a:srgbClr val="404040"/>
                </a:solidFill>
              </a:rPr>
              <a:t>编码格式，如下为截取训练集中的一行：	注：红色方框中的为文本中截取的一行。浏览时间为</a:t>
            </a:r>
            <a:r>
              <a:rPr lang="en-US" altLang="zh-CN" sz="2800" dirty="0">
                <a:solidFill>
                  <a:srgbClr val="404040"/>
                </a:solidFill>
              </a:rPr>
              <a:t>Unix</a:t>
            </a:r>
            <a:r>
              <a:rPr lang="zh-CN" altLang="en-US" sz="2800" dirty="0">
                <a:solidFill>
                  <a:srgbClr val="404040"/>
                </a:solidFill>
              </a:rPr>
              <a:t>时间戳，即是从</a:t>
            </a:r>
            <a:r>
              <a:rPr lang="en-US" altLang="zh-CN" sz="2800" dirty="0">
                <a:solidFill>
                  <a:srgbClr val="404040"/>
                </a:solidFill>
              </a:rPr>
              <a:t>1970</a:t>
            </a:r>
            <a:r>
              <a:rPr lang="zh-CN" altLang="en-US" sz="2800" dirty="0">
                <a:solidFill>
                  <a:srgbClr val="404040"/>
                </a:solidFill>
              </a:rPr>
              <a:t>年</a:t>
            </a:r>
            <a:r>
              <a:rPr lang="en-US" altLang="zh-CN" sz="2800" dirty="0">
                <a:solidFill>
                  <a:srgbClr val="404040"/>
                </a:solidFill>
              </a:rPr>
              <a:t>1</a:t>
            </a:r>
            <a:r>
              <a:rPr lang="zh-CN" altLang="en-US" sz="2800" dirty="0">
                <a:solidFill>
                  <a:srgbClr val="404040"/>
                </a:solidFill>
              </a:rPr>
              <a:t>月</a:t>
            </a:r>
            <a:r>
              <a:rPr lang="en-US" altLang="zh-CN" sz="2800" dirty="0">
                <a:solidFill>
                  <a:srgbClr val="404040"/>
                </a:solidFill>
              </a:rPr>
              <a:t>1</a:t>
            </a:r>
            <a:r>
              <a:rPr lang="zh-CN" altLang="en-US" sz="2800" dirty="0">
                <a:solidFill>
                  <a:srgbClr val="404040"/>
                </a:solidFill>
              </a:rPr>
              <a:t>日（</a:t>
            </a:r>
            <a:r>
              <a:rPr lang="en-US" altLang="zh-CN" sz="2800" dirty="0">
                <a:solidFill>
                  <a:srgbClr val="404040"/>
                </a:solidFill>
              </a:rPr>
              <a:t>UTC/GMT</a:t>
            </a:r>
            <a:r>
              <a:rPr lang="zh-CN" altLang="en-US" sz="2800" dirty="0">
                <a:solidFill>
                  <a:srgbClr val="404040"/>
                </a:solidFill>
              </a:rPr>
              <a:t>的午夜）开始所经过的秒数。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3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算法步骤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98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0371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对新闻打标签，我们采用文本挖掘的相关算法，这里用到了</a:t>
            </a:r>
            <a:r>
              <a:rPr lang="en-US" altLang="zh-CN" sz="2800" dirty="0" smtClean="0"/>
              <a:t>TF.IDF</a:t>
            </a:r>
            <a:r>
              <a:rPr lang="zh-CN" altLang="en-US" sz="2800" dirty="0" smtClean="0"/>
              <a:t>。下面是它的一些公式及解析。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6" y="3798104"/>
            <a:ext cx="1571625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33" y="3769529"/>
            <a:ext cx="22764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47" y="3798104"/>
            <a:ext cx="181927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09" y="4385075"/>
            <a:ext cx="4838700" cy="120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459431"/>
            <a:ext cx="5057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26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先对文章提取分词，再计算每个分词的</a:t>
            </a:r>
            <a:r>
              <a:rPr lang="en-US" altLang="zh-CN" sz="2800" dirty="0" smtClean="0"/>
              <a:t>TF.IDF</a:t>
            </a:r>
            <a:r>
              <a:rPr lang="zh-CN" altLang="en-US" sz="2800" dirty="0"/>
              <a:t>，找出前</a:t>
            </a:r>
            <a:r>
              <a:rPr lang="en-US" altLang="zh-CN" sz="2800" dirty="0"/>
              <a:t>N</a:t>
            </a:r>
            <a:r>
              <a:rPr lang="zh-CN" altLang="en-US" sz="2800" dirty="0"/>
              <a:t>条关键词，并形成词频矩阵，再根据词频矩阵进行聚类，构成文章的标签。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下面即为某篇文章的片断的结果（</a:t>
            </a:r>
            <a:r>
              <a:rPr lang="en-US" altLang="zh-CN" sz="2800" dirty="0"/>
              <a:t> TF.IDF 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44694"/>
            <a:ext cx="8596668" cy="16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对新闻分类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对新增的一条新闻</a:t>
            </a:r>
            <a:r>
              <a:rPr lang="zh-CN" altLang="en-US" sz="2800" smtClean="0"/>
              <a:t>，根据先前聚类结果形成的及其它网站爬取的语料库</a:t>
            </a:r>
            <a:r>
              <a:rPr lang="zh-CN" altLang="en-US" sz="2800" dirty="0" smtClean="0"/>
              <a:t>，对新闻进行分类，此后就可以交由用户推荐流程推荐给用户了。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5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他该被推荐哪篇文章？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对用户打标签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根据用户所查阅的每篇文章对应的标签，对用户打标签，初步形成用户的偏好模型，这时就可以针对用户</a:t>
            </a:r>
            <a:r>
              <a:rPr lang="zh-CN" altLang="en-US" sz="2800" dirty="0" smtClean="0"/>
              <a:t>的不同类型</a:t>
            </a:r>
            <a:r>
              <a:rPr lang="zh-CN" altLang="en-US" sz="2800" dirty="0"/>
              <a:t>推荐对应类型的新闻，同时用户的兴趣度模型会随着用户阅读量的增加而动态调整，随着</a:t>
            </a:r>
            <a:r>
              <a:rPr lang="zh-CN" altLang="en-US" sz="2800"/>
              <a:t>时间</a:t>
            </a:r>
            <a:r>
              <a:rPr lang="zh-CN" altLang="en-US" sz="2800" smtClean="0"/>
              <a:t>的推移</a:t>
            </a:r>
            <a:r>
              <a:rPr lang="zh-CN" altLang="en-US" sz="2800" dirty="0"/>
              <a:t>，推荐会越来越精确。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新闻推荐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计算同一类别下的所有用户最受欢迎的新闻条目，对其进行排序取权重大的推荐给用户，这里在排序时不一定票数最多的新闻就一定排在第一位，</a:t>
            </a:r>
            <a:r>
              <a:rPr lang="zh-CN" altLang="en-US" sz="2800" dirty="0"/>
              <a:t>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</a:t>
            </a:r>
            <a:r>
              <a:rPr lang="zh-CN" altLang="en-US" sz="2800" dirty="0" smtClean="0"/>
              <a:t>），然后根据</a:t>
            </a:r>
            <a:r>
              <a:rPr lang="zh-CN" altLang="en-US" sz="2800" dirty="0"/>
              <a:t>权重来</a:t>
            </a:r>
            <a:r>
              <a:rPr lang="zh-CN" altLang="en-US" sz="2800" dirty="0" smtClean="0"/>
              <a:t>推荐。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2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6826" y="2911217"/>
            <a:ext cx="4972839" cy="1688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b="1" dirty="0" smtClean="0">
                <a:solidFill>
                  <a:srgbClr val="FFC000"/>
                </a:solidFill>
              </a:rPr>
              <a:t>Thanks!</a:t>
            </a:r>
            <a:endParaRPr lang="zh-CN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解决策略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数据集介绍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762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随着近年来互联网的飞速发展，个性化推荐已成为各大主流网站的一项必不可少服务。提供各类新闻的门户网站是互联网上的传统服务，但是与当今蓬勃发展的电子商务网站相比，新闻的个性化推荐服务水平仍存在较大差距。一个互联网用户可能不会在线购物，但是绝大部分的互联网用户都会在线阅读新闻。因此资讯类网站的用户覆盖面更广，如果能够更好的挖掘用户的潜在兴趣并进行相应的新闻推荐，</a:t>
            </a:r>
            <a:r>
              <a:rPr lang="zh-CN" altLang="en-US" sz="2800" dirty="0" smtClean="0"/>
              <a:t>就能够</a:t>
            </a:r>
            <a:r>
              <a:rPr lang="zh-CN" altLang="en-US" sz="2800" dirty="0"/>
              <a:t>产生更大的社会和经济价值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87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初步研究发现，同一个用户浏览的不同新闻的内容之间会存在一定的相似性和关联，物理世界完全不相关的用户也有可能拥有类似的新闻浏览兴趣。此外，用户浏览新闻的兴趣也会随着时间变化，这给推荐系统带来了新的机会和挑战。因此，希望通过对带有时间标记的用户浏览行为和新闻文本内容进行分析，挖掘用户的新闻浏览模式和变化规律，设计及时准确的推荐系统预测用户未来可能感兴趣的新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解决策略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/>
              <a:t>算法步骤</a:t>
            </a:r>
            <a:endParaRPr lang="en-US" altLang="zh-CN" sz="3600" b="1" smtClean="0"/>
          </a:p>
          <a:p>
            <a:r>
              <a:rPr lang="en-US" altLang="zh-CN" sz="3600" b="1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基于新闻相似度推荐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可以理解为看了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新闻的同学和看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新闻同学的重合度，重合度越高，说明两则新闻的用户越重合，那么当一个用户看了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新闻的时候就可以对他推荐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新闻。并且对于一个新用户，只要看了一条新闻，立刻可以对他进行推荐。但是有个毛病，新闻的相似度的计算需要时间，也就是说不能对一条全新的新闻进行推荐。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6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基于用户相似度推荐</a:t>
            </a:r>
          </a:p>
          <a:p>
            <a:pPr marL="0" indent="0">
              <a:buNone/>
            </a:pPr>
            <a:r>
              <a:rPr lang="zh-CN" altLang="en-US" sz="2800" dirty="0" smtClean="0"/>
              <a:t>通过计算</a:t>
            </a:r>
            <a:r>
              <a:rPr lang="zh-CN" altLang="en-US" sz="2800" dirty="0"/>
              <a:t>两个用户之间的相似度，比如有两个用户张三和李四，他们看的新闻重合度越高，说明他们的口味越相似，那么就可以把李四看过的张三没看过的推荐给张三。因为用户的相似度需要在后台计算，一般来说是每天计算一次，所以对一个新的用户来说会没有相似的用户，无法通过用户相似度进行推荐。</a:t>
            </a:r>
          </a:p>
        </p:txBody>
      </p:sp>
    </p:spTree>
    <p:extLst>
      <p:ext uri="{BB962C8B-B14F-4D97-AF65-F5344CB8AC3E}">
        <p14:creationId xmlns:p14="http://schemas.microsoft.com/office/powerpoint/2010/main" val="2072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549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基于兴趣度的推荐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根据</a:t>
            </a:r>
            <a:r>
              <a:rPr lang="zh-CN" altLang="en-US" sz="2800" dirty="0"/>
              <a:t>用户之前</a:t>
            </a:r>
            <a:r>
              <a:rPr lang="zh-CN" altLang="en-US" sz="2800" dirty="0" smtClean="0"/>
              <a:t>的对新闻的相关操作数据</a:t>
            </a:r>
            <a:r>
              <a:rPr lang="zh-CN" altLang="en-US" sz="2800" dirty="0"/>
              <a:t>来构建他的兴趣模型</a:t>
            </a:r>
            <a:r>
              <a:rPr lang="zh-CN" altLang="en-US" sz="2800" dirty="0" smtClean="0"/>
              <a:t>，然后</a:t>
            </a:r>
            <a:r>
              <a:rPr lang="zh-CN" altLang="en-US" sz="2800" dirty="0"/>
              <a:t>形成兴趣（标签）</a:t>
            </a:r>
            <a:r>
              <a:rPr lang="en-US" altLang="zh-CN" sz="2800" dirty="0"/>
              <a:t>-</a:t>
            </a:r>
            <a:r>
              <a:rPr lang="zh-CN" altLang="en-US" sz="2800" dirty="0"/>
              <a:t>权重对，兴趣的来源可以是</a:t>
            </a:r>
            <a:r>
              <a:rPr lang="zh-CN" altLang="en-US" sz="2800" dirty="0" smtClean="0"/>
              <a:t>订阅、阅读、</a:t>
            </a:r>
            <a:r>
              <a:rPr lang="zh-CN" altLang="en-US" sz="2800" dirty="0"/>
              <a:t>阅读时</a:t>
            </a:r>
            <a:r>
              <a:rPr lang="zh-CN" altLang="en-US" sz="2800" dirty="0" smtClean="0"/>
              <a:t>长、</a:t>
            </a:r>
            <a:r>
              <a:rPr lang="zh-CN" altLang="en-US" sz="2800" dirty="0"/>
              <a:t>点</a:t>
            </a:r>
            <a:r>
              <a:rPr lang="zh-CN" altLang="en-US" sz="2800" dirty="0" smtClean="0"/>
              <a:t>赞、互动、分享等</a:t>
            </a:r>
            <a:r>
              <a:rPr lang="zh-CN" altLang="en-US" sz="2800" dirty="0"/>
              <a:t>，同时还要考虑时间维度上的衰减（类似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的重力衰减），然后根据权重来</a:t>
            </a:r>
            <a:r>
              <a:rPr lang="zh-CN" altLang="en-US" sz="2800" dirty="0" smtClean="0"/>
              <a:t>推荐（要么</a:t>
            </a:r>
            <a:r>
              <a:rPr lang="zh-CN" altLang="en-US" sz="2800" dirty="0"/>
              <a:t>权重大于某一个阈值，要么在这个人的兴趣体系下做</a:t>
            </a:r>
            <a:r>
              <a:rPr lang="zh-CN" altLang="en-US" sz="2800" dirty="0" smtClean="0"/>
              <a:t>排序）。</a:t>
            </a:r>
            <a:r>
              <a:rPr lang="zh-CN" altLang="en-US" sz="2800" dirty="0"/>
              <a:t>推荐精度从统计意义上，和算法调精以及历史预料的丰富程度有关</a:t>
            </a:r>
          </a:p>
        </p:txBody>
      </p:sp>
    </p:spTree>
    <p:extLst>
      <p:ext uri="{BB962C8B-B14F-4D97-AF65-F5344CB8AC3E}">
        <p14:creationId xmlns:p14="http://schemas.microsoft.com/office/powerpoint/2010/main" val="39394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1080</Words>
  <Application>Microsoft Office PowerPoint</Application>
  <PresentationFormat>宽屏</PresentationFormat>
  <Paragraphs>78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方正姚体</vt:lpstr>
      <vt:lpstr>华文新魏</vt:lpstr>
      <vt:lpstr>Arial</vt:lpstr>
      <vt:lpstr>Trebuchet MS</vt:lpstr>
      <vt:lpstr>Wingdings 3</vt:lpstr>
      <vt:lpstr>平面</vt:lpstr>
      <vt:lpstr>新闻推荐系统</vt:lpstr>
      <vt:lpstr>他该被推荐哪篇文章？</vt:lpstr>
      <vt:lpstr>概述</vt:lpstr>
      <vt:lpstr>发展背景 </vt:lpstr>
      <vt:lpstr>发展背景</vt:lpstr>
      <vt:lpstr>概述</vt:lpstr>
      <vt:lpstr>解决策略</vt:lpstr>
      <vt:lpstr>解决策略</vt:lpstr>
      <vt:lpstr>解决策略</vt:lpstr>
      <vt:lpstr>解决策略</vt:lpstr>
      <vt:lpstr>概述</vt:lpstr>
      <vt:lpstr>数据集介绍</vt:lpstr>
      <vt:lpstr>数据集介绍</vt:lpstr>
      <vt:lpstr>数据集介绍</vt:lpstr>
      <vt:lpstr>数据集介绍</vt:lpstr>
      <vt:lpstr>概述</vt:lpstr>
      <vt:lpstr>算法步骤</vt:lpstr>
      <vt:lpstr>算法步骤</vt:lpstr>
      <vt:lpstr>算法步骤</vt:lpstr>
      <vt:lpstr>算法步骤</vt:lpstr>
      <vt:lpstr>算法步骤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新闻推荐系统</dc:title>
  <dc:creator>Hk</dc:creator>
  <cp:lastModifiedBy>Hk</cp:lastModifiedBy>
  <cp:revision>50</cp:revision>
  <dcterms:created xsi:type="dcterms:W3CDTF">2015-06-15T01:05:35Z</dcterms:created>
  <dcterms:modified xsi:type="dcterms:W3CDTF">2015-06-16T00:35:55Z</dcterms:modified>
</cp:coreProperties>
</file>