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  <p:sldId id="266" r:id="rId9"/>
    <p:sldId id="267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32880-08C9-48DC-8458-7B9F4CECBFEF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ACE2-3D20-4C8D-A970-3B19FE03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9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ACE2-3D20-4C8D-A970-3B19FE037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7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4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02AA-D697-4EBD-A8B0-21ED425441F9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C53F-4CB0-4D5B-BA04-5ED2328C0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1792" y="1464416"/>
            <a:ext cx="7096661" cy="3029763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7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7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ash-based </a:t>
            </a:r>
            <a:r>
              <a:rPr lang="en-US" altLang="zh-CN" sz="27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7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essage </a:t>
            </a:r>
            <a:r>
              <a:rPr lang="en-US" altLang="zh-CN" sz="27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7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uthentication </a:t>
            </a:r>
            <a:r>
              <a:rPr lang="en-US" altLang="zh-CN" sz="27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en-US" altLang="zh-CN" sz="27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ode</a:t>
            </a:r>
            <a:r>
              <a:rPr lang="en-US" altLang="zh-CN" sz="4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8122" y="5333545"/>
            <a:ext cx="9144000" cy="48650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可厉害的土豆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1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608" y="384048"/>
            <a:ext cx="10939272" cy="59801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hashlib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获取用户输入的明文和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</a:t>
            </a: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message 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input("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请输入明文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").encode('utf-8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')    //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nihao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key = input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(“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输入密钥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”).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encode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(‘utf-8’)   //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tudou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库计算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HMAC-MD5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hmac_md5 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hmac.new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(key, message, hashlib.md5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获取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HMAC-MD5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的十六进制表示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digest = hmac_md5.hexdigest()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print("HMAC-MD5 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值为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:", digest)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1" b="9378"/>
          <a:stretch/>
        </p:blipFill>
        <p:spPr bwMode="auto">
          <a:xfrm>
            <a:off x="2621394" y="96549"/>
            <a:ext cx="5414241" cy="66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603" y="980672"/>
            <a:ext cx="10515600" cy="471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感谢观看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祝你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顿饭都吃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饱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每晚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都睡好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身体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健康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学业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有成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顺利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天天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开心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~</a:t>
            </a:r>
          </a:p>
          <a:p>
            <a:pPr marL="0" indent="0" algn="ctr">
              <a:buNone/>
            </a:pP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None/>
            </a:pP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95921" y="5812419"/>
            <a:ext cx="2490338" cy="486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可厉害的土豆</a:t>
            </a:r>
            <a:endParaRPr lang="zh-CN" altLang="en-US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1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4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MAC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284" y="1893719"/>
            <a:ext cx="11029545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消息认证码 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(Message Authentication Code)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是一种确认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完整性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并进行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认证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的技术。</a:t>
            </a:r>
            <a:endParaRPr lang="en-US" altLang="zh-CN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消息认证码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是一种与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相关联的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单向散列函数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22" y="3461913"/>
            <a:ext cx="10205955" cy="152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3" name="文本框 12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24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346" y="27368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MAC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zh-CN" altLang="en-US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36568"/>
              </p:ext>
            </p:extLst>
          </p:nvPr>
        </p:nvGraphicFramePr>
        <p:xfrm>
          <a:off x="666605" y="1599248"/>
          <a:ext cx="11095083" cy="4772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0275"/>
                <a:gridCol w="6614808"/>
              </a:tblGrid>
              <a:tr h="721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实现方法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简要描述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HMAC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Hash-based Message Authentication Code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结合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散列函数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密钥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，使用密钥对消息进行哈希运算，生成固定长度的哈希值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CMAC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Cipher-based Message Authentication Code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对称加密算法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（如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AES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）和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密钥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来生成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Poly1305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一种用于生成消息认证码（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Message Authentication Code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）的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专用算法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GCM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Galois/Counter Mode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一种带有认证的加密模式，通常与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AES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一起使用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HMAC-based Key Derivation Functions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HKDF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一种基于</a:t>
                      </a:r>
                      <a:r>
                        <a:rPr lang="en-US" altLang="zh-CN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HMAC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密钥派生</a:t>
                      </a:r>
                      <a:r>
                        <a:rPr lang="zh-CN" altLang="en-US" sz="2400" b="0" kern="12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</a:t>
                      </a:r>
                      <a:endParaRPr lang="zh-CN" altLang="en-US" sz="24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0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298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中所使用的单向</a:t>
            </a:r>
            <a:r>
              <a:rPr lang="zh-CN" altLang="en-US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散列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并不仅限于一种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，任何高强度的单向散列函数都可以被用于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，如果将来设计出新的单向散列函数，也同样可以使用。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42224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18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09" y="1774825"/>
            <a:ext cx="1234901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 </a:t>
            </a:r>
            <a:r>
              <a:rPr lang="en-US" altLang="zh-CN" sz="36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⊕ key || </a:t>
            </a:r>
            <a:r>
              <a:rPr lang="en-US" altLang="zh-CN" sz="36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</a:t>
            </a:r>
            <a:r>
              <a:rPr lang="en-US" altLang="zh-CN" sz="3600" b="1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</a:t>
            </a:r>
            <a:r>
              <a:rPr lang="en-US" altLang="zh-CN" sz="36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⊕ key || message )</a:t>
            </a:r>
            <a:r>
              <a:rPr lang="en-US" altLang="zh-CN" sz="36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sz="3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|| </a:t>
            </a:r>
            <a:r>
              <a:rPr lang="zh-CN" altLang="en-US" sz="3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 连接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</a:t>
            </a:r>
            <a:r>
              <a:rPr lang="en-US" altLang="zh-CN" sz="3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00110110 (0x36) </a:t>
            </a:r>
            <a:r>
              <a:rPr lang="zh-CN" altLang="en-US" sz="3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不断循环直至达到散列函数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分组长度</a:t>
            </a:r>
            <a:endParaRPr lang="en-US" altLang="zh-CN" sz="3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sz="3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01011100 (0x5c) </a:t>
            </a:r>
            <a:r>
              <a:rPr lang="zh-CN" altLang="en-US" sz="3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不断循环直至达到散列函数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分组长度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4792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4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4825"/>
            <a:ext cx="1118108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 opad ⊕ key || </a:t>
            </a:r>
            <a:r>
              <a:rPr lang="en-US" altLang="zh-CN" sz="36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Hash(ipad ⊕ key || message )</a:t>
            </a:r>
            <a:r>
              <a:rPr lang="en-US" altLang="zh-CN" sz="3600" b="1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algn="ctr">
              <a:buNone/>
            </a:pP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密钥长度 </a:t>
            </a:r>
            <a:r>
              <a:rPr lang="zh-CN" altLang="en-US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＜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Hash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的分组长度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key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zh-CN" altLang="en-US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</a:t>
            </a:r>
            <a:r>
              <a:rPr lang="en-US" altLang="zh-CN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0000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（末尾填充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，直到长度达到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分组长度）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密钥长度 </a:t>
            </a:r>
            <a:r>
              <a:rPr lang="zh-CN" altLang="en-US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＞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Hash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的分组长度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key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 </a:t>
            </a:r>
            <a:r>
              <a:rPr lang="zh-CN" altLang="en-US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 </a:t>
            </a:r>
            <a:r>
              <a:rPr lang="en-US" altLang="zh-CN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  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（将密钥进行单向散列的结果作为</a:t>
            </a:r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key</a:t>
            </a:r>
            <a:r>
              <a:rPr lang="zh-CN" altLang="en-US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3200" b="1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4792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267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HMAC-MD5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486" y="1690688"/>
            <a:ext cx="118364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MD5( </a:t>
            </a:r>
            <a:r>
              <a:rPr lang="en-US" altLang="zh-CN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⊕ key || 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MD5(</a:t>
            </a:r>
            <a:r>
              <a:rPr lang="en-US" altLang="zh-CN" b="1" dirty="0" err="1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⊕ key || message )</a:t>
            </a:r>
            <a:r>
              <a:rPr lang="en-US" altLang="zh-CN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 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0x7475646f75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（长度为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字节）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消息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(Message)= 0x6e6968616f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（长度为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</a:t>
            </a:r>
            <a:r>
              <a:rPr lang="zh-CN" altLang="en-US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分组长度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(Block Size): 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(512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0x3636363636363636363636363636…….(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填充至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0x5c5c5c5c5c5c5c5c5c5c5c5c5c5c5c…….(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填充至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6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727" y="20542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HMAC-SHA1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87" y="2343783"/>
            <a:ext cx="11917680" cy="48190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填充密钥：</a:t>
            </a:r>
          </a:p>
          <a:p>
            <a:pPr marL="0" indent="0"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密钥长度小于分组长度，将密钥填充至分组长度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marL="0" indent="0" algn="just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Key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0x6e6968616f000000000000000000…… (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填充至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just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计算内部哈希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(Inner Hash)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marL="0" indent="0" algn="just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Hash(ipad ⊕ key || message )</a:t>
            </a:r>
            <a:r>
              <a:rPr lang="en-US" altLang="zh-CN" b="1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</a:t>
            </a:r>
          </a:p>
          <a:p>
            <a:pPr marL="0" indent="0" algn="just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(0x3636363636363636363636363636……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0x6e6968616f0000000000000000000 …… ||  0x6e6968616f)</a:t>
            </a:r>
          </a:p>
          <a:p>
            <a:pPr marL="0" indent="0" algn="just">
              <a:buNone/>
            </a:pP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1268870"/>
            <a:ext cx="8819342" cy="797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61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HMAC-SHA1 </a:t>
            </a:r>
            <a:r>
              <a:rPr lang="zh-CN" altLang="en-US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47" y="2506662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密钥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与外部填充 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(opad) 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做按位异或：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⊕ key)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0x5c5c5c5c5c5c5c5c5c5c5c5c5c….(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填充至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⊕ 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0x6e6968616f000000000000000000…… (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填充至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字节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计算外部哈希 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(Outer Hash)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将外部填充后的密钥与内部哈希拼接，然后对其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哈希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MD5( </a:t>
            </a:r>
            <a:r>
              <a:rPr lang="en-US" altLang="zh-CN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opad</a:t>
            </a:r>
            <a:r>
              <a:rPr lang="en-US" altLang="zh-CN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⊕ key || 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MD5(</a:t>
            </a:r>
            <a:r>
              <a:rPr lang="en-US" altLang="zh-CN" b="1" dirty="0" err="1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</a:t>
            </a:r>
            <a:r>
              <a:rPr lang="en-US" altLang="zh-CN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⊕ key || message )</a:t>
            </a:r>
            <a:r>
              <a:rPr lang="en-US" altLang="zh-CN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c5b0247b02f868120fdf8494035cf611</a:t>
            </a:r>
            <a:endParaRPr lang="en-US" altLang="zh-CN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5" y="1398179"/>
            <a:ext cx="8819342" cy="797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801465">
            <a:off x="8879128" y="226886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rot="1801465">
            <a:off x="5421815" y="3408987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rot="1801465">
            <a:off x="4532474" y="-23385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 rot="1801465">
            <a:off x="1092913" y="58661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 rot="1801465">
            <a:off x="4002916" y="5993793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 rot="1801465">
            <a:off x="722196" y="3500800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1465">
            <a:off x="9541356" y="5700516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1465">
            <a:off x="-19166" y="5854871"/>
            <a:ext cx="3518887" cy="46770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glow rad="127000">
              <a:schemeClr val="accent1"/>
            </a:glow>
            <a:outerShdw blurRad="50800" dist="50800" dir="5400000" sx="1000" sy="1000" algn="ctr" rotWithShape="0">
              <a:srgbClr val="000000"/>
            </a:outerShdw>
            <a:reflection stA="0" endPos="65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Helvetica Neue"/>
              </a:rPr>
              <a:t>BiliBili    </a:t>
            </a: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rgbClr val="FFFFFF">
                    <a:alpha val="21000"/>
                  </a:srgb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可厉害的土豆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>
                  <a:alpha val="21000"/>
                </a:srgb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10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902</Words>
  <Application>Microsoft Office PowerPoint</Application>
  <PresentationFormat>宽屏</PresentationFormat>
  <Paragraphs>156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 Neue</vt:lpstr>
      <vt:lpstr>等线</vt:lpstr>
      <vt:lpstr>宋体</vt:lpstr>
      <vt:lpstr>Arial</vt:lpstr>
      <vt:lpstr>Calibri</vt:lpstr>
      <vt:lpstr>Calibri Light</vt:lpstr>
      <vt:lpstr>Cambria Math</vt:lpstr>
      <vt:lpstr>Office 主题</vt:lpstr>
      <vt:lpstr>HMAC  Hash-based Message Authentication Code  </vt:lpstr>
      <vt:lpstr>MAC 定义</vt:lpstr>
      <vt:lpstr>MAC 实现方法</vt:lpstr>
      <vt:lpstr>HMAC</vt:lpstr>
      <vt:lpstr>HMAC</vt:lpstr>
      <vt:lpstr>HMAC</vt:lpstr>
      <vt:lpstr>HMAC-MD5 示例</vt:lpstr>
      <vt:lpstr>HMAC-SHA1 示例</vt:lpstr>
      <vt:lpstr>HMAC-SHA1 示例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HMAC  Hash-based Message Authentication Code  </dc:title>
  <dc:creator>Lenovo</dc:creator>
  <cp:lastModifiedBy>Lenovo</cp:lastModifiedBy>
  <cp:revision>31</cp:revision>
  <dcterms:created xsi:type="dcterms:W3CDTF">2023-09-05T11:20:44Z</dcterms:created>
  <dcterms:modified xsi:type="dcterms:W3CDTF">2023-09-09T05:50:06Z</dcterms:modified>
</cp:coreProperties>
</file>