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4" r:id="rId3"/>
    <p:sldId id="276" r:id="rId4"/>
    <p:sldId id="277" r:id="rId5"/>
    <p:sldId id="278" r:id="rId6"/>
    <p:sldId id="279" r:id="rId7"/>
    <p:sldId id="280" r:id="rId8"/>
    <p:sldId id="281" r:id="rId9"/>
    <p:sldId id="282" r:id="rId10"/>
    <p:sldId id="287" r:id="rId11"/>
    <p:sldId id="289" r:id="rId12"/>
    <p:sldId id="291" r:id="rId13"/>
    <p:sldId id="292" r:id="rId14"/>
    <p:sldId id="293" r:id="rId15"/>
    <p:sldId id="294" r:id="rId16"/>
    <p:sldId id="295" r:id="rId18"/>
    <p:sldId id="296" r:id="rId19"/>
    <p:sldId id="297" r:id="rId20"/>
    <p:sldId id="300" r:id="rId21"/>
    <p:sldId id="301" r:id="rId22"/>
    <p:sldId id="302" r:id="rId23"/>
    <p:sldId id="304" r:id="rId24"/>
    <p:sldId id="308" r:id="rId25"/>
    <p:sldId id="309" r:id="rId26"/>
    <p:sldId id="310" r:id="rId27"/>
    <p:sldId id="311" r:id="rId28"/>
    <p:sldId id="312" r:id="rId29"/>
    <p:sldId id="313"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2" r:id="rId47"/>
    <p:sldId id="333" r:id="rId48"/>
    <p:sldId id="334" r:id="rId49"/>
    <p:sldId id="336" r:id="rId50"/>
    <p:sldId id="337" r:id="rId51"/>
    <p:sldId id="339" r:id="rId52"/>
    <p:sldId id="340" r:id="rId53"/>
    <p:sldId id="341" r:id="rId54"/>
    <p:sldId id="342" r:id="rId55"/>
    <p:sldId id="343" r:id="rId56"/>
    <p:sldId id="344" r:id="rId57"/>
    <p:sldId id="346" r:id="rId58"/>
    <p:sldId id="347" r:id="rId59"/>
    <p:sldId id="348" r:id="rId60"/>
    <p:sldId id="349" r:id="rId61"/>
    <p:sldId id="350" r:id="rId62"/>
    <p:sldId id="351" r:id="rId63"/>
    <p:sldId id="352" r:id="rId64"/>
    <p:sldId id="364" r:id="rId65"/>
    <p:sldId id="365" r:id="rId66"/>
    <p:sldId id="377" r:id="rId67"/>
    <p:sldId id="378" r:id="rId68"/>
    <p:sldId id="380" r:id="rId69"/>
    <p:sldId id="381" r:id="rId70"/>
    <p:sldId id="382" r:id="rId71"/>
    <p:sldId id="383" r:id="rId72"/>
    <p:sldId id="384" r:id="rId73"/>
    <p:sldId id="385" r:id="rId74"/>
    <p:sldId id="386" r:id="rId75"/>
    <p:sldId id="387" r:id="rId76"/>
    <p:sldId id="388" r:id="rId77"/>
    <p:sldId id="389" r:id="rId78"/>
    <p:sldId id="390" r:id="rId79"/>
    <p:sldId id="391" r:id="rId80"/>
    <p:sldId id="398" r:id="rId81"/>
    <p:sldId id="399" r:id="rId82"/>
    <p:sldId id="400" r:id="rId83"/>
    <p:sldId id="401" r:id="rId84"/>
    <p:sldId id="402" r:id="rId85"/>
    <p:sldId id="404" r:id="rId86"/>
    <p:sldId id="407" r:id="rId87"/>
    <p:sldId id="408" r:id="rId88"/>
    <p:sldId id="409" r:id="rId89"/>
    <p:sldId id="410" r:id="rId90"/>
    <p:sldId id="414" r:id="rId91"/>
    <p:sldId id="415" r:id="rId92"/>
    <p:sldId id="261"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F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9" autoAdjust="0"/>
    <p:restoredTop sz="94660"/>
  </p:normalViewPr>
  <p:slideViewPr>
    <p:cSldViewPr snapToGrid="0">
      <p:cViewPr varScale="1">
        <p:scale>
          <a:sx n="108" d="100"/>
          <a:sy n="108" d="100"/>
        </p:scale>
        <p:origin x="-648" y="-78"/>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commentAuthors" Target="commentAuthors.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40000" lnSpcReduction="20000"/>
          </a:bodyPr>
          <a:lstStyle/>
          <a:p>
            <a:r>
              <a:rPr lang="en-US" altLang="zh-CN" sz="1200" b="1" kern="1200" dirty="0" smtClean="0">
                <a:solidFill>
                  <a:schemeClr val="tx1"/>
                </a:solidFill>
                <a:latin typeface="+mn-lt"/>
                <a:ea typeface="+mn-ea"/>
                <a:cs typeface="+mn-cs"/>
              </a:rPr>
              <a:t>public class Car {</a:t>
            </a:r>
            <a:endParaRPr lang="en-US" altLang="zh-CN" sz="1200" b="1"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brand;</a:t>
            </a:r>
            <a:endParaRPr lang="en-US" altLang="zh-CN" sz="1200" b="1"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double price;</a:t>
            </a:r>
            <a:endParaRPr lang="en-US" altLang="zh-CN" sz="1200" b="1"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endParaRPr lang="en-US" altLang="zh-CN" sz="1200" b="1"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endParaRPr lang="en-US" altLang="zh-CN" sz="1200" b="1"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double price) {</a:t>
            </a:r>
            <a:endParaRPr lang="en-US" altLang="zh-CN" sz="1200" b="1" kern="1200" dirty="0" smtClean="0">
              <a:solidFill>
                <a:schemeClr val="tx1"/>
              </a:solidFill>
              <a:latin typeface="+mn-lt"/>
              <a:ea typeface="+mn-ea"/>
              <a:cs typeface="+mn-cs"/>
            </a:endParaRP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endParaRPr lang="en-US" altLang="zh-CN" sz="1200" b="1" kern="1200" dirty="0" smtClean="0">
              <a:solidFill>
                <a:schemeClr val="tx1"/>
              </a:solidFill>
              <a:latin typeface="+mn-lt"/>
              <a:ea typeface="+mn-ea"/>
              <a:cs typeface="+mn-cs"/>
            </a:endParaRP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endParaRPr lang="en-US"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double price) {</a:t>
            </a:r>
            <a:endParaRPr lang="en-US" altLang="zh-CN" sz="1200" b="1" kern="1200" dirty="0" smtClean="0">
              <a:solidFill>
                <a:schemeClr val="tx1"/>
              </a:solidFill>
              <a:latin typeface="+mn-lt"/>
              <a:ea typeface="+mn-ea"/>
              <a:cs typeface="+mn-cs"/>
            </a:endParaRP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endParaRPr lang="en-US" altLang="zh-CN" sz="1200" b="1" kern="1200" dirty="0" smtClean="0">
              <a:solidFill>
                <a:schemeClr val="tx1"/>
              </a:solidFill>
              <a:latin typeface="+mn-lt"/>
              <a:ea typeface="+mn-ea"/>
              <a:cs typeface="+mn-cs"/>
            </a:endParaRP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endParaRPr lang="en-US" altLang="zh-CN" sz="1200" b="1" kern="1200" dirty="0" smtClean="0">
              <a:solidFill>
                <a:schemeClr val="tx1"/>
              </a:solidFill>
              <a:latin typeface="+mn-lt"/>
              <a:ea typeface="+mn-ea"/>
              <a:cs typeface="+mn-cs"/>
            </a:endParaRP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endParaRPr lang="en-US"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endParaRPr lang="en-US" altLang="zh-CN" sz="1200" b="1"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super();</a:t>
            </a:r>
            <a:endParaRPr lang="en-US" altLang="zh-CN" sz="1200" b="1" kern="1200" dirty="0" smtClean="0">
              <a:solidFill>
                <a:schemeClr val="tx1"/>
              </a:solidFill>
              <a:latin typeface="+mn-lt"/>
              <a:ea typeface="+mn-ea"/>
              <a:cs typeface="+mn-cs"/>
            </a:endParaRP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endParaRPr lang="en-US" altLang="zh-CN" sz="1200" b="1" kern="1200" dirty="0" smtClean="0">
              <a:solidFill>
                <a:schemeClr val="tx1"/>
              </a:solidFill>
              <a:latin typeface="+mn-lt"/>
              <a:ea typeface="+mn-ea"/>
              <a:cs typeface="+mn-cs"/>
            </a:endParaRP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endParaRPr lang="en-US" altLang="zh-CN" sz="1200" b="1" kern="1200" dirty="0" smtClean="0">
              <a:solidFill>
                <a:schemeClr val="tx1"/>
              </a:solidFill>
              <a:latin typeface="+mn-lt"/>
              <a:ea typeface="+mn-ea"/>
              <a:cs typeface="+mn-cs"/>
            </a:endParaRP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endParaRPr lang="en-US"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getCorp</a:t>
            </a:r>
            <a:r>
              <a:rPr lang="en-US" altLang="zh-CN" sz="1200" b="1" kern="1200" dirty="0" smtClean="0">
                <a:solidFill>
                  <a:schemeClr val="tx1"/>
                </a:solidFill>
                <a:latin typeface="+mn-lt"/>
                <a:ea typeface="+mn-ea"/>
                <a:cs typeface="+mn-cs"/>
              </a:rPr>
              <a:t>() {</a:t>
            </a:r>
            <a:endParaRPr lang="en-US" altLang="zh-CN" sz="1200" b="1"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endParaRPr lang="en-US"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setCorp</a:t>
            </a:r>
            <a:r>
              <a:rPr lang="en-US" altLang="zh-CN" sz="1200" b="1" kern="1200" dirty="0" smtClean="0">
                <a:solidFill>
                  <a:schemeClr val="tx1"/>
                </a:solidFill>
                <a:latin typeface="+mn-lt"/>
                <a:ea typeface="+mn-ea"/>
                <a:cs typeface="+mn-cs"/>
              </a:rPr>
              <a:t>(String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endParaRPr lang="en-US" altLang="zh-CN" sz="1200" b="1" kern="1200" dirty="0" smtClean="0">
              <a:solidFill>
                <a:schemeClr val="tx1"/>
              </a:solidFill>
              <a:latin typeface="+mn-lt"/>
              <a:ea typeface="+mn-ea"/>
              <a:cs typeface="+mn-cs"/>
            </a:endParaRP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endParaRPr lang="en-US"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getMaxSpeed</a:t>
            </a:r>
            <a:r>
              <a:rPr lang="en-US" altLang="zh-CN" sz="1200" b="1" kern="1200" dirty="0" smtClean="0">
                <a:solidFill>
                  <a:schemeClr val="tx1"/>
                </a:solidFill>
                <a:latin typeface="+mn-lt"/>
                <a:ea typeface="+mn-ea"/>
                <a:cs typeface="+mn-cs"/>
              </a:rPr>
              <a:t>() {</a:t>
            </a:r>
            <a:endParaRPr lang="en-US" altLang="zh-CN" sz="1200" b="1"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endParaRPr lang="en-US"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setMaxSpeed</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endParaRPr lang="en-US" altLang="zh-CN" sz="1200" b="1" kern="1200" dirty="0" smtClean="0">
              <a:solidFill>
                <a:schemeClr val="tx1"/>
              </a:solidFill>
              <a:latin typeface="+mn-lt"/>
              <a:ea typeface="+mn-ea"/>
              <a:cs typeface="+mn-cs"/>
            </a:endParaRP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endParaRPr lang="en-US"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getBrand</a:t>
            </a:r>
            <a:r>
              <a:rPr lang="en-US" altLang="zh-CN" sz="1200" b="1" kern="1200" dirty="0" smtClean="0">
                <a:solidFill>
                  <a:schemeClr val="tx1"/>
                </a:solidFill>
                <a:latin typeface="+mn-lt"/>
                <a:ea typeface="+mn-ea"/>
                <a:cs typeface="+mn-cs"/>
              </a:rPr>
              <a:t>() {</a:t>
            </a:r>
            <a:endParaRPr lang="en-US" altLang="zh-CN" sz="1200" b="1"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return brand;</a:t>
            </a:r>
            <a:endParaRPr lang="en-US"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setBrand</a:t>
            </a:r>
            <a:r>
              <a:rPr lang="en-US" altLang="zh-CN" sz="1200" b="1" kern="1200" dirty="0" smtClean="0">
                <a:solidFill>
                  <a:schemeClr val="tx1"/>
                </a:solidFill>
                <a:latin typeface="+mn-lt"/>
                <a:ea typeface="+mn-ea"/>
                <a:cs typeface="+mn-cs"/>
              </a:rPr>
              <a:t>(String brand) {</a:t>
            </a:r>
            <a:endParaRPr lang="en-US" altLang="zh-CN" sz="1200" b="1" kern="1200" dirty="0" smtClean="0">
              <a:solidFill>
                <a:schemeClr val="tx1"/>
              </a:solidFill>
              <a:latin typeface="+mn-lt"/>
              <a:ea typeface="+mn-ea"/>
              <a:cs typeface="+mn-cs"/>
            </a:endParaRP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endParaRPr lang="en-US"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double </a:t>
            </a:r>
            <a:r>
              <a:rPr lang="en-US" altLang="zh-CN" sz="1200" b="1" kern="1200" dirty="0" err="1" smtClean="0">
                <a:solidFill>
                  <a:schemeClr val="tx1"/>
                </a:solidFill>
                <a:latin typeface="+mn-lt"/>
                <a:ea typeface="+mn-ea"/>
                <a:cs typeface="+mn-cs"/>
              </a:rPr>
              <a:t>getPrice</a:t>
            </a:r>
            <a:r>
              <a:rPr lang="en-US" altLang="zh-CN" sz="1200" b="1" kern="1200" dirty="0" smtClean="0">
                <a:solidFill>
                  <a:schemeClr val="tx1"/>
                </a:solidFill>
                <a:latin typeface="+mn-lt"/>
                <a:ea typeface="+mn-ea"/>
                <a:cs typeface="+mn-cs"/>
              </a:rPr>
              <a:t>() {</a:t>
            </a:r>
            <a:endParaRPr lang="en-US" altLang="zh-CN" sz="1200" b="1"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return price;</a:t>
            </a:r>
            <a:endParaRPr lang="en-US"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setPrice</a:t>
            </a:r>
            <a:r>
              <a:rPr lang="en-US" altLang="zh-CN" sz="1200" b="1" kern="1200" dirty="0" smtClean="0">
                <a:solidFill>
                  <a:schemeClr val="tx1"/>
                </a:solidFill>
                <a:latin typeface="+mn-lt"/>
                <a:ea typeface="+mn-ea"/>
                <a:cs typeface="+mn-cs"/>
              </a:rPr>
              <a:t>(double price) {</a:t>
            </a:r>
            <a:endParaRPr lang="en-US" altLang="zh-CN" sz="1200" b="1" kern="1200" dirty="0" smtClean="0">
              <a:solidFill>
                <a:schemeClr val="tx1"/>
              </a:solidFill>
              <a:latin typeface="+mn-lt"/>
              <a:ea typeface="+mn-ea"/>
              <a:cs typeface="+mn-cs"/>
            </a:endParaRP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endParaRPr lang="en-US"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0EFF96-A9A3-4920-BA3E-50EE17C21589}" type="slidenum">
              <a:rPr lang="en-US" altLang="zh-CN"/>
            </a:fld>
            <a:endParaRPr lang="en-US" altLang="zh-CN"/>
          </a:p>
        </p:txBody>
      </p:sp>
      <p:sp>
        <p:nvSpPr>
          <p:cNvPr id="770050" name="Rectangle 2"/>
          <p:cNvSpPr>
            <a:spLocks noGrp="1" noRot="1" noChangeAspect="1" noChangeArrowheads="1" noTextEdit="1"/>
          </p:cNvSpPr>
          <p:nvPr>
            <p:ph type="sldImg"/>
          </p:nvPr>
        </p:nvSpPr>
        <p:spPr>
          <a:xfrm>
            <a:off x="381000" y="685800"/>
            <a:ext cx="6096000" cy="3429000"/>
          </a:xfrm>
          <a:prstGeom prst="rect">
            <a:avLst/>
          </a:prstGeom>
        </p:spPr>
      </p:sp>
      <p:sp>
        <p:nvSpPr>
          <p:cNvPr id="770051" name="Rectangle 3"/>
          <p:cNvSpPr>
            <a:spLocks noGrp="1" noChangeArrowheads="1"/>
          </p:cNvSpPr>
          <p:nvPr>
            <p:ph type="body" idx="1"/>
          </p:nvPr>
        </p:nvSpPr>
        <p:spPr/>
        <p:txBody>
          <a:bodyPr/>
          <a:lstStyle/>
          <a:p>
            <a:r>
              <a:rPr lang="en-US" altLang="zh-CN"/>
              <a:t>double pound = kilogram * 2.2;</a:t>
            </a:r>
            <a:endParaRPr lang="en-US" altLang="zh-CN"/>
          </a:p>
          <a:p>
            <a:r>
              <a:rPr lang="en-US" altLang="zh-CN"/>
              <a:t>double mile = kilometer * 0.62;</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1002D10-A311-4D44-86BC-3AE98B3D8441}" type="slidenum">
              <a:rPr lang="en-US" altLang="zh-CN"/>
            </a:fld>
            <a:endParaRPr lang="en-US" altLang="zh-CN"/>
          </a:p>
        </p:txBody>
      </p:sp>
      <p:sp>
        <p:nvSpPr>
          <p:cNvPr id="776194" name="Rectangle 2"/>
          <p:cNvSpPr>
            <a:spLocks noGrp="1" noRot="1" noChangeAspect="1" noChangeArrowheads="1" noTextEdit="1"/>
          </p:cNvSpPr>
          <p:nvPr>
            <p:ph type="sldImg"/>
          </p:nvPr>
        </p:nvSpPr>
        <p:spPr>
          <a:xfrm>
            <a:off x="381000" y="685800"/>
            <a:ext cx="6096000" cy="3429000"/>
          </a:xfrm>
          <a:prstGeom prst="rect">
            <a:avLst/>
          </a:prstGeom>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149831-41A6-4501-9E46-C9321BF1FCDF}" type="slidenum">
              <a:rPr lang="en-US" altLang="zh-CN"/>
            </a:fld>
            <a:endParaRPr lang="en-US" altLang="zh-CN"/>
          </a:p>
        </p:txBody>
      </p:sp>
      <p:sp>
        <p:nvSpPr>
          <p:cNvPr id="777218" name="Rectangle 2"/>
          <p:cNvSpPr>
            <a:spLocks noGrp="1" noRot="1" noChangeAspect="1" noChangeArrowheads="1" noTextEdit="1"/>
          </p:cNvSpPr>
          <p:nvPr>
            <p:ph type="sldImg"/>
          </p:nvPr>
        </p:nvSpPr>
        <p:spPr>
          <a:xfrm>
            <a:off x="381000" y="685800"/>
            <a:ext cx="6096000" cy="3429000"/>
          </a:xfrm>
          <a:prstGeom prst="rect">
            <a:avLst/>
          </a:prstGeom>
        </p:spPr>
      </p:sp>
      <p:sp>
        <p:nvSpPr>
          <p:cNvPr id="777219" name="Rectangle 3"/>
          <p:cNvSpPr>
            <a:spLocks noGrp="1" noChangeArrowheads="1"/>
          </p:cNvSpPr>
          <p:nvPr>
            <p:ph type="body" idx="1"/>
          </p:nvPr>
        </p:nvSpPr>
        <p:spPr/>
        <p:txBody>
          <a:bodyPr/>
          <a:lstStyle/>
          <a:p>
            <a:r>
              <a:rPr lang="en-US" altLang="zh-CN"/>
              <a:t>String sql = </a:t>
            </a:r>
            <a:r>
              <a:rPr lang="en-US" altLang="zh-CN">
                <a:latin typeface="Arial" panose="020B0604020202020204"/>
              </a:rPr>
              <a:t>“</a:t>
            </a:r>
            <a:r>
              <a:rPr lang="en-US" altLang="en-US"/>
              <a:t>INSERT INTO person(age, firstname, lastname) VALUES(</a:t>
            </a:r>
            <a:r>
              <a:rPr lang="en-US" altLang="zh-CN"/>
              <a:t>:age</a:t>
            </a:r>
            <a:r>
              <a:rPr lang="en-US" altLang="en-US"/>
              <a:t>, </a:t>
            </a:r>
            <a:r>
              <a:rPr lang="en-US" altLang="zh-CN"/>
              <a:t>:firstname</a:t>
            </a:r>
            <a:r>
              <a:rPr lang="en-US" altLang="en-US"/>
              <a:t>, </a:t>
            </a:r>
            <a:r>
              <a:rPr lang="en-US" altLang="zh-CN"/>
              <a:t>:lastname</a:t>
            </a:r>
            <a:r>
              <a:rPr lang="en-US" altLang="en-US"/>
              <a:t>)</a:t>
            </a:r>
            <a:r>
              <a:rPr lang="en-US" altLang="zh-CN">
                <a:latin typeface="Arial" panose="020B0604020202020204"/>
              </a:rPr>
              <a:t>”</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FA04D5-AC6F-4C32-9E3A-7E6E06D69D50}" type="slidenum">
              <a:rPr lang="en-US" altLang="zh-CN"/>
            </a:fld>
            <a:endParaRPr lang="en-US" altLang="zh-CN"/>
          </a:p>
        </p:txBody>
      </p:sp>
      <p:sp>
        <p:nvSpPr>
          <p:cNvPr id="779266" name="Rectangle 2"/>
          <p:cNvSpPr>
            <a:spLocks noGrp="1" noRot="1" noChangeAspect="1" noChangeArrowheads="1" noTextEdit="1"/>
          </p:cNvSpPr>
          <p:nvPr>
            <p:ph type="sldImg"/>
          </p:nvPr>
        </p:nvSpPr>
        <p:spPr>
          <a:xfrm>
            <a:off x="381000" y="685800"/>
            <a:ext cx="6096000" cy="3429000"/>
          </a:xfrm>
          <a:prstGeom prst="rect">
            <a:avLst/>
          </a:prstGeom>
        </p:spPr>
      </p:sp>
      <p:sp>
        <p:nvSpPr>
          <p:cNvPr id="7792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solidFill>
                  <a:srgbClr val="00B050"/>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rgbClr val="00B05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solidFill>
                  <a:srgbClr val="00B050"/>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lvl1pPr>
              <a:defRPr>
                <a:solidFill>
                  <a:srgbClr val="00B050"/>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solidFill>
                  <a:srgbClr val="00B050"/>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lvl1pPr>
              <a:defRPr>
                <a:solidFill>
                  <a:srgbClr val="00B050"/>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solidFill>
                  <a:srgbClr val="00B050"/>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rgbClr val="00B05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solidFill>
                  <a:srgbClr val="00B050"/>
                </a:solidFill>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lvl1pPr>
              <a:defRPr>
                <a:solidFill>
                  <a:srgbClr val="00B050"/>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lvl1pPr>
              <a:defRPr>
                <a:solidFill>
                  <a:srgbClr val="00B050"/>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lvl1pPr>
              <a:defRPr>
                <a:solidFill>
                  <a:srgbClr val="00B050"/>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lvl1pPr>
              <a:defRPr>
                <a:solidFill>
                  <a:srgbClr val="00B050"/>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lvl1pPr>
              <a:defRPr>
                <a:solidFill>
                  <a:srgbClr val="00B050"/>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solidFill>
                  <a:srgbClr val="00B050"/>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solidFill>
                  <a:srgbClr val="00B050"/>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solidFill>
                  <a:srgbClr val="00B050"/>
                </a:solidFill>
              </a:defRPr>
            </a:lvl1pPr>
            <a:lvl2pPr>
              <a:defRPr sz="2800">
                <a:solidFill>
                  <a:srgbClr val="00B050"/>
                </a:solidFill>
              </a:defRPr>
            </a:lvl2pPr>
            <a:lvl3pPr>
              <a:defRPr sz="2400">
                <a:solidFill>
                  <a:srgbClr val="00B050"/>
                </a:solidFill>
              </a:defRPr>
            </a:lvl3pPr>
            <a:lvl4pPr>
              <a:defRPr sz="2000">
                <a:solidFill>
                  <a:srgbClr val="00B050"/>
                </a:solidFill>
              </a:defRPr>
            </a:lvl4pPr>
            <a:lvl5pPr>
              <a:defRPr sz="2000">
                <a:solidFill>
                  <a:srgbClr val="00B050"/>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solidFill>
                  <a:srgbClr val="00B05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solidFill>
                  <a:srgbClr val="00B050"/>
                </a:solidFill>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solidFill>
                  <a:srgbClr val="00B05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21391-8CFF-4A4C-AB73-F49A234A20C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1093-12A7-4971-AE5D-182785139FC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37.xml"/><Relationship Id="rId2" Type="http://schemas.openxmlformats.org/officeDocument/2006/relationships/slide" Target="slide26.xml"/><Relationship Id="rId1" Type="http://schemas.openxmlformats.org/officeDocument/2006/relationships/slide" Target="slide48.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8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image" Target="../media/image6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528955" y="915670"/>
            <a:ext cx="9692005" cy="857250"/>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(2)</a:t>
            </a:r>
            <a:endParaRPr lang="en-US" altLang="zh-CN" dirty="0">
              <a:latin typeface="Arial Unicode MS" pitchFamily="34" charset="-122"/>
              <a:ea typeface="Arial Unicode MS" pitchFamily="34" charset="-122"/>
              <a:cs typeface="Arial Unicode MS" pitchFamily="34" charset="-122"/>
            </a:endParaRPr>
          </a:p>
        </p:txBody>
      </p:sp>
      <p:sp>
        <p:nvSpPr>
          <p:cNvPr id="620547" name="Rectangle 3"/>
          <p:cNvSpPr>
            <a:spLocks noGrp="1" noChangeArrowheads="1"/>
          </p:cNvSpPr>
          <p:nvPr>
            <p:ph idx="1"/>
          </p:nvPr>
        </p:nvSpPr>
        <p:spPr>
          <a:xfrm>
            <a:off x="528320" y="1917065"/>
            <a:ext cx="9816465" cy="4680585"/>
          </a:xfrm>
        </p:spPr>
        <p:txBody>
          <a:bodyPr>
            <a:noAutofit/>
          </a:bodyPr>
          <a:lstStyle/>
          <a:p>
            <a:r>
              <a:rPr lang="zh-CN" altLang="en-US" sz="2400" dirty="0">
                <a:latin typeface="Arial Unicode MS" pitchFamily="34" charset="-122"/>
                <a:ea typeface="Arial Unicode MS" pitchFamily="34" charset="-122"/>
                <a:cs typeface="Arial Unicode MS" pitchFamily="34" charset="-122"/>
              </a:rPr>
              <a:t>具体描述 </a:t>
            </a:r>
            <a:r>
              <a:rPr lang="en-US" altLang="zh-CN" sz="2400" dirty="0">
                <a:latin typeface="Arial Unicode MS" pitchFamily="34" charset="-122"/>
                <a:ea typeface="Arial Unicode MS" pitchFamily="34" charset="-122"/>
                <a:cs typeface="Arial Unicode MS" pitchFamily="34" charset="-122"/>
              </a:rPr>
              <a:t>Spring:</a:t>
            </a:r>
            <a:endParaRPr lang="en-US" altLang="zh-CN" sz="2400" dirty="0">
              <a:latin typeface="Arial Unicode MS" pitchFamily="34" charset="-122"/>
              <a:ea typeface="Arial Unicode MS" pitchFamily="34" charset="-122"/>
              <a:cs typeface="Arial Unicode MS" pitchFamily="34" charset="-122"/>
            </a:endParaRPr>
          </a:p>
          <a:p>
            <a:pPr lvl="1"/>
            <a:r>
              <a:rPr lang="zh-CN" altLang="en-US" b="1" dirty="0" smtClean="0">
                <a:solidFill>
                  <a:srgbClr val="0000FF"/>
                </a:solidFill>
                <a:latin typeface="Arial Unicode MS" pitchFamily="34" charset="-122"/>
                <a:ea typeface="Arial Unicode MS" pitchFamily="34" charset="-122"/>
                <a:cs typeface="Arial Unicode MS" pitchFamily="34" charset="-122"/>
              </a:rPr>
              <a:t>轻量级</a:t>
            </a:r>
            <a:r>
              <a:rPr lang="zh-CN" altLang="en-US" dirty="0">
                <a:latin typeface="Arial Unicode MS" pitchFamily="34" charset="-122"/>
                <a:ea typeface="Arial Unicode MS" pitchFamily="34" charset="-122"/>
                <a:cs typeface="Arial Unicode MS" pitchFamily="34" charset="-122"/>
              </a:rPr>
              <a:t>：</a:t>
            </a:r>
            <a:r>
              <a:rPr lang="en-US" altLang="zh-CN" b="1" dirty="0" smtClean="0">
                <a:solidFill>
                  <a:srgbClr val="0000FF"/>
                </a:solidFill>
                <a:latin typeface="Arial Unicode MS" pitchFamily="34" charset="-122"/>
                <a:ea typeface="Arial Unicode MS" pitchFamily="34" charset="-122"/>
                <a:cs typeface="Arial Unicode MS" pitchFamily="34" charset="-122"/>
              </a:rPr>
              <a:t>Spring </a:t>
            </a:r>
            <a:r>
              <a:rPr lang="zh-CN" altLang="en-US" b="1" dirty="0">
                <a:solidFill>
                  <a:srgbClr val="0000FF"/>
                </a:solidFill>
                <a:latin typeface="Arial Unicode MS" pitchFamily="34" charset="-122"/>
                <a:ea typeface="Arial Unicode MS" pitchFamily="34" charset="-122"/>
                <a:cs typeface="Arial Unicode MS" pitchFamily="34" charset="-122"/>
              </a:rPr>
              <a:t>是非侵入性</a:t>
            </a:r>
            <a:r>
              <a:rPr lang="zh-CN" altLang="en-US" b="1" dirty="0" smtClean="0">
                <a:solidFill>
                  <a:srgbClr val="0000FF"/>
                </a:solidFill>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开发的应用中的对象可以不依赖于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API</a:t>
            </a:r>
            <a:endParaRPr lang="en-US" altLang="zh-CN" dirty="0">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依赖注入</a:t>
            </a:r>
            <a:r>
              <a:rPr lang="en-US" altLang="zh-CN" dirty="0">
                <a:latin typeface="Arial Unicode MS" pitchFamily="34" charset="-122"/>
                <a:ea typeface="Arial Unicode MS" pitchFamily="34" charset="-122"/>
                <a:cs typeface="Arial Unicode MS" pitchFamily="34" charset="-122"/>
              </a:rPr>
              <a:t>(DI --- dependency </a:t>
            </a:r>
            <a:r>
              <a:rPr lang="en-US" altLang="zh-CN" dirty="0" smtClean="0">
                <a:latin typeface="Arial Unicode MS" pitchFamily="34" charset="-122"/>
                <a:ea typeface="Arial Unicode MS" pitchFamily="34" charset="-122"/>
                <a:cs typeface="Arial Unicode MS" pitchFamily="34" charset="-122"/>
              </a:rPr>
              <a:t>injection</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IOC)</a:t>
            </a:r>
            <a:endParaRPr lang="en-US" altLang="zh-CN" dirty="0" smtClean="0">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面向切面编程</a:t>
            </a:r>
            <a:r>
              <a:rPr lang="en-US" altLang="zh-CN" dirty="0">
                <a:latin typeface="Arial Unicode MS" pitchFamily="34" charset="-122"/>
                <a:ea typeface="Arial Unicode MS" pitchFamily="34" charset="-122"/>
                <a:cs typeface="Arial Unicode MS" pitchFamily="34" charset="-122"/>
              </a:rPr>
              <a:t>(AOP --- aspect oriented programming)</a:t>
            </a:r>
            <a:endParaRPr lang="en-US" altLang="zh-CN" dirty="0">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容器</a:t>
            </a:r>
            <a:r>
              <a:rPr lang="en-US" altLang="zh-CN" dirty="0">
                <a:latin typeface="Arial Unicode MS" pitchFamily="34" charset="-122"/>
                <a:ea typeface="Arial Unicode MS" pitchFamily="34" charset="-122"/>
                <a:cs typeface="Arial Unicode MS" pitchFamily="34" charset="-122"/>
              </a:rPr>
              <a:t>: Spring </a:t>
            </a:r>
            <a:r>
              <a:rPr lang="zh-CN" altLang="en-US" dirty="0">
                <a:latin typeface="Arial Unicode MS" pitchFamily="34" charset="-122"/>
                <a:ea typeface="Arial Unicode MS" pitchFamily="34" charset="-122"/>
                <a:cs typeface="Arial Unicode MS" pitchFamily="34" charset="-122"/>
              </a:rPr>
              <a:t>是一个容器</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因为它包含并且管理应用对象的生命周期</a:t>
            </a:r>
            <a:endParaRPr lang="zh-CN" altLang="en-US" dirty="0">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框架</a:t>
            </a:r>
            <a:r>
              <a:rPr lang="en-US" altLang="zh-CN" dirty="0">
                <a:latin typeface="Arial Unicode MS" pitchFamily="34" charset="-122"/>
                <a:ea typeface="Arial Unicode MS" pitchFamily="34" charset="-122"/>
                <a:cs typeface="Arial Unicode MS" pitchFamily="34" charset="-122"/>
              </a:rPr>
              <a:t>: Spring </a:t>
            </a:r>
            <a:r>
              <a:rPr lang="zh-CN" altLang="en-US" dirty="0">
                <a:latin typeface="Arial Unicode MS" pitchFamily="34" charset="-122"/>
                <a:ea typeface="Arial Unicode MS" pitchFamily="34" charset="-122"/>
                <a:cs typeface="Arial Unicode MS" pitchFamily="34" charset="-122"/>
              </a:rPr>
              <a:t>实现了使用简单的组件配置组合成一个复杂的应用</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中可以使用 </a:t>
            </a:r>
            <a:r>
              <a:rPr lang="en-US" altLang="zh-CN" dirty="0">
                <a:latin typeface="Arial Unicode MS" pitchFamily="34" charset="-122"/>
                <a:ea typeface="Arial Unicode MS" pitchFamily="34" charset="-122"/>
                <a:cs typeface="Arial Unicode MS" pitchFamily="34" charset="-122"/>
              </a:rPr>
              <a:t>XML </a:t>
            </a:r>
            <a:r>
              <a:rPr lang="zh-CN" altLang="en-US" dirty="0" smtClean="0">
                <a:latin typeface="Arial Unicode MS" pitchFamily="34" charset="-122"/>
                <a:ea typeface="Arial Unicode MS" pitchFamily="34" charset="-122"/>
                <a:cs typeface="Arial Unicode MS" pitchFamily="34" charset="-122"/>
              </a:rPr>
              <a:t>和 </a:t>
            </a:r>
            <a:r>
              <a:rPr lang="en-US" altLang="zh-CN" dirty="0" smtClean="0">
                <a:latin typeface="Arial Unicode MS" pitchFamily="34" charset="-122"/>
                <a:ea typeface="Arial Unicode MS" pitchFamily="34" charset="-122"/>
                <a:cs typeface="Arial Unicode MS" pitchFamily="34" charset="-122"/>
              </a:rPr>
              <a:t>Java </a:t>
            </a:r>
            <a:r>
              <a:rPr lang="zh-CN" altLang="en-US" dirty="0" smtClean="0">
                <a:latin typeface="Arial Unicode MS" pitchFamily="34" charset="-122"/>
                <a:ea typeface="Arial Unicode MS" pitchFamily="34" charset="-122"/>
                <a:cs typeface="Arial Unicode MS" pitchFamily="34" charset="-122"/>
              </a:rPr>
              <a:t>注解组合</a:t>
            </a:r>
            <a:r>
              <a:rPr lang="zh-CN" altLang="en-US" dirty="0">
                <a:latin typeface="Arial Unicode MS" pitchFamily="34" charset="-122"/>
                <a:ea typeface="Arial Unicode MS" pitchFamily="34" charset="-122"/>
                <a:cs typeface="Arial Unicode MS" pitchFamily="34" charset="-122"/>
              </a:rPr>
              <a:t>这些</a:t>
            </a:r>
            <a:r>
              <a:rPr lang="zh-CN" altLang="en-US" dirty="0" smtClean="0">
                <a:latin typeface="Arial Unicode MS" pitchFamily="34" charset="-122"/>
                <a:ea typeface="Arial Unicode MS" pitchFamily="34" charset="-122"/>
                <a:cs typeface="Arial Unicode MS" pitchFamily="34" charset="-122"/>
              </a:rPr>
              <a:t>对象</a:t>
            </a:r>
            <a:endParaRPr lang="zh-CN" altLang="en-US" dirty="0" smtClean="0">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一站</a:t>
            </a:r>
            <a:r>
              <a:rPr lang="zh-CN" altLang="en-US" b="1" dirty="0" smtClean="0">
                <a:solidFill>
                  <a:srgbClr val="0000FF"/>
                </a:solidFill>
                <a:latin typeface="Arial Unicode MS" pitchFamily="34" charset="-122"/>
                <a:ea typeface="Arial Unicode MS" pitchFamily="34" charset="-122"/>
                <a:cs typeface="Arial Unicode MS" pitchFamily="34" charset="-122"/>
              </a:rPr>
              <a:t>式</a:t>
            </a:r>
            <a:r>
              <a:rPr lang="zh-CN" altLang="en-US" dirty="0" smtClean="0">
                <a:latin typeface="Arial Unicode MS" pitchFamily="34" charset="-122"/>
                <a:ea typeface="Arial Unicode MS" pitchFamily="34" charset="-122"/>
                <a:cs typeface="Arial Unicode MS" pitchFamily="34" charset="-122"/>
              </a:rPr>
              <a:t>：在 </a:t>
            </a:r>
            <a:r>
              <a:rPr lang="en-US" altLang="zh-CN" dirty="0" smtClean="0">
                <a:latin typeface="Arial Unicode MS" pitchFamily="34" charset="-122"/>
                <a:ea typeface="Arial Unicode MS" pitchFamily="34" charset="-122"/>
                <a:cs typeface="Arial Unicode MS" pitchFamily="34" charset="-122"/>
              </a:rPr>
              <a:t>IOC </a:t>
            </a:r>
            <a:r>
              <a:rPr lang="zh-CN" altLang="en-US" dirty="0" smtClean="0">
                <a:latin typeface="Arial Unicode MS" pitchFamily="34" charset="-122"/>
                <a:ea typeface="Arial Unicode MS" pitchFamily="34" charset="-122"/>
                <a:cs typeface="Arial Unicode MS" pitchFamily="34" charset="-122"/>
              </a:rPr>
              <a:t>和 </a:t>
            </a:r>
            <a:r>
              <a:rPr lang="en-US" altLang="zh-CN" dirty="0" smtClean="0">
                <a:latin typeface="Arial Unicode MS" pitchFamily="34" charset="-122"/>
                <a:ea typeface="Arial Unicode MS" pitchFamily="34" charset="-122"/>
                <a:cs typeface="Arial Unicode MS" pitchFamily="34" charset="-122"/>
              </a:rPr>
              <a:t>AOP </a:t>
            </a:r>
            <a:r>
              <a:rPr lang="zh-CN" altLang="en-US" dirty="0" smtClean="0">
                <a:latin typeface="Arial Unicode MS" pitchFamily="34" charset="-122"/>
                <a:ea typeface="Arial Unicode MS" pitchFamily="34" charset="-122"/>
                <a:cs typeface="Arial Unicode MS" pitchFamily="34" charset="-122"/>
              </a:rPr>
              <a:t>的基础上可以整合各种企业应用的开源框架和优秀的第三方类库</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（实际上 </a:t>
            </a:r>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自身也提供了展现层的 </a:t>
            </a:r>
            <a:r>
              <a:rPr lang="en-US" altLang="zh-CN" dirty="0" err="1" smtClean="0">
                <a:latin typeface="Arial Unicode MS" pitchFamily="34" charset="-122"/>
                <a:ea typeface="Arial Unicode MS" pitchFamily="34" charset="-122"/>
                <a:cs typeface="Arial Unicode MS" pitchFamily="34" charset="-122"/>
              </a:rPr>
              <a:t>SpringMVC</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和 持久层的 </a:t>
            </a:r>
            <a:r>
              <a:rPr lang="en-US" altLang="zh-CN" dirty="0" smtClean="0">
                <a:latin typeface="Arial Unicode MS" pitchFamily="34" charset="-122"/>
                <a:ea typeface="Arial Unicode MS" pitchFamily="34" charset="-122"/>
                <a:cs typeface="Arial Unicode MS" pitchFamily="34" charset="-122"/>
              </a:rPr>
              <a:t>Spring JDBC</a:t>
            </a:r>
            <a:r>
              <a:rPr lang="zh-CN" altLang="en-US" dirty="0" smtClean="0">
                <a:latin typeface="Arial Unicode MS" pitchFamily="34" charset="-122"/>
                <a:ea typeface="Arial Unicode MS" pitchFamily="34" charset="-122"/>
                <a:cs typeface="Arial Unicode MS" pitchFamily="34" charset="-122"/>
              </a:rPr>
              <a:t>）</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509270" y="908685"/>
            <a:ext cx="9711690" cy="857250"/>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容器</a:t>
            </a:r>
            <a:endParaRPr lang="zh-CN" altLang="en-US" dirty="0">
              <a:latin typeface="Arial Unicode MS" pitchFamily="34" charset="-122"/>
              <a:ea typeface="Arial Unicode MS" pitchFamily="34" charset="-122"/>
              <a:cs typeface="Arial Unicode MS" pitchFamily="34" charset="-122"/>
            </a:endParaRPr>
          </a:p>
        </p:txBody>
      </p:sp>
      <p:sp>
        <p:nvSpPr>
          <p:cNvPr id="634883" name="Rectangle 3"/>
          <p:cNvSpPr>
            <a:spLocks noGrp="1" noChangeArrowheads="1"/>
          </p:cNvSpPr>
          <p:nvPr>
            <p:ph idx="1"/>
          </p:nvPr>
        </p:nvSpPr>
        <p:spPr>
          <a:xfrm>
            <a:off x="509270" y="1920875"/>
            <a:ext cx="9763125" cy="438848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a:t>
            </a:r>
            <a:r>
              <a:rPr lang="zh-CN" altLang="en-US" sz="2400" dirty="0">
                <a:latin typeface="Arial Unicode MS" pitchFamily="34" charset="-122"/>
                <a:ea typeface="Arial Unicode MS" pitchFamily="34" charset="-122"/>
                <a:cs typeface="Arial Unicode MS" pitchFamily="34" charset="-122"/>
              </a:rPr>
              <a:t>读取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配置创建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实例之前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必须对它进行实例化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只有在容器实例化后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才可以从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容器里获取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实例并使用</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提供了两种类型的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容器实现</a:t>
            </a:r>
            <a:r>
              <a:rPr lang="en-US" altLang="zh-CN" sz="2400" dirty="0">
                <a:latin typeface="Arial Unicode MS" pitchFamily="34" charset="-122"/>
                <a:ea typeface="Arial Unicode MS" pitchFamily="34" charset="-122"/>
                <a:cs typeface="Arial Unicode MS" pitchFamily="34" charset="-122"/>
              </a:rPr>
              <a:t>. </a:t>
            </a:r>
            <a:endParaRPr lang="en-US" altLang="zh-CN" sz="2400" dirty="0">
              <a:latin typeface="Arial Unicode MS" pitchFamily="34" charset="-122"/>
              <a:ea typeface="Arial Unicode MS" pitchFamily="34" charset="-122"/>
              <a:cs typeface="Arial Unicode MS" pitchFamily="34" charset="-122"/>
            </a:endParaRPr>
          </a:p>
          <a:p>
            <a:pPr lvl="1"/>
            <a:r>
              <a:rPr lang="en-US" altLang="zh-CN" sz="2000" b="1"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IOC </a:t>
            </a:r>
            <a:r>
              <a:rPr lang="zh-CN" altLang="en-US" sz="2000" dirty="0">
                <a:latin typeface="Arial Unicode MS" pitchFamily="34" charset="-122"/>
                <a:ea typeface="Arial Unicode MS" pitchFamily="34" charset="-122"/>
                <a:cs typeface="Arial Unicode MS" pitchFamily="34" charset="-122"/>
              </a:rPr>
              <a:t>容器的基本实现</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b="1"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提供了更多的高级特性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的子接口</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494030" y="996950"/>
            <a:ext cx="9726930" cy="935990"/>
          </a:xfrm>
        </p:spPr>
        <p:txBody>
          <a:bodyPr/>
          <a:lstStyle/>
          <a:p>
            <a:r>
              <a:rPr lang="zh-CN" altLang="en-US" dirty="0">
                <a:latin typeface="Arial Unicode MS" pitchFamily="34" charset="-122"/>
                <a:ea typeface="Arial Unicode MS" pitchFamily="34" charset="-122"/>
                <a:cs typeface="Arial Unicode MS" pitchFamily="34" charset="-122"/>
              </a:rPr>
              <a:t>从 </a:t>
            </a:r>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容器中获取 </a:t>
            </a:r>
            <a:r>
              <a:rPr lang="en-US" altLang="zh-CN" dirty="0">
                <a:latin typeface="Arial Unicode MS" pitchFamily="34" charset="-122"/>
                <a:ea typeface="Arial Unicode MS" pitchFamily="34" charset="-122"/>
                <a:cs typeface="Arial Unicode MS" pitchFamily="34" charset="-122"/>
              </a:rPr>
              <a:t>Bean</a:t>
            </a:r>
            <a:endParaRPr lang="en-US" altLang="zh-CN" dirty="0">
              <a:latin typeface="Arial Unicode MS" pitchFamily="34" charset="-122"/>
              <a:ea typeface="Arial Unicode MS" pitchFamily="34" charset="-122"/>
              <a:cs typeface="Arial Unicode MS" pitchFamily="34" charset="-122"/>
            </a:endParaRPr>
          </a:p>
        </p:txBody>
      </p:sp>
      <p:sp>
        <p:nvSpPr>
          <p:cNvPr id="636931" name="Rectangle 3"/>
          <p:cNvSpPr>
            <a:spLocks noGrp="1" noChangeArrowheads="1"/>
          </p:cNvSpPr>
          <p:nvPr>
            <p:ph idx="1"/>
          </p:nvPr>
        </p:nvSpPr>
        <p:spPr>
          <a:xfrm>
            <a:off x="494030" y="2051050"/>
            <a:ext cx="9274175" cy="962025"/>
          </a:xfrm>
        </p:spPr>
        <p:txBody>
          <a:bodyPr/>
          <a:lstStyle/>
          <a:p>
            <a:r>
              <a:rPr lang="zh-CN" altLang="en-US" sz="2800" dirty="0">
                <a:latin typeface="Arial Unicode MS" pitchFamily="34" charset="-122"/>
                <a:ea typeface="Arial Unicode MS" pitchFamily="34" charset="-122"/>
                <a:cs typeface="Arial Unicode MS" pitchFamily="34" charset="-122"/>
              </a:rPr>
              <a:t>调用 </a:t>
            </a:r>
            <a:r>
              <a:rPr lang="en-US" altLang="zh-CN" sz="2800" dirty="0" err="1">
                <a:latin typeface="Arial Unicode MS" pitchFamily="34" charset="-122"/>
                <a:ea typeface="Arial Unicode MS" pitchFamily="34" charset="-122"/>
                <a:cs typeface="Arial Unicode MS" pitchFamily="34" charset="-122"/>
              </a:rPr>
              <a:t>ApplicationContext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getBean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a:t>
            </a:r>
            <a:endParaRPr lang="zh-CN" altLang="en-US" sz="28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527" y="2540737"/>
            <a:ext cx="3816424" cy="315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095" y="962025"/>
            <a:ext cx="9704705" cy="1143000"/>
          </a:xfrm>
        </p:spPr>
        <p:txBody>
          <a:bodyPr/>
          <a:lstStyle/>
          <a:p>
            <a:r>
              <a:rPr lang="zh-CN" altLang="en-US" dirty="0" smtClean="0">
                <a:latin typeface="Arial Unicode MS" pitchFamily="34" charset="-122"/>
                <a:ea typeface="Arial Unicode MS" pitchFamily="34" charset="-122"/>
                <a:cs typeface="Arial Unicode MS" pitchFamily="34" charset="-122"/>
              </a:rPr>
              <a:t>依赖注入的方式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05460" y="2060575"/>
            <a:ext cx="9705340" cy="2869565"/>
          </a:xfrm>
        </p:spPr>
        <p:txBody>
          <a:bodyPr>
            <a:normAutofit/>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支持 </a:t>
            </a:r>
            <a:r>
              <a:rPr lang="en-US" altLang="zh-CN" dirty="0" smtClean="0">
                <a:latin typeface="Arial Unicode MS" pitchFamily="34" charset="-122"/>
                <a:ea typeface="Arial Unicode MS" pitchFamily="34" charset="-122"/>
                <a:cs typeface="Arial Unicode MS" pitchFamily="34" charset="-122"/>
              </a:rPr>
              <a:t>3 </a:t>
            </a:r>
            <a:r>
              <a:rPr lang="zh-CN" altLang="en-US" dirty="0" smtClean="0">
                <a:latin typeface="Arial Unicode MS" pitchFamily="34" charset="-122"/>
                <a:ea typeface="Arial Unicode MS" pitchFamily="34" charset="-122"/>
                <a:cs typeface="Arial Unicode MS" pitchFamily="34" charset="-122"/>
              </a:rPr>
              <a:t>种依赖注入的方式</a:t>
            </a:r>
            <a:endParaRPr lang="en-US" altLang="zh-CN" dirty="0" smtClean="0">
              <a:latin typeface="Arial Unicode MS" pitchFamily="34" charset="-122"/>
              <a:ea typeface="Arial Unicode MS" pitchFamily="34" charset="-122"/>
              <a:cs typeface="Arial Unicode MS" pitchFamily="34" charset="-122"/>
            </a:endParaRPr>
          </a:p>
          <a:p>
            <a:pPr lvl="1"/>
            <a:r>
              <a:rPr lang="zh-CN" altLang="en-US" b="1" dirty="0" smtClean="0">
                <a:solidFill>
                  <a:srgbClr val="0000FF"/>
                </a:solidFill>
                <a:latin typeface="Arial Unicode MS" pitchFamily="34" charset="-122"/>
                <a:ea typeface="Arial Unicode MS" pitchFamily="34" charset="-122"/>
                <a:cs typeface="Arial Unicode MS" pitchFamily="34" charset="-122"/>
              </a:rPr>
              <a:t>属性注入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构造</a:t>
            </a:r>
            <a:r>
              <a:rPr lang="zh-CN" altLang="en-US" b="1" dirty="0" smtClean="0">
                <a:solidFill>
                  <a:srgbClr val="0000FF"/>
                </a:solidFill>
                <a:latin typeface="Arial Unicode MS" pitchFamily="34" charset="-122"/>
                <a:ea typeface="Arial Unicode MS" pitchFamily="34" charset="-122"/>
                <a:cs typeface="Arial Unicode MS" pitchFamily="34" charset="-122"/>
              </a:rPr>
              <a:t>器注入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工厂方法注入（很少使用，不推荐）</a:t>
            </a:r>
            <a:endParaRPr lang="en-US" altLang="zh-CN"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935" y="1007110"/>
            <a:ext cx="9714865" cy="1143000"/>
          </a:xfrm>
        </p:spPr>
        <p:txBody>
          <a:bodyPr/>
          <a:lstStyle/>
          <a:p>
            <a:r>
              <a:rPr lang="zh-CN" altLang="en-US" dirty="0" smtClean="0">
                <a:latin typeface="Arial Unicode MS" pitchFamily="34" charset="-122"/>
                <a:ea typeface="Arial Unicode MS" pitchFamily="34" charset="-122"/>
                <a:cs typeface="Arial Unicode MS" pitchFamily="34" charset="-122"/>
              </a:rPr>
              <a:t>属性注入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95935" y="2215515"/>
            <a:ext cx="9848850" cy="2797810"/>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属性注入</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属性指定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zh-CN" altLang="en-US" sz="2400" dirty="0" smtClean="0">
                <a:latin typeface="Arial Unicode MS" pitchFamily="34" charset="-122"/>
                <a:ea typeface="Arial Unicode MS" pitchFamily="34" charset="-122"/>
                <a:cs typeface="Arial Unicode MS" pitchFamily="34" charset="-122"/>
              </a:rPr>
              <a:t>名称，</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属性或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子节点指定属性值 </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属性</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注入是实际应用中最常用的注入方式</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1" cstate="print"/>
          <a:srcRect/>
          <a:stretch>
            <a:fillRect/>
          </a:stretch>
        </p:blipFill>
        <p:spPr bwMode="auto">
          <a:xfrm>
            <a:off x="703088" y="3514804"/>
            <a:ext cx="7754783" cy="17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7525" y="940435"/>
            <a:ext cx="9693275" cy="1143000"/>
          </a:xfrm>
        </p:spPr>
        <p:txBody>
          <a:bodyPr/>
          <a:lstStyle/>
          <a:p>
            <a:r>
              <a:rPr lang="zh-CN" altLang="en-US" dirty="0">
                <a:latin typeface="Arial Unicode MS" pitchFamily="34" charset="-122"/>
                <a:ea typeface="Arial Unicode MS" pitchFamily="34" charset="-122"/>
                <a:cs typeface="Arial Unicode MS" pitchFamily="34" charset="-122"/>
              </a:rPr>
              <a:t>构造</a:t>
            </a:r>
            <a:r>
              <a:rPr lang="zh-CN" altLang="en-US" dirty="0" smtClean="0">
                <a:latin typeface="Arial Unicode MS" pitchFamily="34" charset="-122"/>
                <a:ea typeface="Arial Unicode MS" pitchFamily="34" charset="-122"/>
                <a:cs typeface="Arial Unicode MS" pitchFamily="34" charset="-122"/>
              </a:rPr>
              <a:t>方法注入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17525" y="2132965"/>
            <a:ext cx="9693275" cy="1944370"/>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构</a:t>
            </a:r>
            <a:r>
              <a:rPr lang="zh-CN" altLang="en-US" sz="2400" dirty="0">
                <a:latin typeface="Arial Unicode MS" pitchFamily="34" charset="-122"/>
                <a:ea typeface="Arial Unicode MS" pitchFamily="34" charset="-122"/>
                <a:cs typeface="Arial Unicode MS" pitchFamily="34" charset="-122"/>
              </a:rPr>
              <a:t>造器注入在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元素里声明属性</a:t>
            </a:r>
            <a:r>
              <a:rPr lang="en-US" altLang="zh-CN" sz="2400" dirty="0">
                <a:latin typeface="Arial Unicode MS" pitchFamily="34" charset="-122"/>
                <a:ea typeface="Arial Unicode MS" pitchFamily="34" charset="-122"/>
                <a:cs typeface="Arial Unicode MS" pitchFamily="34" charset="-122"/>
              </a:rPr>
              <a:t>, </a:t>
            </a:r>
            <a:endParaRPr lang="en-US" altLang="zh-CN" sz="2400" dirty="0" smtClean="0">
              <a:latin typeface="Arial Unicode MS" pitchFamily="34" charset="-122"/>
              <a:ea typeface="Arial Unicode MS" pitchFamily="34" charset="-122"/>
              <a:cs typeface="Arial Unicode MS" pitchFamily="34" charset="-122"/>
            </a:endParaRPr>
          </a:p>
          <a:p>
            <a:pPr>
              <a:buNone/>
            </a:pP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constructor-</a:t>
            </a:r>
            <a:r>
              <a:rPr lang="en-US" altLang="zh-CN" sz="2400" b="1" dirty="0" err="1">
                <a:solidFill>
                  <a:srgbClr val="0000FF"/>
                </a:solidFill>
                <a:latin typeface="Arial Unicode MS" pitchFamily="34" charset="-122"/>
                <a:ea typeface="Arial Unicode MS" pitchFamily="34" charset="-122"/>
                <a:cs typeface="Arial Unicode MS" pitchFamily="34" charset="-122"/>
              </a:rPr>
              <a:t>arg</a:t>
            </a:r>
            <a:r>
              <a:rPr lang="en-US" altLang="zh-CN" sz="2400" b="1" dirty="0">
                <a:solidFill>
                  <a:srgbClr val="0000FF"/>
                </a:solidFill>
                <a:latin typeface="Arial Unicode MS" pitchFamily="34" charset="-122"/>
                <a:ea typeface="Arial Unicode MS" pitchFamily="34" charset="-122"/>
                <a:cs typeface="Arial Unicode MS" pitchFamily="34" charset="-122"/>
              </a:rPr>
              <a:t>&gt; </a:t>
            </a:r>
            <a:r>
              <a:rPr lang="zh-CN" altLang="en-US" sz="2400" b="1" dirty="0">
                <a:solidFill>
                  <a:srgbClr val="0000FF"/>
                </a:solidFill>
                <a:latin typeface="Arial Unicode MS" pitchFamily="34" charset="-122"/>
                <a:ea typeface="Arial Unicode MS" pitchFamily="34" charset="-122"/>
                <a:cs typeface="Arial Unicode MS" pitchFamily="34" charset="-122"/>
              </a:rPr>
              <a:t>中没有 </a:t>
            </a:r>
            <a:r>
              <a:rPr lang="en-US" altLang="zh-CN" sz="2400" b="1" dirty="0">
                <a:solidFill>
                  <a:srgbClr val="0000FF"/>
                </a:solidFill>
                <a:latin typeface="Arial Unicode MS" pitchFamily="34" charset="-122"/>
                <a:ea typeface="Arial Unicode MS" pitchFamily="34" charset="-122"/>
                <a:cs typeface="Arial Unicode MS" pitchFamily="34" charset="-122"/>
              </a:rPr>
              <a:t>name </a:t>
            </a:r>
            <a:r>
              <a:rPr lang="zh-CN" altLang="en-US" sz="2400" b="1" dirty="0">
                <a:solidFill>
                  <a:srgbClr val="0000FF"/>
                </a:solidFill>
                <a:latin typeface="Arial Unicode MS" pitchFamily="34" charset="-122"/>
                <a:ea typeface="Arial Unicode MS" pitchFamily="34" charset="-122"/>
                <a:cs typeface="Arial Unicode MS" pitchFamily="34" charset="-122"/>
              </a:rPr>
              <a:t>属性</a:t>
            </a:r>
            <a:endParaRPr lang="zh-CN" altLang="en-US" sz="2400" b="1" dirty="0">
              <a:solidFill>
                <a:srgbClr val="0000FF"/>
              </a:solidFill>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365" y="1031240"/>
            <a:ext cx="9703435" cy="1143000"/>
          </a:xfrm>
        </p:spPr>
        <p:txBody>
          <a:bodyPr/>
          <a:lstStyle/>
          <a:p>
            <a:r>
              <a:rPr lang="zh-CN" altLang="en-US" dirty="0">
                <a:latin typeface="Arial Unicode MS" pitchFamily="34" charset="-122"/>
                <a:ea typeface="Arial Unicode MS" pitchFamily="34" charset="-122"/>
                <a:cs typeface="Arial Unicode MS" pitchFamily="34" charset="-122"/>
              </a:rPr>
              <a:t>构造方法注入</a:t>
            </a:r>
            <a:endParaRPr lang="zh-CN" altLang="en-US" dirty="0"/>
          </a:p>
        </p:txBody>
      </p:sp>
      <p:sp>
        <p:nvSpPr>
          <p:cNvPr id="3" name="内容占位符 2"/>
          <p:cNvSpPr>
            <a:spLocks noGrp="1"/>
          </p:cNvSpPr>
          <p:nvPr>
            <p:ph idx="1"/>
          </p:nvPr>
        </p:nvSpPr>
        <p:spPr>
          <a:xfrm>
            <a:off x="507365" y="2143125"/>
            <a:ext cx="9703435" cy="4526280"/>
          </a:xfrm>
        </p:spPr>
        <p:txBody>
          <a:bodyPr>
            <a:normAutofit/>
          </a:bodyPr>
          <a:lstStyle/>
          <a:p>
            <a:r>
              <a:rPr lang="zh-CN" altLang="en-US" sz="2000" dirty="0" smtClean="0">
                <a:latin typeface="Arial Unicode MS" pitchFamily="34" charset="-122"/>
                <a:ea typeface="Arial Unicode MS" pitchFamily="34" charset="-122"/>
                <a:cs typeface="Arial Unicode MS" pitchFamily="34" charset="-122"/>
              </a:rPr>
              <a:t>按索引匹配入参：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按类型匹配入参：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3074" name="Picture 2"/>
          <p:cNvPicPr>
            <a:picLocks noChangeAspect="1" noChangeArrowheads="1"/>
          </p:cNvPicPr>
          <p:nvPr/>
        </p:nvPicPr>
        <p:blipFill>
          <a:blip r:embed="rId1" cstate="print"/>
          <a:srcRect/>
          <a:stretch>
            <a:fillRect/>
          </a:stretch>
        </p:blipFill>
        <p:spPr bwMode="auto">
          <a:xfrm>
            <a:off x="798486" y="2571744"/>
            <a:ext cx="7989887" cy="1171575"/>
          </a:xfrm>
          <a:prstGeom prst="rect">
            <a:avLst/>
          </a:prstGeom>
          <a:noFill/>
          <a:ln w="9525">
            <a:noFill/>
            <a:miter lim="800000"/>
            <a:headEnd/>
            <a:tailEnd/>
          </a:ln>
        </p:spPr>
      </p:pic>
      <p:pic>
        <p:nvPicPr>
          <p:cNvPr id="3075" name="Picture 3"/>
          <p:cNvPicPr>
            <a:picLocks noChangeAspect="1" noChangeArrowheads="1"/>
          </p:cNvPicPr>
          <p:nvPr/>
        </p:nvPicPr>
        <p:blipFill>
          <a:blip r:embed="rId2" cstate="print"/>
          <a:srcRect/>
          <a:stretch>
            <a:fillRect/>
          </a:stretch>
        </p:blipFill>
        <p:spPr bwMode="auto">
          <a:xfrm>
            <a:off x="837539" y="4504697"/>
            <a:ext cx="7637463"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590" y="832485"/>
            <a:ext cx="9681210" cy="108458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529590" y="1700530"/>
            <a:ext cx="9814560" cy="504063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注入属性值细节</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590" y="927100"/>
            <a:ext cx="9681210" cy="1143000"/>
          </a:xfrm>
        </p:spPr>
        <p:txBody>
          <a:bodyPr/>
          <a:lstStyle/>
          <a:p>
            <a:r>
              <a:rPr lang="zh-CN" altLang="en-US" dirty="0" smtClean="0">
                <a:latin typeface="Arial Unicode MS" pitchFamily="34" charset="-122"/>
                <a:ea typeface="Arial Unicode MS" pitchFamily="34" charset="-122"/>
                <a:cs typeface="Arial Unicode MS" pitchFamily="34" charset="-122"/>
              </a:rPr>
              <a:t>字面值</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29590" y="2143125"/>
            <a:ext cx="9681210" cy="4526280"/>
          </a:xfrm>
        </p:spPr>
        <p:txBody>
          <a:bodyPr>
            <a:normAutofit/>
          </a:bodyPr>
          <a:lstStyle/>
          <a:p>
            <a:r>
              <a:rPr lang="zh-CN" altLang="en-US" sz="2400" dirty="0">
                <a:latin typeface="Arial Unicode MS" pitchFamily="34" charset="-122"/>
                <a:ea typeface="Arial Unicode MS" pitchFamily="34" charset="-122"/>
                <a:cs typeface="Arial Unicode MS" pitchFamily="34" charset="-122"/>
              </a:rPr>
              <a:t>字面</a:t>
            </a:r>
            <a:r>
              <a:rPr lang="zh-CN" altLang="en-US" sz="2400" dirty="0" smtClean="0">
                <a:latin typeface="Arial Unicode MS" pitchFamily="34" charset="-122"/>
                <a:ea typeface="Arial Unicode MS" pitchFamily="34" charset="-122"/>
                <a:cs typeface="Arial Unicode MS" pitchFamily="34" charset="-122"/>
              </a:rPr>
              <a:t>值：可用字符串表示的值，可以通过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元素标签或 </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属性进行注入。</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基本</a:t>
            </a:r>
            <a:r>
              <a:rPr lang="zh-CN" altLang="en-US" sz="2400" dirty="0" smtClean="0">
                <a:latin typeface="Arial Unicode MS" pitchFamily="34" charset="-122"/>
                <a:ea typeface="Arial Unicode MS" pitchFamily="34" charset="-122"/>
                <a:cs typeface="Arial Unicode MS" pitchFamily="34" charset="-122"/>
              </a:rPr>
              <a:t>数据类型及其封装类、</a:t>
            </a:r>
            <a:r>
              <a:rPr lang="en-US" altLang="zh-CN" sz="2400" dirty="0" smtClean="0">
                <a:latin typeface="Arial Unicode MS" pitchFamily="34" charset="-122"/>
                <a:ea typeface="Arial Unicode MS" pitchFamily="34" charset="-122"/>
                <a:cs typeface="Arial Unicode MS" pitchFamily="34" charset="-122"/>
              </a:rPr>
              <a:t>String </a:t>
            </a:r>
            <a:r>
              <a:rPr lang="zh-CN" altLang="en-US" sz="2400" dirty="0" smtClean="0">
                <a:latin typeface="Arial Unicode MS" pitchFamily="34" charset="-122"/>
                <a:ea typeface="Arial Unicode MS" pitchFamily="34" charset="-122"/>
                <a:cs typeface="Arial Unicode MS" pitchFamily="34" charset="-122"/>
              </a:rPr>
              <a:t>等类型都可以采取字面值注入的方式</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若字面值中包含特殊字符，可以使用 </a:t>
            </a:r>
            <a:r>
              <a:rPr lang="en-US" altLang="zh-CN" sz="2400" dirty="0" smtClean="0">
                <a:latin typeface="Arial Unicode MS" pitchFamily="34" charset="-122"/>
                <a:ea typeface="Arial Unicode MS" pitchFamily="34" charset="-122"/>
                <a:cs typeface="Arial Unicode MS" pitchFamily="34" charset="-122"/>
              </a:rPr>
              <a:t>&lt;![CDATA[]]&gt; </a:t>
            </a:r>
            <a:r>
              <a:rPr lang="zh-CN" altLang="en-US" sz="2400" dirty="0" smtClean="0">
                <a:latin typeface="Arial Unicode MS" pitchFamily="34" charset="-122"/>
                <a:ea typeface="Arial Unicode MS" pitchFamily="34" charset="-122"/>
                <a:cs typeface="Arial Unicode MS" pitchFamily="34" charset="-122"/>
              </a:rPr>
              <a:t>把字面值包裹起来。</a:t>
            </a:r>
            <a:endParaRPr lang="en-US" altLang="zh-CN"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7525" y="962025"/>
            <a:ext cx="9693275"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注入参数详解</a:t>
            </a:r>
            <a:r>
              <a:rPr lang="zh-CN" altLang="en-US" sz="3600" dirty="0" smtClean="0">
                <a:latin typeface="Arial Unicode MS" pitchFamily="34" charset="-122"/>
                <a:ea typeface="Arial Unicode MS" pitchFamily="34" charset="-122"/>
                <a:cs typeface="Arial Unicode MS" pitchFamily="34" charset="-122"/>
              </a:rPr>
              <a:t>：</a:t>
            </a:r>
            <a:r>
              <a:rPr lang="en-US" altLang="zh-CN" sz="3600" dirty="0" smtClean="0">
                <a:latin typeface="Arial Unicode MS" pitchFamily="34" charset="-122"/>
                <a:ea typeface="Arial Unicode MS" pitchFamily="34" charset="-122"/>
                <a:cs typeface="Arial Unicode MS" pitchFamily="34" charset="-122"/>
              </a:rPr>
              <a:t>null </a:t>
            </a:r>
            <a:r>
              <a:rPr lang="zh-CN" altLang="en-US" sz="3600" dirty="0" smtClean="0">
                <a:latin typeface="Arial Unicode MS" pitchFamily="34" charset="-122"/>
                <a:ea typeface="Arial Unicode MS" pitchFamily="34" charset="-122"/>
                <a:cs typeface="Arial Unicode MS" pitchFamily="34" charset="-122"/>
              </a:rPr>
              <a:t>值和级联属性</a:t>
            </a:r>
            <a:endParaRPr lang="zh-CN" altLang="en-US" sz="3600" dirty="0"/>
          </a:p>
        </p:txBody>
      </p:sp>
      <p:sp>
        <p:nvSpPr>
          <p:cNvPr id="3" name="内容占位符 2"/>
          <p:cNvSpPr>
            <a:spLocks noGrp="1"/>
          </p:cNvSpPr>
          <p:nvPr>
            <p:ph idx="1"/>
          </p:nvPr>
        </p:nvSpPr>
        <p:spPr>
          <a:xfrm>
            <a:off x="517525" y="2298700"/>
            <a:ext cx="9693275" cy="3877945"/>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可以使用专用的 </a:t>
            </a:r>
            <a:r>
              <a:rPr lang="en-US" altLang="zh-CN" sz="2800" b="1" dirty="0" smtClean="0">
                <a:solidFill>
                  <a:srgbClr val="0000FF"/>
                </a:solidFill>
                <a:latin typeface="Arial Unicode MS" pitchFamily="34" charset="-122"/>
                <a:ea typeface="Arial Unicode MS" pitchFamily="34" charset="-122"/>
                <a:cs typeface="Arial Unicode MS" pitchFamily="34" charset="-122"/>
              </a:rPr>
              <a:t>&lt;null/&gt; </a:t>
            </a:r>
            <a:r>
              <a:rPr lang="zh-CN" altLang="en-US" sz="2800" dirty="0" smtClean="0">
                <a:latin typeface="Arial Unicode MS" pitchFamily="34" charset="-122"/>
                <a:ea typeface="Arial Unicode MS" pitchFamily="34" charset="-122"/>
                <a:cs typeface="Arial Unicode MS" pitchFamily="34" charset="-122"/>
              </a:rPr>
              <a:t>元素标签为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的字符串或其它对象类型的属性注入 </a:t>
            </a:r>
            <a:r>
              <a:rPr lang="en-US" altLang="zh-CN" sz="2800" dirty="0" smtClean="0">
                <a:latin typeface="Arial Unicode MS" pitchFamily="34" charset="-122"/>
                <a:ea typeface="Arial Unicode MS" pitchFamily="34" charset="-122"/>
                <a:cs typeface="Arial Unicode MS" pitchFamily="34" charset="-122"/>
              </a:rPr>
              <a:t>null </a:t>
            </a:r>
            <a:r>
              <a:rPr lang="zh-CN" altLang="en-US" sz="2800" dirty="0" smtClean="0">
                <a:latin typeface="Arial Unicode MS" pitchFamily="34" charset="-122"/>
                <a:ea typeface="Arial Unicode MS" pitchFamily="34" charset="-122"/>
                <a:cs typeface="Arial Unicode MS" pitchFamily="34" charset="-122"/>
              </a:rPr>
              <a:t>值</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dirty="0" smtClean="0">
                <a:latin typeface="Arial Unicode MS" pitchFamily="34" charset="-122"/>
                <a:ea typeface="Arial Unicode MS" pitchFamily="34" charset="-122"/>
                <a:cs typeface="Arial Unicode MS" pitchFamily="34" charset="-122"/>
              </a:rPr>
              <a:t>和 </a:t>
            </a:r>
            <a:r>
              <a:rPr lang="en-US" altLang="zh-CN" sz="2800" dirty="0" smtClean="0">
                <a:latin typeface="Arial Unicode MS" pitchFamily="34" charset="-122"/>
                <a:ea typeface="Arial Unicode MS" pitchFamily="34" charset="-122"/>
                <a:cs typeface="Arial Unicode MS" pitchFamily="34" charset="-122"/>
              </a:rPr>
              <a:t>Struts</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Hiberante</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等框架一样，</a:t>
            </a:r>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支持级联属性的配置</a:t>
            </a:r>
            <a:r>
              <a:rPr lang="zh-CN" altLang="en-US" sz="2800" dirty="0" smtClean="0">
                <a:latin typeface="Arial Unicode MS" pitchFamily="34" charset="-122"/>
                <a:ea typeface="Arial Unicode MS" pitchFamily="34" charset="-122"/>
                <a:cs typeface="Arial Unicode MS" pitchFamily="34" charset="-122"/>
              </a:rPr>
              <a:t>。</a:t>
            </a:r>
            <a:endParaRPr lang="zh-CN" altLang="en-US" sz="2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7525" y="692785"/>
            <a:ext cx="9693275"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集合属性</a:t>
            </a:r>
            <a:endParaRPr lang="zh-CN" altLang="en-US" dirty="0"/>
          </a:p>
        </p:txBody>
      </p:sp>
      <p:sp>
        <p:nvSpPr>
          <p:cNvPr id="3" name="内容占位符 2"/>
          <p:cNvSpPr>
            <a:spLocks noGrp="1"/>
          </p:cNvSpPr>
          <p:nvPr>
            <p:ph idx="1"/>
          </p:nvPr>
        </p:nvSpPr>
        <p:spPr>
          <a:xfrm>
            <a:off x="516890" y="1772920"/>
            <a:ext cx="9827895" cy="4526280"/>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Spring</a:t>
            </a:r>
            <a:r>
              <a:rPr lang="zh-CN" altLang="en-US" sz="2400" dirty="0" smtClean="0">
                <a:latin typeface="Arial Unicode MS" pitchFamily="34" charset="-122"/>
                <a:ea typeface="Arial Unicode MS" pitchFamily="34" charset="-122"/>
                <a:cs typeface="Arial Unicode MS" pitchFamily="34" charset="-122"/>
              </a:rPr>
              <a:t>中</a:t>
            </a:r>
            <a:r>
              <a:rPr lang="zh-CN" altLang="en-US" sz="2400" dirty="0">
                <a:latin typeface="Arial Unicode MS" pitchFamily="34" charset="-122"/>
                <a:ea typeface="Arial Unicode MS" pitchFamily="34" charset="-122"/>
                <a:cs typeface="Arial Unicode MS" pitchFamily="34" charset="-122"/>
              </a:rPr>
              <a:t>可以通过一组内置的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&lt;list&gt;, &lt;set&gt;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&lt;map&gt;) </a:t>
            </a:r>
            <a:r>
              <a:rPr lang="zh-CN" altLang="en-US" sz="2400" dirty="0">
                <a:latin typeface="Arial Unicode MS" pitchFamily="34" charset="-122"/>
                <a:ea typeface="Arial Unicode MS" pitchFamily="34" charset="-122"/>
                <a:cs typeface="Arial Unicode MS" pitchFamily="34" charset="-122"/>
              </a:rPr>
              <a:t>来配置集合属性</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a:t>
            </a:r>
            <a:r>
              <a:rPr lang="zh-CN" altLang="en-US" sz="2400" dirty="0" smtClean="0">
                <a:latin typeface="Arial Unicode MS" pitchFamily="34" charset="-122"/>
                <a:ea typeface="Arial Unicode MS" pitchFamily="34" charset="-122"/>
                <a:cs typeface="Arial Unicode MS" pitchFamily="34" charset="-122"/>
              </a:rPr>
              <a:t>指定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list&gt;</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在标签里包含一些元素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这些标签可以通过 </a:t>
            </a:r>
            <a:r>
              <a:rPr lang="en-US" altLang="zh-CN" sz="2400" b="1" dirty="0">
                <a:solidFill>
                  <a:srgbClr val="0000FF"/>
                </a:solidFill>
                <a:latin typeface="Arial Unicode MS" pitchFamily="34" charset="-122"/>
                <a:ea typeface="Arial Unicode MS" pitchFamily="34" charset="-122"/>
                <a:cs typeface="Arial Unicode MS" pitchFamily="34" charset="-122"/>
              </a:rPr>
              <a:t>&lt;value&gt;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指定简单的常量值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指定对其他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a:t>
            </a:r>
            <a:r>
              <a:rPr lang="en-US" altLang="zh-CN" sz="2400" b="1" dirty="0">
                <a:solidFill>
                  <a:srgbClr val="0000FF"/>
                </a:solidFill>
                <a:latin typeface="Arial Unicode MS" pitchFamily="34" charset="-122"/>
                <a:ea typeface="Arial Unicode MS" pitchFamily="34" charset="-122"/>
                <a:cs typeface="Arial Unicode MS" pitchFamily="34" charset="-122"/>
              </a:rPr>
              <a:t>&lt;bean&gt;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指定内置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&lt;</a:t>
            </a:r>
            <a:r>
              <a:rPr lang="en-US" altLang="zh-CN" sz="2400" dirty="0" smtClean="0">
                <a:latin typeface="Arial Unicode MS" pitchFamily="34" charset="-122"/>
                <a:ea typeface="Arial Unicode MS" pitchFamily="34" charset="-122"/>
                <a:cs typeface="Arial Unicode MS" pitchFamily="34" charset="-122"/>
              </a:rPr>
              <a:t>null</a:t>
            </a:r>
            <a:r>
              <a:rPr lang="en-US" altLang="zh-CN" sz="2400" dirty="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指定空元素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甚至可以内嵌其他集合</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数组的定义和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都使用 </a:t>
            </a:r>
            <a:r>
              <a:rPr lang="en-US" altLang="zh-CN" sz="2400" dirty="0">
                <a:latin typeface="Arial Unicode MS" pitchFamily="34" charset="-122"/>
                <a:ea typeface="Arial Unicode MS" pitchFamily="34" charset="-122"/>
                <a:cs typeface="Arial Unicode MS" pitchFamily="34" charset="-122"/>
              </a:rPr>
              <a:t>&lt;list&gt;</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需要使用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定义元素的方法与 </a:t>
            </a:r>
            <a:r>
              <a:rPr lang="en-US" altLang="zh-CN" sz="2400" dirty="0">
                <a:latin typeface="Arial Unicode MS" pitchFamily="34" charset="-122"/>
                <a:ea typeface="Arial Unicode MS" pitchFamily="34" charset="-122"/>
                <a:cs typeface="Arial Unicode MS" pitchFamily="34" charset="-122"/>
              </a:rPr>
              <a:t>List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35" y="857250"/>
            <a:ext cx="9789795" cy="714375"/>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安装 </a:t>
            </a:r>
            <a:r>
              <a:rPr lang="en-US" cap="all" dirty="0" smtClean="0">
                <a:latin typeface="Arial Unicode MS" pitchFamily="34" charset="-122"/>
                <a:ea typeface="Arial Unicode MS" pitchFamily="34" charset="-122"/>
                <a:cs typeface="Arial Unicode MS" pitchFamily="34" charset="-122"/>
              </a:rPr>
              <a:t>SPRING TOOL SUITE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20700" y="1557020"/>
            <a:ext cx="9895840" cy="5184775"/>
          </a:xfrm>
        </p:spPr>
        <p:txBody>
          <a:bodyPr>
            <a:normAutofit/>
          </a:bodyPr>
          <a:lstStyle/>
          <a:p>
            <a:r>
              <a:rPr lang="en-US" sz="2000" cap="all" dirty="0" smtClean="0">
                <a:latin typeface="Arial Unicode MS" pitchFamily="34" charset="-122"/>
                <a:ea typeface="Arial Unicode MS" pitchFamily="34" charset="-122"/>
                <a:cs typeface="Arial Unicode MS" pitchFamily="34" charset="-122"/>
              </a:rPr>
              <a:t>SPRING TOOL SUITE </a:t>
            </a:r>
            <a:r>
              <a:rPr lang="zh-CN" altLang="en-US" sz="2000" dirty="0" smtClean="0">
                <a:latin typeface="Arial Unicode MS" pitchFamily="34" charset="-122"/>
                <a:ea typeface="Arial Unicode MS" pitchFamily="34" charset="-122"/>
                <a:cs typeface="Arial Unicode MS" pitchFamily="34" charset="-122"/>
              </a:rPr>
              <a:t>是一</a:t>
            </a:r>
            <a:r>
              <a:rPr lang="zh-CN" altLang="en-US" sz="2000" dirty="0">
                <a:latin typeface="Arial Unicode MS" pitchFamily="34" charset="-122"/>
                <a:ea typeface="Arial Unicode MS" pitchFamily="34" charset="-122"/>
                <a:cs typeface="Arial Unicode MS" pitchFamily="34" charset="-122"/>
              </a:rPr>
              <a:t>个</a:t>
            </a:r>
            <a:r>
              <a:rPr lang="zh-CN" altLang="en-US" sz="2000" dirty="0" smtClean="0">
                <a:latin typeface="Arial Unicode MS" pitchFamily="34" charset="-122"/>
                <a:ea typeface="Arial Unicode MS" pitchFamily="34" charset="-122"/>
                <a:cs typeface="Arial Unicode MS" pitchFamily="34" charset="-122"/>
              </a:rPr>
              <a:t> </a:t>
            </a:r>
            <a:r>
              <a:rPr lang="en-US"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插件，利用该插件可以更方便的在 </a:t>
            </a:r>
            <a:r>
              <a:rPr lang="en-US" altLang="zh-CN"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平台上开发基于 </a:t>
            </a:r>
            <a:r>
              <a:rPr lang="en-US"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的应用。</a:t>
            </a:r>
            <a:endParaRPr lang="en-US" altLang="zh-CN" sz="2000" dirty="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安装</a:t>
            </a:r>
            <a:r>
              <a:rPr lang="zh-CN" altLang="en-US" sz="2000" dirty="0">
                <a:latin typeface="Arial Unicode MS" pitchFamily="34" charset="-122"/>
                <a:ea typeface="Arial Unicode MS" pitchFamily="34" charset="-122"/>
                <a:cs typeface="Arial Unicode MS" pitchFamily="34" charset="-122"/>
              </a:rPr>
              <a:t>方法说明</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springsource-tool-suite-3.4.0.RELEASE-e4.3.1-updatesite.zip</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a:latin typeface="Arial Unicode MS" pitchFamily="34" charset="-122"/>
                <a:ea typeface="Arial Unicode MS" pitchFamily="34" charset="-122"/>
                <a:cs typeface="Arial Unicode MS" pitchFamily="34" charset="-122"/>
              </a:rPr>
              <a:t>Click</a:t>
            </a:r>
            <a:r>
              <a:rPr lang="zh-CN" altLang="en-US"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Add...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a:solidFill>
                  <a:srgbClr val="0000FF"/>
                </a:solidFill>
                <a:latin typeface="Arial Unicode MS" pitchFamily="34" charset="-122"/>
                <a:ea typeface="Arial Unicode MS" pitchFamily="34" charset="-122"/>
                <a:cs typeface="Arial Unicode MS" pitchFamily="34" charset="-122"/>
              </a:rPr>
              <a:t>springsource-tool-suite-3.4.0.RELEASE-e4.3.1-updatesite.zip</a:t>
            </a:r>
            <a:r>
              <a:rPr lang="en-US" altLang="zh-CN" sz="2000" dirty="0" smtClean="0">
                <a:solidFill>
                  <a:srgbClr val="FF33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click </a:t>
            </a:r>
            <a:r>
              <a:rPr lang="en-US" altLang="zh-CN" sz="2000" dirty="0">
                <a:latin typeface="Arial Unicode MS" pitchFamily="34" charset="-122"/>
                <a:ea typeface="Arial Unicode MS" pitchFamily="34" charset="-122"/>
                <a:cs typeface="Arial Unicode MS" pitchFamily="34" charset="-122"/>
              </a:rPr>
              <a:t> </a:t>
            </a:r>
            <a:r>
              <a:rPr lang="zh-CN" altLang="zh-CN" sz="2000" b="1" dirty="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smtClean="0">
                <a:solidFill>
                  <a:srgbClr val="0000FF"/>
                </a:solidFill>
                <a:latin typeface="Arial Unicode MS" pitchFamily="34" charset="-122"/>
                <a:ea typeface="Arial Unicode MS" pitchFamily="34" charset="-122"/>
                <a:cs typeface="Arial Unicode MS" pitchFamily="34" charset="-122"/>
              </a:rPr>
              <a:t>xxx/Spring IDE</a:t>
            </a:r>
            <a:r>
              <a:rPr lang="en-US" altLang="zh-CN"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that </a:t>
            </a:r>
            <a:r>
              <a:rPr lang="zh-CN" altLang="zh-CN" sz="2000" dirty="0">
                <a:latin typeface="Arial Unicode MS" pitchFamily="34" charset="-122"/>
                <a:ea typeface="Arial Unicode MS" pitchFamily="34" charset="-122"/>
                <a:cs typeface="Arial Unicode MS" pitchFamily="34" charset="-122"/>
              </a:rPr>
              <a:t>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 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asked</a:t>
            </a:r>
            <a:endParaRPr lang="zh-CN" altLang="zh-CN" sz="20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57148" y="4613288"/>
            <a:ext cx="352960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511810" y="699770"/>
            <a:ext cx="10120630" cy="1001395"/>
          </a:xfrm>
        </p:spPr>
        <p:txBody>
          <a:bodyPr/>
          <a:lstStyle/>
          <a:p>
            <a:r>
              <a:rPr lang="zh-CN" altLang="en-US" dirty="0" smtClean="0">
                <a:latin typeface="Arial Unicode MS" pitchFamily="34" charset="-122"/>
                <a:ea typeface="Arial Unicode MS" pitchFamily="34" charset="-122"/>
                <a:cs typeface="Arial Unicode MS" pitchFamily="34" charset="-122"/>
              </a:rPr>
              <a:t>集合</a:t>
            </a:r>
            <a:r>
              <a:rPr lang="zh-CN" altLang="en-US" dirty="0">
                <a:latin typeface="Arial Unicode MS" pitchFamily="34" charset="-122"/>
                <a:ea typeface="Arial Unicode MS" pitchFamily="34" charset="-122"/>
                <a:cs typeface="Arial Unicode MS" pitchFamily="34" charset="-122"/>
              </a:rPr>
              <a:t>属性</a:t>
            </a:r>
            <a:endParaRPr lang="en-US" altLang="zh-CN" dirty="0">
              <a:latin typeface="Arial Unicode MS" pitchFamily="34" charset="-122"/>
              <a:ea typeface="Arial Unicode MS" pitchFamily="34" charset="-122"/>
              <a:cs typeface="Arial Unicode MS" pitchFamily="34" charset="-122"/>
            </a:endParaRPr>
          </a:p>
        </p:txBody>
      </p:sp>
      <p:sp>
        <p:nvSpPr>
          <p:cNvPr id="654339" name="Rectangle 3"/>
          <p:cNvSpPr>
            <a:spLocks noGrp="1" noChangeArrowheads="1"/>
          </p:cNvSpPr>
          <p:nvPr>
            <p:ph idx="1"/>
          </p:nvPr>
        </p:nvSpPr>
        <p:spPr>
          <a:xfrm>
            <a:off x="511810" y="1746885"/>
            <a:ext cx="9688830" cy="4346575"/>
          </a:xfrm>
        </p:spPr>
        <p:txBody>
          <a:bodyPr/>
          <a:lstStyle/>
          <a:p>
            <a:pPr>
              <a:lnSpc>
                <a:spcPct val="90000"/>
              </a:lnSpc>
            </a:pPr>
            <a:r>
              <a:rPr lang="en-US" altLang="zh-CN" sz="2400" dirty="0" err="1">
                <a:latin typeface="Arial Unicode MS" pitchFamily="34" charset="-122"/>
                <a:ea typeface="Arial Unicode MS" pitchFamily="34" charset="-122"/>
                <a:cs typeface="Arial Unicode MS" pitchFamily="34" charset="-122"/>
              </a:rPr>
              <a:t>Java.util.Map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&lt;map&gt;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标签定义</a:t>
            </a:r>
            <a:r>
              <a:rPr lang="en-US" altLang="zh-CN" sz="2400" dirty="0">
                <a:latin typeface="Arial Unicode MS" pitchFamily="34" charset="-122"/>
                <a:ea typeface="Arial Unicode MS" pitchFamily="34" charset="-122"/>
                <a:cs typeface="Arial Unicode MS" pitchFamily="34" charset="-122"/>
              </a:rPr>
              <a:t>, &lt;map&gt; </a:t>
            </a:r>
            <a:r>
              <a:rPr lang="zh-CN" altLang="en-US" sz="2400" dirty="0">
                <a:latin typeface="Arial Unicode MS" pitchFamily="34" charset="-122"/>
                <a:ea typeface="Arial Unicode MS" pitchFamily="34" charset="-122"/>
                <a:cs typeface="Arial Unicode MS" pitchFamily="34" charset="-122"/>
              </a:rPr>
              <a:t>标签里可以使用多个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&lt;entry&gt;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每个条目包含一个键和一个值</a:t>
            </a:r>
            <a:r>
              <a:rPr lang="en-US" altLang="zh-CN" sz="2400" dirty="0">
                <a:latin typeface="Arial Unicode MS" pitchFamily="34" charset="-122"/>
                <a:ea typeface="Arial Unicode MS" pitchFamily="34" charset="-122"/>
                <a:cs typeface="Arial Unicode MS" pitchFamily="34" charset="-122"/>
              </a:rPr>
              <a:t>. </a:t>
            </a:r>
            <a:endParaRPr lang="en-US" altLang="zh-CN" sz="2400" dirty="0">
              <a:latin typeface="Arial Unicode MS" pitchFamily="34" charset="-122"/>
              <a:ea typeface="Arial Unicode MS" pitchFamily="34" charset="-122"/>
              <a:cs typeface="Arial Unicode MS" pitchFamily="34" charset="-122"/>
            </a:endParaRPr>
          </a:p>
          <a:p>
            <a:pPr>
              <a:lnSpc>
                <a:spcPct val="90000"/>
              </a:lnSpc>
            </a:pPr>
            <a:r>
              <a:rPr lang="zh-CN" altLang="en-US" sz="2400" dirty="0">
                <a:latin typeface="Arial Unicode MS" pitchFamily="34" charset="-122"/>
                <a:ea typeface="Arial Unicode MS" pitchFamily="34" charset="-122"/>
                <a:cs typeface="Arial Unicode MS" pitchFamily="34" charset="-122"/>
              </a:rPr>
              <a:t>必须在 </a:t>
            </a:r>
            <a:r>
              <a:rPr lang="en-US" altLang="zh-CN" sz="2400" b="1" dirty="0">
                <a:solidFill>
                  <a:srgbClr val="0000FF"/>
                </a:solidFill>
                <a:latin typeface="Arial Unicode MS" pitchFamily="34" charset="-122"/>
                <a:ea typeface="Arial Unicode MS" pitchFamily="34" charset="-122"/>
                <a:cs typeface="Arial Unicode MS" pitchFamily="34" charset="-122"/>
              </a:rPr>
              <a:t>&lt;key&gt;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标签里定义键</a:t>
            </a:r>
            <a:endParaRPr lang="zh-CN" altLang="en-US" sz="2400" dirty="0">
              <a:latin typeface="Arial Unicode MS" pitchFamily="34" charset="-122"/>
              <a:ea typeface="Arial Unicode MS" pitchFamily="34" charset="-122"/>
              <a:cs typeface="Arial Unicode MS" pitchFamily="34" charset="-122"/>
            </a:endParaRPr>
          </a:p>
          <a:p>
            <a:pPr>
              <a:lnSpc>
                <a:spcPct val="90000"/>
              </a:lnSpc>
            </a:pPr>
            <a:r>
              <a:rPr lang="zh-CN" altLang="en-US" sz="2400" dirty="0">
                <a:latin typeface="Arial Unicode MS" pitchFamily="34" charset="-122"/>
                <a:ea typeface="Arial Unicode MS" pitchFamily="34" charset="-122"/>
                <a:cs typeface="Arial Unicode MS" pitchFamily="34" charset="-122"/>
              </a:rPr>
              <a:t>因为键和值的类型没有限制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所以可以自由地为它们指定 </a:t>
            </a:r>
            <a:r>
              <a:rPr lang="en-US" altLang="zh-CN" sz="2400" b="1" dirty="0">
                <a:solidFill>
                  <a:srgbClr val="0000FF"/>
                </a:solidFill>
                <a:latin typeface="Arial Unicode MS" pitchFamily="34" charset="-122"/>
                <a:ea typeface="Arial Unicode MS" pitchFamily="34" charset="-122"/>
                <a:cs typeface="Arial Unicode MS" pitchFamily="34" charset="-122"/>
              </a:rPr>
              <a:t>&lt;value&gt;, &lt;ref&gt;, &lt;bean&gt; </a:t>
            </a:r>
            <a:r>
              <a:rPr lang="zh-CN" altLang="en-US" sz="2400" b="1" dirty="0">
                <a:solidFill>
                  <a:srgbClr val="0000FF"/>
                </a:solidFill>
                <a:latin typeface="Arial Unicode MS" pitchFamily="34" charset="-122"/>
                <a:ea typeface="Arial Unicode MS" pitchFamily="34" charset="-122"/>
                <a:cs typeface="Arial Unicode MS" pitchFamily="34" charset="-122"/>
              </a:rPr>
              <a:t>或 </a:t>
            </a:r>
            <a:r>
              <a:rPr lang="en-US" altLang="zh-CN" sz="2400" b="1" dirty="0">
                <a:solidFill>
                  <a:srgbClr val="0000FF"/>
                </a:solidFill>
                <a:latin typeface="Arial Unicode MS" pitchFamily="34" charset="-122"/>
                <a:ea typeface="Arial Unicode MS" pitchFamily="34" charset="-122"/>
                <a:cs typeface="Arial Unicode MS" pitchFamily="34" charset="-122"/>
              </a:rPr>
              <a:t>&lt;null&gt;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endParaRPr lang="en-US" altLang="zh-CN" sz="2400" dirty="0">
              <a:latin typeface="Arial Unicode MS" pitchFamily="34" charset="-122"/>
              <a:ea typeface="Arial Unicode MS" pitchFamily="34" charset="-122"/>
              <a:cs typeface="Arial Unicode MS" pitchFamily="34" charset="-122"/>
            </a:endParaRPr>
          </a:p>
          <a:p>
            <a:pPr>
              <a:lnSpc>
                <a:spcPct val="90000"/>
              </a:lnSpc>
            </a:pPr>
            <a:r>
              <a:rPr lang="zh-CN" altLang="en-US" sz="2400" dirty="0">
                <a:latin typeface="Arial Unicode MS" pitchFamily="34" charset="-122"/>
                <a:ea typeface="Arial Unicode MS" pitchFamily="34" charset="-122"/>
                <a:cs typeface="Arial Unicode MS" pitchFamily="34" charset="-122"/>
              </a:rPr>
              <a:t>可以将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的键和值作为 </a:t>
            </a:r>
            <a:r>
              <a:rPr lang="en-US" altLang="zh-CN" sz="2400" dirty="0">
                <a:latin typeface="Arial Unicode MS" pitchFamily="34" charset="-122"/>
                <a:ea typeface="Arial Unicode MS" pitchFamily="34" charset="-122"/>
                <a:cs typeface="Arial Unicode MS" pitchFamily="34" charset="-122"/>
              </a:rPr>
              <a:t>&lt;entry&gt; </a:t>
            </a:r>
            <a:r>
              <a:rPr lang="zh-CN" altLang="en-US" sz="2400" dirty="0">
                <a:latin typeface="Arial Unicode MS" pitchFamily="34" charset="-122"/>
                <a:ea typeface="Arial Unicode MS" pitchFamily="34" charset="-122"/>
                <a:cs typeface="Arial Unicode MS" pitchFamily="34" charset="-122"/>
              </a:rPr>
              <a:t>的属性定义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简单常量使用 </a:t>
            </a:r>
            <a:r>
              <a:rPr lang="en-US" altLang="zh-CN" sz="2400" dirty="0">
                <a:latin typeface="Arial Unicode MS" pitchFamily="34" charset="-122"/>
                <a:ea typeface="Arial Unicode MS" pitchFamily="34" charset="-122"/>
                <a:cs typeface="Arial Unicode MS" pitchFamily="34" charset="-122"/>
              </a:rPr>
              <a:t>key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来定义</a:t>
            </a:r>
            <a:r>
              <a:rPr lang="en-US" altLang="zh-CN" sz="2400" dirty="0">
                <a:latin typeface="Arial Unicode MS" pitchFamily="34" charset="-122"/>
                <a:ea typeface="Arial Unicode MS" pitchFamily="34" charset="-122"/>
                <a:cs typeface="Arial Unicode MS" pitchFamily="34" charset="-122"/>
              </a:rPr>
              <a:t>; Bean </a:t>
            </a:r>
            <a:r>
              <a:rPr lang="zh-CN" altLang="en-US" sz="2400" dirty="0">
                <a:latin typeface="Arial Unicode MS" pitchFamily="34" charset="-122"/>
                <a:ea typeface="Arial Unicode MS" pitchFamily="34" charset="-122"/>
                <a:cs typeface="Arial Unicode MS" pitchFamily="34" charset="-122"/>
              </a:rPr>
              <a:t>引用通过 </a:t>
            </a:r>
            <a:r>
              <a:rPr lang="en-US" altLang="zh-CN" sz="2400" dirty="0">
                <a:latin typeface="Arial Unicode MS" pitchFamily="34" charset="-122"/>
                <a:ea typeface="Arial Unicode MS" pitchFamily="34" charset="-122"/>
                <a:cs typeface="Arial Unicode MS" pitchFamily="34" charset="-122"/>
              </a:rPr>
              <a:t>key-ref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value-ref </a:t>
            </a:r>
            <a:r>
              <a:rPr lang="zh-CN" altLang="en-US" sz="2400" dirty="0">
                <a:latin typeface="Arial Unicode MS" pitchFamily="34" charset="-122"/>
                <a:ea typeface="Arial Unicode MS" pitchFamily="34" charset="-122"/>
                <a:cs typeface="Arial Unicode MS" pitchFamily="34" charset="-122"/>
              </a:rPr>
              <a:t>属性定义</a:t>
            </a:r>
            <a:endParaRPr lang="zh-CN" altLang="en-US" sz="2400" dirty="0">
              <a:latin typeface="Arial Unicode MS" pitchFamily="34" charset="-122"/>
              <a:ea typeface="Arial Unicode MS" pitchFamily="34" charset="-122"/>
              <a:cs typeface="Arial Unicode MS" pitchFamily="34" charset="-122"/>
            </a:endParaRPr>
          </a:p>
          <a:p>
            <a:pPr>
              <a:lnSpc>
                <a:spcPct val="90000"/>
              </a:lnSpc>
            </a:pPr>
            <a:r>
              <a:rPr lang="zh-CN" altLang="en-US" sz="2400" dirty="0">
                <a:latin typeface="Arial Unicode MS" pitchFamily="34" charset="-122"/>
                <a:ea typeface="Arial Unicode MS" pitchFamily="34" charset="-122"/>
                <a:cs typeface="Arial Unicode MS" pitchFamily="34" charset="-122"/>
              </a:rPr>
              <a:t>使用 </a:t>
            </a:r>
            <a:r>
              <a:rPr lang="en-US" altLang="zh-CN" sz="2400" b="1" dirty="0">
                <a:solidFill>
                  <a:srgbClr val="0000FF"/>
                </a:solidFill>
                <a:latin typeface="Arial Unicode MS" pitchFamily="34" charset="-122"/>
                <a:ea typeface="Arial Unicode MS" pitchFamily="34" charset="-122"/>
                <a:cs typeface="Arial Unicode MS" pitchFamily="34" charset="-122"/>
              </a:rPr>
              <a:t>&lt;props&gt;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 </a:t>
            </a:r>
            <a:r>
              <a:rPr lang="en-US" altLang="zh-CN" sz="2400" dirty="0" err="1">
                <a:latin typeface="Arial Unicode MS" pitchFamily="34" charset="-122"/>
                <a:ea typeface="Arial Unicode MS" pitchFamily="34" charset="-122"/>
                <a:cs typeface="Arial Unicode MS" pitchFamily="34" charset="-122"/>
              </a:rPr>
              <a:t>java.util.Properties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该标签使用多个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标签必须定义 </a:t>
            </a:r>
            <a:r>
              <a:rPr lang="en-US" altLang="zh-CN" sz="2400" b="1" dirty="0">
                <a:solidFill>
                  <a:srgbClr val="0000FF"/>
                </a:solidFill>
                <a:latin typeface="Arial Unicode MS" pitchFamily="34" charset="-122"/>
                <a:ea typeface="Arial Unicode MS" pitchFamily="34" charset="-122"/>
                <a:cs typeface="Arial Unicode MS" pitchFamily="34" charset="-122"/>
              </a:rPr>
              <a:t>key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endParaRPr lang="en-US"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180" y="692785"/>
            <a:ext cx="965962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p </a:t>
            </a:r>
            <a:r>
              <a:rPr lang="zh-CN" altLang="en-US" dirty="0" smtClean="0">
                <a:latin typeface="Arial Unicode MS" pitchFamily="34" charset="-122"/>
                <a:ea typeface="Arial Unicode MS" pitchFamily="34" charset="-122"/>
                <a:cs typeface="Arial Unicode MS" pitchFamily="34" charset="-122"/>
              </a:rPr>
              <a:t>命名空间</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51180" y="1844675"/>
            <a:ext cx="9659620" cy="4526280"/>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为了简化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文件的配置，越来越多的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文件采用属性而非子元素配置信息。</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2.5 </a:t>
            </a:r>
            <a:r>
              <a:rPr lang="zh-CN" altLang="en-US" sz="2400" dirty="0" smtClean="0">
                <a:latin typeface="Arial Unicode MS" pitchFamily="34" charset="-122"/>
                <a:ea typeface="Arial Unicode MS" pitchFamily="34" charset="-122"/>
                <a:cs typeface="Arial Unicode MS" pitchFamily="34" charset="-122"/>
              </a:rPr>
              <a:t>版本开始引入了一个新的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命名空间，可以通过 </a:t>
            </a:r>
            <a:r>
              <a:rPr lang="en-US" altLang="zh-CN" sz="2400" dirty="0" smtClean="0">
                <a:latin typeface="Arial Unicode MS" pitchFamily="34" charset="-122"/>
                <a:ea typeface="Arial Unicode MS" pitchFamily="34" charset="-122"/>
                <a:cs typeface="Arial Unicode MS" pitchFamily="34" charset="-122"/>
              </a:rPr>
              <a:t>&lt;bean&gt; </a:t>
            </a:r>
            <a:r>
              <a:rPr lang="zh-CN" altLang="en-US" sz="2400" dirty="0" smtClean="0">
                <a:latin typeface="Arial Unicode MS" pitchFamily="34" charset="-122"/>
                <a:ea typeface="Arial Unicode MS" pitchFamily="34" charset="-122"/>
                <a:cs typeface="Arial Unicode MS" pitchFamily="34" charset="-122"/>
              </a:rPr>
              <a:t>元素属性的方式配置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命名空间后，基于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的配置方式将进一步简化</a:t>
            </a: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1020" y="706755"/>
            <a:ext cx="9669780" cy="108458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540385" y="1700530"/>
            <a:ext cx="9803765" cy="504063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a:t>
            </a:r>
            <a:r>
              <a:rPr lang="en-US" altLang="zh-CN" sz="1800" b="1" dirty="0" smtClean="0">
                <a:solidFill>
                  <a:srgbClr val="0000FF"/>
                </a:solidFill>
                <a:latin typeface="Arial Unicode MS" pitchFamily="34" charset="-122"/>
                <a:ea typeface="Arial Unicode MS" pitchFamily="34" charset="-122"/>
                <a:cs typeface="Arial Unicode MS" pitchFamily="34" charset="-122"/>
              </a:rPr>
              <a:t>ean </a:t>
            </a:r>
            <a:r>
              <a:rPr lang="zh-CN" altLang="en-US" sz="1800" b="1" dirty="0" smtClean="0">
                <a:solidFill>
                  <a:srgbClr val="0000FF"/>
                </a:solidFill>
                <a:latin typeface="Arial Unicode MS" pitchFamily="34" charset="-122"/>
                <a:ea typeface="Arial Unicode MS" pitchFamily="34" charset="-122"/>
                <a:cs typeface="Arial Unicode MS" pitchFamily="34" charset="-122"/>
              </a:rPr>
              <a:t>之间的关系：继承；依赖</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552450" y="699770"/>
            <a:ext cx="9884410" cy="857250"/>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a:t>
            </a:r>
            <a:endParaRPr lang="zh-CN" altLang="en-US" dirty="0">
              <a:latin typeface="Arial Unicode MS" pitchFamily="34" charset="-122"/>
              <a:ea typeface="Arial Unicode MS" pitchFamily="34" charset="-122"/>
              <a:cs typeface="Arial Unicode MS" pitchFamily="34" charset="-122"/>
            </a:endParaRPr>
          </a:p>
        </p:txBody>
      </p:sp>
      <p:sp>
        <p:nvSpPr>
          <p:cNvPr id="648195" name="Rectangle 3"/>
          <p:cNvSpPr>
            <a:spLocks noGrp="1" noChangeArrowheads="1"/>
          </p:cNvSpPr>
          <p:nvPr>
            <p:ph idx="1"/>
          </p:nvPr>
        </p:nvSpPr>
        <p:spPr>
          <a:xfrm>
            <a:off x="553085" y="1700530"/>
            <a:ext cx="9614535" cy="4248785"/>
          </a:xfrm>
        </p:spPr>
        <p:txBody>
          <a:bodyPr/>
          <a:lstStyle/>
          <a:p>
            <a:r>
              <a:rPr lang="en-US" altLang="zh-CN" sz="2200" b="1" dirty="0">
                <a:solidFill>
                  <a:srgbClr val="0000FF"/>
                </a:solidFill>
                <a:latin typeface="Arial Unicode MS" pitchFamily="34" charset="-122"/>
                <a:ea typeface="Arial Unicode MS" pitchFamily="34" charset="-122"/>
                <a:cs typeface="Arial Unicode MS" pitchFamily="34" charset="-122"/>
              </a:rPr>
              <a:t>Spring </a:t>
            </a:r>
            <a:r>
              <a:rPr lang="zh-CN" altLang="en-US" sz="2200" b="1" dirty="0" smtClean="0">
                <a:solidFill>
                  <a:srgbClr val="0000FF"/>
                </a:solidFill>
                <a:latin typeface="Arial Unicode MS" pitchFamily="34" charset="-122"/>
                <a:ea typeface="Arial Unicode MS" pitchFamily="34" charset="-122"/>
                <a:cs typeface="Arial Unicode MS" pitchFamily="34" charset="-122"/>
              </a:rPr>
              <a:t>允许继承 </a:t>
            </a:r>
            <a:r>
              <a:rPr lang="en-US" altLang="zh-CN" sz="2200" b="1" dirty="0" smtClean="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的配置</a:t>
            </a:r>
            <a:endParaRPr lang="en-US" altLang="zh-CN" sz="2200" dirty="0">
              <a:latin typeface="Arial Unicode MS" pitchFamily="34" charset="-122"/>
              <a:ea typeface="Arial Unicode MS" pitchFamily="34" charset="-122"/>
              <a:cs typeface="Arial Unicode MS" pitchFamily="34" charset="-122"/>
            </a:endParaRPr>
          </a:p>
          <a:p>
            <a:r>
              <a:rPr lang="zh-CN" altLang="en-US" sz="2200" b="1" dirty="0">
                <a:solidFill>
                  <a:srgbClr val="0000FF"/>
                </a:solidFill>
                <a:latin typeface="Arial Unicode MS" pitchFamily="34" charset="-122"/>
                <a:ea typeface="Arial Unicode MS" pitchFamily="34" charset="-122"/>
                <a:cs typeface="Arial Unicode MS" pitchFamily="34" charset="-122"/>
              </a:rPr>
              <a:t>子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从父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中继承配置</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包括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zh-CN" altLang="en-US" sz="2200" b="1" dirty="0" smtClean="0">
                <a:solidFill>
                  <a:srgbClr val="0000FF"/>
                </a:solidFill>
                <a:latin typeface="Arial Unicode MS" pitchFamily="34" charset="-122"/>
                <a:ea typeface="Arial Unicode MS" pitchFamily="34" charset="-122"/>
                <a:cs typeface="Arial Unicode MS" pitchFamily="34" charset="-122"/>
              </a:rPr>
              <a:t>属性配置</a:t>
            </a:r>
            <a:endParaRPr lang="en-US" altLang="zh-CN" sz="2200" b="1" dirty="0" smtClean="0">
              <a:solidFill>
                <a:srgbClr val="0000FF"/>
              </a:solidFill>
              <a:latin typeface="Arial Unicode MS" pitchFamily="34" charset="-122"/>
              <a:ea typeface="Arial Unicode MS" pitchFamily="34" charset="-122"/>
              <a:cs typeface="Arial Unicode MS" pitchFamily="34" charset="-122"/>
            </a:endParaRPr>
          </a:p>
          <a:p>
            <a:r>
              <a:rPr lang="zh-CN" altLang="en-US" sz="2200" dirty="0" smtClean="0">
                <a:latin typeface="Arial Unicode MS" pitchFamily="34" charset="-122"/>
                <a:ea typeface="Arial Unicode MS" pitchFamily="34" charset="-122"/>
                <a:cs typeface="Arial Unicode MS" pitchFamily="34" charset="-122"/>
              </a:rPr>
              <a:t>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也可以</a:t>
            </a:r>
            <a:r>
              <a:rPr lang="zh-CN" altLang="en-US" sz="2200" b="1" dirty="0">
                <a:solidFill>
                  <a:srgbClr val="0000FF"/>
                </a:solidFill>
                <a:latin typeface="Arial Unicode MS" pitchFamily="34" charset="-122"/>
                <a:ea typeface="Arial Unicode MS" pitchFamily="34" charset="-122"/>
                <a:cs typeface="Arial Unicode MS" pitchFamily="34" charset="-122"/>
              </a:rPr>
              <a:t>覆盖</a:t>
            </a:r>
            <a:r>
              <a:rPr lang="zh-CN" altLang="en-US" sz="2200" dirty="0">
                <a:latin typeface="Arial Unicode MS" pitchFamily="34" charset="-122"/>
                <a:ea typeface="Arial Unicode MS" pitchFamily="34" charset="-122"/>
                <a:cs typeface="Arial Unicode MS" pitchFamily="34" charset="-122"/>
              </a:rPr>
              <a:t>从父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继承过来的配置</a:t>
            </a:r>
            <a:endParaRPr lang="zh-CN" altLang="en-US" sz="2200" dirty="0">
              <a:latin typeface="Arial Unicode MS" pitchFamily="34" charset="-122"/>
              <a:ea typeface="Arial Unicode MS" pitchFamily="34" charset="-122"/>
              <a:cs typeface="Arial Unicode MS" pitchFamily="34" charset="-122"/>
            </a:endParaRPr>
          </a:p>
          <a:p>
            <a:r>
              <a:rPr lang="zh-CN" altLang="en-US" sz="2200" dirty="0">
                <a:latin typeface="Arial Unicode MS" pitchFamily="34" charset="-122"/>
                <a:ea typeface="Arial Unicode MS" pitchFamily="34" charset="-122"/>
                <a:cs typeface="Arial Unicode MS" pitchFamily="34" charset="-122"/>
              </a:rPr>
              <a:t>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可以作为配置模板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也可以作为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若只想把父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作为模板</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可以设置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en-US" altLang="zh-CN" sz="2200" b="1" dirty="0">
                <a:solidFill>
                  <a:srgbClr val="0000FF"/>
                </a:solidFill>
                <a:latin typeface="Arial Unicode MS" pitchFamily="34" charset="-122"/>
                <a:ea typeface="Arial Unicode MS" pitchFamily="34" charset="-122"/>
                <a:cs typeface="Arial Unicode MS" pitchFamily="34" charset="-122"/>
              </a:rPr>
              <a:t>abstract </a:t>
            </a:r>
            <a:r>
              <a:rPr lang="zh-CN" altLang="en-US" sz="2200" b="1" dirty="0">
                <a:solidFill>
                  <a:srgbClr val="0000FF"/>
                </a:solidFill>
                <a:latin typeface="Arial Unicode MS" pitchFamily="34" charset="-122"/>
                <a:ea typeface="Arial Unicode MS" pitchFamily="34" charset="-122"/>
                <a:cs typeface="Arial Unicode MS" pitchFamily="34" charset="-122"/>
              </a:rPr>
              <a:t>属性为 </a:t>
            </a:r>
            <a:r>
              <a:rPr lang="en-US" altLang="zh-CN" sz="2200" b="1" dirty="0">
                <a:solidFill>
                  <a:srgbClr val="0000FF"/>
                </a:solidFill>
                <a:latin typeface="Arial Unicode MS" pitchFamily="34" charset="-122"/>
                <a:ea typeface="Arial Unicode MS" pitchFamily="34" charset="-122"/>
                <a:cs typeface="Arial Unicode MS" pitchFamily="34" charset="-122"/>
              </a:rPr>
              <a:t>true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这样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将不会实例化这个 </a:t>
            </a:r>
            <a:r>
              <a:rPr lang="en-US" altLang="zh-CN" sz="2200" dirty="0">
                <a:latin typeface="Arial Unicode MS" pitchFamily="34" charset="-122"/>
                <a:ea typeface="Arial Unicode MS" pitchFamily="34" charset="-122"/>
                <a:cs typeface="Arial Unicode MS" pitchFamily="34" charset="-122"/>
              </a:rPr>
              <a:t>Bean</a:t>
            </a:r>
            <a:endParaRPr lang="en-US" altLang="zh-CN" sz="2200" dirty="0">
              <a:latin typeface="Arial Unicode MS" pitchFamily="34" charset="-122"/>
              <a:ea typeface="Arial Unicode MS" pitchFamily="34" charset="-122"/>
              <a:cs typeface="Arial Unicode MS" pitchFamily="34" charset="-122"/>
            </a:endParaRPr>
          </a:p>
          <a:p>
            <a:r>
              <a:rPr lang="zh-CN" altLang="en-US" sz="2200" b="1" dirty="0">
                <a:solidFill>
                  <a:srgbClr val="0000FF"/>
                </a:solidFill>
                <a:latin typeface="Arial Unicode MS" pitchFamily="34" charset="-122"/>
                <a:ea typeface="Arial Unicode MS" pitchFamily="34" charset="-122"/>
                <a:cs typeface="Arial Unicode MS" pitchFamily="34" charset="-122"/>
              </a:rPr>
              <a:t>并不是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元素里的所有属性都会被继承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比如</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autowire</a:t>
            </a:r>
            <a:r>
              <a:rPr lang="en-US" altLang="zh-CN" sz="2200" dirty="0">
                <a:latin typeface="Arial Unicode MS" pitchFamily="34" charset="-122"/>
                <a:ea typeface="Arial Unicode MS" pitchFamily="34" charset="-122"/>
                <a:cs typeface="Arial Unicode MS" pitchFamily="34" charset="-122"/>
              </a:rPr>
              <a:t>, </a:t>
            </a:r>
            <a:r>
              <a:rPr lang="en-US" altLang="zh-CN" sz="2200" dirty="0" smtClean="0">
                <a:latin typeface="Arial Unicode MS" pitchFamily="34" charset="-122"/>
                <a:ea typeface="Arial Unicode MS" pitchFamily="34" charset="-122"/>
                <a:cs typeface="Arial Unicode MS" pitchFamily="34" charset="-122"/>
              </a:rPr>
              <a:t>abstract </a:t>
            </a:r>
            <a:r>
              <a:rPr lang="zh-CN" altLang="en-US" sz="2200" dirty="0">
                <a:latin typeface="Arial Unicode MS" pitchFamily="34" charset="-122"/>
                <a:ea typeface="Arial Unicode MS" pitchFamily="34" charset="-122"/>
                <a:cs typeface="Arial Unicode MS" pitchFamily="34" charset="-122"/>
              </a:rPr>
              <a:t>等</a:t>
            </a:r>
            <a:r>
              <a:rPr lang="en-US" altLang="zh-CN" sz="2200" dirty="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a:p>
            <a:r>
              <a:rPr lang="zh-CN" altLang="en-US" sz="2200" dirty="0">
                <a:latin typeface="Arial Unicode MS" pitchFamily="34" charset="-122"/>
                <a:ea typeface="Arial Unicode MS" pitchFamily="34" charset="-122"/>
                <a:cs typeface="Arial Unicode MS" pitchFamily="34" charset="-122"/>
              </a:rPr>
              <a:t>也</a:t>
            </a:r>
            <a:r>
              <a:rPr lang="zh-CN" altLang="en-US" sz="2200" b="1" dirty="0">
                <a:solidFill>
                  <a:srgbClr val="0000FF"/>
                </a:solidFill>
                <a:latin typeface="Arial Unicode MS" pitchFamily="34" charset="-122"/>
                <a:ea typeface="Arial Unicode MS" pitchFamily="34" charset="-122"/>
                <a:cs typeface="Arial Unicode MS" pitchFamily="34" charset="-122"/>
              </a:rPr>
              <a:t>可以忽略父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class </a:t>
            </a:r>
            <a:r>
              <a:rPr lang="zh-CN" altLang="en-US" sz="2200" b="1" dirty="0">
                <a:solidFill>
                  <a:srgbClr val="0000FF"/>
                </a:solidFill>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让子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指定自己的类</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而共享相同的属性配置</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但此时 </a:t>
            </a:r>
            <a:r>
              <a:rPr lang="en-US" altLang="zh-CN" sz="2200" b="1" dirty="0">
                <a:solidFill>
                  <a:srgbClr val="FF0000"/>
                </a:solidFill>
                <a:latin typeface="Arial Unicode MS" pitchFamily="34" charset="-122"/>
                <a:ea typeface="Arial Unicode MS" pitchFamily="34" charset="-122"/>
                <a:cs typeface="Arial Unicode MS" pitchFamily="34" charset="-122"/>
              </a:rPr>
              <a:t>abstract </a:t>
            </a:r>
            <a:r>
              <a:rPr lang="zh-CN" altLang="en-US" sz="2200" b="1" dirty="0">
                <a:solidFill>
                  <a:srgbClr val="FF0000"/>
                </a:solidFill>
                <a:latin typeface="Arial Unicode MS" pitchFamily="34" charset="-122"/>
                <a:ea typeface="Arial Unicode MS" pitchFamily="34" charset="-122"/>
                <a:cs typeface="Arial Unicode MS" pitchFamily="34" charset="-122"/>
              </a:rPr>
              <a:t>必须设为 </a:t>
            </a:r>
            <a:r>
              <a:rPr lang="en-US" altLang="zh-CN" sz="2200" b="1" dirty="0">
                <a:solidFill>
                  <a:srgbClr val="FF0000"/>
                </a:solidFill>
                <a:latin typeface="Arial Unicode MS" pitchFamily="34" charset="-122"/>
                <a:ea typeface="Arial Unicode MS" pitchFamily="34" charset="-122"/>
                <a:cs typeface="Arial Unicode MS" pitchFamily="34" charset="-122"/>
              </a:rPr>
              <a:t>true</a:t>
            </a:r>
            <a:endParaRPr lang="en-US" altLang="zh-CN" sz="2200" b="1" dirty="0">
              <a:solidFill>
                <a:srgbClr val="FF0000"/>
              </a:solidFill>
              <a:latin typeface="Arial Unicode MS" pitchFamily="34" charset="-122"/>
              <a:ea typeface="Arial Unicode MS" pitchFamily="34" charset="-122"/>
              <a:cs typeface="Arial Unicode MS" pitchFamily="34" charset="-122"/>
            </a:endParaRPr>
          </a:p>
          <a:p>
            <a:endParaRPr lang="en-US" altLang="zh-CN" sz="22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590" y="692785"/>
            <a:ext cx="9681210" cy="1143000"/>
          </a:xfrm>
        </p:spPr>
        <p:txBody>
          <a:bodyPr/>
          <a:lstStyle/>
          <a:p>
            <a:r>
              <a:rPr lang="zh-CN" altLang="en-US" dirty="0" smtClean="0">
                <a:latin typeface="Arial Unicode MS" pitchFamily="34" charset="-122"/>
                <a:ea typeface="Arial Unicode MS" pitchFamily="34" charset="-122"/>
                <a:cs typeface="Arial Unicode MS" pitchFamily="34" charset="-122"/>
              </a:rPr>
              <a:t>依赖 </a:t>
            </a:r>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配置</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29590" y="2018030"/>
            <a:ext cx="9681210" cy="4526280"/>
          </a:xfrm>
        </p:spPr>
        <p:txBody>
          <a:bodyPr>
            <a:normAutofit/>
          </a:bodyPr>
          <a:lstStyle/>
          <a:p>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允许用户通过 </a:t>
            </a:r>
            <a:r>
              <a:rPr lang="en-US" altLang="zh-CN" sz="2800" b="1" dirty="0" smtClean="0">
                <a:solidFill>
                  <a:srgbClr val="0000FF"/>
                </a:solidFill>
                <a:latin typeface="Arial Unicode MS" pitchFamily="34" charset="-122"/>
                <a:ea typeface="Arial Unicode MS" pitchFamily="34" charset="-122"/>
                <a:cs typeface="Arial Unicode MS" pitchFamily="34" charset="-122"/>
              </a:rPr>
              <a:t>depends-on </a:t>
            </a:r>
            <a:r>
              <a:rPr lang="zh-CN" altLang="en-US" sz="2800" b="1" dirty="0" smtClean="0">
                <a:solidFill>
                  <a:srgbClr val="0000FF"/>
                </a:solidFill>
                <a:latin typeface="Arial Unicode MS" pitchFamily="34" charset="-122"/>
                <a:ea typeface="Arial Unicode MS" pitchFamily="34" charset="-122"/>
                <a:cs typeface="Arial Unicode MS" pitchFamily="34" charset="-122"/>
              </a:rPr>
              <a:t>属性设定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前置依赖的</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dirty="0" smtClean="0">
                <a:latin typeface="Arial Unicode MS" pitchFamily="34" charset="-122"/>
                <a:ea typeface="Arial Unicode MS" pitchFamily="34" charset="-122"/>
                <a:cs typeface="Arial Unicode MS" pitchFamily="34" charset="-122"/>
              </a:rPr>
              <a:t>，前置依赖的 </a:t>
            </a:r>
            <a:r>
              <a:rPr lang="en-US" altLang="zh-CN" sz="2800" dirty="0" smtClean="0">
                <a:latin typeface="Arial Unicode MS" pitchFamily="34" charset="-122"/>
                <a:ea typeface="Arial Unicode MS" pitchFamily="34" charset="-122"/>
                <a:cs typeface="Arial Unicode MS" pitchFamily="34" charset="-122"/>
              </a:rPr>
              <a:t>Bean(</a:t>
            </a:r>
            <a:r>
              <a:rPr lang="zh-CN" altLang="en-US" dirty="0" smtClean="0">
                <a:latin typeface="Arial Unicode MS" pitchFamily="34" charset="-122"/>
                <a:ea typeface="Arial Unicode MS" pitchFamily="34" charset="-122"/>
                <a:cs typeface="Arial Unicode MS" pitchFamily="34" charset="-122"/>
              </a:rPr>
              <a:t>多个 </a:t>
            </a:r>
            <a:r>
              <a:rPr lang="en-US" altLang="zh-CN" dirty="0" smtClean="0">
                <a:latin typeface="Arial Unicode MS" pitchFamily="34" charset="-122"/>
                <a:ea typeface="Arial Unicode MS" pitchFamily="34" charset="-122"/>
                <a:cs typeface="Arial Unicode MS" pitchFamily="34" charset="-122"/>
              </a:rPr>
              <a:t>Bean</a:t>
            </a:r>
            <a:r>
              <a:rPr lang="zh-CN" altLang="en-US" dirty="0" smtClean="0">
                <a:latin typeface="Arial Unicode MS" pitchFamily="34" charset="-122"/>
                <a:ea typeface="Arial Unicode MS" pitchFamily="34" charset="-122"/>
                <a:cs typeface="Arial Unicode MS" pitchFamily="34" charset="-122"/>
              </a:rPr>
              <a:t>，则可以通过逗号，空格的方式配置 </a:t>
            </a:r>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的名称</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会在本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实例化之前创建好</a:t>
            </a:r>
            <a:endParaRPr lang="zh-CN" altLang="en-US" sz="28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570" y="706755"/>
            <a:ext cx="9714230" cy="108458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496570" y="1700530"/>
            <a:ext cx="9847580" cy="504063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的作用域：</a:t>
            </a:r>
            <a:r>
              <a:rPr lang="en-US" altLang="zh-CN" sz="1800" b="1" dirty="0" smtClean="0">
                <a:solidFill>
                  <a:srgbClr val="0000FF"/>
                </a:solidFill>
                <a:latin typeface="Arial Unicode MS" pitchFamily="34" charset="-122"/>
                <a:ea typeface="Arial Unicode MS" pitchFamily="34" charset="-122"/>
                <a:cs typeface="Arial Unicode MS" pitchFamily="34" charset="-122"/>
              </a:rPr>
              <a:t>singleton</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prototype</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WEB </a:t>
            </a:r>
            <a:r>
              <a:rPr lang="zh-CN" altLang="en-US" sz="1800" b="1" dirty="0" smtClean="0">
                <a:solidFill>
                  <a:srgbClr val="0000FF"/>
                </a:solidFill>
                <a:latin typeface="Arial Unicode MS" pitchFamily="34" charset="-122"/>
                <a:ea typeface="Arial Unicode MS" pitchFamily="34" charset="-122"/>
                <a:cs typeface="Arial Unicode MS" pitchFamily="34" charset="-122"/>
              </a:rPr>
              <a:t>环境作用域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095" y="692785"/>
            <a:ext cx="9704705" cy="1143000"/>
          </a:xfrm>
        </p:spPr>
        <p:txBody>
          <a:bodyPr/>
          <a:lstStyle/>
          <a:p>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的作用域</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06730" y="1772920"/>
            <a:ext cx="9837420" cy="2808605"/>
          </a:xfrm>
        </p:spPr>
        <p:txBody>
          <a:bodyPr>
            <a:normAutofit/>
          </a:bodyPr>
          <a:lstStyle/>
          <a:p>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可以在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b="1" dirty="0">
                <a:solidFill>
                  <a:srgbClr val="0000FF"/>
                </a:solidFill>
                <a:latin typeface="Arial Unicode MS" pitchFamily="34" charset="-122"/>
                <a:ea typeface="Arial Unicode MS" pitchFamily="34" charset="-122"/>
                <a:cs typeface="Arial Unicode MS" pitchFamily="34" charset="-122"/>
              </a:rPr>
              <a:t>scope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属性里设置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的作用域</a:t>
            </a:r>
            <a:r>
              <a:rPr lang="en-US" altLang="zh-CN" sz="2200" dirty="0">
                <a:latin typeface="Arial Unicode MS" pitchFamily="34" charset="-122"/>
                <a:ea typeface="Arial Unicode MS" pitchFamily="34" charset="-122"/>
                <a:cs typeface="Arial Unicode MS" pitchFamily="34" charset="-122"/>
              </a:rPr>
              <a:t>. </a:t>
            </a:r>
            <a:endParaRPr lang="en-US" altLang="zh-CN" sz="2200" dirty="0" smtClean="0">
              <a:latin typeface="Arial Unicode MS" pitchFamily="34" charset="-122"/>
              <a:ea typeface="Arial Unicode MS" pitchFamily="34" charset="-122"/>
              <a:cs typeface="Arial Unicode MS" pitchFamily="34" charset="-122"/>
            </a:endParaRPr>
          </a:p>
          <a:p>
            <a:r>
              <a:rPr lang="zh-CN" altLang="en-US" sz="2200" b="1" dirty="0" smtClean="0">
                <a:solidFill>
                  <a:srgbClr val="0000FF"/>
                </a:solidFill>
                <a:latin typeface="Arial Unicode MS" pitchFamily="34" charset="-122"/>
                <a:ea typeface="Arial Unicode MS" pitchFamily="34" charset="-122"/>
                <a:cs typeface="Arial Unicode MS" pitchFamily="34" charset="-122"/>
              </a:rPr>
              <a:t>默认</a:t>
            </a:r>
            <a:r>
              <a:rPr lang="zh-CN" altLang="en-US" sz="2200" b="1" dirty="0">
                <a:solidFill>
                  <a:srgbClr val="0000FF"/>
                </a:solidFill>
                <a:latin typeface="Arial Unicode MS" pitchFamily="34" charset="-122"/>
                <a:ea typeface="Arial Unicode MS" pitchFamily="34" charset="-122"/>
                <a:cs typeface="Arial Unicode MS" pitchFamily="34" charset="-122"/>
              </a:rPr>
              <a:t>情况下</a:t>
            </a:r>
            <a:r>
              <a:rPr lang="en-US" altLang="zh-CN" sz="2200" b="1" dirty="0">
                <a:solidFill>
                  <a:srgbClr val="0000FF"/>
                </a:solidFill>
                <a:latin typeface="Arial Unicode MS" pitchFamily="34" charset="-122"/>
                <a:ea typeface="Arial Unicode MS" pitchFamily="34" charset="-122"/>
                <a:cs typeface="Arial Unicode MS" pitchFamily="34" charset="-122"/>
              </a:rPr>
              <a:t>, Spring </a:t>
            </a:r>
            <a:r>
              <a:rPr lang="zh-CN" altLang="en-US" sz="2200" b="1" dirty="0">
                <a:solidFill>
                  <a:srgbClr val="0000FF"/>
                </a:solidFill>
                <a:latin typeface="Arial Unicode MS" pitchFamily="34" charset="-122"/>
                <a:ea typeface="Arial Unicode MS" pitchFamily="34" charset="-122"/>
                <a:cs typeface="Arial Unicode MS" pitchFamily="34" charset="-122"/>
              </a:rPr>
              <a:t>只为每个在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容器里声明的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创建唯一一</a:t>
            </a:r>
            <a:r>
              <a:rPr lang="zh-CN" altLang="en-US" sz="2200" b="1" dirty="0">
                <a:solidFill>
                  <a:srgbClr val="0000FF"/>
                </a:solidFill>
                <a:latin typeface="Arial Unicode MS" pitchFamily="34" charset="-122"/>
                <a:ea typeface="Arial Unicode MS" pitchFamily="34" charset="-122"/>
                <a:cs typeface="Arial Unicode MS" pitchFamily="34" charset="-122"/>
              </a:rPr>
              <a:t>个实例</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整个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容器范围内都能共享该</a:t>
            </a:r>
            <a:r>
              <a:rPr lang="zh-CN" altLang="en-US" sz="2200" b="1" dirty="0" smtClean="0">
                <a:solidFill>
                  <a:srgbClr val="0000FF"/>
                </a:solidFill>
                <a:latin typeface="Arial Unicode MS" pitchFamily="34" charset="-122"/>
                <a:ea typeface="Arial Unicode MS" pitchFamily="34" charset="-122"/>
                <a:cs typeface="Arial Unicode MS" pitchFamily="34" charset="-122"/>
              </a:rPr>
              <a:t>实例</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所有</a:t>
            </a:r>
            <a:r>
              <a:rPr lang="zh-CN" altLang="en-US" sz="2200" dirty="0">
                <a:latin typeface="Arial Unicode MS" pitchFamily="34" charset="-122"/>
                <a:ea typeface="Arial Unicode MS" pitchFamily="34" charset="-122"/>
                <a:cs typeface="Arial Unicode MS" pitchFamily="34" charset="-122"/>
              </a:rPr>
              <a:t>后续的 </a:t>
            </a:r>
            <a:r>
              <a:rPr lang="en-US" altLang="zh-CN" sz="2200" dirty="0" err="1">
                <a:latin typeface="Arial Unicode MS" pitchFamily="34" charset="-122"/>
                <a:ea typeface="Arial Unicode MS" pitchFamily="34" charset="-122"/>
                <a:cs typeface="Arial Unicode MS" pitchFamily="34" charset="-122"/>
              </a:rPr>
              <a:t>getBean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调用和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引用都将返回这个唯一的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该作用域被称为 </a:t>
            </a:r>
            <a:r>
              <a:rPr lang="en-US" altLang="zh-CN" sz="2200" b="1" dirty="0">
                <a:solidFill>
                  <a:srgbClr val="FF0000"/>
                </a:solidFill>
                <a:latin typeface="Arial Unicode MS" pitchFamily="34" charset="-122"/>
                <a:ea typeface="Arial Unicode MS" pitchFamily="34" charset="-122"/>
                <a:cs typeface="Arial Unicode MS" pitchFamily="34" charset="-122"/>
              </a:rPr>
              <a:t>singleton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它是所有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的默认作用域</a:t>
            </a:r>
            <a:r>
              <a:rPr lang="en-US" altLang="zh-CN" sz="2200" dirty="0" smtClean="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1576" y="3597012"/>
            <a:ext cx="671694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570" y="706755"/>
            <a:ext cx="9714230" cy="108458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496570" y="1656080"/>
            <a:ext cx="9847580" cy="515747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使用外部属性文件</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514985" y="692785"/>
            <a:ext cx="9901555" cy="857250"/>
          </a:xfrm>
        </p:spPr>
        <p:txBody>
          <a:bodyPr>
            <a:normAutofit/>
          </a:bodyPr>
          <a:lstStyle/>
          <a:p>
            <a:r>
              <a:rPr lang="zh-CN" altLang="en-US" sz="3200" dirty="0">
                <a:latin typeface="Arial Unicode MS" pitchFamily="34" charset="-122"/>
                <a:ea typeface="Arial Unicode MS" pitchFamily="34" charset="-122"/>
                <a:cs typeface="Arial Unicode MS" pitchFamily="34" charset="-122"/>
              </a:rPr>
              <a:t>注册 </a:t>
            </a:r>
            <a:r>
              <a:rPr lang="en-US" altLang="zh-CN" sz="3200" dirty="0" err="1">
                <a:latin typeface="Arial Unicode MS" pitchFamily="34" charset="-122"/>
                <a:ea typeface="Arial Unicode MS" pitchFamily="34" charset="-122"/>
                <a:cs typeface="Arial Unicode MS" pitchFamily="34" charset="-122"/>
              </a:rPr>
              <a:t>PropertyPlaceholderConfigurer</a:t>
            </a:r>
            <a:r>
              <a:rPr lang="en-US" altLang="zh-CN" sz="3200" dirty="0">
                <a:latin typeface="Arial Unicode MS" pitchFamily="34" charset="-122"/>
                <a:ea typeface="Arial Unicode MS" pitchFamily="34" charset="-122"/>
                <a:cs typeface="Arial Unicode MS" pitchFamily="34" charset="-122"/>
              </a:rPr>
              <a:t> </a:t>
            </a:r>
            <a:endParaRPr lang="en-US" altLang="zh-CN" sz="3200" dirty="0">
              <a:latin typeface="Arial Unicode MS" pitchFamily="34" charset="-122"/>
              <a:ea typeface="Arial Unicode MS" pitchFamily="34" charset="-122"/>
              <a:cs typeface="Arial Unicode MS" pitchFamily="34" charset="-122"/>
            </a:endParaRPr>
          </a:p>
        </p:txBody>
      </p:sp>
      <p:sp>
        <p:nvSpPr>
          <p:cNvPr id="673795" name="Rectangle 3"/>
          <p:cNvSpPr>
            <a:spLocks noGrp="1" noChangeArrowheads="1"/>
          </p:cNvSpPr>
          <p:nvPr>
            <p:ph idx="1"/>
          </p:nvPr>
        </p:nvSpPr>
        <p:spPr>
          <a:xfrm>
            <a:off x="514985" y="1557020"/>
            <a:ext cx="9723120" cy="4098925"/>
          </a:xfrm>
        </p:spPr>
        <p:txBody>
          <a:bodyPr/>
          <a:lstStyle/>
          <a:p>
            <a:r>
              <a:rPr lang="en-US" altLang="zh-CN" sz="2400" dirty="0">
                <a:latin typeface="Arial Unicode MS" pitchFamily="34" charset="-122"/>
                <a:ea typeface="Arial Unicode MS" pitchFamily="34" charset="-122"/>
                <a:cs typeface="Arial Unicode MS" pitchFamily="34" charset="-122"/>
              </a:rPr>
              <a:t>Spring 2.0:</a:t>
            </a:r>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en-US" altLang="zh-CN" sz="2400" b="1" dirty="0" smtClean="0">
                <a:solidFill>
                  <a:srgbClr val="FF0000"/>
                </a:solidFill>
                <a:latin typeface="Arial Unicode MS" pitchFamily="34" charset="-122"/>
                <a:ea typeface="Arial Unicode MS" pitchFamily="34" charset="-122"/>
                <a:cs typeface="Arial Unicode MS" pitchFamily="34" charset="-122"/>
              </a:rPr>
              <a:t>Spring 2.5 </a:t>
            </a:r>
            <a:r>
              <a:rPr lang="zh-CN" altLang="en-US" sz="2400" b="1" dirty="0" smtClean="0">
                <a:solidFill>
                  <a:srgbClr val="FF0000"/>
                </a:solidFill>
                <a:latin typeface="Arial Unicode MS" pitchFamily="34" charset="-122"/>
                <a:ea typeface="Arial Unicode MS" pitchFamily="34" charset="-122"/>
                <a:cs typeface="Arial Unicode MS" pitchFamily="34" charset="-122"/>
              </a:rPr>
              <a:t>之后</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可通过 </a:t>
            </a:r>
            <a:r>
              <a:rPr lang="en-US" altLang="zh-CN" sz="2400" b="1" dirty="0">
                <a:solidFill>
                  <a:srgbClr val="FF0000"/>
                </a:solidFill>
                <a:latin typeface="Arial Unicode MS" pitchFamily="34" charset="-122"/>
                <a:ea typeface="Arial Unicode MS" pitchFamily="34" charset="-122"/>
                <a:cs typeface="Arial Unicode MS" pitchFamily="34" charset="-122"/>
              </a:rPr>
              <a:t>&lt;</a:t>
            </a:r>
            <a:r>
              <a:rPr lang="en-US" altLang="zh-CN" sz="2400" b="1" dirty="0" err="1">
                <a:solidFill>
                  <a:srgbClr val="FF0000"/>
                </a:solidFill>
                <a:latin typeface="Arial Unicode MS" pitchFamily="34" charset="-122"/>
                <a:ea typeface="Arial Unicode MS" pitchFamily="34" charset="-122"/>
                <a:cs typeface="Arial Unicode MS" pitchFamily="34" charset="-122"/>
              </a:rPr>
              <a:t>context:property</a:t>
            </a:r>
            <a:r>
              <a:rPr lang="en-US" altLang="zh-CN" sz="2400" b="1" dirty="0">
                <a:solidFill>
                  <a:srgbClr val="FF0000"/>
                </a:solidFill>
                <a:latin typeface="Arial Unicode MS" pitchFamily="34" charset="-122"/>
                <a:ea typeface="Arial Unicode MS" pitchFamily="34" charset="-122"/>
                <a:cs typeface="Arial Unicode MS" pitchFamily="34" charset="-122"/>
              </a:rPr>
              <a:t>-placeholder&gt; </a:t>
            </a:r>
            <a:r>
              <a:rPr lang="zh-CN" altLang="en-US" sz="2400" b="1" dirty="0">
                <a:solidFill>
                  <a:srgbClr val="FF0000"/>
                </a:solidFill>
                <a:latin typeface="Arial Unicode MS" pitchFamily="34" charset="-122"/>
                <a:ea typeface="Arial Unicode MS" pitchFamily="34" charset="-122"/>
                <a:cs typeface="Arial Unicode MS" pitchFamily="34" charset="-122"/>
              </a:rPr>
              <a:t>元素简化</a:t>
            </a:r>
            <a:r>
              <a:rPr lang="en-US" altLang="zh-CN" sz="2400" b="1" dirty="0">
                <a:solidFill>
                  <a:srgbClr val="FF0000"/>
                </a:solidFill>
                <a:latin typeface="Arial Unicode MS" pitchFamily="34" charset="-122"/>
                <a:ea typeface="Arial Unicode MS" pitchFamily="34" charset="-122"/>
                <a:cs typeface="Arial Unicode MS" pitchFamily="34" charset="-122"/>
              </a:rPr>
              <a:t>:</a:t>
            </a:r>
            <a:endParaRPr lang="en-US" altLang="zh-CN" sz="2400" b="1" dirty="0">
              <a:solidFill>
                <a:srgbClr val="FF0000"/>
              </a:solidFill>
              <a:latin typeface="Arial Unicode MS" pitchFamily="34" charset="-122"/>
              <a:ea typeface="Arial Unicode MS" pitchFamily="34" charset="-122"/>
              <a:cs typeface="Arial Unicode MS" pitchFamily="34" charset="-122"/>
            </a:endParaRPr>
          </a:p>
          <a:p>
            <a:pPr lvl="1"/>
            <a:r>
              <a:rPr lang="en-US" altLang="zh-CN" sz="2100" dirty="0">
                <a:latin typeface="Arial Unicode MS" pitchFamily="34" charset="-122"/>
                <a:ea typeface="Arial Unicode MS" pitchFamily="34" charset="-122"/>
                <a:cs typeface="Arial Unicode MS" pitchFamily="34" charset="-122"/>
              </a:rPr>
              <a:t>&lt;beans&gt; </a:t>
            </a:r>
            <a:r>
              <a:rPr lang="zh-CN" altLang="en-US" sz="2100" dirty="0">
                <a:latin typeface="Arial Unicode MS" pitchFamily="34" charset="-122"/>
                <a:ea typeface="Arial Unicode MS" pitchFamily="34" charset="-122"/>
                <a:cs typeface="Arial Unicode MS" pitchFamily="34" charset="-122"/>
              </a:rPr>
              <a:t>中添加 </a:t>
            </a:r>
            <a:r>
              <a:rPr lang="en-US" altLang="zh-CN" sz="2100" dirty="0">
                <a:latin typeface="Arial Unicode MS" pitchFamily="34" charset="-122"/>
                <a:ea typeface="Arial Unicode MS" pitchFamily="34" charset="-122"/>
                <a:cs typeface="Arial Unicode MS" pitchFamily="34" charset="-122"/>
              </a:rPr>
              <a:t>context Schema </a:t>
            </a:r>
            <a:r>
              <a:rPr lang="zh-CN" altLang="en-US" sz="2100" dirty="0">
                <a:latin typeface="Arial Unicode MS" pitchFamily="34" charset="-122"/>
                <a:ea typeface="Arial Unicode MS" pitchFamily="34" charset="-122"/>
                <a:cs typeface="Arial Unicode MS" pitchFamily="34" charset="-122"/>
              </a:rPr>
              <a:t>定义</a:t>
            </a:r>
            <a:endParaRPr lang="zh-CN" altLang="en-US" sz="2100" dirty="0">
              <a:latin typeface="Arial Unicode MS" pitchFamily="34" charset="-122"/>
              <a:ea typeface="Arial Unicode MS" pitchFamily="34" charset="-122"/>
              <a:cs typeface="Arial Unicode MS" pitchFamily="34" charset="-122"/>
            </a:endParaRPr>
          </a:p>
          <a:p>
            <a:pPr lvl="1"/>
            <a:r>
              <a:rPr lang="zh-CN" altLang="en-US" sz="2100" dirty="0">
                <a:latin typeface="Arial Unicode MS" pitchFamily="34" charset="-122"/>
                <a:ea typeface="Arial Unicode MS" pitchFamily="34" charset="-122"/>
                <a:cs typeface="Arial Unicode MS" pitchFamily="34" charset="-122"/>
              </a:rPr>
              <a:t>在配置文件中加入如下配置</a:t>
            </a:r>
            <a:r>
              <a:rPr lang="en-US" altLang="zh-CN" sz="2100" dirty="0">
                <a:latin typeface="Arial Unicode MS" pitchFamily="34" charset="-122"/>
                <a:ea typeface="Arial Unicode MS" pitchFamily="34" charset="-122"/>
                <a:cs typeface="Arial Unicode MS" pitchFamily="34" charset="-122"/>
              </a:rPr>
              <a:t>: </a:t>
            </a:r>
            <a:endParaRPr lang="en-US" altLang="zh-CN" sz="2100" dirty="0">
              <a:latin typeface="Arial Unicode MS" pitchFamily="34" charset="-122"/>
              <a:ea typeface="Arial Unicode MS" pitchFamily="34" charset="-122"/>
              <a:cs typeface="Arial Unicode MS" pitchFamily="34" charset="-122"/>
            </a:endParaRPr>
          </a:p>
        </p:txBody>
      </p:sp>
      <p:pic>
        <p:nvPicPr>
          <p:cNvPr id="30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10426" y="2114881"/>
            <a:ext cx="9036496" cy="91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2553" y="4941673"/>
            <a:ext cx="5544616" cy="55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095" y="706755"/>
            <a:ext cx="9704705" cy="108458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506730" y="1700530"/>
            <a:ext cx="9837420" cy="504063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8005" y="986155"/>
            <a:ext cx="9672955" cy="857250"/>
          </a:xfrm>
        </p:spPr>
        <p:txBody>
          <a:bodyPr/>
          <a:lstStyle/>
          <a:p>
            <a:r>
              <a:rPr lang="zh-CN" altLang="en-US" dirty="0" smtClean="0">
                <a:latin typeface="Arial Unicode MS" pitchFamily="34" charset="-122"/>
                <a:ea typeface="Arial Unicode MS" pitchFamily="34" charset="-122"/>
                <a:cs typeface="Arial Unicode MS" pitchFamily="34" charset="-122"/>
              </a:rPr>
              <a:t>搭建 </a:t>
            </a:r>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开发环境</a:t>
            </a:r>
            <a:endParaRPr lang="zh-CN" altLang="en-US" dirty="0"/>
          </a:p>
        </p:txBody>
      </p:sp>
      <p:sp>
        <p:nvSpPr>
          <p:cNvPr id="3" name="内容占位符 2"/>
          <p:cNvSpPr>
            <a:spLocks noGrp="1"/>
          </p:cNvSpPr>
          <p:nvPr>
            <p:ph idx="1"/>
          </p:nvPr>
        </p:nvSpPr>
        <p:spPr>
          <a:xfrm>
            <a:off x="548005" y="1927225"/>
            <a:ext cx="9662795" cy="4526280"/>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把以下 </a:t>
            </a:r>
            <a:r>
              <a:rPr lang="en-US" altLang="zh-CN" sz="2400" dirty="0" smtClean="0">
                <a:latin typeface="Arial Unicode MS" pitchFamily="34" charset="-122"/>
                <a:ea typeface="Arial Unicode MS" pitchFamily="34" charset="-122"/>
                <a:cs typeface="Arial Unicode MS" pitchFamily="34" charset="-122"/>
              </a:rPr>
              <a:t>jar </a:t>
            </a:r>
            <a:r>
              <a:rPr lang="zh-CN" altLang="en-US" sz="2400" dirty="0" smtClean="0">
                <a:latin typeface="Arial Unicode MS" pitchFamily="34" charset="-122"/>
                <a:ea typeface="Arial Unicode MS" pitchFamily="34" charset="-122"/>
                <a:cs typeface="Arial Unicode MS" pitchFamily="34" charset="-122"/>
              </a:rPr>
              <a:t>包加入到工程的 </a:t>
            </a:r>
            <a:r>
              <a:rPr lang="en-US" altLang="zh-CN" sz="2400" dirty="0" err="1" smtClean="0">
                <a:latin typeface="Arial Unicode MS" pitchFamily="34" charset="-122"/>
                <a:ea typeface="Arial Unicode MS" pitchFamily="34" charset="-122"/>
                <a:cs typeface="Arial Unicode MS" pitchFamily="34" charset="-122"/>
              </a:rPr>
              <a:t>classpath</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pPr>
              <a:buNone/>
            </a:pPr>
            <a:endParaRPr lang="zh-CN" altLang="en-US" sz="2400" dirty="0"/>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95600" y="2498321"/>
            <a:ext cx="315815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7205" y="692785"/>
            <a:ext cx="9713595" cy="1143000"/>
          </a:xfrm>
        </p:spPr>
        <p:txBody>
          <a:bodyPr/>
          <a:lstStyle/>
          <a:p>
            <a:r>
              <a:rPr lang="en-US" altLang="zh-CN" dirty="0">
                <a:latin typeface="Arial Unicode MS" pitchFamily="34" charset="-122"/>
                <a:ea typeface="Arial Unicode MS" pitchFamily="34" charset="-122"/>
                <a:cs typeface="Arial Unicode MS" pitchFamily="34" charset="-122"/>
              </a:rPr>
              <a:t>Spring</a:t>
            </a:r>
            <a:r>
              <a:rPr lang="zh-CN" altLang="en-US" dirty="0">
                <a:latin typeface="Arial Unicode MS" pitchFamily="34" charset="-122"/>
                <a:ea typeface="Arial Unicode MS" pitchFamily="34" charset="-122"/>
                <a:cs typeface="Arial Unicode MS" pitchFamily="34" charset="-122"/>
              </a:rPr>
              <a:t>表达式</a:t>
            </a:r>
            <a:r>
              <a:rPr lang="zh-CN" altLang="en-US" dirty="0" smtClean="0">
                <a:latin typeface="Arial Unicode MS" pitchFamily="34" charset="-122"/>
                <a:ea typeface="Arial Unicode MS" pitchFamily="34" charset="-122"/>
                <a:cs typeface="Arial Unicode MS" pitchFamily="34" charset="-122"/>
              </a:rPr>
              <a:t>语言：</a:t>
            </a:r>
            <a:r>
              <a:rPr lang="en-US" altLang="zh-CN" dirty="0" err="1" smtClean="0">
                <a:latin typeface="Arial Unicode MS" pitchFamily="34" charset="-122"/>
                <a:ea typeface="Arial Unicode MS" pitchFamily="34" charset="-122"/>
                <a:cs typeface="Arial Unicode MS" pitchFamily="34" charset="-122"/>
              </a:rPr>
              <a:t>SpEL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97205" y="1844675"/>
            <a:ext cx="9713595" cy="4536440"/>
          </a:xfrm>
        </p:spPr>
        <p:txBody>
          <a:bodyPr>
            <a:no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400" b="1" dirty="0" smtClean="0">
                <a:solidFill>
                  <a:srgbClr val="0000FF"/>
                </a:solidFill>
                <a:latin typeface="Arial Unicode MS" pitchFamily="34" charset="-122"/>
                <a:ea typeface="Arial Unicode MS" pitchFamily="34" charset="-122"/>
                <a:cs typeface="Arial Unicode MS" pitchFamily="34" charset="-122"/>
              </a:rPr>
              <a:t>表达式</a:t>
            </a:r>
            <a:r>
              <a:rPr lang="zh-CN" altLang="en-US" sz="2400" b="1" dirty="0">
                <a:solidFill>
                  <a:srgbClr val="0000FF"/>
                </a:solidFill>
                <a:latin typeface="Arial Unicode MS" pitchFamily="34" charset="-122"/>
                <a:ea typeface="Arial Unicode MS" pitchFamily="34" charset="-122"/>
                <a:cs typeface="Arial Unicode MS" pitchFamily="34" charset="-122"/>
              </a:rPr>
              <a:t>语言</a:t>
            </a:r>
            <a:r>
              <a:rPr lang="zh-CN" altLang="en-US" sz="2400" dirty="0">
                <a:latin typeface="Arial Unicode MS" pitchFamily="34" charset="-122"/>
                <a:ea typeface="Arial Unicode MS" pitchFamily="34" charset="-122"/>
                <a:cs typeface="Arial Unicode MS" pitchFamily="34" charset="-122"/>
              </a:rPr>
              <a:t>（简称</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zh-CN" altLang="en-US" sz="2400" dirty="0" smtClean="0">
                <a:latin typeface="Arial Unicode MS" pitchFamily="34" charset="-122"/>
                <a:ea typeface="Arial Unicode MS" pitchFamily="34" charset="-122"/>
                <a:cs typeface="Arial Unicode MS" pitchFamily="34" charset="-122"/>
              </a:rPr>
              <a:t>）：是</a:t>
            </a:r>
            <a:r>
              <a:rPr lang="zh-CN" altLang="en-US" sz="2400" dirty="0">
                <a:latin typeface="Arial Unicode MS" pitchFamily="34" charset="-122"/>
                <a:ea typeface="Arial Unicode MS" pitchFamily="34" charset="-122"/>
                <a:cs typeface="Arial Unicode MS" pitchFamily="34" charset="-122"/>
              </a:rPr>
              <a:t>一个</a:t>
            </a:r>
            <a:r>
              <a:rPr lang="zh-CN" altLang="en-US" sz="2400" b="1" dirty="0">
                <a:solidFill>
                  <a:srgbClr val="0000FF"/>
                </a:solidFill>
                <a:latin typeface="Arial Unicode MS" pitchFamily="34" charset="-122"/>
                <a:ea typeface="Arial Unicode MS" pitchFamily="34" charset="-122"/>
                <a:cs typeface="Arial Unicode MS" pitchFamily="34" charset="-122"/>
              </a:rPr>
              <a:t>支持运行时查询和操作对象图的强大的表达式语言</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语法类似于</a:t>
            </a:r>
            <a:r>
              <a:rPr lang="zh-CN" altLang="en-US" sz="2400" b="1" dirty="0">
                <a:solidFill>
                  <a:srgbClr val="0000FF"/>
                </a:solidFill>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EL</a:t>
            </a:r>
            <a:r>
              <a:rPr lang="zh-CN" altLang="en-US" sz="2400" dirty="0" smtClean="0">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作为定界符，所有在大框号中的字符都将被认为是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b="1" dirty="0" err="1" smtClean="0">
                <a:solidFill>
                  <a:srgbClr val="FF0000"/>
                </a:solidFill>
                <a:latin typeface="Arial Unicode MS" pitchFamily="34" charset="-122"/>
                <a:ea typeface="Arial Unicode MS" pitchFamily="34" charset="-122"/>
                <a:cs typeface="Arial Unicode MS" pitchFamily="34" charset="-122"/>
              </a:rPr>
              <a:t>SpEL</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为 </a:t>
            </a:r>
            <a:r>
              <a:rPr lang="en-US" altLang="zh-CN" sz="2400" b="1" dirty="0" smtClean="0">
                <a:solidFill>
                  <a:srgbClr val="FF0000"/>
                </a:solidFill>
                <a:latin typeface="Arial Unicode MS" pitchFamily="34" charset="-122"/>
                <a:ea typeface="Arial Unicode MS" pitchFamily="34" charset="-122"/>
                <a:cs typeface="Arial Unicode MS" pitchFamily="34" charset="-122"/>
              </a:rPr>
              <a:t>bean </a:t>
            </a:r>
            <a:r>
              <a:rPr lang="zh-CN" altLang="en-US" sz="2400" b="1" dirty="0" smtClean="0">
                <a:solidFill>
                  <a:srgbClr val="FF0000"/>
                </a:solidFill>
                <a:latin typeface="Arial Unicode MS" pitchFamily="34" charset="-122"/>
                <a:ea typeface="Arial Unicode MS" pitchFamily="34" charset="-122"/>
                <a:cs typeface="Arial Unicode MS" pitchFamily="34" charset="-122"/>
              </a:rPr>
              <a:t>的属性进行动态赋值提供了便利</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err="1" smtClean="0">
                <a:latin typeface="Arial Unicode MS" pitchFamily="34" charset="-122"/>
                <a:ea typeface="Arial Unicode MS" pitchFamily="34" charset="-122"/>
                <a:cs typeface="Arial Unicode MS" pitchFamily="34" charset="-122"/>
              </a:rPr>
              <a:t>SpEL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可以实现：</a:t>
            </a:r>
            <a:endParaRPr lang="zh-CN" altLang="en-US" sz="24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id </a:t>
            </a:r>
            <a:r>
              <a:rPr lang="zh-CN" altLang="en-US" sz="2000" dirty="0" smtClean="0">
                <a:latin typeface="Arial Unicode MS" pitchFamily="34" charset="-122"/>
                <a:ea typeface="Arial Unicode MS" pitchFamily="34" charset="-122"/>
                <a:cs typeface="Arial Unicode MS" pitchFamily="34" charset="-122"/>
              </a:rPr>
              <a:t>对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进行</a:t>
            </a:r>
            <a:r>
              <a:rPr lang="zh-CN" altLang="en-US" sz="2000" dirty="0">
                <a:latin typeface="Arial Unicode MS" pitchFamily="34" charset="-122"/>
                <a:ea typeface="Arial Unicode MS" pitchFamily="34" charset="-122"/>
                <a:cs typeface="Arial Unicode MS" pitchFamily="34" charset="-122"/>
              </a:rPr>
              <a:t>引用</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调用</a:t>
            </a:r>
            <a:r>
              <a:rPr lang="zh-CN" altLang="en-US" sz="2000" dirty="0">
                <a:latin typeface="Arial Unicode MS" pitchFamily="34" charset="-122"/>
                <a:ea typeface="Arial Unicode MS" pitchFamily="34" charset="-122"/>
                <a:cs typeface="Arial Unicode MS" pitchFamily="34" charset="-122"/>
              </a:rPr>
              <a:t>方法以及引用对象中的属性</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计算</a:t>
            </a:r>
            <a:r>
              <a:rPr lang="zh-CN" altLang="en-US" sz="2000" dirty="0">
                <a:latin typeface="Arial Unicode MS" pitchFamily="34" charset="-122"/>
                <a:ea typeface="Arial Unicode MS" pitchFamily="34" charset="-122"/>
                <a:cs typeface="Arial Unicode MS" pitchFamily="34" charset="-122"/>
              </a:rPr>
              <a:t>表达式的值</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正则表达式</a:t>
            </a:r>
            <a:r>
              <a:rPr lang="zh-CN" altLang="en-US" sz="2000" dirty="0">
                <a:latin typeface="Arial Unicode MS" pitchFamily="34" charset="-122"/>
                <a:ea typeface="Arial Unicode MS" pitchFamily="34" charset="-122"/>
                <a:cs typeface="Arial Unicode MS" pitchFamily="34" charset="-122"/>
              </a:rPr>
              <a:t>的</a:t>
            </a:r>
            <a:r>
              <a:rPr lang="zh-CN" altLang="en-US" sz="2000" dirty="0" smtClean="0">
                <a:latin typeface="Arial Unicode MS" pitchFamily="34" charset="-122"/>
                <a:ea typeface="Arial Unicode MS" pitchFamily="34" charset="-122"/>
                <a:cs typeface="Arial Unicode MS" pitchFamily="34" charset="-122"/>
              </a:rPr>
              <a:t>匹配</a:t>
            </a:r>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620" y="718820"/>
            <a:ext cx="9695180" cy="1143000"/>
          </a:xfrm>
        </p:spPr>
        <p:txBody>
          <a:bodyPr/>
          <a:lstStyle/>
          <a:p>
            <a:r>
              <a:rPr lang="en-US" altLang="zh-CN" dirty="0" err="1" smtClean="0">
                <a:latin typeface="Arial Unicode MS" pitchFamily="34" charset="-122"/>
                <a:ea typeface="Arial Unicode MS" pitchFamily="34" charset="-122"/>
                <a:cs typeface="Arial Unicode MS" pitchFamily="34" charset="-122"/>
              </a:rPr>
              <a:t>SpEL</a:t>
            </a:r>
            <a:r>
              <a:rPr lang="zh-CN" altLang="en-US" dirty="0" smtClean="0">
                <a:latin typeface="Arial Unicode MS" pitchFamily="34" charset="-122"/>
                <a:ea typeface="Arial Unicode MS" pitchFamily="34" charset="-122"/>
                <a:cs typeface="Arial Unicode MS" pitchFamily="34" charset="-122"/>
              </a:rPr>
              <a:t>：字面量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15620" y="2044700"/>
            <a:ext cx="9695180" cy="4526280"/>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字面</a:t>
            </a:r>
            <a:r>
              <a:rPr lang="zh-CN" altLang="en-US" sz="2400" dirty="0">
                <a:latin typeface="Arial Unicode MS" pitchFamily="34" charset="-122"/>
                <a:ea typeface="Arial Unicode MS" pitchFamily="34" charset="-122"/>
                <a:cs typeface="Arial Unicode MS" pitchFamily="34" charset="-122"/>
              </a:rPr>
              <a:t>量的</a:t>
            </a:r>
            <a:r>
              <a:rPr lang="zh-CN" altLang="en-US" sz="2400" dirty="0" smtClean="0">
                <a:latin typeface="Arial Unicode MS" pitchFamily="34" charset="-122"/>
                <a:ea typeface="Arial Unicode MS" pitchFamily="34" charset="-122"/>
                <a:cs typeface="Arial Unicode MS" pitchFamily="34" charset="-122"/>
              </a:rPr>
              <a:t>表示：</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整数：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name="count" value="</a:t>
            </a:r>
            <a:r>
              <a:rPr lang="en-US" altLang="zh-CN" sz="2000" b="1" dirty="0">
                <a:solidFill>
                  <a:srgbClr val="FF0000"/>
                </a:solidFill>
                <a:latin typeface="Arial Unicode MS" pitchFamily="34" charset="-122"/>
                <a:ea typeface="Arial Unicode MS" pitchFamily="34" charset="-122"/>
                <a:cs typeface="Arial Unicode MS" pitchFamily="34" charset="-122"/>
              </a:rPr>
              <a:t>#{5</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小数：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name="frequency" value="</a:t>
            </a:r>
            <a:r>
              <a:rPr lang="en-US" altLang="zh-CN" sz="2000" b="1" dirty="0">
                <a:solidFill>
                  <a:srgbClr val="FF0000"/>
                </a:solidFill>
                <a:latin typeface="Arial Unicode MS" pitchFamily="34" charset="-122"/>
                <a:ea typeface="Arial Unicode MS" pitchFamily="34" charset="-122"/>
                <a:cs typeface="Arial Unicode MS" pitchFamily="34" charset="-122"/>
              </a:rPr>
              <a:t>#{89.7</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科学计数</a:t>
            </a:r>
            <a:r>
              <a:rPr lang="zh-CN" altLang="en-US" sz="2000" dirty="0" smtClean="0">
                <a:latin typeface="Arial Unicode MS" pitchFamily="34" charset="-122"/>
                <a:ea typeface="Arial Unicode MS" pitchFamily="34" charset="-122"/>
                <a:cs typeface="Arial Unicode MS" pitchFamily="34" charset="-122"/>
              </a:rPr>
              <a:t>法：</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name="capacity" value="</a:t>
            </a:r>
            <a:r>
              <a:rPr lang="en-US" altLang="zh-CN" sz="2000" b="1" dirty="0">
                <a:solidFill>
                  <a:srgbClr val="FF0000"/>
                </a:solidFill>
                <a:latin typeface="Arial Unicode MS" pitchFamily="34" charset="-122"/>
                <a:ea typeface="Arial Unicode MS" pitchFamily="34" charset="-122"/>
                <a:cs typeface="Arial Unicode MS" pitchFamily="34" charset="-122"/>
              </a:rPr>
              <a:t>#{1e4</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b="1" dirty="0">
                <a:solidFill>
                  <a:srgbClr val="FF0000"/>
                </a:solidFill>
                <a:latin typeface="Arial Unicode MS" pitchFamily="34" charset="-122"/>
                <a:ea typeface="Arial Unicode MS" pitchFamily="34" charset="-122"/>
                <a:cs typeface="Arial Unicode MS" pitchFamily="34" charset="-122"/>
              </a:rPr>
              <a:t>String</a:t>
            </a:r>
            <a:r>
              <a:rPr lang="zh-CN" altLang="en-US" sz="2000" b="1" dirty="0">
                <a:solidFill>
                  <a:srgbClr val="FF0000"/>
                </a:solidFill>
                <a:latin typeface="Arial Unicode MS" pitchFamily="34" charset="-122"/>
                <a:ea typeface="Arial Unicode MS" pitchFamily="34" charset="-122"/>
                <a:cs typeface="Arial Unicode MS" pitchFamily="34" charset="-122"/>
              </a:rPr>
              <a:t>可以使用单引号或者双引号作为字符串的定界符</a:t>
            </a:r>
            <a:r>
              <a:rPr lang="zh-CN" altLang="en-US" sz="2000" b="1" dirty="0" smtClean="0">
                <a:solidFill>
                  <a:srgbClr val="FF0000"/>
                </a:solidFill>
                <a:latin typeface="Arial Unicode MS" pitchFamily="34" charset="-122"/>
                <a:ea typeface="Arial Unicode MS" pitchFamily="34" charset="-122"/>
                <a:cs typeface="Arial Unicode MS" pitchFamily="34" charset="-122"/>
              </a:rPr>
              <a:t>号</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a:t>
            </a:r>
            <a:r>
              <a:rPr lang="en-US" altLang="zh-CN" sz="2000" dirty="0" smtClean="0">
                <a:latin typeface="Arial Unicode MS" pitchFamily="34" charset="-122"/>
                <a:ea typeface="Arial Unicode MS" pitchFamily="34" charset="-122"/>
                <a:cs typeface="Arial Unicode MS" pitchFamily="34" charset="-122"/>
              </a:rPr>
              <a:t>=“name” </a:t>
            </a:r>
            <a:r>
              <a:rPr lang="en-US" altLang="zh-CN" sz="2000" dirty="0">
                <a:latin typeface="Arial Unicode MS" pitchFamily="34" charset="-122"/>
                <a:ea typeface="Arial Unicode MS" pitchFamily="34" charset="-122"/>
                <a:cs typeface="Arial Unicode MS" pitchFamily="34" charset="-122"/>
              </a:rPr>
              <a:t>value</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t>
            </a:r>
            <a:r>
              <a:rPr lang="en-US" altLang="zh-CN" sz="2000" b="1" dirty="0" smtClean="0">
                <a:solidFill>
                  <a:srgbClr val="FF0000"/>
                </a:solidFill>
                <a:latin typeface="Arial Unicode MS" pitchFamily="34" charset="-122"/>
                <a:ea typeface="Arial Unicode MS" pitchFamily="34" charset="-122"/>
                <a:cs typeface="Arial Unicode MS" pitchFamily="34" charset="-122"/>
              </a:rPr>
              <a:t>#{'Chuck'}</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name='name' value='</a:t>
            </a:r>
            <a:r>
              <a:rPr lang="en-US" altLang="zh-CN" sz="2000" b="1" dirty="0">
                <a:solidFill>
                  <a:srgbClr val="FF0000"/>
                </a:solidFill>
                <a:latin typeface="Arial Unicode MS" pitchFamily="34" charset="-122"/>
                <a:ea typeface="Arial Unicode MS" pitchFamily="34" charset="-122"/>
                <a:cs typeface="Arial Unicode MS" pitchFamily="34" charset="-122"/>
              </a:rPr>
              <a:t>#{"Chuck</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Boolean</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name="enabled" value="</a:t>
            </a:r>
            <a:r>
              <a:rPr lang="en-US" altLang="zh-CN" sz="2000" b="1" dirty="0">
                <a:solidFill>
                  <a:srgbClr val="FF0000"/>
                </a:solidFill>
                <a:latin typeface="Arial Unicode MS" pitchFamily="34" charset="-122"/>
                <a:ea typeface="Arial Unicode MS" pitchFamily="34" charset="-122"/>
                <a:cs typeface="Arial Unicode MS" pitchFamily="34" charset="-122"/>
              </a:rPr>
              <a:t>#{false}</a:t>
            </a:r>
            <a:r>
              <a:rPr lang="en-US" altLang="zh-CN" sz="2000" dirty="0">
                <a:latin typeface="Arial Unicode MS" pitchFamily="34" charset="-122"/>
                <a:ea typeface="Arial Unicode MS" pitchFamily="34" charset="-122"/>
                <a:cs typeface="Arial Unicode MS" pitchFamily="34" charset="-122"/>
              </a:rPr>
              <a:t>"/&gt;</a:t>
            </a:r>
            <a:endParaRPr lang="en-US" altLang="zh-CN" sz="20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620" y="692785"/>
            <a:ext cx="9828530" cy="1143000"/>
          </a:xfrm>
        </p:spPr>
        <p:txBody>
          <a:bodyPr>
            <a:normAutofit/>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引用 </a:t>
            </a:r>
            <a:r>
              <a:rPr lang="en-US" altLang="zh-CN" dirty="0" smtClean="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属性</a:t>
            </a:r>
            <a:r>
              <a:rPr lang="zh-CN" altLang="en-US" dirty="0">
                <a:latin typeface="Arial Unicode MS" pitchFamily="34" charset="-122"/>
                <a:ea typeface="Arial Unicode MS" pitchFamily="34" charset="-122"/>
                <a:cs typeface="Arial Unicode MS" pitchFamily="34" charset="-122"/>
              </a:rPr>
              <a:t>和</a:t>
            </a:r>
            <a:r>
              <a:rPr lang="zh-CN" altLang="en-US" dirty="0" smtClean="0">
                <a:latin typeface="Arial Unicode MS" pitchFamily="34" charset="-122"/>
                <a:ea typeface="Arial Unicode MS" pitchFamily="34" charset="-122"/>
                <a:cs typeface="Arial Unicode MS" pitchFamily="34" charset="-122"/>
              </a:rPr>
              <a:t>方法（</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49910" y="1738144"/>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引用其他</a:t>
            </a:r>
            <a:r>
              <a:rPr lang="zh-CN" altLang="en-US" sz="2000" b="1" dirty="0" smtClean="0">
                <a:solidFill>
                  <a:srgbClr val="FF0000"/>
                </a:solidFill>
                <a:latin typeface="Arial Unicode MS" pitchFamily="34" charset="-122"/>
                <a:ea typeface="Arial Unicode MS" pitchFamily="34" charset="-122"/>
                <a:cs typeface="Arial Unicode MS" pitchFamily="34" charset="-122"/>
              </a:rPr>
              <a:t>对象：</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引用其他对象的</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调用其他方法，还可以链式操作</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endParaRPr lang="zh-CN" altLang="en-US" sz="18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8326" y="2287404"/>
            <a:ext cx="71342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326" y="3350126"/>
            <a:ext cx="7581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326" y="4474448"/>
            <a:ext cx="76295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8326" y="5266536"/>
            <a:ext cx="69246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701712" y="2760292"/>
            <a:ext cx="29523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470663" y="3842572"/>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37898" y="4969830"/>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288446" y="6031730"/>
            <a:ext cx="540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620" y="714375"/>
            <a:ext cx="969518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a:t>
            </a:r>
            <a:r>
              <a:rPr lang="zh-CN" altLang="en-US" dirty="0" smtClean="0">
                <a:latin typeface="Arial Unicode MS" pitchFamily="34" charset="-122"/>
                <a:ea typeface="Arial Unicode MS" pitchFamily="34" charset="-122"/>
                <a:cs typeface="Arial Unicode MS" pitchFamily="34" charset="-122"/>
              </a:rPr>
              <a:t>符号（</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648266" y="1900703"/>
            <a:ext cx="8424936" cy="3733875"/>
          </a:xfrm>
        </p:spPr>
        <p:txBody>
          <a:bodyPr>
            <a:normAutofit lnSpcReduction="10000"/>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算数运算符：</a:t>
            </a:r>
            <a:r>
              <a:rPr lang="en-US" altLang="zh-CN" sz="2000" b="1" dirty="0">
                <a:solidFill>
                  <a:srgbClr val="FF0000"/>
                </a:solidFill>
                <a:latin typeface="Arial Unicode MS" pitchFamily="34" charset="-122"/>
                <a:ea typeface="Arial Unicode MS" pitchFamily="34" charset="-122"/>
                <a:cs typeface="Arial Unicode MS" pitchFamily="34" charset="-122"/>
              </a:rPr>
              <a:t>+, -, *, /, %,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zh-CN" altLang="en-US" sz="2000" b="1" dirty="0" smtClean="0">
                <a:solidFill>
                  <a:srgbClr val="FF0000"/>
                </a:solidFill>
                <a:latin typeface="Arial Unicode MS" pitchFamily="34" charset="-122"/>
                <a:ea typeface="Arial Unicode MS" pitchFamily="34" charset="-122"/>
                <a:cs typeface="Arial Unicode MS" pitchFamily="34" charset="-122"/>
              </a:rPr>
              <a:t>：</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加号</a:t>
            </a:r>
            <a:r>
              <a:rPr lang="zh-CN" altLang="en-US" sz="2000" b="1" dirty="0">
                <a:solidFill>
                  <a:srgbClr val="FF0000"/>
                </a:solidFill>
                <a:latin typeface="Arial Unicode MS" pitchFamily="34" charset="-122"/>
                <a:ea typeface="Arial Unicode MS" pitchFamily="34" charset="-122"/>
                <a:cs typeface="Arial Unicode MS" pitchFamily="34" charset="-122"/>
              </a:rPr>
              <a:t>还可以用作字符串连</a:t>
            </a:r>
            <a:r>
              <a:rPr lang="zh-CN" altLang="en-US" sz="2000" b="1" dirty="0" smtClean="0">
                <a:solidFill>
                  <a:srgbClr val="FF0000"/>
                </a:solidFill>
                <a:latin typeface="Arial Unicode MS" pitchFamily="34" charset="-122"/>
                <a:ea typeface="Arial Unicode MS" pitchFamily="34" charset="-122"/>
                <a:cs typeface="Arial Unicode MS" pitchFamily="34" charset="-122"/>
              </a:rPr>
              <a:t>接：</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比较</a:t>
            </a:r>
            <a:r>
              <a:rPr lang="zh-CN" altLang="en-US" sz="2000" b="1" dirty="0">
                <a:solidFill>
                  <a:srgbClr val="FF0000"/>
                </a:solidFill>
                <a:latin typeface="Arial Unicode MS" pitchFamily="34" charset="-122"/>
                <a:ea typeface="Arial Unicode MS" pitchFamily="34" charset="-122"/>
                <a:cs typeface="Arial Unicode MS" pitchFamily="34" charset="-122"/>
              </a:rPr>
              <a:t>运算符： </a:t>
            </a:r>
            <a:r>
              <a:rPr lang="en-US" altLang="zh-CN" sz="2000" b="1" dirty="0">
                <a:solidFill>
                  <a:srgbClr val="FF0000"/>
                </a:solidFill>
                <a:latin typeface="Arial Unicode MS" pitchFamily="34" charset="-122"/>
                <a:ea typeface="Arial Unicode MS" pitchFamily="34" charset="-122"/>
                <a:cs typeface="Arial Unicode MS" pitchFamily="34" charset="-122"/>
              </a:rPr>
              <a:t>&lt;, &gt;, ==, &lt;=, &gt;=, </a:t>
            </a:r>
            <a:r>
              <a:rPr lang="en-US" altLang="zh-CN" sz="2000" b="1" dirty="0" err="1">
                <a:solidFill>
                  <a:srgbClr val="FF0000"/>
                </a:solidFill>
                <a:latin typeface="Arial Unicode MS" pitchFamily="34" charset="-122"/>
                <a:ea typeface="Arial Unicode MS" pitchFamily="34" charset="-122"/>
                <a:cs typeface="Arial Unicode MS" pitchFamily="34" charset="-122"/>
              </a:rPr>
              <a:t>lt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gt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eq</a:t>
            </a:r>
            <a:r>
              <a:rPr lang="en-US" altLang="zh-CN" sz="2000" b="1" dirty="0">
                <a:solidFill>
                  <a:srgbClr val="FF0000"/>
                </a:solidFill>
                <a:latin typeface="Arial Unicode MS" pitchFamily="34" charset="-122"/>
                <a:ea typeface="Arial Unicode MS" pitchFamily="34" charset="-122"/>
                <a:cs typeface="Arial Unicode MS" pitchFamily="34" charset="-122"/>
              </a:rPr>
              <a:t>, le, </a:t>
            </a:r>
            <a:r>
              <a:rPr lang="en-US" altLang="zh-CN" sz="2000" b="1" dirty="0" err="1">
                <a:solidFill>
                  <a:srgbClr val="FF0000"/>
                </a:solidFill>
                <a:latin typeface="Arial Unicode MS" pitchFamily="34" charset="-122"/>
                <a:ea typeface="Arial Unicode MS" pitchFamily="34" charset="-122"/>
                <a:cs typeface="Arial Unicode MS" pitchFamily="34" charset="-122"/>
              </a:rPr>
              <a:t>ge</a:t>
            </a:r>
            <a:endParaRPr lang="zh-CN" altLang="en-US" sz="2000" b="1" dirty="0">
              <a:solidFill>
                <a:srgbClr val="FF0000"/>
              </a:solidFill>
              <a:latin typeface="Arial Unicode MS" pitchFamily="34" charset="-122"/>
              <a:ea typeface="Arial Unicode MS" pitchFamily="34" charset="-122"/>
              <a:cs typeface="Arial Unicode MS" pitchFamily="34" charset="-122"/>
            </a:endParaRPr>
          </a:p>
        </p:txBody>
      </p:sp>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27197" y="2412886"/>
            <a:ext cx="8247572" cy="1490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7207" y="4632940"/>
            <a:ext cx="72580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207" y="5634578"/>
            <a:ext cx="6525835" cy="2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7207" y="5994618"/>
            <a:ext cx="77768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510" y="692785"/>
            <a:ext cx="968629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支持的运算符号</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524510" y="1855470"/>
            <a:ext cx="9686290" cy="4526280"/>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逻辑运算符号： </a:t>
            </a:r>
            <a:r>
              <a:rPr lang="en-US" altLang="zh-CN" sz="2000" b="1" dirty="0">
                <a:solidFill>
                  <a:srgbClr val="FF0000"/>
                </a:solidFill>
                <a:latin typeface="Arial Unicode MS" pitchFamily="34" charset="-122"/>
                <a:ea typeface="Arial Unicode MS" pitchFamily="34" charset="-122"/>
                <a:cs typeface="Arial Unicode MS" pitchFamily="34" charset="-122"/>
              </a:rPr>
              <a:t>and, or, not,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运算符</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 (ternary), ?: (Elvis</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的变体</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正则表达式</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matches</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pic>
        <p:nvPicPr>
          <p:cNvPr id="717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1379" y="2268198"/>
            <a:ext cx="8361399"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413" y="3565138"/>
            <a:ext cx="8945886" cy="42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6947" y="4555976"/>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5426681"/>
            <a:ext cx="9144000" cy="41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190" y="558711"/>
            <a:ext cx="8712968"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：引用 </a:t>
            </a:r>
            <a:r>
              <a:rPr lang="en-US" altLang="zh-CN" dirty="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、属性和方法</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532130" y="1844675"/>
            <a:ext cx="9678670" cy="4526280"/>
          </a:xfrm>
        </p:spPr>
        <p:txBody>
          <a:bodyPr>
            <a:normAutofit/>
          </a:bodyPr>
          <a:lstStyle/>
          <a:p>
            <a:r>
              <a:rPr lang="zh-CN" altLang="en-US" sz="2400" b="1" dirty="0" smtClean="0">
                <a:solidFill>
                  <a:srgbClr val="FF0000"/>
                </a:solidFill>
                <a:latin typeface="Arial Unicode MS" pitchFamily="34" charset="-122"/>
                <a:ea typeface="Arial Unicode MS" pitchFamily="34" charset="-122"/>
                <a:cs typeface="Arial Unicode MS" pitchFamily="34" charset="-122"/>
              </a:rPr>
              <a:t>调用静态方法或静态属性</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T() </a:t>
            </a:r>
            <a:r>
              <a:rPr lang="zh-CN" altLang="en-US" sz="2400" dirty="0" smtClean="0">
                <a:latin typeface="Arial Unicode MS" pitchFamily="34" charset="-122"/>
                <a:ea typeface="Arial Unicode MS" pitchFamily="34" charset="-122"/>
                <a:cs typeface="Arial Unicode MS" pitchFamily="34" charset="-122"/>
              </a:rPr>
              <a:t>调用</a:t>
            </a:r>
            <a:r>
              <a:rPr lang="zh-CN" altLang="en-US" sz="2400" dirty="0">
                <a:latin typeface="Arial Unicode MS" pitchFamily="34" charset="-122"/>
                <a:ea typeface="Arial Unicode MS" pitchFamily="34" charset="-122"/>
                <a:cs typeface="Arial Unicode MS" pitchFamily="34" charset="-122"/>
              </a:rPr>
              <a:t>一</a:t>
            </a:r>
            <a:r>
              <a:rPr lang="zh-CN" altLang="en-US" sz="2400" dirty="0" smtClean="0">
                <a:latin typeface="Arial Unicode MS" pitchFamily="34" charset="-122"/>
                <a:ea typeface="Arial Unicode MS" pitchFamily="34" charset="-122"/>
                <a:cs typeface="Arial Unicode MS" pitchFamily="34" charset="-122"/>
              </a:rPr>
              <a:t>个类的静态方法，它</a:t>
            </a:r>
            <a:r>
              <a:rPr lang="zh-CN" altLang="en-US" sz="2400" dirty="0">
                <a:latin typeface="Arial Unicode MS" pitchFamily="34" charset="-122"/>
                <a:ea typeface="Arial Unicode MS" pitchFamily="34" charset="-122"/>
                <a:cs typeface="Arial Unicode MS" pitchFamily="34" charset="-122"/>
              </a:rPr>
              <a:t>将返回一</a:t>
            </a:r>
            <a:r>
              <a:rPr lang="zh-CN" altLang="en-US" sz="2400" dirty="0" smtClean="0">
                <a:latin typeface="Arial Unicode MS" pitchFamily="34" charset="-122"/>
                <a:ea typeface="Arial Unicode MS" pitchFamily="34" charset="-122"/>
                <a:cs typeface="Arial Unicode MS" pitchFamily="34" charset="-122"/>
              </a:rPr>
              <a:t>个 </a:t>
            </a:r>
            <a:r>
              <a:rPr lang="en-US" altLang="zh-CN" sz="2400" dirty="0" smtClean="0">
                <a:latin typeface="Arial Unicode MS" pitchFamily="34" charset="-122"/>
                <a:ea typeface="Arial Unicode MS" pitchFamily="34" charset="-122"/>
                <a:cs typeface="Arial Unicode MS" pitchFamily="34" charset="-122"/>
              </a:rPr>
              <a:t>Class Object</a:t>
            </a:r>
            <a:r>
              <a:rPr lang="zh-CN" altLang="en-US" sz="2400" dirty="0" smtClean="0">
                <a:latin typeface="Arial Unicode MS" pitchFamily="34" charset="-122"/>
                <a:ea typeface="Arial Unicode MS" pitchFamily="34" charset="-122"/>
                <a:cs typeface="Arial Unicode MS" pitchFamily="34" charset="-122"/>
              </a:rPr>
              <a:t>，然后再</a:t>
            </a:r>
            <a:r>
              <a:rPr lang="zh-CN" altLang="en-US" sz="2400" dirty="0">
                <a:latin typeface="Arial Unicode MS" pitchFamily="34" charset="-122"/>
                <a:ea typeface="Arial Unicode MS" pitchFamily="34" charset="-122"/>
                <a:cs typeface="Arial Unicode MS" pitchFamily="34" charset="-122"/>
              </a:rPr>
              <a:t>调用相应的</a:t>
            </a:r>
            <a:r>
              <a:rPr lang="zh-CN" altLang="en-US" sz="2400" dirty="0" smtClean="0">
                <a:latin typeface="Arial Unicode MS" pitchFamily="34" charset="-122"/>
                <a:ea typeface="Arial Unicode MS" pitchFamily="34" charset="-122"/>
                <a:cs typeface="Arial Unicode MS" pitchFamily="34" charset="-122"/>
              </a:rPr>
              <a:t>方法或属性： </a:t>
            </a:r>
            <a:endParaRPr lang="zh-CN" altLang="en-US" sz="24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0315" y="2943865"/>
            <a:ext cx="684076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875" y="706755"/>
            <a:ext cx="9686925" cy="108458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523240" y="1700530"/>
            <a:ext cx="9820910" cy="504063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IOC </a:t>
            </a:r>
            <a:r>
              <a:rPr lang="zh-CN" altLang="en-US" sz="1800" b="1" dirty="0" smtClean="0">
                <a:solidFill>
                  <a:srgbClr val="0000FF"/>
                </a:solidFill>
                <a:latin typeface="Arial Unicode MS" pitchFamily="34" charset="-122"/>
                <a:ea typeface="Arial Unicode MS" pitchFamily="34" charset="-122"/>
                <a:cs typeface="Arial Unicode MS" pitchFamily="34" charset="-122"/>
              </a:rPr>
              <a:t>容器中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的生命周期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510" y="692785"/>
            <a:ext cx="9686290" cy="1143000"/>
          </a:xfrm>
        </p:spPr>
        <p:txBody>
          <a:bodyPr>
            <a:normAutofit/>
          </a:bodyPr>
          <a:lstStyle/>
          <a:p>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容器中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的</a:t>
            </a:r>
            <a:r>
              <a:rPr lang="zh-CN" altLang="en-US" sz="3600" dirty="0" smtClean="0">
                <a:latin typeface="Arial Unicode MS" pitchFamily="34" charset="-122"/>
                <a:ea typeface="Arial Unicode MS" pitchFamily="34" charset="-122"/>
                <a:cs typeface="Arial Unicode MS" pitchFamily="34" charset="-122"/>
              </a:rPr>
              <a:t>生命周期方法</a:t>
            </a:r>
            <a:endParaRPr lang="zh-CN" altLang="en-US" sz="3600" dirty="0"/>
          </a:p>
        </p:txBody>
      </p:sp>
      <p:sp>
        <p:nvSpPr>
          <p:cNvPr id="5" name="内容占位符 2"/>
          <p:cNvSpPr>
            <a:spLocks noGrp="1"/>
          </p:cNvSpPr>
          <p:nvPr>
            <p:ph idx="1"/>
          </p:nvPr>
        </p:nvSpPr>
        <p:spPr>
          <a:xfrm>
            <a:off x="525145" y="1816100"/>
            <a:ext cx="9685655" cy="3989070"/>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容器可以管理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的生命周期</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允许在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生命周期的特定点执行定制的任务</a:t>
            </a:r>
            <a:r>
              <a:rPr lang="en-US" altLang="zh-CN" sz="2400" dirty="0">
                <a:latin typeface="Arial Unicode MS" pitchFamily="34" charset="-122"/>
                <a:ea typeface="Arial Unicode MS" pitchFamily="34" charset="-122"/>
                <a:cs typeface="Arial Unicode MS" pitchFamily="34" charset="-122"/>
              </a:rPr>
              <a:t>. </a:t>
            </a: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的初始化方法</a:t>
            </a:r>
            <a:endParaRPr lang="zh-CN" altLang="en-US"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当容器关闭时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的销毁</a:t>
            </a:r>
            <a:r>
              <a:rPr lang="zh-CN" altLang="en-US" sz="2000" b="1" dirty="0" smtClean="0">
                <a:solidFill>
                  <a:srgbClr val="0000FF"/>
                </a:solidFill>
                <a:latin typeface="Arial Unicode MS" pitchFamily="34" charset="-122"/>
                <a:ea typeface="Arial Unicode MS" pitchFamily="34" charset="-122"/>
                <a:cs typeface="Arial Unicode MS" pitchFamily="34" charset="-122"/>
              </a:rPr>
              <a:t>方法</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的声明里设置 </a:t>
            </a:r>
            <a:r>
              <a:rPr lang="en-US" altLang="zh-CN" sz="2400" dirty="0" err="1">
                <a:latin typeface="Arial Unicode MS" pitchFamily="34" charset="-122"/>
                <a:ea typeface="Arial Unicode MS" pitchFamily="34" charset="-122"/>
                <a:cs typeface="Arial Unicode MS" pitchFamily="34" charset="-122"/>
              </a:rPr>
              <a:t>init</a:t>
            </a:r>
            <a:r>
              <a:rPr lang="en-US" altLang="zh-CN" sz="2400" dirty="0">
                <a:latin typeface="Arial Unicode MS" pitchFamily="34" charset="-122"/>
                <a:ea typeface="Arial Unicode MS" pitchFamily="34" charset="-122"/>
                <a:cs typeface="Arial Unicode MS" pitchFamily="34" charset="-122"/>
              </a:rPr>
              <a:t>-method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destroy-method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指定初始化和销毁方法</a:t>
            </a:r>
            <a:r>
              <a:rPr lang="en-US" altLang="zh-CN" sz="2400" dirty="0" smtClean="0">
                <a:latin typeface="Arial Unicode MS" pitchFamily="34" charset="-122"/>
                <a:ea typeface="Arial Unicode MS" pitchFamily="34" charset="-122"/>
                <a:cs typeface="Arial Unicode MS" pitchFamily="34" charset="-122"/>
              </a:rPr>
              <a:t>.</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532765" y="699770"/>
            <a:ext cx="9883775" cy="857250"/>
          </a:xfrm>
        </p:spPr>
        <p:txBody>
          <a:bodyPr/>
          <a:lstStyle/>
          <a:p>
            <a:r>
              <a:rPr lang="zh-CN" altLang="en-US" dirty="0">
                <a:latin typeface="Arial Unicode MS" pitchFamily="34" charset="-122"/>
                <a:ea typeface="Arial Unicode MS" pitchFamily="34" charset="-122"/>
                <a:cs typeface="Arial Unicode MS" pitchFamily="34" charset="-122"/>
              </a:rPr>
              <a:t>创建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后置处理器</a:t>
            </a:r>
            <a:endParaRPr lang="zh-CN" altLang="en-US" dirty="0">
              <a:latin typeface="Arial Unicode MS" pitchFamily="34" charset="-122"/>
              <a:ea typeface="Arial Unicode MS" pitchFamily="34" charset="-122"/>
              <a:cs typeface="Arial Unicode MS" pitchFamily="34" charset="-122"/>
            </a:endParaRPr>
          </a:p>
        </p:txBody>
      </p:sp>
      <p:sp>
        <p:nvSpPr>
          <p:cNvPr id="762883" name="Rectangle 3"/>
          <p:cNvSpPr>
            <a:spLocks noGrp="1" noChangeArrowheads="1"/>
          </p:cNvSpPr>
          <p:nvPr>
            <p:ph idx="1"/>
          </p:nvPr>
        </p:nvSpPr>
        <p:spPr>
          <a:xfrm>
            <a:off x="549300" y="1628800"/>
            <a:ext cx="8196266" cy="3312368"/>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后置处理器允许在调用初始化方法前后对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进行额外的处理</a:t>
            </a:r>
            <a:r>
              <a:rPr lang="en-US" altLang="zh-CN" sz="2400" b="1" dirty="0">
                <a:solidFill>
                  <a:srgbClr val="0000FF"/>
                </a:solidFill>
                <a:latin typeface="Arial Unicode MS" pitchFamily="34" charset="-122"/>
                <a:ea typeface="Arial Unicode MS" pitchFamily="34" charset="-122"/>
                <a:cs typeface="Arial Unicode MS" pitchFamily="34" charset="-122"/>
              </a:rPr>
              <a:t>.</a:t>
            </a:r>
            <a:endParaRPr lang="en-US" altLang="zh-CN" sz="2400" b="1" dirty="0">
              <a:solidFill>
                <a:srgbClr val="0000FF"/>
              </a:solidFill>
              <a:latin typeface="Arial Unicode MS" pitchFamily="34" charset="-122"/>
              <a:ea typeface="Arial Unicode MS" pitchFamily="34" charset="-122"/>
              <a:cs typeface="Arial Unicode MS" pitchFamily="34" charset="-122"/>
            </a:endParaRPr>
          </a:p>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后置处理器对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容器里的所有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实例逐一处理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而非单一实例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其典型应用是</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检查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属性的正确性或根据特定的标准更改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对</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需要实现                               </a:t>
            </a:r>
            <a:r>
              <a:rPr lang="zh-CN" altLang="en-US" sz="2400" dirty="0" smtClean="0">
                <a:latin typeface="Arial Unicode MS" pitchFamily="34" charset="-122"/>
                <a:ea typeface="Arial Unicode MS" pitchFamily="34" charset="-122"/>
                <a:cs typeface="Arial Unicode MS" pitchFamily="34" charset="-122"/>
              </a:rPr>
              <a:t>   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在初始化方法被调用前后</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将把每个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实例分别传递给上述接口的以下两个方法</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p:txBody>
      </p:sp>
      <p:pic>
        <p:nvPicPr>
          <p:cNvPr id="762884" name="Picture 4"/>
          <p:cNvPicPr>
            <a:picLocks noChangeAspect="1" noChangeArrowheads="1"/>
          </p:cNvPicPr>
          <p:nvPr/>
        </p:nvPicPr>
        <p:blipFill>
          <a:blip r:embed="rId1" cstate="print"/>
          <a:srcRect/>
          <a:stretch>
            <a:fillRect/>
          </a:stretch>
        </p:blipFill>
        <p:spPr bwMode="auto">
          <a:xfrm>
            <a:off x="5722396" y="3583352"/>
            <a:ext cx="3059113" cy="404812"/>
          </a:xfrm>
          <a:prstGeom prst="rect">
            <a:avLst/>
          </a:prstGeom>
          <a:noFill/>
        </p:spPr>
      </p:pic>
      <p:pic>
        <p:nvPicPr>
          <p:cNvPr id="762885" name="Picture 5"/>
          <p:cNvPicPr>
            <a:picLocks noChangeAspect="1" noChangeArrowheads="1"/>
          </p:cNvPicPr>
          <p:nvPr/>
        </p:nvPicPr>
        <p:blipFill>
          <a:blip r:embed="rId2" cstate="print"/>
          <a:srcRect/>
          <a:stretch>
            <a:fillRect/>
          </a:stretch>
        </p:blipFill>
        <p:spPr bwMode="auto">
          <a:xfrm>
            <a:off x="1005930" y="5085184"/>
            <a:ext cx="5618163" cy="1208088"/>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509270" y="549275"/>
            <a:ext cx="9763760" cy="1440180"/>
          </a:xfrm>
        </p:spPr>
        <p:txBody>
          <a:bodyPr>
            <a:normAutofit/>
          </a:bodyPr>
          <a:lstStyle/>
          <a:p>
            <a:r>
              <a:rPr lang="zh-CN" altLang="en-US" sz="3200" dirty="0">
                <a:latin typeface="Arial Unicode MS" pitchFamily="34" charset="-122"/>
                <a:ea typeface="Arial Unicode MS" pitchFamily="34" charset="-122"/>
                <a:cs typeface="Arial Unicode MS" pitchFamily="34" charset="-122"/>
              </a:rPr>
              <a:t>添加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后置处理器后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的生命周期</a:t>
            </a:r>
            <a:endParaRPr lang="zh-CN" altLang="en-US" sz="3200" dirty="0">
              <a:latin typeface="Arial Unicode MS" pitchFamily="34" charset="-122"/>
              <a:ea typeface="Arial Unicode MS" pitchFamily="34" charset="-122"/>
              <a:cs typeface="Arial Unicode MS" pitchFamily="34" charset="-122"/>
            </a:endParaRPr>
          </a:p>
        </p:txBody>
      </p:sp>
      <p:sp>
        <p:nvSpPr>
          <p:cNvPr id="763907" name="Rectangle 3"/>
          <p:cNvSpPr>
            <a:spLocks noGrp="1" noChangeArrowheads="1"/>
          </p:cNvSpPr>
          <p:nvPr>
            <p:ph idx="1"/>
          </p:nvPr>
        </p:nvSpPr>
        <p:spPr>
          <a:xfrm>
            <a:off x="508635" y="1842135"/>
            <a:ext cx="9873615" cy="3891280"/>
          </a:xfrm>
        </p:spPr>
        <p:txBody>
          <a:bodyPr>
            <a:noAutofit/>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zh-CN" sz="2000" b="1" dirty="0" err="1">
                <a:solidFill>
                  <a:srgbClr val="0000FF"/>
                </a:solidFill>
                <a:latin typeface="Arial Unicode MS" pitchFamily="34" charset="-122"/>
                <a:ea typeface="Arial Unicode MS" pitchFamily="34" charset="-122"/>
                <a:cs typeface="Arial Unicode MS" pitchFamily="34" charset="-122"/>
              </a:rPr>
              <a:t>postProcessBeforeInitialization</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方法</a:t>
            </a:r>
            <a:endParaRPr lang="zh-CN" altLang="en-US" sz="2000" b="1" dirty="0">
              <a:solidFill>
                <a:srgbClr val="0000FF"/>
              </a:solidFill>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的初始化方法</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en-US" sz="2000" b="1" dirty="0" err="1">
                <a:solidFill>
                  <a:srgbClr val="0000FF"/>
                </a:solidFill>
                <a:latin typeface="Arial Unicode MS" pitchFamily="34" charset="-122"/>
                <a:ea typeface="Arial Unicode MS" pitchFamily="34" charset="-122"/>
                <a:cs typeface="Arial Unicode MS" pitchFamily="34" charset="-122"/>
              </a:rPr>
              <a:t>postProcessAfterInitialization</a:t>
            </a:r>
            <a:r>
              <a:rPr lang="zh-CN" altLang="en-US" sz="2000" b="1" dirty="0">
                <a:solidFill>
                  <a:srgbClr val="0000FF"/>
                </a:solidFill>
                <a:latin typeface="Arial Unicode MS" pitchFamily="34" charset="-122"/>
                <a:ea typeface="Arial Unicode MS" pitchFamily="34" charset="-122"/>
                <a:cs typeface="Arial Unicode MS" pitchFamily="34" charset="-122"/>
              </a:rPr>
              <a:t>方法</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当容器关闭时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的销毁方法</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538480" y="843280"/>
            <a:ext cx="9682480" cy="857250"/>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endParaRPr lang="zh-CN" altLang="en-US"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4386" y="1492211"/>
            <a:ext cx="5935853" cy="345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811" y="5063068"/>
            <a:ext cx="80105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3621" name="Text Box 5"/>
          <p:cNvSpPr txBox="1">
            <a:spLocks noChangeArrowheads="1"/>
          </p:cNvSpPr>
          <p:nvPr/>
        </p:nvSpPr>
        <p:spPr bwMode="auto">
          <a:xfrm>
            <a:off x="3993844" y="1782117"/>
            <a:ext cx="2016125"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marL="342900" indent="-342900">
              <a:spcBef>
                <a:spcPct val="50000"/>
              </a:spcBef>
              <a:buFont typeface="Wingdings" panose="05000000000000000000" pitchFamily="2" charset="2"/>
              <a:buNone/>
            </a:pPr>
            <a:r>
              <a:rPr lang="en-US" altLang="zh-CN" b="1" dirty="0">
                <a:ea typeface="宋体" panose="02010600030101010101" pitchFamily="2" charset="-122"/>
              </a:rPr>
              <a:t>HelloWorld.java</a:t>
            </a:r>
            <a:endParaRPr lang="en-US" altLang="zh-CN" b="1" dirty="0">
              <a:ea typeface="宋体" panose="02010600030101010101" pitchFamily="2" charset="-122"/>
            </a:endParaRPr>
          </a:p>
        </p:txBody>
      </p:sp>
      <p:sp>
        <p:nvSpPr>
          <p:cNvPr id="623623" name="Text Box 7"/>
          <p:cNvSpPr txBox="1">
            <a:spLocks noChangeArrowheads="1"/>
          </p:cNvSpPr>
          <p:nvPr/>
        </p:nvSpPr>
        <p:spPr bwMode="auto">
          <a:xfrm>
            <a:off x="2969589" y="4759970"/>
            <a:ext cx="2448247"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spcBef>
                <a:spcPct val="50000"/>
              </a:spcBef>
              <a:buFont typeface="Wingdings" panose="05000000000000000000" pitchFamily="2" charset="2"/>
              <a:buNone/>
            </a:pPr>
            <a:r>
              <a:rPr lang="en-US" altLang="zh-CN" b="1" dirty="0">
                <a:ea typeface="宋体" panose="02010600030101010101" pitchFamily="2" charset="-122"/>
              </a:rPr>
              <a:t>applicationContext.xml</a:t>
            </a:r>
            <a:endParaRPr lang="en-US" altLang="zh-CN"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510" y="706755"/>
            <a:ext cx="9686290" cy="108458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23875" y="1628775"/>
            <a:ext cx="9820275" cy="504063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通过工厂方法（静态工厂方法 </a:t>
            </a:r>
            <a:r>
              <a:rPr lang="en-US" altLang="zh-CN" sz="1800" b="1" dirty="0" smtClean="0">
                <a:solidFill>
                  <a:srgbClr val="0000FF"/>
                </a:solidFill>
                <a:latin typeface="Arial Unicode MS" pitchFamily="34" charset="-122"/>
                <a:ea typeface="Arial Unicode MS" pitchFamily="34" charset="-122"/>
                <a:cs typeface="Arial Unicode MS" pitchFamily="34" charset="-122"/>
              </a:rPr>
              <a:t>&amp; </a:t>
            </a:r>
            <a:r>
              <a:rPr lang="zh-CN" altLang="en-US" sz="1800" b="1" dirty="0" smtClean="0">
                <a:solidFill>
                  <a:srgbClr val="0000FF"/>
                </a:solidFill>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之间的关联关系）</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525780" y="764540"/>
            <a:ext cx="9946640" cy="857250"/>
          </a:xfrm>
        </p:spPr>
        <p:txBody>
          <a:bodyPr>
            <a:noAutofit/>
          </a:bodyPr>
          <a:lstStyle/>
          <a:p>
            <a:r>
              <a:rPr lang="zh-CN" altLang="en-US" dirty="0">
                <a:latin typeface="Arial Unicode MS" pitchFamily="34" charset="-122"/>
                <a:ea typeface="Arial Unicode MS" pitchFamily="34" charset="-122"/>
                <a:cs typeface="Arial Unicode MS" pitchFamily="34" charset="-122"/>
              </a:rPr>
              <a:t>通过调用静态工厂方法创建 </a:t>
            </a:r>
            <a:r>
              <a:rPr lang="en-US" altLang="zh-CN" dirty="0">
                <a:latin typeface="Arial Unicode MS" pitchFamily="34" charset="-122"/>
                <a:ea typeface="Arial Unicode MS" pitchFamily="34" charset="-122"/>
                <a:cs typeface="Arial Unicode MS" pitchFamily="34" charset="-122"/>
              </a:rPr>
              <a:t>Bean</a:t>
            </a:r>
            <a:endParaRPr lang="en-US" altLang="zh-CN" dirty="0">
              <a:latin typeface="Arial Unicode MS" pitchFamily="34" charset="-122"/>
              <a:ea typeface="Arial Unicode MS" pitchFamily="34" charset="-122"/>
              <a:cs typeface="Arial Unicode MS" pitchFamily="34" charset="-122"/>
            </a:endParaRPr>
          </a:p>
        </p:txBody>
      </p:sp>
      <p:sp>
        <p:nvSpPr>
          <p:cNvPr id="655363" name="Rectangle 3"/>
          <p:cNvSpPr>
            <a:spLocks noGrp="1" noChangeArrowheads="1"/>
          </p:cNvSpPr>
          <p:nvPr>
            <p:ph idx="1"/>
          </p:nvPr>
        </p:nvSpPr>
        <p:spPr>
          <a:xfrm>
            <a:off x="526415" y="1895475"/>
            <a:ext cx="9745980" cy="3477895"/>
          </a:xfrm>
        </p:spPr>
        <p:txBody>
          <a:bodyPr/>
          <a:lstStyle/>
          <a:p>
            <a:r>
              <a:rPr lang="zh-CN" altLang="en-US" sz="2800" dirty="0">
                <a:latin typeface="Arial Unicode MS" pitchFamily="34" charset="-122"/>
                <a:ea typeface="Arial Unicode MS" pitchFamily="34" charset="-122"/>
                <a:cs typeface="Arial Unicode MS" pitchFamily="34" charset="-122"/>
              </a:rPr>
              <a:t>调用</a:t>
            </a:r>
            <a:r>
              <a:rPr lang="zh-CN" altLang="en-US" sz="2800" b="1" dirty="0">
                <a:solidFill>
                  <a:srgbClr val="0000FF"/>
                </a:solidFill>
                <a:latin typeface="Arial Unicode MS" pitchFamily="34" charset="-122"/>
                <a:ea typeface="Arial Unicode MS" pitchFamily="34" charset="-122"/>
                <a:cs typeface="Arial Unicode MS" pitchFamily="34" charset="-122"/>
              </a:rPr>
              <a:t>静态工厂方法</a:t>
            </a:r>
            <a:r>
              <a:rPr lang="zh-CN" altLang="en-US" sz="2800" dirty="0">
                <a:latin typeface="Arial Unicode MS" pitchFamily="34" charset="-122"/>
                <a:ea typeface="Arial Unicode MS" pitchFamily="34" charset="-122"/>
                <a:cs typeface="Arial Unicode MS" pitchFamily="34" charset="-122"/>
              </a:rPr>
              <a:t>创建 </a:t>
            </a:r>
            <a:r>
              <a:rPr lang="en-US" altLang="zh-CN" sz="2800" dirty="0">
                <a:latin typeface="Arial Unicode MS" pitchFamily="34" charset="-122"/>
                <a:ea typeface="Arial Unicode MS" pitchFamily="34" charset="-122"/>
                <a:cs typeface="Arial Unicode MS" pitchFamily="34" charset="-122"/>
              </a:rPr>
              <a:t>Bean</a:t>
            </a:r>
            <a:r>
              <a:rPr lang="zh-CN" altLang="en-US" sz="2800" dirty="0">
                <a:latin typeface="Arial Unicode MS" pitchFamily="34" charset="-122"/>
                <a:ea typeface="Arial Unicode MS" pitchFamily="34" charset="-122"/>
                <a:cs typeface="Arial Unicode MS" pitchFamily="34" charset="-122"/>
              </a:rPr>
              <a:t>是将</a:t>
            </a:r>
            <a:r>
              <a:rPr lang="zh-CN" altLang="en-US" sz="2800" b="1" dirty="0">
                <a:solidFill>
                  <a:srgbClr val="0000FF"/>
                </a:solidFill>
                <a:latin typeface="Arial Unicode MS" pitchFamily="34" charset="-122"/>
                <a:ea typeface="Arial Unicode MS" pitchFamily="34" charset="-122"/>
                <a:cs typeface="Arial Unicode MS" pitchFamily="34" charset="-122"/>
              </a:rPr>
              <a:t>对象创建的过程封装到静态方法中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只需要简单地调用静态方法</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而不同关心创建对象的细节</a:t>
            </a:r>
            <a:r>
              <a:rPr lang="en-US" altLang="zh-CN" sz="2800" dirty="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a:p>
            <a:r>
              <a:rPr lang="zh-CN" altLang="en-US" sz="2800" dirty="0">
                <a:latin typeface="Arial Unicode MS" pitchFamily="34" charset="-122"/>
                <a:ea typeface="Arial Unicode MS" pitchFamily="34" charset="-122"/>
                <a:cs typeface="Arial Unicode MS" pitchFamily="34" charset="-122"/>
              </a:rPr>
              <a:t>要声明通过静态方法创建的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需要在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的 </a:t>
            </a:r>
            <a:r>
              <a:rPr lang="en-US" altLang="zh-CN" sz="2800" b="1" dirty="0">
                <a:solidFill>
                  <a:srgbClr val="0000FF"/>
                </a:solidFill>
                <a:latin typeface="Arial Unicode MS" pitchFamily="34" charset="-122"/>
                <a:ea typeface="Arial Unicode MS" pitchFamily="34" charset="-122"/>
                <a:cs typeface="Arial Unicode MS" pitchFamily="34" charset="-122"/>
              </a:rPr>
              <a:t>class</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属性里指定拥有该工厂的方法的类</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同时在 </a:t>
            </a:r>
            <a:r>
              <a:rPr lang="en-US" altLang="zh-CN" sz="2800" b="1" dirty="0">
                <a:solidFill>
                  <a:srgbClr val="0000FF"/>
                </a:solidFill>
                <a:latin typeface="Arial Unicode MS" pitchFamily="34" charset="-122"/>
                <a:ea typeface="Arial Unicode MS" pitchFamily="34" charset="-122"/>
                <a:cs typeface="Arial Unicode MS" pitchFamily="34" charset="-122"/>
              </a:rPr>
              <a:t>factory-method</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属性里指定工厂方法的名称</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最后</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b="1" dirty="0">
                <a:solidFill>
                  <a:srgbClr val="0000FF"/>
                </a:solidFill>
                <a:latin typeface="Arial Unicode MS" pitchFamily="34" charset="-122"/>
                <a:ea typeface="Arial Unicode MS" pitchFamily="34" charset="-122"/>
                <a:cs typeface="Arial Unicode MS" pitchFamily="34" charset="-122"/>
              </a:rPr>
              <a:t>&lt;</a:t>
            </a:r>
            <a:r>
              <a:rPr lang="en-US" altLang="zh-CN" sz="2800" b="1" dirty="0" err="1">
                <a:solidFill>
                  <a:srgbClr val="0000FF"/>
                </a:solidFill>
                <a:latin typeface="Arial Unicode MS" pitchFamily="34" charset="-122"/>
                <a:ea typeface="Arial Unicode MS" pitchFamily="34" charset="-122"/>
                <a:cs typeface="Arial Unicode MS" pitchFamily="34" charset="-122"/>
              </a:rPr>
              <a:t>constrctor-arg</a:t>
            </a:r>
            <a:r>
              <a:rPr lang="en-US" altLang="zh-CN" sz="2800" b="1" dirty="0">
                <a:solidFill>
                  <a:srgbClr val="0000FF"/>
                </a:solidFill>
                <a:latin typeface="Arial Unicode MS" pitchFamily="34" charset="-122"/>
                <a:ea typeface="Arial Unicode MS" pitchFamily="34" charset="-122"/>
                <a:cs typeface="Arial Unicode MS" pitchFamily="34" charset="-122"/>
              </a:rPr>
              <a:t>&gt;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元素为该方法传递方法参数</a:t>
            </a:r>
            <a:r>
              <a:rPr lang="en-US" altLang="zh-CN" sz="2800" dirty="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507365" y="699770"/>
            <a:ext cx="10053320" cy="857250"/>
          </a:xfrm>
        </p:spPr>
        <p:txBody>
          <a:bodyPr>
            <a:normAutofit/>
          </a:bodyPr>
          <a:lstStyle/>
          <a:p>
            <a:r>
              <a:rPr lang="zh-CN" altLang="en-US" dirty="0">
                <a:latin typeface="Arial Unicode MS" pitchFamily="34" charset="-122"/>
                <a:ea typeface="Arial Unicode MS" pitchFamily="34" charset="-122"/>
                <a:cs typeface="Arial Unicode MS" pitchFamily="34" charset="-122"/>
              </a:rPr>
              <a:t>通过调用实例工厂方法创建 </a:t>
            </a:r>
            <a:r>
              <a:rPr lang="en-US" altLang="zh-CN" dirty="0">
                <a:latin typeface="Arial Unicode MS" pitchFamily="34" charset="-122"/>
                <a:ea typeface="Arial Unicode MS" pitchFamily="34" charset="-122"/>
                <a:cs typeface="Arial Unicode MS" pitchFamily="34" charset="-122"/>
              </a:rPr>
              <a:t>Bean</a:t>
            </a:r>
            <a:endParaRPr lang="en-US" altLang="zh-CN" dirty="0">
              <a:latin typeface="Arial Unicode MS" pitchFamily="34" charset="-122"/>
              <a:ea typeface="Arial Unicode MS" pitchFamily="34" charset="-122"/>
              <a:cs typeface="Arial Unicode MS" pitchFamily="34" charset="-122"/>
            </a:endParaRPr>
          </a:p>
        </p:txBody>
      </p:sp>
      <p:sp>
        <p:nvSpPr>
          <p:cNvPr id="757763" name="Rectangle 3"/>
          <p:cNvSpPr>
            <a:spLocks noGrp="1" noChangeArrowheads="1"/>
          </p:cNvSpPr>
          <p:nvPr>
            <p:ph idx="1"/>
          </p:nvPr>
        </p:nvSpPr>
        <p:spPr>
          <a:xfrm>
            <a:off x="506730" y="1778635"/>
            <a:ext cx="9589770" cy="4098925"/>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实例工厂方法</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将对象的创建过程封装到另外一个对象实例的方法里</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当客户端需要请求对象时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只需要简单的调用该实例方法而不需要关心对象的创建细节</a:t>
            </a:r>
            <a:r>
              <a:rPr lang="en-US" altLang="zh-CN" sz="2800" dirty="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a:p>
            <a:r>
              <a:rPr lang="zh-CN" altLang="en-US" sz="2800" dirty="0">
                <a:latin typeface="Arial Unicode MS" pitchFamily="34" charset="-122"/>
                <a:ea typeface="Arial Unicode MS" pitchFamily="34" charset="-122"/>
                <a:cs typeface="Arial Unicode MS" pitchFamily="34" charset="-122"/>
              </a:rPr>
              <a:t>要声明通过实例工厂方法创建的 </a:t>
            </a:r>
            <a:r>
              <a:rPr lang="en-US" altLang="zh-CN" sz="2800" dirty="0">
                <a:latin typeface="Arial Unicode MS" pitchFamily="34" charset="-122"/>
                <a:ea typeface="Arial Unicode MS" pitchFamily="34" charset="-122"/>
                <a:cs typeface="Arial Unicode MS" pitchFamily="34" charset="-122"/>
              </a:rPr>
              <a:t>Bean</a:t>
            </a:r>
            <a:endParaRPr lang="en-US" altLang="zh-CN" sz="2800" dirty="0">
              <a:latin typeface="Arial Unicode MS" pitchFamily="34" charset="-122"/>
              <a:ea typeface="Arial Unicode MS" pitchFamily="34" charset="-122"/>
              <a:cs typeface="Arial Unicode MS" pitchFamily="34" charset="-122"/>
            </a:endParaRPr>
          </a:p>
          <a:p>
            <a:pPr lvl="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属性里指定拥有该工厂方法的 </a:t>
            </a:r>
            <a:r>
              <a:rPr lang="en-US" altLang="zh-CN" sz="2400" dirty="0">
                <a:latin typeface="Arial Unicode MS" pitchFamily="34" charset="-122"/>
                <a:ea typeface="Arial Unicode MS" pitchFamily="34" charset="-122"/>
                <a:cs typeface="Arial Unicode MS" pitchFamily="34" charset="-122"/>
              </a:rPr>
              <a:t>Bean</a:t>
            </a:r>
            <a:endParaRPr lang="en-US" altLang="zh-CN" sz="2400" dirty="0">
              <a:latin typeface="Arial Unicode MS" pitchFamily="34" charset="-122"/>
              <a:ea typeface="Arial Unicode MS" pitchFamily="34" charset="-122"/>
              <a:cs typeface="Arial Unicode MS" pitchFamily="34" charset="-122"/>
            </a:endParaRPr>
          </a:p>
          <a:p>
            <a:pPr lvl="1"/>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factory-method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属性里指定该工厂方法的名称</a:t>
            </a:r>
            <a:endParaRPr lang="zh-CN" altLang="en-US" sz="2400" dirty="0">
              <a:latin typeface="Arial Unicode MS" pitchFamily="34" charset="-122"/>
              <a:ea typeface="Arial Unicode MS" pitchFamily="34" charset="-122"/>
              <a:cs typeface="Arial Unicode MS" pitchFamily="34" charset="-122"/>
            </a:endParaRPr>
          </a:p>
          <a:p>
            <a:pPr lvl="1"/>
            <a:r>
              <a:rPr lang="zh-CN" altLang="en-US" sz="2400" dirty="0">
                <a:latin typeface="Arial Unicode MS" pitchFamily="34" charset="-122"/>
                <a:ea typeface="Arial Unicode MS" pitchFamily="34" charset="-122"/>
                <a:cs typeface="Arial Unicode MS" pitchFamily="34" charset="-122"/>
              </a:rPr>
              <a:t>使用 </a:t>
            </a:r>
            <a:r>
              <a:rPr lang="en-US" altLang="zh-CN" sz="2400" b="1" dirty="0" err="1">
                <a:solidFill>
                  <a:srgbClr val="0000FF"/>
                </a:solidFill>
                <a:latin typeface="Arial Unicode MS" pitchFamily="34" charset="-122"/>
                <a:ea typeface="Arial Unicode MS" pitchFamily="34" charset="-122"/>
                <a:cs typeface="Arial Unicode MS" pitchFamily="34" charset="-122"/>
              </a:rPr>
              <a:t>construtor-arg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元素为工厂方法传递方法参数</a:t>
            </a:r>
            <a:endParaRPr lang="zh-CN" altLang="en-US" sz="2400" dirty="0">
              <a:latin typeface="Arial Unicode MS" pitchFamily="34" charset="-122"/>
              <a:ea typeface="Arial Unicode MS" pitchFamily="34" charset="-122"/>
              <a:cs typeface="Arial Unicode MS" pitchFamily="34" charset="-122"/>
            </a:endParaRPr>
          </a:p>
          <a:p>
            <a:endParaRPr lang="en-US" altLang="zh-CN" sz="2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620" y="706755"/>
            <a:ext cx="9695180" cy="108458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15620" y="1628775"/>
            <a:ext cx="9828530" cy="504063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smtClean="0">
                <a:solidFill>
                  <a:srgbClr val="FF0000"/>
                </a:solidFill>
                <a:latin typeface="Arial Unicode MS" pitchFamily="34" charset="-122"/>
                <a:ea typeface="Arial Unicode MS" pitchFamily="34" charset="-122"/>
                <a:cs typeface="Arial Unicode MS" pitchFamily="34" charset="-122"/>
              </a:rPr>
              <a:t>&amp; </a:t>
            </a:r>
            <a:r>
              <a:rPr lang="zh-CN" altLang="en-US" sz="1800" dirty="0" smtClean="0">
                <a:solidFill>
                  <a:srgbClr val="FF0000"/>
                </a:solidFill>
                <a:latin typeface="Arial Unicode MS" pitchFamily="34" charset="-122"/>
                <a:ea typeface="Arial Unicode MS" pitchFamily="34" charset="-122"/>
                <a:cs typeface="Arial Unicode MS" pitchFamily="34" charset="-122"/>
              </a:rPr>
              <a:t>实例工厂方法）</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FactoryBean</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510" y="706755"/>
            <a:ext cx="9686290" cy="108458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25145" y="1714500"/>
            <a:ext cx="9819005" cy="5229225"/>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a:t>
            </a:r>
            <a:r>
              <a:rPr lang="zh-CN" altLang="en-US" sz="1800" b="1" dirty="0">
                <a:solidFill>
                  <a:srgbClr val="0000FF"/>
                </a:solidFill>
                <a:latin typeface="Arial Unicode MS" pitchFamily="34" charset="-122"/>
                <a:ea typeface="Arial Unicode MS" pitchFamily="34" charset="-122"/>
                <a:cs typeface="Arial Unicode MS" pitchFamily="34" charset="-122"/>
              </a:rPr>
              <a:t>注解的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方式（基于注解配置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；基于注解来装配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的属性）</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；工厂方法注入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532130" y="710565"/>
            <a:ext cx="9668510" cy="85725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endParaRPr lang="zh-CN" altLang="en-US" dirty="0">
              <a:latin typeface="Arial Unicode MS" pitchFamily="34" charset="-122"/>
              <a:ea typeface="Arial Unicode MS" pitchFamily="34" charset="-122"/>
              <a:cs typeface="Arial Unicode MS" pitchFamily="34" charset="-122"/>
            </a:endParaRPr>
          </a:p>
        </p:txBody>
      </p:sp>
      <p:sp>
        <p:nvSpPr>
          <p:cNvPr id="657411" name="Rectangle 3"/>
          <p:cNvSpPr>
            <a:spLocks noGrp="1" noChangeArrowheads="1"/>
          </p:cNvSpPr>
          <p:nvPr>
            <p:ph idx="1"/>
          </p:nvPr>
        </p:nvSpPr>
        <p:spPr>
          <a:xfrm>
            <a:off x="532130" y="1628775"/>
            <a:ext cx="9740265" cy="4824730"/>
          </a:xfrm>
        </p:spPr>
        <p:txBody>
          <a:bodyPr>
            <a:normAutofit/>
          </a:bodyPr>
          <a:lstStyle/>
          <a:p>
            <a:r>
              <a:rPr lang="zh-CN" altLang="en-US" sz="2600" dirty="0">
                <a:latin typeface="Arial Unicode MS" pitchFamily="34" charset="-122"/>
                <a:ea typeface="Arial Unicode MS" pitchFamily="34" charset="-122"/>
                <a:cs typeface="Arial Unicode MS" pitchFamily="34" charset="-122"/>
              </a:rPr>
              <a:t>组件扫描</a:t>
            </a:r>
            <a:r>
              <a:rPr lang="en-US" altLang="zh-CN" sz="2600" dirty="0">
                <a:latin typeface="Arial Unicode MS" pitchFamily="34" charset="-122"/>
                <a:ea typeface="Arial Unicode MS" pitchFamily="34" charset="-122"/>
                <a:cs typeface="Arial Unicode MS" pitchFamily="34" charset="-122"/>
              </a:rPr>
              <a:t>(component scanning):  Spring </a:t>
            </a:r>
            <a:r>
              <a:rPr lang="zh-CN" altLang="en-US" sz="2600" dirty="0" smtClean="0">
                <a:latin typeface="Arial Unicode MS" pitchFamily="34" charset="-122"/>
                <a:ea typeface="Arial Unicode MS" pitchFamily="34" charset="-122"/>
                <a:cs typeface="Arial Unicode MS" pitchFamily="34" charset="-122"/>
              </a:rPr>
              <a:t>能够</a:t>
            </a:r>
            <a:r>
              <a:rPr lang="zh-CN" altLang="en-US" sz="2600" dirty="0">
                <a:latin typeface="Arial Unicode MS" pitchFamily="34" charset="-122"/>
                <a:ea typeface="Arial Unicode MS" pitchFamily="34" charset="-122"/>
                <a:cs typeface="Arial Unicode MS" pitchFamily="34" charset="-122"/>
              </a:rPr>
              <a:t>从 </a:t>
            </a:r>
            <a:r>
              <a:rPr lang="en-US" altLang="zh-CN" sz="2600" dirty="0" err="1">
                <a:latin typeface="Arial Unicode MS" pitchFamily="34" charset="-122"/>
                <a:ea typeface="Arial Unicode MS" pitchFamily="34" charset="-122"/>
                <a:cs typeface="Arial Unicode MS" pitchFamily="34" charset="-122"/>
              </a:rPr>
              <a:t>classpath</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下自动扫描</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侦测和实例化具有特定注解的组件</a:t>
            </a:r>
            <a:r>
              <a:rPr lang="en-US" altLang="zh-CN" sz="2600" dirty="0">
                <a:latin typeface="Arial Unicode MS" pitchFamily="34" charset="-122"/>
                <a:ea typeface="Arial Unicode MS" pitchFamily="34" charset="-122"/>
                <a:cs typeface="Arial Unicode MS" pitchFamily="34" charset="-122"/>
              </a:rPr>
              <a:t>. </a:t>
            </a:r>
            <a:endParaRPr lang="en-US" altLang="zh-CN" sz="2600" dirty="0">
              <a:latin typeface="Arial Unicode MS" pitchFamily="34" charset="-122"/>
              <a:ea typeface="Arial Unicode MS" pitchFamily="34" charset="-122"/>
              <a:cs typeface="Arial Unicode MS" pitchFamily="34" charset="-122"/>
            </a:endParaRPr>
          </a:p>
          <a:p>
            <a:r>
              <a:rPr lang="zh-CN" altLang="en-US" sz="2600" dirty="0">
                <a:latin typeface="Arial Unicode MS" pitchFamily="34" charset="-122"/>
                <a:ea typeface="Arial Unicode MS" pitchFamily="34" charset="-122"/>
                <a:cs typeface="Arial Unicode MS" pitchFamily="34" charset="-122"/>
              </a:rPr>
              <a:t>特定组件包括</a:t>
            </a:r>
            <a:r>
              <a:rPr lang="en-US" altLang="zh-CN" sz="2600" dirty="0">
                <a:latin typeface="Arial Unicode MS" pitchFamily="34" charset="-122"/>
                <a:ea typeface="Arial Unicode MS" pitchFamily="34" charset="-122"/>
                <a:cs typeface="Arial Unicode MS" pitchFamily="34" charset="-122"/>
              </a:rPr>
              <a:t>:</a:t>
            </a:r>
            <a:endParaRPr lang="en-US" altLang="zh-CN" sz="2600" dirty="0">
              <a:latin typeface="Arial Unicode MS" pitchFamily="34" charset="-122"/>
              <a:ea typeface="Arial Unicode MS" pitchFamily="34" charset="-122"/>
              <a:cs typeface="Arial Unicode MS" pitchFamily="34" charset="-122"/>
            </a:endParaRPr>
          </a:p>
          <a:p>
            <a:pPr lvl="1"/>
            <a:r>
              <a:rPr lang="en-US" altLang="zh-CN" sz="2100" dirty="0">
                <a:latin typeface="Arial Unicode MS" pitchFamily="34" charset="-122"/>
                <a:ea typeface="Arial Unicode MS" pitchFamily="34" charset="-122"/>
                <a:cs typeface="Arial Unicode MS" pitchFamily="34" charset="-122"/>
              </a:rPr>
              <a:t>@Component: </a:t>
            </a:r>
            <a:r>
              <a:rPr lang="zh-CN" altLang="en-US" sz="2100" dirty="0">
                <a:latin typeface="Arial Unicode MS" pitchFamily="34" charset="-122"/>
                <a:ea typeface="Arial Unicode MS" pitchFamily="34" charset="-122"/>
                <a:cs typeface="Arial Unicode MS" pitchFamily="34" charset="-122"/>
              </a:rPr>
              <a:t>基本注解</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标识了一个受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管理的组件</a:t>
            </a:r>
            <a:endParaRPr lang="zh-CN" altLang="en-US" sz="2100" dirty="0">
              <a:latin typeface="Arial Unicode MS" pitchFamily="34" charset="-122"/>
              <a:ea typeface="Arial Unicode MS" pitchFamily="34" charset="-122"/>
              <a:cs typeface="Arial Unicode MS" pitchFamily="34" charset="-122"/>
            </a:endParaRPr>
          </a:p>
          <a:p>
            <a:pPr lvl="1"/>
            <a:r>
              <a:rPr lang="en-US" altLang="zh-CN" sz="2100" dirty="0">
                <a:latin typeface="Arial Unicode MS" pitchFamily="34" charset="-122"/>
                <a:ea typeface="Arial Unicode MS" pitchFamily="34" charset="-122"/>
                <a:cs typeface="Arial Unicode MS" pitchFamily="34" charset="-122"/>
              </a:rPr>
              <a:t>@</a:t>
            </a:r>
            <a:r>
              <a:rPr lang="en-US" altLang="zh-CN" sz="2100" dirty="0" err="1">
                <a:latin typeface="Arial Unicode MS" pitchFamily="34" charset="-122"/>
                <a:ea typeface="Arial Unicode MS" pitchFamily="34" charset="-122"/>
                <a:cs typeface="Arial Unicode MS" pitchFamily="34" charset="-122"/>
              </a:rPr>
              <a:t>Respository</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标识持久层组件</a:t>
            </a:r>
            <a:endParaRPr lang="zh-CN" altLang="en-US" sz="2100" dirty="0">
              <a:latin typeface="Arial Unicode MS" pitchFamily="34" charset="-122"/>
              <a:ea typeface="Arial Unicode MS" pitchFamily="34" charset="-122"/>
              <a:cs typeface="Arial Unicode MS" pitchFamily="34" charset="-122"/>
            </a:endParaRPr>
          </a:p>
          <a:p>
            <a:pPr lvl="1"/>
            <a:r>
              <a:rPr lang="en-US" altLang="zh-CN" sz="2100" dirty="0">
                <a:latin typeface="Arial Unicode MS" pitchFamily="34" charset="-122"/>
                <a:ea typeface="Arial Unicode MS" pitchFamily="34" charset="-122"/>
                <a:cs typeface="Arial Unicode MS" pitchFamily="34" charset="-122"/>
              </a:rPr>
              <a:t>@Service: </a:t>
            </a:r>
            <a:r>
              <a:rPr lang="zh-CN" altLang="en-US" sz="2100" dirty="0">
                <a:latin typeface="Arial Unicode MS" pitchFamily="34" charset="-122"/>
                <a:ea typeface="Arial Unicode MS" pitchFamily="34" charset="-122"/>
                <a:cs typeface="Arial Unicode MS" pitchFamily="34" charset="-122"/>
              </a:rPr>
              <a:t>标识服务层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业务层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组件</a:t>
            </a:r>
            <a:endParaRPr lang="zh-CN" altLang="en-US" sz="2100" dirty="0">
              <a:latin typeface="Arial Unicode MS" pitchFamily="34" charset="-122"/>
              <a:ea typeface="Arial Unicode MS" pitchFamily="34" charset="-122"/>
              <a:cs typeface="Arial Unicode MS" pitchFamily="34" charset="-122"/>
            </a:endParaRPr>
          </a:p>
          <a:p>
            <a:pPr lvl="1"/>
            <a:r>
              <a:rPr lang="en-US" altLang="zh-CN" sz="2100" dirty="0">
                <a:latin typeface="Arial Unicode MS" pitchFamily="34" charset="-122"/>
                <a:ea typeface="Arial Unicode MS" pitchFamily="34" charset="-122"/>
                <a:cs typeface="Arial Unicode MS" pitchFamily="34" charset="-122"/>
              </a:rPr>
              <a:t>@Controller: </a:t>
            </a:r>
            <a:r>
              <a:rPr lang="zh-CN" altLang="en-US" sz="2100" dirty="0">
                <a:latin typeface="Arial Unicode MS" pitchFamily="34" charset="-122"/>
                <a:ea typeface="Arial Unicode MS" pitchFamily="34" charset="-122"/>
                <a:cs typeface="Arial Unicode MS" pitchFamily="34" charset="-122"/>
              </a:rPr>
              <a:t>标识表现层</a:t>
            </a:r>
            <a:r>
              <a:rPr lang="zh-CN" altLang="en-US" sz="2100" dirty="0" smtClean="0">
                <a:latin typeface="Arial Unicode MS" pitchFamily="34" charset="-122"/>
                <a:ea typeface="Arial Unicode MS" pitchFamily="34" charset="-122"/>
                <a:cs typeface="Arial Unicode MS" pitchFamily="34" charset="-122"/>
              </a:rPr>
              <a:t>组件</a:t>
            </a:r>
            <a:endParaRPr lang="en-US" altLang="zh-CN" sz="2100" dirty="0" smtClean="0">
              <a:latin typeface="Arial Unicode MS" pitchFamily="34" charset="-122"/>
              <a:ea typeface="Arial Unicode MS" pitchFamily="34" charset="-122"/>
              <a:cs typeface="Arial Unicode MS" pitchFamily="34" charset="-122"/>
            </a:endParaRPr>
          </a:p>
          <a:p>
            <a:r>
              <a:rPr lang="zh-CN" altLang="en-US" sz="2500" dirty="0">
                <a:latin typeface="Arial Unicode MS" pitchFamily="34" charset="-122"/>
                <a:ea typeface="Arial Unicode MS" pitchFamily="34" charset="-122"/>
                <a:cs typeface="Arial Unicode MS" pitchFamily="34" charset="-122"/>
              </a:rPr>
              <a:t>对于扫描到的组件</a:t>
            </a:r>
            <a:r>
              <a:rPr lang="en-US" altLang="zh-CN" sz="2500" dirty="0">
                <a:latin typeface="Arial Unicode MS" pitchFamily="34" charset="-122"/>
                <a:ea typeface="Arial Unicode MS" pitchFamily="34" charset="-122"/>
                <a:cs typeface="Arial Unicode MS" pitchFamily="34" charset="-122"/>
              </a:rPr>
              <a:t>, </a:t>
            </a:r>
            <a:r>
              <a:rPr lang="en-US" altLang="zh-CN" sz="2500" b="1" dirty="0">
                <a:solidFill>
                  <a:srgbClr val="0000FF"/>
                </a:solidFill>
                <a:latin typeface="Arial Unicode MS" pitchFamily="34" charset="-122"/>
                <a:ea typeface="Arial Unicode MS" pitchFamily="34" charset="-122"/>
                <a:cs typeface="Arial Unicode MS" pitchFamily="34" charset="-122"/>
              </a:rPr>
              <a:t>Spring </a:t>
            </a:r>
            <a:r>
              <a:rPr lang="zh-CN" altLang="en-US" sz="2500" b="1" dirty="0">
                <a:solidFill>
                  <a:srgbClr val="0000FF"/>
                </a:solidFill>
                <a:latin typeface="Arial Unicode MS" pitchFamily="34" charset="-122"/>
                <a:ea typeface="Arial Unicode MS" pitchFamily="34" charset="-122"/>
                <a:cs typeface="Arial Unicode MS" pitchFamily="34" charset="-122"/>
              </a:rPr>
              <a:t>有默认的命名策略</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使用非限定类名</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第一个字母小写</a:t>
            </a:r>
            <a:r>
              <a:rPr lang="en-US" altLang="zh-CN" sz="2500" b="1" dirty="0">
                <a:solidFill>
                  <a:srgbClr val="0000FF"/>
                </a:solidFill>
                <a:latin typeface="Arial Unicode MS" pitchFamily="34" charset="-122"/>
                <a:ea typeface="Arial Unicode MS" pitchFamily="34" charset="-122"/>
                <a:cs typeface="Arial Unicode MS" pitchFamily="34" charset="-122"/>
              </a:rPr>
              <a:t>. </a:t>
            </a:r>
            <a:r>
              <a:rPr lang="zh-CN" altLang="en-US" sz="2500" b="1" dirty="0">
                <a:solidFill>
                  <a:srgbClr val="0000FF"/>
                </a:solidFill>
                <a:latin typeface="Arial Unicode MS" pitchFamily="34" charset="-122"/>
                <a:ea typeface="Arial Unicode MS" pitchFamily="34" charset="-122"/>
                <a:cs typeface="Arial Unicode MS" pitchFamily="34" charset="-122"/>
              </a:rPr>
              <a:t>也可以</a:t>
            </a:r>
            <a:r>
              <a:rPr lang="zh-CN" altLang="en-US" sz="2500" b="1" dirty="0" smtClean="0">
                <a:solidFill>
                  <a:srgbClr val="0000FF"/>
                </a:solidFill>
                <a:latin typeface="Arial Unicode MS" pitchFamily="34" charset="-122"/>
                <a:ea typeface="Arial Unicode MS" pitchFamily="34" charset="-122"/>
                <a:cs typeface="Arial Unicode MS" pitchFamily="34" charset="-122"/>
              </a:rPr>
              <a:t>在注解中通过 </a:t>
            </a:r>
            <a:r>
              <a:rPr lang="en-US" altLang="zh-CN" sz="2500" b="1" dirty="0" smtClean="0">
                <a:solidFill>
                  <a:srgbClr val="0000FF"/>
                </a:solidFill>
                <a:latin typeface="Arial Unicode MS" pitchFamily="34" charset="-122"/>
                <a:ea typeface="Arial Unicode MS" pitchFamily="34" charset="-122"/>
                <a:cs typeface="Arial Unicode MS" pitchFamily="34" charset="-122"/>
              </a:rPr>
              <a:t>value </a:t>
            </a:r>
            <a:r>
              <a:rPr lang="zh-CN" altLang="en-US" sz="2500" b="1" dirty="0" smtClean="0">
                <a:solidFill>
                  <a:srgbClr val="0000FF"/>
                </a:solidFill>
                <a:latin typeface="Arial Unicode MS" pitchFamily="34" charset="-122"/>
                <a:ea typeface="Arial Unicode MS" pitchFamily="34" charset="-122"/>
                <a:cs typeface="Arial Unicode MS" pitchFamily="34" charset="-122"/>
              </a:rPr>
              <a:t>属性值标识组件的名称</a:t>
            </a:r>
            <a:endParaRPr lang="en-US" altLang="zh-CN" sz="2500" b="1"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501015" y="692785"/>
            <a:ext cx="10152380" cy="85725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endParaRPr lang="zh-CN" altLang="en-US" dirty="0">
              <a:latin typeface="Arial Unicode MS" pitchFamily="34" charset="-122"/>
              <a:ea typeface="Arial Unicode MS" pitchFamily="34" charset="-122"/>
              <a:cs typeface="Arial Unicode MS" pitchFamily="34" charset="-122"/>
            </a:endParaRPr>
          </a:p>
        </p:txBody>
      </p:sp>
      <p:sp>
        <p:nvSpPr>
          <p:cNvPr id="656387" name="Rectangle 3"/>
          <p:cNvSpPr>
            <a:spLocks noGrp="1" noChangeArrowheads="1"/>
          </p:cNvSpPr>
          <p:nvPr>
            <p:ph idx="1"/>
          </p:nvPr>
        </p:nvSpPr>
        <p:spPr>
          <a:xfrm>
            <a:off x="500380" y="1628775"/>
            <a:ext cx="9987915" cy="5157470"/>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当在组件类上使用了特定的注解之后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还需要在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的配置文件中</a:t>
            </a:r>
            <a:r>
              <a:rPr lang="zh-CN" altLang="en-US" sz="2400" dirty="0" smtClean="0">
                <a:latin typeface="Arial Unicode MS" pitchFamily="34" charset="-122"/>
                <a:ea typeface="Arial Unicode MS" pitchFamily="34" charset="-122"/>
                <a:cs typeface="Arial Unicode MS" pitchFamily="34" charset="-122"/>
              </a:rPr>
              <a:t>声明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context:component-scan</a:t>
            </a:r>
            <a:r>
              <a:rPr lang="en-US" altLang="zh-CN" sz="2400" b="1" dirty="0" smtClean="0">
                <a:solidFill>
                  <a:srgbClr val="0000FF"/>
                </a:solidFill>
                <a:latin typeface="Arial Unicode MS" pitchFamily="34" charset="-122"/>
                <a:ea typeface="Arial Unicode MS" pitchFamily="34" charset="-122"/>
                <a:cs typeface="Arial Unicode MS" pitchFamily="34" charset="-122"/>
              </a:rPr>
              <a:t>&gt;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base-package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属性指定一个需要扫描的基类包</a:t>
            </a:r>
            <a:r>
              <a:rPr lang="zh-CN" altLang="en-US"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容器将会扫描这个基类包里及其子包中的所有类</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当需要扫描多个包时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可以使用逗号分隔</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如果仅希望扫描特定的类而非基包下的所有类，可使用 </a:t>
            </a:r>
            <a:r>
              <a:rPr lang="en-US" altLang="zh-CN" sz="2000" dirty="0" smtClean="0">
                <a:latin typeface="Arial Unicode MS" pitchFamily="34" charset="-122"/>
                <a:ea typeface="Arial Unicode MS" pitchFamily="34" charset="-122"/>
                <a:cs typeface="Arial Unicode MS" pitchFamily="34" charset="-122"/>
              </a:rPr>
              <a:t>resource-pattern </a:t>
            </a:r>
            <a:r>
              <a:rPr lang="zh-CN" altLang="en-US" sz="2000" dirty="0" smtClean="0">
                <a:latin typeface="Arial Unicode MS" pitchFamily="34" charset="-122"/>
                <a:ea typeface="Arial Unicode MS" pitchFamily="34" charset="-122"/>
                <a:cs typeface="Arial Unicode MS" pitchFamily="34" charset="-122"/>
              </a:rPr>
              <a:t>属性过滤特定的类，示例：</a:t>
            </a:r>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context:include-filter</a:t>
            </a:r>
            <a:r>
              <a:rPr lang="en-US" altLang="zh-CN" sz="2000" b="1" dirty="0" smtClean="0">
                <a:solidFill>
                  <a:srgbClr val="0000FF"/>
                </a:solidFill>
                <a:latin typeface="Arial Unicode MS" pitchFamily="34" charset="-122"/>
                <a:ea typeface="Arial Unicode MS" pitchFamily="34" charset="-122"/>
                <a:cs typeface="Arial Unicode MS" pitchFamily="34" charset="-122"/>
              </a:rPr>
              <a:t>&gt; </a:t>
            </a:r>
            <a:r>
              <a:rPr lang="zh-CN" altLang="en-US" sz="2000" b="1" dirty="0" smtClean="0">
                <a:solidFill>
                  <a:srgbClr val="0000FF"/>
                </a:solidFill>
                <a:latin typeface="Arial Unicode MS" pitchFamily="34" charset="-122"/>
                <a:ea typeface="Arial Unicode MS" pitchFamily="34" charset="-122"/>
                <a:cs typeface="Arial Unicode MS" pitchFamily="34" charset="-122"/>
              </a:rPr>
              <a:t>子节点表示要包含的目标类</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支持多种类型的过滤表达式：</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context:exclude-filter</a:t>
            </a:r>
            <a:r>
              <a:rPr lang="en-US" altLang="zh-CN" sz="2000" b="1" dirty="0">
                <a:solidFill>
                  <a:srgbClr val="0000FF"/>
                </a:solidFill>
                <a:latin typeface="Arial Unicode MS" pitchFamily="34" charset="-122"/>
                <a:ea typeface="Arial Unicode MS" pitchFamily="34" charset="-122"/>
                <a:cs typeface="Arial Unicode MS" pitchFamily="34" charset="-122"/>
              </a:rPr>
              <a:t>&gt; </a:t>
            </a:r>
            <a:r>
              <a:rPr lang="zh-CN" altLang="en-US" sz="2000" b="1" dirty="0">
                <a:solidFill>
                  <a:srgbClr val="0000FF"/>
                </a:solidFill>
                <a:latin typeface="Arial Unicode MS" pitchFamily="34" charset="-122"/>
                <a:ea typeface="Arial Unicode MS" pitchFamily="34" charset="-122"/>
                <a:cs typeface="Arial Unicode MS" pitchFamily="34" charset="-122"/>
              </a:rPr>
              <a:t>子节点表示</a:t>
            </a:r>
            <a:r>
              <a:rPr lang="zh-CN" altLang="en-US" sz="2000" b="1" dirty="0" smtClean="0">
                <a:solidFill>
                  <a:srgbClr val="0000FF"/>
                </a:solidFill>
                <a:latin typeface="Arial Unicode MS" pitchFamily="34" charset="-122"/>
                <a:ea typeface="Arial Unicode MS" pitchFamily="34" charset="-122"/>
                <a:cs typeface="Arial Unicode MS" pitchFamily="34" charset="-122"/>
              </a:rPr>
              <a:t>要排除在外的</a:t>
            </a:r>
            <a:r>
              <a:rPr lang="zh-CN" altLang="en-US" sz="2000" b="1" dirty="0">
                <a:solidFill>
                  <a:srgbClr val="0000FF"/>
                </a:solidFill>
                <a:latin typeface="Arial Unicode MS" pitchFamily="34" charset="-122"/>
                <a:ea typeface="Arial Unicode MS" pitchFamily="34" charset="-122"/>
                <a:cs typeface="Arial Unicode MS" pitchFamily="34" charset="-122"/>
              </a:rPr>
              <a:t>目标</a:t>
            </a:r>
            <a:r>
              <a:rPr lang="zh-CN" altLang="en-US" sz="2000" b="1" dirty="0" smtClean="0">
                <a:solidFill>
                  <a:srgbClr val="0000FF"/>
                </a:solidFill>
                <a:latin typeface="Arial Unicode MS" pitchFamily="34" charset="-122"/>
                <a:ea typeface="Arial Unicode MS" pitchFamily="34" charset="-122"/>
                <a:cs typeface="Arial Unicode MS" pitchFamily="34" charset="-122"/>
              </a:rPr>
              <a:t>类</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zh-CN" altLang="en-US" sz="2000" b="1" dirty="0" smtClean="0">
                <a:solidFill>
                  <a:srgbClr val="0000FF"/>
                </a:solidFill>
                <a:latin typeface="Arial Unicode MS" pitchFamily="34" charset="-122"/>
                <a:ea typeface="Arial Unicode MS" pitchFamily="34" charset="-122"/>
                <a:cs typeface="Arial Unicode MS" pitchFamily="34" charset="-122"/>
              </a:rPr>
              <a:t>同上</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context:component-scan</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下可以拥有若干个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context:include-filter</a:t>
            </a:r>
            <a:r>
              <a:rPr lang="en-US" altLang="zh-CN" sz="2000" dirty="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context:exclude-filter</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子节点</a:t>
            </a:r>
            <a:endParaRPr lang="en-US" altLang="zh-CN" sz="2000" dirty="0">
              <a:latin typeface="Arial Unicode MS" pitchFamily="34" charset="-122"/>
              <a:ea typeface="Arial Unicode MS" pitchFamily="34" charset="-122"/>
              <a:cs typeface="Arial Unicode MS" pitchFamily="34" charset="-122"/>
            </a:endParaRPr>
          </a:p>
        </p:txBody>
      </p:sp>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2662" y="3894103"/>
            <a:ext cx="6983350"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095" y="732155"/>
            <a:ext cx="9704705" cy="1143000"/>
          </a:xfrm>
        </p:spPr>
        <p:txBody>
          <a:bodyPr>
            <a:normAutofit/>
          </a:bodyPr>
          <a:lstStyle/>
          <a:p>
            <a:r>
              <a:rPr lang="zh-CN" altLang="en-US" sz="4800" dirty="0" smtClean="0">
                <a:latin typeface="Arial Unicode MS" pitchFamily="34" charset="-122"/>
                <a:ea typeface="Arial Unicode MS" pitchFamily="34" charset="-122"/>
                <a:cs typeface="Arial Unicode MS" pitchFamily="34" charset="-122"/>
              </a:rPr>
              <a:t>组件装配</a:t>
            </a:r>
            <a:endParaRPr lang="zh-CN" altLang="en-US" sz="48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06095" y="1988820"/>
            <a:ext cx="9714865" cy="266700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context:component-scan</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元素还会自动注册 </a:t>
            </a:r>
            <a:r>
              <a:rPr lang="en-US" altLang="zh-CN" sz="2400" dirty="0" err="1">
                <a:latin typeface="Arial Unicode MS" pitchFamily="34" charset="-122"/>
                <a:ea typeface="Arial Unicode MS" pitchFamily="34" charset="-122"/>
                <a:cs typeface="Arial Unicode MS" pitchFamily="34" charset="-122"/>
              </a:rPr>
              <a:t>AutowiredAnnotationBeanPostProcessor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该实例可以自动装配具有 </a:t>
            </a:r>
            <a:r>
              <a:rPr lang="en-US" altLang="zh-CN" sz="2400" b="1" dirty="0">
                <a:solidFill>
                  <a:srgbClr val="FF0000"/>
                </a:solidFill>
                <a:latin typeface="Arial Unicode MS" pitchFamily="34" charset="-122"/>
                <a:ea typeface="Arial Unicode MS" pitchFamily="34" charset="-122"/>
                <a:cs typeface="Arial Unicode MS" pitchFamily="34" charset="-122"/>
              </a:rPr>
              <a:t>@Autowired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@Resource </a:t>
            </a:r>
            <a:r>
              <a:rPr lang="zh-CN" altLang="en-US"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@Inject</a:t>
            </a:r>
            <a:r>
              <a:rPr lang="zh-CN" altLang="en-US" sz="2400" dirty="0" smtClean="0">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的属性</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513715" y="476885"/>
            <a:ext cx="9902825" cy="1440180"/>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@Autowired </a:t>
            </a:r>
            <a:r>
              <a:rPr lang="zh-CN" altLang="en-US" sz="4000" dirty="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endParaRPr lang="en-US" altLang="zh-CN" sz="4000" dirty="0">
              <a:latin typeface="Arial Unicode MS" pitchFamily="34" charset="-122"/>
              <a:ea typeface="Arial Unicode MS" pitchFamily="34" charset="-122"/>
              <a:cs typeface="Arial Unicode MS" pitchFamily="34" charset="-122"/>
            </a:endParaRPr>
          </a:p>
        </p:txBody>
      </p:sp>
      <p:sp>
        <p:nvSpPr>
          <p:cNvPr id="659459" name="Rectangle 3"/>
          <p:cNvSpPr>
            <a:spLocks noGrp="1" noChangeArrowheads="1"/>
          </p:cNvSpPr>
          <p:nvPr>
            <p:ph idx="1"/>
          </p:nvPr>
        </p:nvSpPr>
        <p:spPr>
          <a:xfrm>
            <a:off x="513715" y="1700530"/>
            <a:ext cx="9975215" cy="4896485"/>
          </a:xfrm>
          <a:noFill/>
        </p:spPr>
        <p:txBody>
          <a:bodyPr>
            <a:normAutofit/>
          </a:bodyPr>
          <a:lstStyle/>
          <a:p>
            <a:r>
              <a:rPr lang="en-US" altLang="zh-CN" sz="2200" dirty="0">
                <a:latin typeface="Arial Unicode MS" pitchFamily="34" charset="-122"/>
                <a:ea typeface="Arial Unicode MS" pitchFamily="34" charset="-122"/>
                <a:cs typeface="Arial Unicode MS" pitchFamily="34" charset="-122"/>
              </a:rPr>
              <a:t>@Autowired </a:t>
            </a:r>
            <a:r>
              <a:rPr lang="zh-CN" altLang="en-US" sz="2200" dirty="0">
                <a:latin typeface="Arial Unicode MS" pitchFamily="34" charset="-122"/>
                <a:ea typeface="Arial Unicode MS" pitchFamily="34" charset="-122"/>
                <a:cs typeface="Arial Unicode MS" pitchFamily="34" charset="-122"/>
              </a:rPr>
              <a:t>注解自动装配</a:t>
            </a:r>
            <a:r>
              <a:rPr lang="zh-CN" altLang="en-US" sz="2200" b="1" dirty="0">
                <a:solidFill>
                  <a:srgbClr val="0000FF"/>
                </a:solidFill>
                <a:latin typeface="Arial Unicode MS" pitchFamily="34" charset="-122"/>
                <a:ea typeface="Arial Unicode MS" pitchFamily="34" charset="-122"/>
                <a:cs typeface="Arial Unicode MS" pitchFamily="34" charset="-122"/>
              </a:rPr>
              <a:t>具有兼容类型</a:t>
            </a:r>
            <a:r>
              <a:rPr lang="zh-CN" altLang="en-US" sz="2200" dirty="0">
                <a:latin typeface="Arial Unicode MS" pitchFamily="34" charset="-122"/>
                <a:ea typeface="Arial Unicode MS" pitchFamily="34" charset="-122"/>
                <a:cs typeface="Arial Unicode MS" pitchFamily="34" charset="-122"/>
              </a:rPr>
              <a:t>的单个 </a:t>
            </a:r>
            <a:r>
              <a:rPr lang="en-US" altLang="zh-CN" sz="2200" dirty="0">
                <a:latin typeface="Arial Unicode MS" pitchFamily="34" charset="-122"/>
                <a:ea typeface="Arial Unicode MS" pitchFamily="34" charset="-122"/>
                <a:cs typeface="Arial Unicode MS" pitchFamily="34" charset="-122"/>
              </a:rPr>
              <a:t>Bean</a:t>
            </a:r>
            <a:r>
              <a:rPr lang="zh-CN" altLang="en-US" sz="2200" dirty="0">
                <a:latin typeface="Arial Unicode MS" pitchFamily="34" charset="-122"/>
                <a:ea typeface="Arial Unicode MS" pitchFamily="34" charset="-122"/>
                <a:cs typeface="Arial Unicode MS" pitchFamily="34" charset="-122"/>
              </a:rPr>
              <a:t>属性</a:t>
            </a:r>
            <a:endParaRPr lang="zh-CN" altLang="en-US" sz="2200" dirty="0">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构造器</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普通字段</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zh-CN" altLang="en-US" sz="1800" b="1" dirty="0">
                <a:solidFill>
                  <a:srgbClr val="0000FF"/>
                </a:solidFill>
                <a:latin typeface="Arial Unicode MS" pitchFamily="34" charset="-122"/>
                <a:ea typeface="Arial Unicode MS" pitchFamily="34" charset="-122"/>
                <a:cs typeface="Arial Unicode MS" pitchFamily="34" charset="-122"/>
              </a:rPr>
              <a:t>即使是非 </a:t>
            </a:r>
            <a:r>
              <a:rPr lang="en-US" altLang="zh-CN" sz="1800" b="1" dirty="0">
                <a:solidFill>
                  <a:srgbClr val="0000FF"/>
                </a:solidFill>
                <a:latin typeface="Arial Unicode MS" pitchFamily="34" charset="-122"/>
                <a:ea typeface="Arial Unicode MS" pitchFamily="34" charset="-122"/>
                <a:cs typeface="Arial Unicode MS" pitchFamily="34" charset="-122"/>
              </a:rPr>
              <a:t>public), </a:t>
            </a:r>
            <a:r>
              <a:rPr lang="zh-CN" altLang="en-US" sz="1800" b="1" dirty="0">
                <a:solidFill>
                  <a:srgbClr val="0000FF"/>
                </a:solidFill>
                <a:latin typeface="Arial Unicode MS" pitchFamily="34" charset="-122"/>
                <a:ea typeface="Arial Unicode MS" pitchFamily="34" charset="-122"/>
                <a:cs typeface="Arial Unicode MS" pitchFamily="34" charset="-122"/>
              </a:rPr>
              <a:t>一切具有参数的方法都可以应用</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a:t>
            </a:r>
            <a:endParaRPr lang="zh-CN" altLang="en-US" sz="1800" b="1" dirty="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默认</a:t>
            </a:r>
            <a:r>
              <a:rPr lang="zh-CN" altLang="en-US" sz="1800" b="1" dirty="0">
                <a:solidFill>
                  <a:srgbClr val="0000FF"/>
                </a:solidFill>
                <a:latin typeface="Arial Unicode MS" pitchFamily="34" charset="-122"/>
                <a:ea typeface="Arial Unicode MS" pitchFamily="34" charset="-122"/>
                <a:cs typeface="Arial Unicode MS" pitchFamily="34" charset="-122"/>
              </a:rPr>
              <a:t>情况下</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所有使用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注解的属性都需要被设</a:t>
            </a:r>
            <a:r>
              <a:rPr lang="zh-CN" altLang="en-US" sz="1800" b="1" dirty="0" smtClean="0">
                <a:solidFill>
                  <a:srgbClr val="0000FF"/>
                </a:solidFill>
                <a:latin typeface="Arial Unicode MS" pitchFamily="34" charset="-122"/>
                <a:ea typeface="Arial Unicode MS" pitchFamily="34" charset="-122"/>
                <a:cs typeface="Arial Unicode MS" pitchFamily="34" charset="-122"/>
              </a:rPr>
              <a:t>置（即默认</a:t>
            </a:r>
            <a:r>
              <a:rPr lang="en-US" altLang="zh-CN" sz="1800" b="1" dirty="0" smtClean="0">
                <a:solidFill>
                  <a:srgbClr val="0000FF"/>
                </a:solidFill>
                <a:latin typeface="Arial Unicode MS" pitchFamily="34" charset="-122"/>
                <a:ea typeface="Arial Unicode MS" pitchFamily="34" charset="-122"/>
                <a:cs typeface="Arial Unicode MS" pitchFamily="34" charset="-122"/>
              </a:rPr>
              <a:t>required=true</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当 </a:t>
            </a:r>
            <a:r>
              <a:rPr lang="en-US" altLang="zh-CN" sz="1800" b="1" dirty="0">
                <a:solidFill>
                  <a:srgbClr val="0000FF"/>
                </a:solidFill>
                <a:latin typeface="Arial Unicode MS" pitchFamily="34" charset="-122"/>
                <a:ea typeface="Arial Unicode MS" pitchFamily="34" charset="-122"/>
                <a:cs typeface="Arial Unicode MS" pitchFamily="34" charset="-122"/>
              </a:rPr>
              <a:t>Spring </a:t>
            </a:r>
            <a:r>
              <a:rPr lang="zh-CN" altLang="en-US" sz="1800" b="1" dirty="0">
                <a:solidFill>
                  <a:srgbClr val="0000FF"/>
                </a:solidFill>
                <a:latin typeface="Arial Unicode MS" pitchFamily="34" charset="-122"/>
                <a:ea typeface="Arial Unicode MS" pitchFamily="34" charset="-122"/>
                <a:cs typeface="Arial Unicode MS" pitchFamily="34" charset="-122"/>
              </a:rPr>
              <a:t>找不到匹配的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装配属性时</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会抛出异常</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若某一属性允许不被设置</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可以设置 </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err="1">
                <a:solidFill>
                  <a:srgbClr val="FF0000"/>
                </a:solidFill>
                <a:latin typeface="Arial Unicode MS" pitchFamily="34" charset="-122"/>
                <a:ea typeface="Arial Unicode MS" pitchFamily="34" charset="-122"/>
                <a:cs typeface="Arial Unicode MS" pitchFamily="34" charset="-122"/>
              </a:rPr>
              <a:t>Authwired</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注解的 </a:t>
            </a:r>
            <a:r>
              <a:rPr lang="en-US" altLang="zh-CN" sz="1800" b="1" dirty="0">
                <a:solidFill>
                  <a:srgbClr val="FF0000"/>
                </a:solidFill>
                <a:latin typeface="Arial Unicode MS" pitchFamily="34" charset="-122"/>
                <a:ea typeface="Arial Unicode MS" pitchFamily="34" charset="-122"/>
                <a:cs typeface="Arial Unicode MS" pitchFamily="34" charset="-122"/>
              </a:rPr>
              <a:t>required </a:t>
            </a:r>
            <a:r>
              <a:rPr lang="zh-CN" altLang="en-US" sz="1800" b="1" dirty="0">
                <a:solidFill>
                  <a:srgbClr val="FF0000"/>
                </a:solidFill>
                <a:latin typeface="Arial Unicode MS" pitchFamily="34" charset="-122"/>
                <a:ea typeface="Arial Unicode MS" pitchFamily="34" charset="-122"/>
                <a:cs typeface="Arial Unicode MS" pitchFamily="34" charset="-122"/>
              </a:rPr>
              <a:t>属性为 </a:t>
            </a:r>
            <a:r>
              <a:rPr lang="en-US" altLang="zh-CN" sz="1800" b="1" dirty="0">
                <a:solidFill>
                  <a:srgbClr val="FF0000"/>
                </a:solidFill>
                <a:latin typeface="Arial Unicode MS" pitchFamily="34" charset="-122"/>
                <a:ea typeface="Arial Unicode MS" pitchFamily="34" charset="-122"/>
                <a:cs typeface="Arial Unicode MS" pitchFamily="34" charset="-122"/>
              </a:rPr>
              <a:t>false</a:t>
            </a:r>
            <a:endParaRPr lang="en-US" altLang="zh-CN" sz="1800" b="1"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默认</a:t>
            </a:r>
            <a:r>
              <a:rPr lang="zh-CN" altLang="en-US" sz="1800" dirty="0">
                <a:latin typeface="Arial Unicode MS" pitchFamily="34" charset="-122"/>
                <a:ea typeface="Arial Unicode MS" pitchFamily="34" charset="-122"/>
                <a:cs typeface="Arial Unicode MS" pitchFamily="34" charset="-122"/>
              </a:rPr>
              <a:t>情况下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当 </a:t>
            </a:r>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容器里存在多个类型兼容的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通过类型的自动装配将无法工作</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此时可以在 </a:t>
            </a:r>
            <a:r>
              <a:rPr lang="en-US" altLang="zh-CN" sz="1800" b="1" dirty="0">
                <a:solidFill>
                  <a:srgbClr val="0000FF"/>
                </a:solidFill>
                <a:latin typeface="Arial Unicode MS" pitchFamily="34" charset="-122"/>
                <a:ea typeface="Arial Unicode MS" pitchFamily="34" charset="-122"/>
                <a:cs typeface="Arial Unicode MS" pitchFamily="34" charset="-122"/>
              </a:rPr>
              <a:t>@Qualifier </a:t>
            </a:r>
            <a:r>
              <a:rPr lang="zh-CN" altLang="en-US" sz="1800" dirty="0">
                <a:latin typeface="Arial Unicode MS" pitchFamily="34" charset="-122"/>
                <a:ea typeface="Arial Unicode MS" pitchFamily="34" charset="-122"/>
                <a:cs typeface="Arial Unicode MS" pitchFamily="34" charset="-122"/>
              </a:rPr>
              <a:t>注解里提供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a:t>
            </a:r>
            <a:r>
              <a:rPr lang="en-US" altLang="zh-CN" sz="1800" dirty="0" smtClean="0">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1800" b="1" dirty="0" smtClean="0">
                <a:solidFill>
                  <a:srgbClr val="0000FF"/>
                </a:solidFill>
                <a:latin typeface="Arial Unicode MS" pitchFamily="34" charset="-122"/>
                <a:ea typeface="Arial Unicode MS" pitchFamily="34" charset="-122"/>
                <a:cs typeface="Arial Unicode MS" pitchFamily="34" charset="-122"/>
              </a:rPr>
              <a:t>允许对方法的入参标注 </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Qualifiter</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已指定注入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数组类型</a:t>
            </a:r>
            <a:r>
              <a:rPr lang="zh-CN" altLang="en-US" sz="1800" dirty="0">
                <a:latin typeface="Arial Unicode MS" pitchFamily="34" charset="-122"/>
                <a:ea typeface="Arial Unicode MS" pitchFamily="34" charset="-122"/>
                <a:cs typeface="Arial Unicode MS" pitchFamily="34" charset="-122"/>
              </a:rPr>
              <a:t>的属性上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将会把所有匹配的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进行自动装配</a:t>
            </a:r>
            <a:r>
              <a:rPr lang="en-US" altLang="zh-CN" sz="1800" dirty="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集合属性</a:t>
            </a:r>
            <a:r>
              <a:rPr lang="zh-CN" altLang="en-US" sz="1800" dirty="0">
                <a:latin typeface="Arial Unicode MS" pitchFamily="34" charset="-122"/>
                <a:ea typeface="Arial Unicode MS" pitchFamily="34" charset="-122"/>
                <a:cs typeface="Arial Unicode MS" pitchFamily="34" charset="-122"/>
              </a:rPr>
              <a:t>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读取该集合的类型信息</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然后自动装配所有与之兼容的 </a:t>
            </a:r>
            <a:r>
              <a:rPr lang="en-US" altLang="zh-CN" sz="1800" dirty="0">
                <a:latin typeface="Arial Unicode MS" pitchFamily="34" charset="-122"/>
                <a:ea typeface="Arial Unicode MS" pitchFamily="34" charset="-122"/>
                <a:cs typeface="Arial Unicode MS" pitchFamily="34" charset="-122"/>
              </a:rPr>
              <a:t>Bean. </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注解用</a:t>
            </a:r>
            <a:r>
              <a:rPr lang="zh-CN" altLang="en-US" sz="1800" b="1" dirty="0">
                <a:solidFill>
                  <a:srgbClr val="0000FF"/>
                </a:solidFill>
                <a:latin typeface="Arial Unicode MS" pitchFamily="34" charset="-122"/>
                <a:ea typeface="Arial Unicode MS" pitchFamily="34" charset="-122"/>
                <a:cs typeface="Arial Unicode MS" pitchFamily="34" charset="-122"/>
              </a:rPr>
              <a:t>在 </a:t>
            </a:r>
            <a:r>
              <a:rPr lang="en-US" altLang="zh-CN" sz="1800" b="1" dirty="0" err="1">
                <a:solidFill>
                  <a:srgbClr val="0000FF"/>
                </a:solidFill>
                <a:latin typeface="Arial Unicode MS" pitchFamily="34" charset="-122"/>
                <a:ea typeface="Arial Unicode MS" pitchFamily="34" charset="-122"/>
                <a:cs typeface="Arial Unicode MS" pitchFamily="34" charset="-122"/>
              </a:rPr>
              <a:t>java.util.Map</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上时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若该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的键值为 </a:t>
            </a:r>
            <a:r>
              <a:rPr lang="en-US" altLang="zh-CN" sz="1800" dirty="0">
                <a:latin typeface="Arial Unicode MS" pitchFamily="34" charset="-122"/>
                <a:ea typeface="Arial Unicode MS" pitchFamily="34" charset="-122"/>
                <a:cs typeface="Arial Unicode MS" pitchFamily="34" charset="-122"/>
              </a:rPr>
              <a:t>String, </a:t>
            </a:r>
            <a:r>
              <a:rPr lang="zh-CN" altLang="en-US" sz="1800" dirty="0">
                <a:latin typeface="Arial Unicode MS" pitchFamily="34" charset="-122"/>
                <a:ea typeface="Arial Unicode MS" pitchFamily="34" charset="-122"/>
                <a:cs typeface="Arial Unicode MS" pitchFamily="34" charset="-122"/>
              </a:rPr>
              <a:t>那么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将自动装配与之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值类型兼容的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的名称作为键值</a:t>
            </a:r>
            <a:endParaRPr lang="zh-CN" altLang="en-US" sz="1800" dirty="0">
              <a:latin typeface="Arial Unicode MS" pitchFamily="34" charset="-122"/>
              <a:ea typeface="Arial Unicode MS" pitchFamily="34" charset="-122"/>
              <a:cs typeface="Arial Unicode MS" pitchFamily="34" charset="-122"/>
            </a:endParaRPr>
          </a:p>
          <a:p>
            <a:endParaRPr lang="en-US" altLang="zh-CN" sz="19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095" y="706755"/>
            <a:ext cx="9704705" cy="108458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05460" y="1700530"/>
            <a:ext cx="9838690" cy="504063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配置形式</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方式；基于</a:t>
            </a:r>
            <a:r>
              <a:rPr lang="zh-CN" altLang="en-US" sz="1800" dirty="0">
                <a:solidFill>
                  <a:srgbClr val="FF0000"/>
                </a:solidFill>
                <a:latin typeface="Arial Unicode MS" pitchFamily="34" charset="-122"/>
                <a:ea typeface="Arial Unicode MS" pitchFamily="34" charset="-122"/>
                <a:cs typeface="Arial Unicode MS" pitchFamily="34" charset="-122"/>
              </a:rPr>
              <a:t>注解的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工厂方法注入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Spring 4.x </a:t>
            </a:r>
            <a:r>
              <a:rPr lang="zh-CN" altLang="en-US" sz="1800" b="1" dirty="0" smtClean="0">
                <a:solidFill>
                  <a:srgbClr val="0000FF"/>
                </a:solidFill>
                <a:latin typeface="Arial Unicode MS" pitchFamily="34" charset="-122"/>
                <a:ea typeface="Arial Unicode MS" pitchFamily="34" charset="-122"/>
                <a:cs typeface="Arial Unicode MS" pitchFamily="34" charset="-122"/>
              </a:rPr>
              <a:t>新特性：泛</a:t>
            </a:r>
            <a:r>
              <a:rPr lang="zh-CN" altLang="en-US" sz="1800" b="1" dirty="0">
                <a:solidFill>
                  <a:srgbClr val="0000FF"/>
                </a:solidFill>
                <a:latin typeface="Arial Unicode MS" pitchFamily="34" charset="-122"/>
                <a:ea typeface="Arial Unicode MS" pitchFamily="34" charset="-122"/>
                <a:cs typeface="Arial Unicode MS" pitchFamily="34" charset="-122"/>
              </a:rPr>
              <a:t>型依赖注入</a:t>
            </a:r>
            <a:endParaRPr lang="zh-CN" altLang="en-US" sz="1800" b="1" dirty="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532765" y="980440"/>
            <a:ext cx="9451975" cy="935990"/>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endParaRPr lang="zh-CN" altLang="en-US" dirty="0">
              <a:latin typeface="Arial Unicode MS" pitchFamily="34" charset="-122"/>
              <a:ea typeface="Arial Unicode MS" pitchFamily="34" charset="-122"/>
              <a:cs typeface="Arial Unicode MS" pitchFamily="34" charset="-122"/>
            </a:endParaRPr>
          </a:p>
        </p:txBody>
      </p:sp>
      <p:pic>
        <p:nvPicPr>
          <p:cNvPr id="30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9760" y="2132965"/>
            <a:ext cx="967867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510" y="723900"/>
            <a:ext cx="968629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泛型依赖</a:t>
            </a:r>
            <a:r>
              <a:rPr lang="zh-CN" altLang="en-US" dirty="0" smtClean="0">
                <a:latin typeface="Arial Unicode MS" pitchFamily="34" charset="-122"/>
                <a:ea typeface="Arial Unicode MS" pitchFamily="34" charset="-122"/>
                <a:cs typeface="Arial Unicode MS" pitchFamily="34" charset="-122"/>
              </a:rPr>
              <a:t>注入</a:t>
            </a:r>
            <a:endParaRPr lang="zh-CN" altLang="en-US" dirty="0">
              <a:latin typeface="Arial Unicode MS" pitchFamily="34" charset="-122"/>
              <a:ea typeface="Arial Unicode MS" pitchFamily="34" charset="-122"/>
              <a:cs typeface="Arial Unicode MS" pitchFamily="34" charset="-122"/>
            </a:endParaRPr>
          </a:p>
        </p:txBody>
      </p:sp>
      <p:sp>
        <p:nvSpPr>
          <p:cNvPr id="4" name="内容占位符 3"/>
          <p:cNvSpPr>
            <a:spLocks noGrp="1"/>
          </p:cNvSpPr>
          <p:nvPr>
            <p:ph idx="1"/>
          </p:nvPr>
        </p:nvSpPr>
        <p:spPr>
          <a:xfrm>
            <a:off x="525145" y="1844675"/>
            <a:ext cx="9768205" cy="1008380"/>
          </a:xfrm>
        </p:spPr>
        <p:txBody>
          <a:bodyPr>
            <a:normAutofit/>
          </a:bodyPr>
          <a:lstStyle/>
          <a:p>
            <a:r>
              <a:rPr lang="en-US" altLang="zh-CN" sz="2800" dirty="0" smtClean="0">
                <a:latin typeface="Arial Unicode MS" pitchFamily="34" charset="-122"/>
                <a:ea typeface="Arial Unicode MS" pitchFamily="34" charset="-122"/>
                <a:cs typeface="Arial Unicode MS" pitchFamily="34" charset="-122"/>
              </a:rPr>
              <a:t>Spring 4.x </a:t>
            </a:r>
            <a:r>
              <a:rPr lang="zh-CN" altLang="en-US" sz="2800" dirty="0" smtClean="0">
                <a:latin typeface="Arial Unicode MS" pitchFamily="34" charset="-122"/>
                <a:ea typeface="Arial Unicode MS" pitchFamily="34" charset="-122"/>
                <a:cs typeface="Arial Unicode MS" pitchFamily="34" charset="-122"/>
              </a:rPr>
              <a:t>中可以为子类注入子类对应的泛型类型的成员变量的引用</a:t>
            </a:r>
            <a:endParaRPr lang="zh-CN" altLang="en-US" sz="2800" dirty="0">
              <a:latin typeface="Arial Unicode MS" pitchFamily="34" charset="-122"/>
              <a:ea typeface="Arial Unicode MS" pitchFamily="34" charset="-122"/>
              <a:cs typeface="Arial Unicode MS" pitchFamily="34" charset="-122"/>
            </a:endParaRPr>
          </a:p>
        </p:txBody>
      </p:sp>
      <p:pic>
        <p:nvPicPr>
          <p:cNvPr id="1029"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5864" y="2853313"/>
            <a:ext cx="6087281"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095" y="718820"/>
            <a:ext cx="9704705" cy="1143000"/>
          </a:xfrm>
        </p:spPr>
        <p:txBody>
          <a:bodyPr/>
          <a:lstStyle/>
          <a:p>
            <a:r>
              <a:rPr lang="zh-CN" altLang="en-US" dirty="0" smtClean="0">
                <a:latin typeface="Arial Unicode MS" pitchFamily="34" charset="-122"/>
                <a:ea typeface="Arial Unicode MS" pitchFamily="34" charset="-122"/>
                <a:cs typeface="Arial Unicode MS" pitchFamily="34" charset="-122"/>
              </a:rPr>
              <a:t>整合多个配置文件</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06730" y="1988820"/>
            <a:ext cx="9837420" cy="165608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允许通过 </a:t>
            </a:r>
            <a:r>
              <a:rPr lang="en-US" altLang="zh-CN" sz="2400" dirty="0" smtClean="0">
                <a:latin typeface="Arial Unicode MS" pitchFamily="34" charset="-122"/>
                <a:ea typeface="Arial Unicode MS" pitchFamily="34" charset="-122"/>
                <a:cs typeface="Arial Unicode MS" pitchFamily="34" charset="-122"/>
              </a:rPr>
              <a:t>&lt;import&gt; </a:t>
            </a:r>
            <a:r>
              <a:rPr lang="zh-CN" altLang="en-US" sz="2400" dirty="0" smtClean="0">
                <a:latin typeface="Arial Unicode MS" pitchFamily="34" charset="-122"/>
                <a:ea typeface="Arial Unicode MS" pitchFamily="34" charset="-122"/>
                <a:cs typeface="Arial Unicode MS" pitchFamily="34" charset="-122"/>
              </a:rPr>
              <a:t>将多个（</a:t>
            </a:r>
            <a:r>
              <a:rPr lang="en-US" altLang="zh-CN" sz="2400" smtClean="0">
                <a:latin typeface="Arial Unicode MS" pitchFamily="34" charset="-122"/>
                <a:ea typeface="Arial Unicode MS" pitchFamily="34" charset="-122"/>
                <a:cs typeface="Arial Unicode MS" pitchFamily="34" charset="-122"/>
              </a:rPr>
              <a:t>spring</a:t>
            </a:r>
            <a:r>
              <a:rPr lang="zh-CN" altLang="en-US" sz="2400" smtClean="0">
                <a:latin typeface="Arial Unicode MS" pitchFamily="34" charset="-122"/>
                <a:ea typeface="Arial Unicode MS" pitchFamily="34" charset="-122"/>
                <a:cs typeface="Arial Unicode MS" pitchFamily="34" charset="-122"/>
              </a:rPr>
              <a:t>）配</a:t>
            </a:r>
            <a:r>
              <a:rPr lang="zh-CN" altLang="en-US" sz="2400" dirty="0" smtClean="0">
                <a:latin typeface="Arial Unicode MS" pitchFamily="34" charset="-122"/>
                <a:ea typeface="Arial Unicode MS" pitchFamily="34" charset="-122"/>
                <a:cs typeface="Arial Unicode MS" pitchFamily="34" charset="-122"/>
              </a:rPr>
              <a:t>置文件引入到一个文件中，进行配置文件的集成。这样在启动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容器时，仅需要指定这个合并好的配置文件就可以。</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a:t>
            </a:r>
            <a:r>
              <a:rPr lang="en-US" altLang="zh-CN" sz="2400" dirty="0" smtClean="0">
                <a:latin typeface="Arial Unicode MS" pitchFamily="34" charset="-122"/>
                <a:ea typeface="Arial Unicode MS" pitchFamily="34" charset="-122"/>
                <a:cs typeface="Arial Unicode MS" pitchFamily="34" charset="-122"/>
              </a:rPr>
              <a:t>mport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属性支持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的标准的路径资源</a:t>
            </a: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068105" y="2384425"/>
            <a:ext cx="8064500" cy="936625"/>
          </a:xfrm>
          <a:prstGeom prst="rect">
            <a:avLst/>
          </a:prstGeom>
          <a:noFill/>
        </p:spPr>
        <p:txBody>
          <a:bodyPr vert="horz" lIns="92075" tIns="46038" rIns="92075" bIns="46038" rtlCol="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6000" i="0" u="none" strike="noStrike" kern="1200" cap="none" spc="0" normalizeH="0" baseline="0" noProof="0" dirty="0" smtClean="0">
                <a:ln>
                  <a:noFill/>
                </a:ln>
                <a:solidFill>
                  <a:srgbClr val="00B050"/>
                </a:solidFill>
                <a:effectLst/>
                <a:uLnTx/>
                <a:uFillTx/>
                <a:latin typeface="Arial Unicode MS" pitchFamily="34" charset="-122"/>
                <a:ea typeface="Arial Unicode MS" pitchFamily="34" charset="-122"/>
                <a:cs typeface="Arial Unicode MS" pitchFamily="34" charset="-122"/>
              </a:rPr>
              <a:t>Spring AOP</a:t>
            </a:r>
            <a:endParaRPr kumimoji="0" lang="en-US" altLang="zh-CN" sz="6000" i="0" u="none" strike="noStrike" kern="1200" cap="none" spc="0" normalizeH="0" baseline="0" noProof="0" dirty="0" smtClean="0">
              <a:ln>
                <a:noFill/>
              </a:ln>
              <a:solidFill>
                <a:srgbClr val="00B050"/>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481965" y="692785"/>
            <a:ext cx="9811385" cy="1224280"/>
          </a:xfrm>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AOP </a:t>
            </a:r>
            <a:r>
              <a:rPr lang="zh-CN" altLang="en-US" sz="4800" dirty="0" smtClean="0">
                <a:latin typeface="Arial Unicode MS" pitchFamily="34" charset="-122"/>
                <a:ea typeface="Arial Unicode MS" pitchFamily="34" charset="-122"/>
                <a:cs typeface="Arial Unicode MS" pitchFamily="34" charset="-122"/>
              </a:rPr>
              <a:t>前奏</a:t>
            </a:r>
            <a:endParaRPr lang="zh-CN" altLang="en-US" sz="4800" dirty="0">
              <a:latin typeface="Arial Unicode MS" pitchFamily="34" charset="-122"/>
              <a:ea typeface="Arial Unicode MS" pitchFamily="34" charset="-122"/>
              <a:cs typeface="Arial Unicode MS" pitchFamily="34" charset="-122"/>
            </a:endParaRPr>
          </a:p>
        </p:txBody>
      </p:sp>
      <p:pic>
        <p:nvPicPr>
          <p:cNvPr id="675844" name="Picture 4"/>
          <p:cNvPicPr>
            <a:picLocks noChangeAspect="1" noChangeArrowheads="1"/>
          </p:cNvPicPr>
          <p:nvPr/>
        </p:nvPicPr>
        <p:blipFill>
          <a:blip r:embed="rId1" cstate="print"/>
          <a:srcRect/>
          <a:stretch>
            <a:fillRect/>
          </a:stretch>
        </p:blipFill>
        <p:spPr bwMode="auto">
          <a:xfrm>
            <a:off x="530920" y="2692518"/>
            <a:ext cx="3128962" cy="3600450"/>
          </a:xfrm>
          <a:prstGeom prst="rect">
            <a:avLst/>
          </a:prstGeom>
          <a:noFill/>
        </p:spPr>
      </p:pic>
      <p:sp>
        <p:nvSpPr>
          <p:cNvPr id="675845" name="Text Box 5"/>
          <p:cNvSpPr txBox="1">
            <a:spLocks noChangeArrowheads="1"/>
          </p:cNvSpPr>
          <p:nvPr/>
        </p:nvSpPr>
        <p:spPr bwMode="auto">
          <a:xfrm>
            <a:off x="3779830" y="2692518"/>
            <a:ext cx="5261004" cy="783590"/>
          </a:xfrm>
          <a:prstGeom prst="rect">
            <a:avLst/>
          </a:prstGeom>
          <a:solidFill>
            <a:srgbClr val="CCFFCC"/>
          </a:solidFill>
          <a:ln w="9525" algn="ctr">
            <a:noFill/>
            <a:miter lim="800000"/>
          </a:ln>
          <a:effectLst/>
        </p:spPr>
        <p:txBody>
          <a:bodyPr wrap="square">
            <a:spAutoFit/>
          </a:bodyPr>
          <a:lstStyle/>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日志：</a:t>
            </a:r>
            <a:r>
              <a:rPr lang="zh-CN" altLang="en-US" dirty="0">
                <a:latin typeface="Arial Unicode MS" pitchFamily="34" charset="-122"/>
                <a:ea typeface="Arial Unicode MS" pitchFamily="34" charset="-122"/>
                <a:cs typeface="Arial Unicode MS" pitchFamily="34" charset="-122"/>
              </a:rPr>
              <a:t>在程序执行期间追踪正在发生的活动</a:t>
            </a:r>
            <a:endParaRPr lang="zh-CN" altLang="en-US" dirty="0">
              <a:latin typeface="Arial Unicode MS" pitchFamily="34" charset="-122"/>
              <a:ea typeface="Arial Unicode MS" pitchFamily="34" charset="-122"/>
              <a:cs typeface="Arial Unicode MS" pitchFamily="34" charset="-122"/>
            </a:endParaRPr>
          </a:p>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验证：</a:t>
            </a:r>
            <a:r>
              <a:rPr lang="zh-CN" altLang="en-US" dirty="0">
                <a:latin typeface="Arial Unicode MS" pitchFamily="34" charset="-122"/>
                <a:ea typeface="Arial Unicode MS" pitchFamily="34" charset="-122"/>
                <a:cs typeface="Arial Unicode MS" pitchFamily="34" charset="-122"/>
              </a:rPr>
              <a:t>希望计算器只能处理正数的运算</a:t>
            </a:r>
            <a:endParaRPr lang="zh-CN" altLang="en-US" dirty="0">
              <a:latin typeface="Arial Unicode MS" pitchFamily="34" charset="-122"/>
              <a:ea typeface="Arial Unicode MS" pitchFamily="34" charset="-122"/>
              <a:cs typeface="Arial Unicode MS" pitchFamily="34" charset="-122"/>
            </a:endParaRPr>
          </a:p>
        </p:txBody>
      </p:sp>
      <p:sp>
        <p:nvSpPr>
          <p:cNvPr id="8" name="Rectangle 3"/>
          <p:cNvSpPr txBox="1">
            <a:spLocks noChangeArrowheads="1"/>
          </p:cNvSpPr>
          <p:nvPr/>
        </p:nvSpPr>
        <p:spPr>
          <a:xfrm>
            <a:off x="481965" y="1823720"/>
            <a:ext cx="7889240" cy="59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00" dirty="0" smtClean="0">
                <a:solidFill>
                  <a:srgbClr val="00B050"/>
                </a:solidFill>
                <a:latin typeface="Arial Unicode MS" pitchFamily="34" charset="-122"/>
                <a:ea typeface="Arial Unicode MS" pitchFamily="34" charset="-122"/>
                <a:cs typeface="Arial Unicode MS" pitchFamily="34" charset="-122"/>
              </a:rPr>
              <a:t>WHY </a:t>
            </a:r>
            <a:r>
              <a:rPr lang="zh-CN" altLang="en-US" sz="2600" dirty="0" smtClean="0">
                <a:solidFill>
                  <a:srgbClr val="00B050"/>
                </a:solidFill>
                <a:latin typeface="Arial Unicode MS" pitchFamily="34" charset="-122"/>
                <a:ea typeface="Arial Unicode MS" pitchFamily="34" charset="-122"/>
                <a:cs typeface="Arial Unicode MS" pitchFamily="34" charset="-122"/>
              </a:rPr>
              <a:t> </a:t>
            </a:r>
            <a:r>
              <a:rPr lang="en-US" altLang="zh-CN" sz="2600" dirty="0" smtClean="0">
                <a:solidFill>
                  <a:srgbClr val="00B050"/>
                </a:solidFill>
                <a:latin typeface="Arial Unicode MS" pitchFamily="34" charset="-122"/>
                <a:ea typeface="Arial Unicode MS" pitchFamily="34" charset="-122"/>
                <a:cs typeface="Arial Unicode MS" pitchFamily="34" charset="-122"/>
              </a:rPr>
              <a:t>AOP </a:t>
            </a:r>
            <a:r>
              <a:rPr lang="zh-CN" altLang="en-US" sz="2600" dirty="0" smtClean="0">
                <a:solidFill>
                  <a:srgbClr val="00B050"/>
                </a:solidFill>
                <a:latin typeface="Arial Unicode MS" pitchFamily="34" charset="-122"/>
                <a:ea typeface="Arial Unicode MS" pitchFamily="34" charset="-122"/>
                <a:cs typeface="Arial Unicode MS" pitchFamily="34" charset="-122"/>
              </a:rPr>
              <a:t>？</a:t>
            </a:r>
            <a:endParaRPr lang="zh-CN" altLang="en-US" sz="2600" dirty="0" smtClean="0">
              <a:solidFill>
                <a:srgbClr val="00B050"/>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8815" y="1550035"/>
            <a:ext cx="6578600" cy="506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4818" name="Rectangle 2"/>
          <p:cNvSpPr>
            <a:spLocks noGrp="1" noChangeArrowheads="1"/>
          </p:cNvSpPr>
          <p:nvPr>
            <p:ph type="title"/>
          </p:nvPr>
        </p:nvSpPr>
        <p:spPr>
          <a:xfrm>
            <a:off x="509905" y="692785"/>
            <a:ext cx="10071100" cy="857250"/>
          </a:xfrm>
        </p:spPr>
        <p:txBody>
          <a:bodyPr/>
          <a:lstStyle/>
          <a:p>
            <a:r>
              <a:rPr lang="zh-CN" altLang="en-US" dirty="0">
                <a:latin typeface="Arial Unicode MS" pitchFamily="34" charset="-122"/>
                <a:ea typeface="Arial Unicode MS" pitchFamily="34" charset="-122"/>
                <a:cs typeface="Arial Unicode MS" pitchFamily="34" charset="-122"/>
              </a:rPr>
              <a:t>代码实现片段</a:t>
            </a:r>
            <a:endParaRPr lang="zh-CN" altLang="en-US" dirty="0">
              <a:latin typeface="Arial Unicode MS" pitchFamily="34" charset="-122"/>
              <a:ea typeface="Arial Unicode MS" pitchFamily="34" charset="-122"/>
              <a:cs typeface="Arial Unicode MS" pitchFamily="34" charset="-122"/>
            </a:endParaRPr>
          </a:p>
        </p:txBody>
      </p:sp>
      <p:sp>
        <p:nvSpPr>
          <p:cNvPr id="2" name="矩形 1"/>
          <p:cNvSpPr/>
          <p:nvPr/>
        </p:nvSpPr>
        <p:spPr>
          <a:xfrm>
            <a:off x="1394235" y="2470774"/>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77755" y="3645024"/>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377755" y="6093296"/>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94235" y="4900827"/>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25780" y="771525"/>
            <a:ext cx="9767570" cy="857250"/>
          </a:xfrm>
        </p:spPr>
        <p:txBody>
          <a:bodyPr/>
          <a:lstStyle/>
          <a:p>
            <a:r>
              <a:rPr lang="zh-CN" altLang="en-US" dirty="0">
                <a:latin typeface="Arial Unicode MS" pitchFamily="34" charset="-122"/>
                <a:ea typeface="Arial Unicode MS" pitchFamily="34" charset="-122"/>
                <a:cs typeface="Arial Unicode MS" pitchFamily="34" charset="-122"/>
              </a:rPr>
              <a:t>使用动态</a:t>
            </a:r>
            <a:r>
              <a:rPr lang="zh-CN" altLang="en-US" dirty="0" smtClean="0">
                <a:latin typeface="Arial Unicode MS" pitchFamily="34" charset="-122"/>
                <a:ea typeface="Arial Unicode MS" pitchFamily="34" charset="-122"/>
                <a:cs typeface="Arial Unicode MS" pitchFamily="34" charset="-122"/>
              </a:rPr>
              <a:t>代理解决上述问题</a:t>
            </a:r>
            <a:endParaRPr lang="zh-CN" altLang="en-US" dirty="0">
              <a:latin typeface="Arial Unicode MS" pitchFamily="34" charset="-122"/>
              <a:ea typeface="Arial Unicode MS" pitchFamily="34" charset="-122"/>
              <a:cs typeface="Arial Unicode MS" pitchFamily="34" charset="-122"/>
            </a:endParaRPr>
          </a:p>
        </p:txBody>
      </p:sp>
      <p:sp>
        <p:nvSpPr>
          <p:cNvPr id="680963" name="Rectangle 3"/>
          <p:cNvSpPr>
            <a:spLocks noGrp="1" noChangeArrowheads="1"/>
          </p:cNvSpPr>
          <p:nvPr>
            <p:ph idx="1"/>
          </p:nvPr>
        </p:nvSpPr>
        <p:spPr>
          <a:xfrm>
            <a:off x="526415" y="1490345"/>
            <a:ext cx="9450070" cy="1597025"/>
          </a:xfrm>
        </p:spPr>
        <p:txBody>
          <a:bodyPr/>
          <a:lstStyle/>
          <a:p>
            <a:r>
              <a:rPr lang="zh-CN" altLang="en-US" sz="2400" dirty="0">
                <a:latin typeface="Arial Unicode MS" pitchFamily="34" charset="-122"/>
                <a:ea typeface="Arial Unicode MS" pitchFamily="34" charset="-122"/>
                <a:cs typeface="Arial Unicode MS" pitchFamily="34" charset="-122"/>
              </a:rPr>
              <a:t>代理设计模式的原理</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使用一个代理将对象包装起来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然后用该代理对象取代原始对象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任何对原始对象的调用都要通过代理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代理对象决定是否以及何时将方法调用转到原始对象上</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p:txBody>
      </p:sp>
      <p:sp>
        <p:nvSpPr>
          <p:cNvPr id="680964" name="Rectangle 4"/>
          <p:cNvSpPr>
            <a:spLocks noChangeArrowheads="1"/>
          </p:cNvSpPr>
          <p:nvPr/>
        </p:nvSpPr>
        <p:spPr bwMode="auto">
          <a:xfrm>
            <a:off x="1398905" y="4072845"/>
            <a:ext cx="1655763" cy="865188"/>
          </a:xfrm>
          <a:prstGeom prst="rect">
            <a:avLst/>
          </a:prstGeom>
          <a:noFill/>
          <a:ln w="9525" algn="ctr">
            <a:solidFill>
              <a:schemeClr val="tx1"/>
            </a:solidFill>
            <a:miter lim="800000"/>
          </a:ln>
          <a:effectLst/>
        </p:spPr>
        <p:txBody>
          <a:bodyPr wrap="none" anchor="ctr"/>
          <a:lstStyle/>
          <a:p>
            <a:pPr marL="342900" indent="-342900">
              <a:buFont typeface="Wingdings" panose="05000000000000000000" pitchFamily="2" charset="2"/>
              <a:buNone/>
            </a:pPr>
            <a:r>
              <a:rPr lang="zh-CN" altLang="en-US" dirty="0">
                <a:latin typeface="Arial Unicode MS" pitchFamily="34" charset="-122"/>
                <a:ea typeface="Arial Unicode MS" pitchFamily="34" charset="-122"/>
                <a:cs typeface="Arial Unicode MS" pitchFamily="34" charset="-122"/>
              </a:rPr>
              <a:t>调用者</a:t>
            </a:r>
            <a:endParaRPr lang="zh-CN" altLang="en-US" dirty="0">
              <a:latin typeface="Arial Unicode MS" pitchFamily="34" charset="-122"/>
              <a:ea typeface="Arial Unicode MS" pitchFamily="34" charset="-122"/>
              <a:cs typeface="Arial Unicode MS" pitchFamily="34" charset="-122"/>
            </a:endParaRPr>
          </a:p>
        </p:txBody>
      </p:sp>
      <p:sp>
        <p:nvSpPr>
          <p:cNvPr id="680965" name="Oval 5"/>
          <p:cNvSpPr>
            <a:spLocks noChangeArrowheads="1"/>
          </p:cNvSpPr>
          <p:nvPr/>
        </p:nvSpPr>
        <p:spPr bwMode="auto">
          <a:xfrm>
            <a:off x="4854893" y="3212420"/>
            <a:ext cx="2520950" cy="2520950"/>
          </a:xfrm>
          <a:prstGeom prst="ellipse">
            <a:avLst/>
          </a:prstGeom>
          <a:noFill/>
          <a:ln w="9525" algn="ctr">
            <a:solidFill>
              <a:schemeClr val="tx1"/>
            </a:solidFill>
            <a:rou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66" name="Oval 6"/>
          <p:cNvSpPr>
            <a:spLocks noChangeArrowheads="1"/>
          </p:cNvSpPr>
          <p:nvPr/>
        </p:nvSpPr>
        <p:spPr bwMode="auto">
          <a:xfrm>
            <a:off x="5621655" y="3953465"/>
            <a:ext cx="1008063" cy="1008063"/>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marL="342900" indent="-342900">
              <a:buFont typeface="Wingdings" panose="05000000000000000000" pitchFamily="2" charset="2"/>
              <a:buNone/>
            </a:pPr>
            <a:r>
              <a:rPr lang="zh-CN" altLang="en-US" sz="1800" b="1" dirty="0" smtClean="0">
                <a:latin typeface="Arial Unicode MS" pitchFamily="34" charset="-122"/>
                <a:ea typeface="Arial Unicode MS" pitchFamily="34" charset="-122"/>
                <a:cs typeface="Arial Unicode MS" pitchFamily="34" charset="-122"/>
              </a:rPr>
              <a:t>计算器</a:t>
            </a:r>
            <a:endParaRPr lang="zh-CN" altLang="en-US" sz="1800" b="1" dirty="0">
              <a:latin typeface="Arial Unicode MS" pitchFamily="34" charset="-122"/>
              <a:ea typeface="Arial Unicode MS" pitchFamily="34" charset="-122"/>
              <a:cs typeface="Arial Unicode MS" pitchFamily="34" charset="-122"/>
            </a:endParaRPr>
          </a:p>
        </p:txBody>
      </p:sp>
      <p:sp>
        <p:nvSpPr>
          <p:cNvPr id="680967" name="Text Box 7"/>
          <p:cNvSpPr txBox="1">
            <a:spLocks noChangeArrowheads="1"/>
          </p:cNvSpPr>
          <p:nvPr/>
        </p:nvSpPr>
        <p:spPr bwMode="auto">
          <a:xfrm>
            <a:off x="5418455" y="3585483"/>
            <a:ext cx="1403350" cy="368300"/>
          </a:xfrm>
          <a:prstGeom prst="rect">
            <a:avLst/>
          </a:prstGeom>
          <a:noFill/>
          <a:ln w="9525" algn="ctr">
            <a:noFill/>
            <a:miter lim="800000"/>
          </a:ln>
          <a:effectLst/>
        </p:spPr>
        <p:txBody>
          <a:bodyPr>
            <a:spAutoFit/>
          </a:bodyPr>
          <a:lstStyle/>
          <a:p>
            <a:pPr marL="342900" indent="-342900">
              <a:spcBef>
                <a:spcPct val="50000"/>
              </a:spcBef>
              <a:buFont typeface="Wingdings" panose="05000000000000000000" pitchFamily="2" charset="2"/>
              <a:buNone/>
            </a:pPr>
            <a:r>
              <a:rPr lang="zh-CN" altLang="en-US" b="1" dirty="0">
                <a:latin typeface="Arial Unicode MS" pitchFamily="34" charset="-122"/>
                <a:ea typeface="Arial Unicode MS" pitchFamily="34" charset="-122"/>
                <a:cs typeface="Arial Unicode MS" pitchFamily="34" charset="-122"/>
              </a:rPr>
              <a:t>日志代理</a:t>
            </a:r>
            <a:endParaRPr lang="zh-CN" altLang="en-US" b="1" dirty="0">
              <a:latin typeface="Arial Unicode MS" pitchFamily="34" charset="-122"/>
              <a:ea typeface="Arial Unicode MS" pitchFamily="34" charset="-122"/>
              <a:cs typeface="Arial Unicode MS" pitchFamily="34" charset="-122"/>
            </a:endParaRPr>
          </a:p>
        </p:txBody>
      </p:sp>
      <p:sp>
        <p:nvSpPr>
          <p:cNvPr id="680968" name="Line 8"/>
          <p:cNvSpPr>
            <a:spLocks noChangeShapeType="1"/>
          </p:cNvSpPr>
          <p:nvPr/>
        </p:nvSpPr>
        <p:spPr bwMode="auto">
          <a:xfrm>
            <a:off x="3054668" y="4222070"/>
            <a:ext cx="1198562" cy="0"/>
          </a:xfrm>
          <a:prstGeom prst="line">
            <a:avLst/>
          </a:prstGeom>
          <a:noFill/>
          <a:ln w="9525">
            <a:solidFill>
              <a:schemeClr val="tx1"/>
            </a:solidFill>
            <a:rou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69" name="Line 9"/>
          <p:cNvSpPr>
            <a:spLocks noChangeShapeType="1"/>
          </p:cNvSpPr>
          <p:nvPr/>
        </p:nvSpPr>
        <p:spPr bwMode="auto">
          <a:xfrm>
            <a:off x="4913630" y="4222070"/>
            <a:ext cx="792163" cy="0"/>
          </a:xfrm>
          <a:prstGeom prst="line">
            <a:avLst/>
          </a:prstGeom>
          <a:noFill/>
          <a:ln w="9525">
            <a:solidFill>
              <a:schemeClr val="tx1"/>
            </a:solidFill>
            <a:prstDash val="dash"/>
            <a:rou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0" name="Line 10"/>
          <p:cNvSpPr>
            <a:spLocks noChangeShapeType="1"/>
          </p:cNvSpPr>
          <p:nvPr/>
        </p:nvSpPr>
        <p:spPr bwMode="auto">
          <a:xfrm flipH="1">
            <a:off x="4854893" y="4580845"/>
            <a:ext cx="792162" cy="0"/>
          </a:xfrm>
          <a:prstGeom prst="line">
            <a:avLst/>
          </a:prstGeom>
          <a:noFill/>
          <a:ln w="9525">
            <a:solidFill>
              <a:schemeClr val="tx1"/>
            </a:solidFill>
            <a:prstDash val="dash"/>
            <a:rou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1" name="Line 11"/>
          <p:cNvSpPr>
            <a:spLocks noChangeShapeType="1"/>
          </p:cNvSpPr>
          <p:nvPr/>
        </p:nvSpPr>
        <p:spPr bwMode="auto">
          <a:xfrm flipH="1">
            <a:off x="3054668" y="4580845"/>
            <a:ext cx="1198562" cy="0"/>
          </a:xfrm>
          <a:prstGeom prst="line">
            <a:avLst/>
          </a:prstGeom>
          <a:noFill/>
          <a:ln w="9525">
            <a:solidFill>
              <a:schemeClr val="tx1"/>
            </a:solidFill>
            <a:rou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2" name="Oval 12"/>
          <p:cNvSpPr>
            <a:spLocks noChangeArrowheads="1"/>
          </p:cNvSpPr>
          <p:nvPr/>
        </p:nvSpPr>
        <p:spPr bwMode="auto">
          <a:xfrm>
            <a:off x="4253230" y="2559958"/>
            <a:ext cx="3744913" cy="3744912"/>
          </a:xfrm>
          <a:prstGeom prst="ellipse">
            <a:avLst/>
          </a:prstGeom>
          <a:noFill/>
          <a:ln w="9525" algn="ctr">
            <a:solidFill>
              <a:schemeClr val="tx1"/>
            </a:solidFill>
            <a:rou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73" name="Text Box 13"/>
          <p:cNvSpPr txBox="1">
            <a:spLocks noChangeArrowheads="1"/>
          </p:cNvSpPr>
          <p:nvPr/>
        </p:nvSpPr>
        <p:spPr bwMode="auto">
          <a:xfrm>
            <a:off x="5431155" y="2780620"/>
            <a:ext cx="1403350" cy="368300"/>
          </a:xfrm>
          <a:prstGeom prst="rect">
            <a:avLst/>
          </a:prstGeom>
          <a:noFill/>
          <a:ln w="9525" algn="ctr">
            <a:noFill/>
            <a:miter lim="800000"/>
          </a:ln>
          <a:effectLst/>
        </p:spPr>
        <p:txBody>
          <a:bodyPr>
            <a:spAutoFit/>
          </a:bodyPr>
          <a:lstStyle/>
          <a:p>
            <a:pPr marL="342900" indent="-342900">
              <a:spcBef>
                <a:spcPct val="50000"/>
              </a:spcBef>
              <a:buFont typeface="Wingdings" panose="05000000000000000000" pitchFamily="2" charset="2"/>
              <a:buNone/>
            </a:pPr>
            <a:r>
              <a:rPr lang="zh-CN" altLang="en-US" b="1" dirty="0">
                <a:latin typeface="Arial Unicode MS" pitchFamily="34" charset="-122"/>
                <a:ea typeface="Arial Unicode MS" pitchFamily="34" charset="-122"/>
                <a:cs typeface="Arial Unicode MS" pitchFamily="34" charset="-122"/>
              </a:rPr>
              <a:t>验证代理</a:t>
            </a:r>
            <a:endParaRPr lang="zh-CN" altLang="en-US" b="1" dirty="0">
              <a:latin typeface="Arial Unicode MS" pitchFamily="34" charset="-122"/>
              <a:ea typeface="Arial Unicode MS" pitchFamily="34" charset="-122"/>
              <a:cs typeface="Arial Unicode MS" pitchFamily="34" charset="-122"/>
            </a:endParaRPr>
          </a:p>
        </p:txBody>
      </p:sp>
      <p:sp>
        <p:nvSpPr>
          <p:cNvPr id="680974" name="Line 14"/>
          <p:cNvSpPr>
            <a:spLocks noChangeShapeType="1"/>
          </p:cNvSpPr>
          <p:nvPr/>
        </p:nvSpPr>
        <p:spPr bwMode="auto">
          <a:xfrm>
            <a:off x="4253230" y="4228420"/>
            <a:ext cx="647700" cy="0"/>
          </a:xfrm>
          <a:prstGeom prst="line">
            <a:avLst/>
          </a:prstGeom>
          <a:noFill/>
          <a:ln w="9525">
            <a:solidFill>
              <a:schemeClr val="tx1"/>
            </a:solidFill>
            <a:prstDash val="dash"/>
            <a:rou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5" name="Line 15"/>
          <p:cNvSpPr>
            <a:spLocks noChangeShapeType="1"/>
          </p:cNvSpPr>
          <p:nvPr/>
        </p:nvSpPr>
        <p:spPr bwMode="auto">
          <a:xfrm>
            <a:off x="4253230" y="4588783"/>
            <a:ext cx="647700" cy="0"/>
          </a:xfrm>
          <a:prstGeom prst="line">
            <a:avLst/>
          </a:prstGeom>
          <a:noFill/>
          <a:ln w="9525">
            <a:solidFill>
              <a:schemeClr val="tx1"/>
            </a:solidFill>
            <a:prstDash val="dash"/>
            <a:rou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6" name="Line 16"/>
          <p:cNvSpPr>
            <a:spLocks noChangeShapeType="1"/>
          </p:cNvSpPr>
          <p:nvPr/>
        </p:nvSpPr>
        <p:spPr bwMode="auto">
          <a:xfrm>
            <a:off x="3532505" y="3856945"/>
            <a:ext cx="720725" cy="358775"/>
          </a:xfrm>
          <a:prstGeom prst="line">
            <a:avLst/>
          </a:prstGeom>
          <a:noFill/>
          <a:ln w="9525">
            <a:solidFill>
              <a:schemeClr val="tx1"/>
            </a:solidFill>
            <a:rou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7" name="Text Box 17"/>
          <p:cNvSpPr txBox="1">
            <a:spLocks noChangeArrowheads="1"/>
          </p:cNvSpPr>
          <p:nvPr/>
        </p:nvSpPr>
        <p:spPr bwMode="auto">
          <a:xfrm>
            <a:off x="2308543" y="3633108"/>
            <a:ext cx="1225550" cy="368300"/>
          </a:xfrm>
          <a:prstGeom prst="rect">
            <a:avLst/>
          </a:prstGeom>
          <a:noFill/>
          <a:ln w="9525" algn="ctr">
            <a:noFill/>
            <a:miter lim="800000"/>
          </a:ln>
          <a:effectLst/>
        </p:spPr>
        <p:txBody>
          <a:bodyPr>
            <a:spAutoFit/>
          </a:bodyPr>
          <a:lstStyle/>
          <a:p>
            <a:pPr marL="342900" indent="-342900">
              <a:spcBef>
                <a:spcPct val="50000"/>
              </a:spcBef>
              <a:buFont typeface="Wingdings" panose="05000000000000000000" pitchFamily="2" charset="2"/>
              <a:buNone/>
            </a:pPr>
            <a:r>
              <a:rPr lang="zh-CN" altLang="en-US">
                <a:latin typeface="Arial Unicode MS" pitchFamily="34" charset="-122"/>
                <a:ea typeface="Arial Unicode MS" pitchFamily="34" charset="-122"/>
                <a:cs typeface="Arial Unicode MS" pitchFamily="34" charset="-122"/>
              </a:rPr>
              <a:t>参数验证</a:t>
            </a:r>
            <a:endParaRPr lang="zh-CN" altLang="en-US">
              <a:latin typeface="Arial Unicode MS" pitchFamily="34" charset="-122"/>
              <a:ea typeface="Arial Unicode MS" pitchFamily="34" charset="-122"/>
              <a:cs typeface="Arial Unicode MS" pitchFamily="34" charset="-122"/>
            </a:endParaRPr>
          </a:p>
        </p:txBody>
      </p:sp>
      <p:sp>
        <p:nvSpPr>
          <p:cNvPr id="680980" name="Text Box 20"/>
          <p:cNvSpPr txBox="1">
            <a:spLocks noChangeArrowheads="1"/>
          </p:cNvSpPr>
          <p:nvPr/>
        </p:nvSpPr>
        <p:spPr bwMode="auto">
          <a:xfrm>
            <a:off x="1710055" y="3274333"/>
            <a:ext cx="2017713" cy="368300"/>
          </a:xfrm>
          <a:prstGeom prst="rect">
            <a:avLst/>
          </a:prstGeom>
          <a:noFill/>
          <a:ln w="9525" algn="ctr">
            <a:noFill/>
            <a:miter lim="800000"/>
          </a:ln>
          <a:effectLst/>
        </p:spPr>
        <p:txBody>
          <a:bodyPr>
            <a:spAutoFit/>
          </a:bodyPr>
          <a:lstStyle/>
          <a:p>
            <a:pPr marL="342900" indent="-342900">
              <a:spcBef>
                <a:spcPct val="50000"/>
              </a:spcBef>
              <a:buFont typeface="Wingdings" panose="05000000000000000000" pitchFamily="2" charset="2"/>
              <a:buNone/>
            </a:pPr>
            <a:r>
              <a:rPr lang="zh-CN" altLang="en-US" dirty="0">
                <a:latin typeface="Arial Unicode MS" pitchFamily="34" charset="-122"/>
                <a:ea typeface="Arial Unicode MS" pitchFamily="34" charset="-122"/>
                <a:cs typeface="Arial Unicode MS" pitchFamily="34" charset="-122"/>
              </a:rPr>
              <a:t>方法日志开始</a:t>
            </a:r>
            <a:endParaRPr lang="zh-CN" altLang="en-US" dirty="0">
              <a:latin typeface="Arial Unicode MS" pitchFamily="34" charset="-122"/>
              <a:ea typeface="Arial Unicode MS" pitchFamily="34" charset="-122"/>
              <a:cs typeface="Arial Unicode MS" pitchFamily="34" charset="-122"/>
            </a:endParaRPr>
          </a:p>
        </p:txBody>
      </p:sp>
      <p:sp>
        <p:nvSpPr>
          <p:cNvPr id="680981" name="Line 21"/>
          <p:cNvSpPr>
            <a:spLocks noChangeShapeType="1"/>
          </p:cNvSpPr>
          <p:nvPr/>
        </p:nvSpPr>
        <p:spPr bwMode="auto">
          <a:xfrm>
            <a:off x="3532505" y="3496583"/>
            <a:ext cx="1368425" cy="719137"/>
          </a:xfrm>
          <a:prstGeom prst="line">
            <a:avLst/>
          </a:prstGeom>
          <a:noFill/>
          <a:ln w="9525">
            <a:solidFill>
              <a:schemeClr val="tx1"/>
            </a:solidFill>
            <a:rou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82" name="Text Box 22"/>
          <p:cNvSpPr txBox="1">
            <a:spLocks noChangeArrowheads="1"/>
          </p:cNvSpPr>
          <p:nvPr/>
        </p:nvSpPr>
        <p:spPr bwMode="auto">
          <a:xfrm>
            <a:off x="1959293" y="5133295"/>
            <a:ext cx="1801812" cy="368300"/>
          </a:xfrm>
          <a:prstGeom prst="rect">
            <a:avLst/>
          </a:prstGeom>
          <a:noFill/>
          <a:ln w="9525" algn="ctr">
            <a:noFill/>
            <a:miter lim="800000"/>
          </a:ln>
          <a:effectLst/>
        </p:spPr>
        <p:txBody>
          <a:bodyPr>
            <a:spAutoFit/>
          </a:bodyPr>
          <a:lstStyle/>
          <a:p>
            <a:pPr marL="342900" indent="-342900">
              <a:spcBef>
                <a:spcPct val="50000"/>
              </a:spcBef>
              <a:buFont typeface="Wingdings" panose="05000000000000000000" pitchFamily="2" charset="2"/>
              <a:buNone/>
            </a:pPr>
            <a:r>
              <a:rPr lang="zh-CN" altLang="en-US">
                <a:latin typeface="Arial Unicode MS" pitchFamily="34" charset="-122"/>
                <a:ea typeface="Arial Unicode MS" pitchFamily="34" charset="-122"/>
                <a:cs typeface="Arial Unicode MS" pitchFamily="34" charset="-122"/>
              </a:rPr>
              <a:t>方法日志结束</a:t>
            </a:r>
            <a:endParaRPr lang="zh-CN" altLang="en-US">
              <a:latin typeface="Arial Unicode MS" pitchFamily="34" charset="-122"/>
              <a:ea typeface="Arial Unicode MS" pitchFamily="34" charset="-122"/>
              <a:cs typeface="Arial Unicode MS" pitchFamily="34" charset="-122"/>
            </a:endParaRPr>
          </a:p>
        </p:txBody>
      </p:sp>
      <p:sp>
        <p:nvSpPr>
          <p:cNvPr id="680983" name="Line 23"/>
          <p:cNvSpPr>
            <a:spLocks noChangeShapeType="1"/>
          </p:cNvSpPr>
          <p:nvPr/>
        </p:nvSpPr>
        <p:spPr bwMode="auto">
          <a:xfrm flipV="1">
            <a:off x="3532505" y="4576083"/>
            <a:ext cx="1368425" cy="576262"/>
          </a:xfrm>
          <a:prstGeom prst="line">
            <a:avLst/>
          </a:prstGeom>
          <a:noFill/>
          <a:ln w="9525">
            <a:solidFill>
              <a:schemeClr val="tx1"/>
            </a:solidFill>
            <a:rou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512445" y="548640"/>
            <a:ext cx="10048875" cy="1440180"/>
          </a:xfrm>
        </p:spPr>
        <p:txBody>
          <a:bodyPr>
            <a:normAutofit/>
          </a:bodyPr>
          <a:lstStyle/>
          <a:p>
            <a:r>
              <a:rPr lang="en-US" altLang="zh-CN" sz="4000" dirty="0" err="1" smtClean="0">
                <a:latin typeface="Arial Unicode MS" pitchFamily="34" charset="-122"/>
                <a:ea typeface="Arial Unicode MS" pitchFamily="34" charset="-122"/>
                <a:cs typeface="Arial Unicode MS" pitchFamily="34" charset="-122"/>
              </a:rPr>
              <a:t>CalculatorLoggingHandler</a:t>
            </a:r>
            <a:endParaRPr lang="en-US" altLang="zh-CN" sz="4000" dirty="0">
              <a:latin typeface="Arial Unicode MS" pitchFamily="34" charset="-122"/>
              <a:ea typeface="Arial Unicode MS" pitchFamily="34" charset="-122"/>
              <a:cs typeface="Arial Unicode MS" pitchFamily="34" charset="-122"/>
            </a:endParaRPr>
          </a:p>
        </p:txBody>
      </p:sp>
      <p:pic>
        <p:nvPicPr>
          <p:cNvPr id="679940" name="Picture 4"/>
          <p:cNvPicPr>
            <a:picLocks noChangeAspect="1" noChangeArrowheads="1"/>
          </p:cNvPicPr>
          <p:nvPr/>
        </p:nvPicPr>
        <p:blipFill>
          <a:blip r:embed="rId1" cstate="print"/>
          <a:srcRect/>
          <a:stretch>
            <a:fillRect/>
          </a:stretch>
        </p:blipFill>
        <p:spPr bwMode="auto">
          <a:xfrm>
            <a:off x="740212" y="1454869"/>
            <a:ext cx="8137525" cy="4721225"/>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495300" y="631825"/>
            <a:ext cx="10086975" cy="1440180"/>
          </a:xfrm>
        </p:spPr>
        <p:txBody>
          <a:bodyPr/>
          <a:lstStyle/>
          <a:p>
            <a:r>
              <a:rPr lang="en-US" altLang="en-US" dirty="0" err="1" smtClean="0">
                <a:latin typeface="+mn-ea"/>
                <a:ea typeface="+mn-ea"/>
              </a:rPr>
              <a:t>CalculatorValidationHandler</a:t>
            </a:r>
            <a:endParaRPr lang="en-US" altLang="zh-CN" dirty="0">
              <a:latin typeface="+mn-ea"/>
              <a:ea typeface="+mn-ea"/>
            </a:endParaRPr>
          </a:p>
        </p:txBody>
      </p:sp>
      <p:pic>
        <p:nvPicPr>
          <p:cNvPr id="678916" name="Picture 4"/>
          <p:cNvPicPr>
            <a:picLocks noChangeAspect="1" noChangeArrowheads="1"/>
          </p:cNvPicPr>
          <p:nvPr/>
        </p:nvPicPr>
        <p:blipFill>
          <a:blip r:embed="rId1" cstate="print"/>
          <a:srcRect/>
          <a:stretch>
            <a:fillRect/>
          </a:stretch>
        </p:blipFill>
        <p:spPr bwMode="auto">
          <a:xfrm>
            <a:off x="715010" y="1479233"/>
            <a:ext cx="5976938" cy="4824412"/>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514985" y="692785"/>
            <a:ext cx="9901555" cy="857250"/>
          </a:xfrm>
        </p:spPr>
        <p:txBody>
          <a:bodyPr/>
          <a:lstStyle/>
          <a:p>
            <a:r>
              <a:rPr lang="zh-CN" altLang="en-US" dirty="0">
                <a:latin typeface="Arial Unicode MS" pitchFamily="34" charset="-122"/>
                <a:ea typeface="Arial Unicode MS" pitchFamily="34" charset="-122"/>
                <a:cs typeface="Arial Unicode MS" pitchFamily="34" charset="-122"/>
              </a:rPr>
              <a:t>测试代码</a:t>
            </a:r>
            <a:endParaRPr lang="zh-CN" altLang="en-US" dirty="0">
              <a:latin typeface="Arial Unicode MS" pitchFamily="34" charset="-122"/>
              <a:ea typeface="Arial Unicode MS" pitchFamily="34" charset="-122"/>
              <a:cs typeface="Arial Unicode MS" pitchFamily="34" charset="-122"/>
            </a:endParaRPr>
          </a:p>
        </p:txBody>
      </p:sp>
      <p:pic>
        <p:nvPicPr>
          <p:cNvPr id="688132" name="Picture 4"/>
          <p:cNvPicPr>
            <a:picLocks noChangeAspect="1" noChangeArrowheads="1"/>
          </p:cNvPicPr>
          <p:nvPr/>
        </p:nvPicPr>
        <p:blipFill>
          <a:blip r:embed="rId1" cstate="print"/>
          <a:srcRect/>
          <a:stretch>
            <a:fillRect/>
          </a:stretch>
        </p:blipFill>
        <p:spPr bwMode="auto">
          <a:xfrm>
            <a:off x="655928" y="1550023"/>
            <a:ext cx="6553200" cy="2513012"/>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481965" y="732790"/>
            <a:ext cx="9954895" cy="857250"/>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简介</a:t>
            </a:r>
            <a:endParaRPr lang="zh-CN" altLang="en-US" dirty="0">
              <a:latin typeface="Arial Unicode MS" pitchFamily="34" charset="-122"/>
              <a:ea typeface="Arial Unicode MS" pitchFamily="34" charset="-122"/>
              <a:cs typeface="Arial Unicode MS" pitchFamily="34" charset="-122"/>
            </a:endParaRPr>
          </a:p>
        </p:txBody>
      </p:sp>
      <p:sp>
        <p:nvSpPr>
          <p:cNvPr id="687107" name="Rectangle 3"/>
          <p:cNvSpPr>
            <a:spLocks noGrp="1" noChangeArrowheads="1"/>
          </p:cNvSpPr>
          <p:nvPr>
            <p:ph idx="1"/>
          </p:nvPr>
        </p:nvSpPr>
        <p:spPr>
          <a:xfrm>
            <a:off x="482600" y="1628775"/>
            <a:ext cx="9718040" cy="4706620"/>
          </a:xfrm>
          <a:solidFill>
            <a:schemeClr val="bg1"/>
          </a:solidFill>
        </p:spPr>
        <p:txBody>
          <a:bodyPr/>
          <a:lstStyle/>
          <a:p>
            <a:r>
              <a:rPr lang="en-US" altLang="zh-CN" sz="2400" dirty="0">
                <a:latin typeface="Arial Unicode MS" pitchFamily="34" charset="-122"/>
                <a:ea typeface="Arial Unicode MS" pitchFamily="34" charset="-122"/>
                <a:cs typeface="Arial Unicode MS" pitchFamily="34" charset="-122"/>
              </a:rPr>
              <a:t>AOP(Aspect-Oriented Programming, </a:t>
            </a:r>
            <a:r>
              <a:rPr lang="zh-CN" altLang="en-US" sz="24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是一种新的方法论</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是对传统 </a:t>
            </a:r>
            <a:r>
              <a:rPr lang="en-US" altLang="zh-CN" sz="2400" dirty="0">
                <a:latin typeface="Arial Unicode MS" pitchFamily="34" charset="-122"/>
                <a:ea typeface="Arial Unicode MS" pitchFamily="34" charset="-122"/>
                <a:cs typeface="Arial Unicode MS" pitchFamily="34" charset="-122"/>
              </a:rPr>
              <a:t>OOP(Object-Oriented Programming, </a:t>
            </a:r>
            <a:r>
              <a:rPr lang="zh-CN" altLang="en-US" sz="2400" dirty="0">
                <a:latin typeface="Arial Unicode MS" pitchFamily="34" charset="-122"/>
                <a:ea typeface="Arial Unicode MS" pitchFamily="34" charset="-122"/>
                <a:cs typeface="Arial Unicode MS" pitchFamily="34" charset="-122"/>
              </a:rPr>
              <a:t>面向对象编程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的补充</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AOP </a:t>
            </a:r>
            <a:r>
              <a:rPr lang="zh-CN" altLang="en-US" sz="2400" dirty="0" smtClean="0">
                <a:latin typeface="Arial Unicode MS" pitchFamily="34" charset="-122"/>
                <a:ea typeface="Arial Unicode MS" pitchFamily="34" charset="-122"/>
                <a:cs typeface="Arial Unicode MS" pitchFamily="34" charset="-122"/>
              </a:rPr>
              <a:t>的主要编程对象是</a:t>
            </a:r>
            <a:r>
              <a:rPr lang="zh-CN" altLang="en-US" sz="2400" b="1" dirty="0" smtClean="0">
                <a:solidFill>
                  <a:srgbClr val="0000FF"/>
                </a:solidFill>
                <a:latin typeface="Arial Unicode MS" pitchFamily="34" charset="-122"/>
                <a:ea typeface="Arial Unicode MS" pitchFamily="34" charset="-122"/>
                <a:cs typeface="Arial Unicode MS" pitchFamily="34" charset="-122"/>
              </a:rPr>
              <a:t>切面</a:t>
            </a:r>
            <a:r>
              <a:rPr lang="en-US" altLang="zh-CN" sz="2400" dirty="0" smtClean="0">
                <a:latin typeface="Arial Unicode MS" pitchFamily="34" charset="-122"/>
                <a:ea typeface="Arial Unicode MS" pitchFamily="34" charset="-122"/>
                <a:cs typeface="Arial Unicode MS" pitchFamily="34" charset="-122"/>
              </a:rPr>
              <a:t>(aspect), </a:t>
            </a:r>
            <a:r>
              <a:rPr lang="zh-CN" altLang="en-US" sz="2400" dirty="0">
                <a:latin typeface="Arial Unicode MS" pitchFamily="34" charset="-122"/>
                <a:ea typeface="Arial Unicode MS" pitchFamily="34" charset="-122"/>
                <a:cs typeface="Arial Unicode MS" pitchFamily="34" charset="-122"/>
              </a:rPr>
              <a:t>而</a:t>
            </a:r>
            <a:r>
              <a:rPr lang="zh-CN" altLang="en-US" sz="2400" b="1" dirty="0">
                <a:solidFill>
                  <a:srgbClr val="0000FF"/>
                </a:solidFill>
                <a:latin typeface="Arial Unicode MS" pitchFamily="34" charset="-122"/>
                <a:ea typeface="Arial Unicode MS" pitchFamily="34" charset="-122"/>
                <a:cs typeface="Arial Unicode MS" pitchFamily="34" charset="-122"/>
              </a:rPr>
              <a:t>切面模块化横切关注点</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在应用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编程时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仍然</a:t>
            </a:r>
            <a:r>
              <a:rPr lang="zh-CN" altLang="en-US" sz="2400" dirty="0" smtClean="0">
                <a:latin typeface="Arial Unicode MS" pitchFamily="34" charset="-122"/>
                <a:ea typeface="Arial Unicode MS" pitchFamily="34" charset="-122"/>
                <a:cs typeface="Arial Unicode MS" pitchFamily="34" charset="-122"/>
              </a:rPr>
              <a:t>需要</a:t>
            </a:r>
            <a:r>
              <a:rPr lang="zh-CN" altLang="en-US" sz="2400" b="1" dirty="0" smtClean="0">
                <a:solidFill>
                  <a:srgbClr val="0000FF"/>
                </a:solidFill>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公共功能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但可以明确的定义这个功能在哪里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以什么方式应用</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并且不必修改受影响的类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这样一来</a:t>
            </a:r>
            <a:r>
              <a:rPr lang="zh-CN" altLang="en-US" sz="2400" b="1" dirty="0">
                <a:solidFill>
                  <a:srgbClr val="0000FF"/>
                </a:solidFill>
                <a:latin typeface="Arial Unicode MS" pitchFamily="34" charset="-122"/>
                <a:ea typeface="Arial Unicode MS" pitchFamily="34" charset="-122"/>
                <a:cs typeface="Arial Unicode MS" pitchFamily="34" charset="-122"/>
              </a:rPr>
              <a:t>横切关注点就被模块化到特殊的对象</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里</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的好处</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每个事物逻辑位于一个位置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代码不分散</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便于维护和升级</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业务模块更简洁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只包含核心业务代码</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55821" y="2287592"/>
            <a:ext cx="8283583" cy="1470025"/>
          </a:xfrm>
        </p:spPr>
        <p:txBody>
          <a:bodyPr>
            <a:normAutofit/>
          </a:bodyPr>
          <a:lstStyle/>
          <a:p>
            <a:r>
              <a:rPr lang="en-US" altLang="zh-CN" sz="6000" dirty="0" smtClean="0">
                <a:solidFill>
                  <a:srgbClr val="00B050"/>
                </a:solidFill>
                <a:latin typeface="Arial Unicode MS" pitchFamily="34" charset="-122"/>
                <a:ea typeface="Arial Unicode MS" pitchFamily="34" charset="-122"/>
                <a:cs typeface="Arial Unicode MS" pitchFamily="34" charset="-122"/>
              </a:rPr>
              <a:t>Spring </a:t>
            </a:r>
            <a:r>
              <a:rPr lang="zh-CN" altLang="en-US" sz="6000" dirty="0" smtClean="0">
                <a:solidFill>
                  <a:srgbClr val="00B050"/>
                </a:solidFill>
                <a:latin typeface="Arial Unicode MS" pitchFamily="34" charset="-122"/>
                <a:ea typeface="Arial Unicode MS" pitchFamily="34" charset="-122"/>
                <a:cs typeface="Arial Unicode MS" pitchFamily="34" charset="-122"/>
              </a:rPr>
              <a:t>中的 </a:t>
            </a:r>
            <a:r>
              <a:rPr lang="en-US" altLang="zh-CN" sz="6000" dirty="0" smtClean="0">
                <a:solidFill>
                  <a:srgbClr val="00B050"/>
                </a:solidFill>
                <a:latin typeface="Arial Unicode MS" pitchFamily="34" charset="-122"/>
                <a:ea typeface="Arial Unicode MS" pitchFamily="34" charset="-122"/>
                <a:cs typeface="Arial Unicode MS" pitchFamily="34" charset="-122"/>
              </a:rPr>
              <a:t>Bean </a:t>
            </a:r>
            <a:r>
              <a:rPr lang="zh-CN" altLang="en-US" sz="6000" dirty="0" smtClean="0">
                <a:solidFill>
                  <a:srgbClr val="00B050"/>
                </a:solidFill>
                <a:latin typeface="Arial Unicode MS" pitchFamily="34" charset="-122"/>
                <a:ea typeface="Arial Unicode MS" pitchFamily="34" charset="-122"/>
                <a:cs typeface="Arial Unicode MS" pitchFamily="34" charset="-122"/>
              </a:rPr>
              <a:t>配置</a:t>
            </a:r>
            <a:endParaRPr lang="zh-CN" altLang="en-US" sz="6000" dirty="0" smtClean="0">
              <a:solidFill>
                <a:srgbClr val="00B050"/>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270" y="629920"/>
            <a:ext cx="9999980" cy="1143000"/>
          </a:xfrm>
        </p:spPr>
        <p:txBody>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34" name="矩形 33"/>
          <p:cNvSpPr/>
          <p:nvPr/>
        </p:nvSpPr>
        <p:spPr>
          <a:xfrm>
            <a:off x="846510" y="190427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35" name="矩形 34"/>
          <p:cNvSpPr/>
          <p:nvPr/>
        </p:nvSpPr>
        <p:spPr>
          <a:xfrm>
            <a:off x="846510" y="240832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前置日志</a:t>
            </a:r>
            <a:endParaRPr lang="zh-CN" altLang="en-US" dirty="0">
              <a:latin typeface="Arial Unicode MS" pitchFamily="34" charset="-122"/>
              <a:ea typeface="Arial Unicode MS" pitchFamily="34" charset="-122"/>
              <a:cs typeface="Arial Unicode MS" pitchFamily="34" charset="-122"/>
            </a:endParaRPr>
          </a:p>
        </p:txBody>
      </p:sp>
      <p:sp>
        <p:nvSpPr>
          <p:cNvPr id="36" name="矩形 35"/>
          <p:cNvSpPr/>
          <p:nvPr/>
        </p:nvSpPr>
        <p:spPr>
          <a:xfrm>
            <a:off x="846510" y="29123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7" name="矩形 36"/>
          <p:cNvSpPr/>
          <p:nvPr/>
        </p:nvSpPr>
        <p:spPr>
          <a:xfrm>
            <a:off x="846510" y="341644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后置日志</a:t>
            </a:r>
            <a:endParaRPr lang="zh-CN" altLang="en-US" dirty="0">
              <a:latin typeface="Arial Unicode MS" pitchFamily="34" charset="-122"/>
              <a:ea typeface="Arial Unicode MS" pitchFamily="34" charset="-122"/>
              <a:cs typeface="Arial Unicode MS" pitchFamily="34" charset="-122"/>
            </a:endParaRPr>
          </a:p>
        </p:txBody>
      </p:sp>
      <p:sp>
        <p:nvSpPr>
          <p:cNvPr id="38" name="矩形 37"/>
          <p:cNvSpPr/>
          <p:nvPr/>
        </p:nvSpPr>
        <p:spPr>
          <a:xfrm>
            <a:off x="4446910" y="190427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39" name="矩形 38"/>
          <p:cNvSpPr/>
          <p:nvPr/>
        </p:nvSpPr>
        <p:spPr>
          <a:xfrm>
            <a:off x="4446910" y="240832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endParaRPr lang="zh-CN" altLang="en-US" dirty="0">
              <a:latin typeface="Arial Unicode MS" pitchFamily="34" charset="-122"/>
              <a:ea typeface="Arial Unicode MS" pitchFamily="34" charset="-122"/>
              <a:cs typeface="Arial Unicode MS" pitchFamily="34" charset="-122"/>
            </a:endParaRPr>
          </a:p>
        </p:txBody>
      </p:sp>
      <p:sp>
        <p:nvSpPr>
          <p:cNvPr id="40" name="矩形 39"/>
          <p:cNvSpPr/>
          <p:nvPr/>
        </p:nvSpPr>
        <p:spPr>
          <a:xfrm>
            <a:off x="4446910" y="29123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1" name="矩形 40"/>
          <p:cNvSpPr/>
          <p:nvPr/>
        </p:nvSpPr>
        <p:spPr>
          <a:xfrm>
            <a:off x="4446910" y="341644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endParaRPr lang="zh-CN" altLang="en-US" dirty="0">
              <a:latin typeface="Arial Unicode MS" pitchFamily="34" charset="-122"/>
              <a:ea typeface="Arial Unicode MS" pitchFamily="34" charset="-122"/>
              <a:cs typeface="Arial Unicode MS" pitchFamily="34" charset="-122"/>
            </a:endParaRPr>
          </a:p>
        </p:txBody>
      </p:sp>
      <p:sp>
        <p:nvSpPr>
          <p:cNvPr id="42" name="矩形 41"/>
          <p:cNvSpPr/>
          <p:nvPr/>
        </p:nvSpPr>
        <p:spPr>
          <a:xfrm>
            <a:off x="2646710" y="190427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43" name="矩形 42"/>
          <p:cNvSpPr/>
          <p:nvPr/>
        </p:nvSpPr>
        <p:spPr>
          <a:xfrm>
            <a:off x="2646710" y="240832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endParaRPr lang="zh-CN" altLang="en-US" dirty="0">
              <a:latin typeface="Arial Unicode MS" pitchFamily="34" charset="-122"/>
              <a:ea typeface="Arial Unicode MS" pitchFamily="34" charset="-122"/>
              <a:cs typeface="Arial Unicode MS" pitchFamily="34" charset="-122"/>
            </a:endParaRPr>
          </a:p>
        </p:txBody>
      </p:sp>
      <p:sp>
        <p:nvSpPr>
          <p:cNvPr id="44" name="矩形 43"/>
          <p:cNvSpPr/>
          <p:nvPr/>
        </p:nvSpPr>
        <p:spPr>
          <a:xfrm>
            <a:off x="2646710" y="29123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5" name="矩形 44"/>
          <p:cNvSpPr/>
          <p:nvPr/>
        </p:nvSpPr>
        <p:spPr>
          <a:xfrm>
            <a:off x="2646710" y="341644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endParaRPr lang="zh-CN" altLang="en-US" dirty="0">
              <a:latin typeface="Arial Unicode MS" pitchFamily="34" charset="-122"/>
              <a:ea typeface="Arial Unicode MS" pitchFamily="34" charset="-122"/>
              <a:cs typeface="Arial Unicode MS" pitchFamily="34" charset="-122"/>
            </a:endParaRPr>
          </a:p>
        </p:txBody>
      </p:sp>
      <p:sp>
        <p:nvSpPr>
          <p:cNvPr id="46" name="矩形 45"/>
          <p:cNvSpPr/>
          <p:nvPr/>
        </p:nvSpPr>
        <p:spPr>
          <a:xfrm>
            <a:off x="6247110" y="190427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47" name="矩形 46"/>
          <p:cNvSpPr/>
          <p:nvPr/>
        </p:nvSpPr>
        <p:spPr>
          <a:xfrm>
            <a:off x="6247110" y="240832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endParaRPr lang="zh-CN" altLang="en-US" dirty="0">
              <a:latin typeface="Arial Unicode MS" pitchFamily="34" charset="-122"/>
              <a:ea typeface="Arial Unicode MS" pitchFamily="34" charset="-122"/>
              <a:cs typeface="Arial Unicode MS" pitchFamily="34" charset="-122"/>
            </a:endParaRPr>
          </a:p>
        </p:txBody>
      </p:sp>
      <p:sp>
        <p:nvSpPr>
          <p:cNvPr id="48" name="矩形 47"/>
          <p:cNvSpPr/>
          <p:nvPr/>
        </p:nvSpPr>
        <p:spPr>
          <a:xfrm>
            <a:off x="7772725" y="5714001"/>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9" name="矩形 48"/>
          <p:cNvSpPr/>
          <p:nvPr/>
        </p:nvSpPr>
        <p:spPr>
          <a:xfrm>
            <a:off x="6247110" y="341644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endParaRPr lang="zh-CN" altLang="en-US" dirty="0">
              <a:latin typeface="Arial Unicode MS" pitchFamily="34" charset="-122"/>
              <a:ea typeface="Arial Unicode MS" pitchFamily="34" charset="-122"/>
              <a:cs typeface="Arial Unicode MS" pitchFamily="34" charset="-122"/>
            </a:endParaRPr>
          </a:p>
        </p:txBody>
      </p:sp>
      <p:sp>
        <p:nvSpPr>
          <p:cNvPr id="50" name="圆角矩形 49"/>
          <p:cNvSpPr/>
          <p:nvPr/>
        </p:nvSpPr>
        <p:spPr>
          <a:xfrm>
            <a:off x="558478" y="1657382"/>
            <a:ext cx="7416824" cy="2492586"/>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990526" y="1472225"/>
            <a:ext cx="1152128" cy="368300"/>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52" name="矩形 51"/>
          <p:cNvSpPr/>
          <p:nvPr/>
        </p:nvSpPr>
        <p:spPr>
          <a:xfrm>
            <a:off x="6404573" y="506146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3" name="矩形 52"/>
          <p:cNvSpPr/>
          <p:nvPr/>
        </p:nvSpPr>
        <p:spPr>
          <a:xfrm>
            <a:off x="7772725" y="506146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4" name="矩形 53"/>
          <p:cNvSpPr/>
          <p:nvPr/>
        </p:nvSpPr>
        <p:spPr>
          <a:xfrm>
            <a:off x="6404573" y="5696562"/>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5" name="圆角矩形 54"/>
          <p:cNvSpPr/>
          <p:nvPr/>
        </p:nvSpPr>
        <p:spPr>
          <a:xfrm>
            <a:off x="6247110" y="4894710"/>
            <a:ext cx="2952328" cy="1471518"/>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548589" y="4624280"/>
            <a:ext cx="1152128" cy="368300"/>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61" name="圆角矩形 60"/>
          <p:cNvSpPr/>
          <p:nvPr/>
        </p:nvSpPr>
        <p:spPr>
          <a:xfrm>
            <a:off x="533435" y="5286417"/>
            <a:ext cx="1893422"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834914" y="5043190"/>
            <a:ext cx="727847" cy="368300"/>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验证</a:t>
            </a:r>
            <a:endParaRPr lang="zh-CN" altLang="en-US" dirty="0">
              <a:latin typeface="Arial Unicode MS" pitchFamily="34" charset="-122"/>
              <a:ea typeface="Arial Unicode MS" pitchFamily="34" charset="-122"/>
              <a:cs typeface="Arial Unicode MS" pitchFamily="34" charset="-122"/>
            </a:endParaRPr>
          </a:p>
        </p:txBody>
      </p:sp>
      <p:sp>
        <p:nvSpPr>
          <p:cNvPr id="63" name="矩形 62"/>
          <p:cNvSpPr/>
          <p:nvPr/>
        </p:nvSpPr>
        <p:spPr>
          <a:xfrm>
            <a:off x="6247110" y="29123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68" name="圆角矩形 67"/>
          <p:cNvSpPr/>
          <p:nvPr/>
        </p:nvSpPr>
        <p:spPr>
          <a:xfrm>
            <a:off x="2765683" y="5286416"/>
            <a:ext cx="3240360"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2851138" y="4990854"/>
            <a:ext cx="727847" cy="368300"/>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日志</a:t>
            </a:r>
            <a:endParaRPr lang="zh-CN" altLang="en-US" dirty="0">
              <a:latin typeface="Arial Unicode MS" pitchFamily="34" charset="-122"/>
              <a:ea typeface="Arial Unicode MS" pitchFamily="34" charset="-122"/>
              <a:cs typeface="Arial Unicode MS" pitchFamily="34" charset="-122"/>
            </a:endParaRPr>
          </a:p>
        </p:txBody>
      </p:sp>
      <p:sp>
        <p:nvSpPr>
          <p:cNvPr id="70" name="矩形 69"/>
          <p:cNvSpPr/>
          <p:nvPr/>
        </p:nvSpPr>
        <p:spPr>
          <a:xfrm>
            <a:off x="842681" y="554848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75" name="矩形 74"/>
          <p:cNvSpPr/>
          <p:nvPr/>
        </p:nvSpPr>
        <p:spPr>
          <a:xfrm>
            <a:off x="2930913" y="554848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endParaRPr lang="zh-CN" altLang="en-US" dirty="0">
              <a:latin typeface="Arial Unicode MS" pitchFamily="34" charset="-122"/>
              <a:ea typeface="Arial Unicode MS" pitchFamily="34" charset="-122"/>
              <a:cs typeface="Arial Unicode MS" pitchFamily="34" charset="-122"/>
            </a:endParaRPr>
          </a:p>
        </p:txBody>
      </p:sp>
      <p:sp>
        <p:nvSpPr>
          <p:cNvPr id="76" name="矩形 75"/>
          <p:cNvSpPr/>
          <p:nvPr/>
        </p:nvSpPr>
        <p:spPr>
          <a:xfrm>
            <a:off x="4504328" y="554848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endParaRPr lang="zh-CN" altLang="en-US" dirty="0">
              <a:latin typeface="Arial Unicode MS" pitchFamily="34" charset="-122"/>
              <a:ea typeface="Arial Unicode MS" pitchFamily="34" charset="-122"/>
              <a:cs typeface="Arial Unicode MS" pitchFamily="34" charset="-122"/>
            </a:endParaRPr>
          </a:p>
        </p:txBody>
      </p:sp>
      <p:sp>
        <p:nvSpPr>
          <p:cNvPr id="78" name="下箭头 77"/>
          <p:cNvSpPr/>
          <p:nvPr/>
        </p:nvSpPr>
        <p:spPr>
          <a:xfrm>
            <a:off x="3222774" y="436599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0" name="TextBox 79"/>
          <p:cNvSpPr txBox="1"/>
          <p:nvPr/>
        </p:nvSpPr>
        <p:spPr>
          <a:xfrm>
            <a:off x="1570419" y="4438000"/>
            <a:ext cx="1940387" cy="368300"/>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抽取横切关注点</a:t>
            </a:r>
            <a:endParaRPr lang="zh-CN" altLang="en-US" dirty="0">
              <a:latin typeface="Arial Unicode MS" pitchFamily="34" charset="-122"/>
              <a:ea typeface="Arial Unicode MS" pitchFamily="34" charset="-122"/>
              <a:cs typeface="Arial Unicode MS" pitchFamily="34" charset="-122"/>
            </a:endParaRPr>
          </a:p>
        </p:txBody>
      </p:sp>
      <p:sp>
        <p:nvSpPr>
          <p:cNvPr id="81" name="下箭头 80"/>
          <p:cNvSpPr/>
          <p:nvPr/>
        </p:nvSpPr>
        <p:spPr>
          <a:xfrm rot="10800000">
            <a:off x="4230887" y="432534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2" name="TextBox 81"/>
          <p:cNvSpPr txBox="1"/>
          <p:nvPr/>
        </p:nvSpPr>
        <p:spPr>
          <a:xfrm>
            <a:off x="4878958" y="4439614"/>
            <a:ext cx="790173" cy="368300"/>
          </a:xfrm>
          <a:prstGeom prst="rect">
            <a:avLst/>
          </a:prstGeom>
          <a:no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83" name="TextBox 82"/>
          <p:cNvSpPr txBox="1"/>
          <p:nvPr/>
        </p:nvSpPr>
        <p:spPr>
          <a:xfrm>
            <a:off x="2204057" y="6086416"/>
            <a:ext cx="670629" cy="3683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切面</a:t>
            </a:r>
            <a:endParaRPr lang="zh-CN" altLang="en-US" dirty="0">
              <a:latin typeface="Arial Unicode MS" pitchFamily="34" charset="-122"/>
              <a:ea typeface="Arial Unicode MS" pitchFamily="34" charset="-122"/>
              <a:cs typeface="Arial Unicode MS" pitchFamily="34" charset="-122"/>
            </a:endParaRPr>
          </a:p>
        </p:txBody>
      </p:sp>
      <p:sp>
        <p:nvSpPr>
          <p:cNvPr id="57" name="TextBox 56"/>
          <p:cNvSpPr txBox="1"/>
          <p:nvPr/>
        </p:nvSpPr>
        <p:spPr>
          <a:xfrm>
            <a:off x="8025710" y="4289084"/>
            <a:ext cx="1173728" cy="368300"/>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目标对象</a:t>
            </a:r>
            <a:endParaRPr lang="zh-CN" altLang="en-US" dirty="0">
              <a:latin typeface="Arial Unicode MS" pitchFamily="34" charset="-122"/>
              <a:ea typeface="Arial Unicode MS" pitchFamily="34" charset="-122"/>
              <a:cs typeface="Arial Unicode MS" pitchFamily="34" charset="-122"/>
            </a:endParaRPr>
          </a:p>
        </p:txBody>
      </p:sp>
      <p:sp>
        <p:nvSpPr>
          <p:cNvPr id="58" name="TextBox 57"/>
          <p:cNvSpPr txBox="1"/>
          <p:nvPr/>
        </p:nvSpPr>
        <p:spPr>
          <a:xfrm>
            <a:off x="8025710" y="2524253"/>
            <a:ext cx="1173728" cy="368300"/>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代理</a:t>
            </a:r>
            <a:r>
              <a:rPr lang="zh-CN" altLang="en-US" dirty="0" smtClean="0">
                <a:latin typeface="Arial Unicode MS" pitchFamily="34" charset="-122"/>
                <a:ea typeface="Arial Unicode MS" pitchFamily="34" charset="-122"/>
                <a:cs typeface="Arial Unicode MS" pitchFamily="34" charset="-122"/>
              </a:rPr>
              <a:t>对象</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509270" y="692785"/>
            <a:ext cx="9855835" cy="857250"/>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术语</a:t>
            </a:r>
            <a:endParaRPr lang="zh-CN" altLang="en-US" dirty="0">
              <a:latin typeface="Arial Unicode MS" pitchFamily="34" charset="-122"/>
              <a:ea typeface="Arial Unicode MS" pitchFamily="34" charset="-122"/>
              <a:cs typeface="Arial Unicode MS" pitchFamily="34" charset="-122"/>
            </a:endParaRPr>
          </a:p>
        </p:txBody>
      </p:sp>
      <p:sp>
        <p:nvSpPr>
          <p:cNvPr id="686083" name="Rectangle 3"/>
          <p:cNvSpPr>
            <a:spLocks noGrp="1" noChangeArrowheads="1"/>
          </p:cNvSpPr>
          <p:nvPr>
            <p:ph idx="1"/>
          </p:nvPr>
        </p:nvSpPr>
        <p:spPr>
          <a:xfrm>
            <a:off x="509270" y="1656080"/>
            <a:ext cx="9906635" cy="5013325"/>
          </a:xfrm>
        </p:spPr>
        <p:txBody>
          <a:bodyPr>
            <a:noAutofit/>
          </a:bodyPr>
          <a:lstStyle/>
          <a:p>
            <a:r>
              <a:rPr lang="zh-CN" altLang="en-US" sz="1900" dirty="0">
                <a:latin typeface="Arial Unicode MS" pitchFamily="34" charset="-122"/>
                <a:ea typeface="Arial Unicode MS" pitchFamily="34" charset="-122"/>
                <a:cs typeface="Arial Unicode MS" pitchFamily="34" charset="-122"/>
              </a:rPr>
              <a:t>切面</a:t>
            </a:r>
            <a:r>
              <a:rPr lang="en-US" altLang="zh-CN" sz="1900" dirty="0">
                <a:latin typeface="Arial Unicode MS" pitchFamily="34" charset="-122"/>
                <a:ea typeface="Arial Unicode MS" pitchFamily="34" charset="-122"/>
                <a:cs typeface="Arial Unicode MS" pitchFamily="34" charset="-122"/>
              </a:rPr>
              <a:t>(Aspect):  </a:t>
            </a:r>
            <a:r>
              <a:rPr lang="zh-CN" altLang="en-US" sz="1900" b="1" dirty="0">
                <a:solidFill>
                  <a:srgbClr val="0000FF"/>
                </a:solidFill>
                <a:latin typeface="Arial Unicode MS" pitchFamily="34" charset="-122"/>
                <a:ea typeface="Arial Unicode MS" pitchFamily="34" charset="-122"/>
                <a:cs typeface="Arial Unicode MS" pitchFamily="34" charset="-122"/>
              </a:rPr>
              <a:t>横切关注点</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跨越应用程序多个模块的功能</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被模块化的</a:t>
            </a:r>
            <a:r>
              <a:rPr lang="zh-CN" altLang="en-US" sz="1900" b="1" dirty="0">
                <a:solidFill>
                  <a:srgbClr val="FF0000"/>
                </a:solidFill>
                <a:latin typeface="Arial Unicode MS" pitchFamily="34" charset="-122"/>
                <a:ea typeface="Arial Unicode MS" pitchFamily="34" charset="-122"/>
                <a:cs typeface="Arial Unicode MS" pitchFamily="34" charset="-122"/>
              </a:rPr>
              <a:t>特殊对象</a:t>
            </a:r>
            <a:endParaRPr lang="zh-CN" altLang="en-US" sz="1900" b="1" dirty="0">
              <a:solidFill>
                <a:srgbClr val="FF0000"/>
              </a:solidFill>
              <a:latin typeface="Arial Unicode MS" pitchFamily="34" charset="-122"/>
              <a:ea typeface="Arial Unicode MS" pitchFamily="34" charset="-122"/>
              <a:cs typeface="Arial Unicode MS" pitchFamily="34" charset="-122"/>
            </a:endParaRPr>
          </a:p>
          <a:p>
            <a:r>
              <a:rPr lang="zh-CN" altLang="en-US" sz="1900" dirty="0">
                <a:latin typeface="Arial Unicode MS" pitchFamily="34" charset="-122"/>
                <a:ea typeface="Arial Unicode MS" pitchFamily="34" charset="-122"/>
                <a:cs typeface="Arial Unicode MS" pitchFamily="34" charset="-122"/>
              </a:rPr>
              <a:t>通知</a:t>
            </a:r>
            <a:r>
              <a:rPr lang="en-US" altLang="zh-CN" sz="1900" dirty="0">
                <a:latin typeface="Arial Unicode MS" pitchFamily="34" charset="-122"/>
                <a:ea typeface="Arial Unicode MS" pitchFamily="34" charset="-122"/>
                <a:cs typeface="Arial Unicode MS" pitchFamily="34" charset="-122"/>
              </a:rPr>
              <a:t>(Advice):  </a:t>
            </a:r>
            <a:r>
              <a:rPr lang="zh-CN" altLang="en-US" sz="1900" b="1" dirty="0">
                <a:solidFill>
                  <a:srgbClr val="0000FF"/>
                </a:solidFill>
                <a:latin typeface="Arial Unicode MS" pitchFamily="34" charset="-122"/>
                <a:ea typeface="Arial Unicode MS" pitchFamily="34" charset="-122"/>
                <a:cs typeface="Arial Unicode MS" pitchFamily="34" charset="-122"/>
              </a:rPr>
              <a:t>切面必须要完成的工作</a:t>
            </a:r>
            <a:endParaRPr lang="zh-CN" altLang="en-US" sz="1900" b="1" dirty="0">
              <a:solidFill>
                <a:srgbClr val="0000FF"/>
              </a:solidFill>
              <a:latin typeface="Arial Unicode MS" pitchFamily="34" charset="-122"/>
              <a:ea typeface="Arial Unicode MS" pitchFamily="34" charset="-122"/>
              <a:cs typeface="Arial Unicode MS" pitchFamily="34" charset="-122"/>
            </a:endParaRPr>
          </a:p>
          <a:p>
            <a:r>
              <a:rPr lang="zh-CN" altLang="en-US" sz="1900" dirty="0">
                <a:latin typeface="Arial Unicode MS" pitchFamily="34" charset="-122"/>
                <a:ea typeface="Arial Unicode MS" pitchFamily="34" charset="-122"/>
                <a:cs typeface="Arial Unicode MS" pitchFamily="34" charset="-122"/>
              </a:rPr>
              <a:t>目标</a:t>
            </a:r>
            <a:r>
              <a:rPr lang="en-US" altLang="zh-CN" sz="1900" dirty="0">
                <a:latin typeface="Arial Unicode MS" pitchFamily="34" charset="-122"/>
                <a:ea typeface="Arial Unicode MS" pitchFamily="34" charset="-122"/>
                <a:cs typeface="Arial Unicode MS" pitchFamily="34" charset="-122"/>
              </a:rPr>
              <a:t>(Target): </a:t>
            </a:r>
            <a:r>
              <a:rPr lang="zh-CN" altLang="en-US" sz="1900" b="1" dirty="0">
                <a:solidFill>
                  <a:srgbClr val="0000FF"/>
                </a:solidFill>
                <a:latin typeface="Arial Unicode MS" pitchFamily="34" charset="-122"/>
                <a:ea typeface="Arial Unicode MS" pitchFamily="34" charset="-122"/>
                <a:cs typeface="Arial Unicode MS" pitchFamily="34" charset="-122"/>
              </a:rPr>
              <a:t>被通知的对象</a:t>
            </a:r>
            <a:endParaRPr lang="zh-CN" altLang="en-US" sz="1900" b="1" dirty="0">
              <a:solidFill>
                <a:srgbClr val="0000FF"/>
              </a:solidFill>
              <a:latin typeface="Arial Unicode MS" pitchFamily="34" charset="-122"/>
              <a:ea typeface="Arial Unicode MS" pitchFamily="34" charset="-122"/>
              <a:cs typeface="Arial Unicode MS" pitchFamily="34" charset="-122"/>
            </a:endParaRPr>
          </a:p>
          <a:p>
            <a:r>
              <a:rPr lang="zh-CN" altLang="en-US" sz="1900" dirty="0">
                <a:latin typeface="Arial Unicode MS" pitchFamily="34" charset="-122"/>
                <a:ea typeface="Arial Unicode MS" pitchFamily="34" charset="-122"/>
                <a:cs typeface="Arial Unicode MS" pitchFamily="34" charset="-122"/>
              </a:rPr>
              <a:t>代理</a:t>
            </a:r>
            <a:r>
              <a:rPr lang="en-US" altLang="zh-CN" sz="1900" dirty="0">
                <a:latin typeface="Arial Unicode MS" pitchFamily="34" charset="-122"/>
                <a:ea typeface="Arial Unicode MS" pitchFamily="34" charset="-122"/>
                <a:cs typeface="Arial Unicode MS" pitchFamily="34" charset="-122"/>
              </a:rPr>
              <a:t>(Proxy): </a:t>
            </a:r>
            <a:r>
              <a:rPr lang="zh-CN" altLang="en-US" sz="1900" b="1" dirty="0">
                <a:solidFill>
                  <a:srgbClr val="0000FF"/>
                </a:solidFill>
                <a:latin typeface="Arial Unicode MS" pitchFamily="34" charset="-122"/>
                <a:ea typeface="Arial Unicode MS" pitchFamily="34" charset="-122"/>
                <a:cs typeface="Arial Unicode MS" pitchFamily="34" charset="-122"/>
              </a:rPr>
              <a:t>向目标对象应用通知之后创建的对象</a:t>
            </a:r>
            <a:endParaRPr lang="zh-CN" altLang="en-US" sz="1900" b="1" dirty="0">
              <a:solidFill>
                <a:srgbClr val="0000FF"/>
              </a:solidFill>
              <a:latin typeface="Arial Unicode MS" pitchFamily="34" charset="-122"/>
              <a:ea typeface="Arial Unicode MS" pitchFamily="34" charset="-122"/>
              <a:cs typeface="Arial Unicode MS" pitchFamily="34" charset="-122"/>
            </a:endParaRPr>
          </a:p>
          <a:p>
            <a:r>
              <a:rPr lang="zh-CN" altLang="en-US" sz="1900" dirty="0" smtClean="0">
                <a:latin typeface="Arial Unicode MS" pitchFamily="34" charset="-122"/>
                <a:ea typeface="Arial Unicode MS" pitchFamily="34" charset="-122"/>
                <a:cs typeface="Arial Unicode MS" pitchFamily="34" charset="-122"/>
              </a:rPr>
              <a:t>连接点（</a:t>
            </a:r>
            <a:r>
              <a:rPr lang="en-US" altLang="zh-CN" sz="1900" dirty="0" err="1">
                <a:latin typeface="Arial Unicode MS" pitchFamily="34" charset="-122"/>
                <a:ea typeface="Arial Unicode MS" pitchFamily="34" charset="-122"/>
                <a:cs typeface="Arial Unicode MS" pitchFamily="34" charset="-122"/>
              </a:rPr>
              <a:t>J</a:t>
            </a:r>
            <a:r>
              <a:rPr lang="en-US" altLang="zh-CN" sz="1900" dirty="0" err="1" smtClean="0">
                <a:latin typeface="Arial Unicode MS" pitchFamily="34" charset="-122"/>
                <a:ea typeface="Arial Unicode MS" pitchFamily="34" charset="-122"/>
                <a:cs typeface="Arial Unicode MS" pitchFamily="34" charset="-122"/>
              </a:rPr>
              <a:t>oinpoint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solidFill>
                  <a:srgbClr val="0000FF"/>
                </a:solidFill>
                <a:latin typeface="Arial Unicode MS" pitchFamily="34" charset="-122"/>
                <a:ea typeface="Arial Unicode MS" pitchFamily="34" charset="-122"/>
                <a:cs typeface="Arial Unicode MS" pitchFamily="34" charset="-122"/>
              </a:rPr>
              <a:t>程序</a:t>
            </a:r>
            <a:r>
              <a:rPr lang="zh-CN" altLang="en-US" sz="1900" b="1" dirty="0">
                <a:solidFill>
                  <a:srgbClr val="0000FF"/>
                </a:solidFill>
                <a:latin typeface="Arial Unicode MS" pitchFamily="34" charset="-122"/>
                <a:ea typeface="Arial Unicode MS" pitchFamily="34" charset="-122"/>
                <a:cs typeface="Arial Unicode MS" pitchFamily="34" charset="-122"/>
              </a:rPr>
              <a:t>执行的某个特定位置</a:t>
            </a:r>
            <a:r>
              <a:rPr lang="zh-CN" altLang="en-US" sz="1900" dirty="0">
                <a:latin typeface="Arial Unicode MS" pitchFamily="34" charset="-122"/>
                <a:ea typeface="Arial Unicode MS" pitchFamily="34" charset="-122"/>
                <a:cs typeface="Arial Unicode MS" pitchFamily="34" charset="-122"/>
              </a:rPr>
              <a:t>：如类某个方法调用前、调用后、方法抛出异常后等</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连接点</a:t>
            </a:r>
            <a:r>
              <a:rPr lang="zh-CN" altLang="en-US" sz="1900" b="1" dirty="0">
                <a:latin typeface="Arial Unicode MS" pitchFamily="34" charset="-122"/>
                <a:ea typeface="Arial Unicode MS" pitchFamily="34" charset="-122"/>
                <a:cs typeface="Arial Unicode MS" pitchFamily="34" charset="-122"/>
              </a:rPr>
              <a:t>由两个信息确定：方法表示的程序执行点；相对点表示的方位</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 </a:t>
            </a:r>
            <a:r>
              <a:rPr lang="zh-CN" altLang="en-US" sz="1900" dirty="0" smtClean="0">
                <a:latin typeface="Arial Unicode MS" pitchFamily="34" charset="-122"/>
                <a:ea typeface="Arial Unicode MS" pitchFamily="34" charset="-122"/>
                <a:cs typeface="Arial Unicode MS" pitchFamily="34" charset="-122"/>
              </a:rPr>
              <a:t>方法执行</a:t>
            </a:r>
            <a:r>
              <a:rPr lang="zh-CN" altLang="en-US" sz="1900" dirty="0">
                <a:latin typeface="Arial Unicode MS" pitchFamily="34" charset="-122"/>
                <a:ea typeface="Arial Unicode MS" pitchFamily="34" charset="-122"/>
                <a:cs typeface="Arial Unicode MS" pitchFamily="34" charset="-122"/>
              </a:rPr>
              <a:t>前的连接点，执行点为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a:t>
            </a:r>
            <a:r>
              <a:rPr lang="zh-CN" altLang="en-US" sz="1900" dirty="0">
                <a:latin typeface="Arial Unicode MS" pitchFamily="34" charset="-122"/>
                <a:ea typeface="Arial Unicode MS" pitchFamily="34" charset="-122"/>
                <a:cs typeface="Arial Unicode MS" pitchFamily="34" charset="-122"/>
              </a:rPr>
              <a:t>； 方位为该方法执行前的</a:t>
            </a:r>
            <a:r>
              <a:rPr lang="zh-CN" altLang="en-US" sz="1900" dirty="0" smtClean="0">
                <a:latin typeface="Arial Unicode MS" pitchFamily="34" charset="-122"/>
                <a:ea typeface="Arial Unicode MS" pitchFamily="34" charset="-122"/>
                <a:cs typeface="Arial Unicode MS" pitchFamily="34" charset="-122"/>
              </a:rPr>
              <a:t>位置</a:t>
            </a:r>
            <a:endParaRPr lang="en-US" altLang="zh-CN" sz="1900" dirty="0" smtClean="0">
              <a:latin typeface="Arial Unicode MS" pitchFamily="34" charset="-122"/>
              <a:ea typeface="Arial Unicode MS" pitchFamily="34" charset="-122"/>
              <a:cs typeface="Arial Unicode MS" pitchFamily="34" charset="-122"/>
            </a:endParaRPr>
          </a:p>
          <a:p>
            <a:r>
              <a:rPr lang="zh-CN" altLang="en-US" sz="1900" dirty="0" smtClean="0">
                <a:latin typeface="Arial Unicode MS" pitchFamily="34" charset="-122"/>
                <a:ea typeface="Arial Unicode MS" pitchFamily="34" charset="-122"/>
                <a:cs typeface="Arial Unicode MS" pitchFamily="34" charset="-122"/>
              </a:rPr>
              <a:t>切点（</a:t>
            </a:r>
            <a:r>
              <a:rPr lang="en-US" altLang="zh-CN" sz="1900" dirty="0" err="1" smtClean="0">
                <a:latin typeface="Arial Unicode MS" pitchFamily="34" charset="-122"/>
                <a:ea typeface="Arial Unicode MS" pitchFamily="34" charset="-122"/>
                <a:cs typeface="Arial Unicode MS" pitchFamily="34" charset="-122"/>
              </a:rPr>
              <a:t>pointcut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每个</a:t>
            </a:r>
            <a:r>
              <a:rPr lang="zh-CN" altLang="en-US" sz="1900" b="1" dirty="0">
                <a:latin typeface="Arial Unicode MS" pitchFamily="34" charset="-122"/>
                <a:ea typeface="Arial Unicode MS" pitchFamily="34" charset="-122"/>
                <a:cs typeface="Arial Unicode MS" pitchFamily="34" charset="-122"/>
              </a:rPr>
              <a:t>类都拥有多个连接点</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的所有方法实际上都是连接点，即</a:t>
            </a:r>
            <a:r>
              <a:rPr lang="zh-CN" altLang="en-US" sz="1900" b="1" dirty="0">
                <a:latin typeface="Arial Unicode MS" pitchFamily="34" charset="-122"/>
                <a:ea typeface="Arial Unicode MS" pitchFamily="34" charset="-122"/>
                <a:cs typeface="Arial Unicode MS" pitchFamily="34" charset="-122"/>
              </a:rPr>
              <a:t>连接点是程序类中</a:t>
            </a:r>
            <a:r>
              <a:rPr lang="zh-CN" altLang="en-US" sz="1900" b="1" dirty="0" smtClean="0">
                <a:latin typeface="Arial Unicode MS" pitchFamily="34" charset="-122"/>
                <a:ea typeface="Arial Unicode MS" pitchFamily="34" charset="-122"/>
                <a:cs typeface="Arial Unicode MS" pitchFamily="34" charset="-122"/>
              </a:rPr>
              <a:t>客观存在</a:t>
            </a:r>
            <a:r>
              <a:rPr lang="zh-CN" altLang="en-US" sz="1900" b="1" dirty="0">
                <a:latin typeface="Arial Unicode MS" pitchFamily="34" charset="-122"/>
                <a:ea typeface="Arial Unicode MS" pitchFamily="34" charset="-122"/>
                <a:cs typeface="Arial Unicode MS" pitchFamily="34" charset="-122"/>
              </a:rPr>
              <a:t>的事务</a:t>
            </a:r>
            <a:r>
              <a:rPr lang="zh-CN" altLang="en-US" sz="1900" dirty="0" smtClean="0">
                <a:latin typeface="Arial Unicode MS" pitchFamily="34" charset="-122"/>
                <a:ea typeface="Arial Unicode MS" pitchFamily="34" charset="-122"/>
                <a:cs typeface="Arial Unicode MS" pitchFamily="34" charset="-122"/>
              </a:rPr>
              <a:t>。</a:t>
            </a:r>
            <a:r>
              <a:rPr lang="en-US" altLang="zh-CN" sz="1900" b="1" dirty="0" smtClean="0">
                <a:solidFill>
                  <a:srgbClr val="0000FF"/>
                </a:solidFill>
                <a:latin typeface="Arial Unicode MS" pitchFamily="34" charset="-122"/>
                <a:ea typeface="Arial Unicode MS" pitchFamily="34" charset="-122"/>
                <a:cs typeface="Arial Unicode MS" pitchFamily="34" charset="-122"/>
              </a:rPr>
              <a:t>AOP </a:t>
            </a:r>
            <a:r>
              <a:rPr lang="zh-CN" altLang="en-US" sz="1900" b="1" dirty="0">
                <a:solidFill>
                  <a:srgbClr val="0000FF"/>
                </a:solidFill>
                <a:latin typeface="Arial Unicode MS" pitchFamily="34" charset="-122"/>
                <a:ea typeface="Arial Unicode MS" pitchFamily="34" charset="-122"/>
                <a:cs typeface="Arial Unicode MS" pitchFamily="34" charset="-122"/>
              </a:rPr>
              <a:t>通过切点定位到特定的连接点</a:t>
            </a:r>
            <a:r>
              <a:rPr lang="zh-CN" altLang="en-US" sz="1900" b="1" dirty="0" smtClean="0">
                <a:solidFill>
                  <a:srgbClr val="0000FF"/>
                </a:solidFill>
                <a:latin typeface="Arial Unicode MS" pitchFamily="34" charset="-122"/>
                <a:ea typeface="Arial Unicode MS" pitchFamily="34" charset="-122"/>
                <a:cs typeface="Arial Unicode MS" pitchFamily="34" charset="-122"/>
              </a:rPr>
              <a:t>。类比</a:t>
            </a:r>
            <a:r>
              <a:rPr lang="zh-CN" altLang="en-US" sz="1900" b="1" dirty="0">
                <a:solidFill>
                  <a:srgbClr val="0000FF"/>
                </a:solidFill>
                <a:latin typeface="Arial Unicode MS" pitchFamily="34" charset="-122"/>
                <a:ea typeface="Arial Unicode MS" pitchFamily="34" charset="-122"/>
                <a:cs typeface="Arial Unicode MS" pitchFamily="34" charset="-122"/>
              </a:rPr>
              <a:t>：连接点相当于数据库中的记录，切点相当于查询条件</a:t>
            </a:r>
            <a:r>
              <a:rPr lang="zh-CN" altLang="en-US" sz="1900" dirty="0">
                <a:latin typeface="Arial Unicode MS" pitchFamily="34" charset="-122"/>
                <a:ea typeface="Arial Unicode MS" pitchFamily="34" charset="-122"/>
                <a:cs typeface="Arial Unicode MS" pitchFamily="34" charset="-122"/>
              </a:rPr>
              <a:t>。切点和连接点不是一对一的关系，一个切点匹配多个</a:t>
            </a:r>
            <a:r>
              <a:rPr lang="zh-CN" altLang="en-US" sz="1900" dirty="0" smtClean="0">
                <a:latin typeface="Arial Unicode MS" pitchFamily="34" charset="-122"/>
                <a:ea typeface="Arial Unicode MS" pitchFamily="34" charset="-122"/>
                <a:cs typeface="Arial Unicode MS" pitchFamily="34" charset="-122"/>
              </a:rPr>
              <a:t>连接点，</a:t>
            </a:r>
            <a:r>
              <a:rPr lang="zh-CN" altLang="en-US" sz="1900" dirty="0">
                <a:latin typeface="Arial Unicode MS" pitchFamily="34" charset="-122"/>
                <a:ea typeface="Arial Unicode MS" pitchFamily="34" charset="-122"/>
                <a:cs typeface="Arial Unicode MS" pitchFamily="34" charset="-122"/>
              </a:rPr>
              <a:t>切点通</a:t>
            </a:r>
            <a:r>
              <a:rPr lang="zh-CN" altLang="en-US" sz="1900" dirty="0" smtClean="0">
                <a:latin typeface="Arial Unicode MS" pitchFamily="34" charset="-122"/>
                <a:ea typeface="Arial Unicode MS" pitchFamily="34" charset="-122"/>
                <a:cs typeface="Arial Unicode MS" pitchFamily="34" charset="-122"/>
              </a:rPr>
              <a:t>过</a:t>
            </a:r>
            <a:r>
              <a:rPr lang="en-US" altLang="zh-CN" sz="1900" dirty="0" err="1" smtClean="0">
                <a:latin typeface="Arial Unicode MS" pitchFamily="34" charset="-122"/>
                <a:ea typeface="Arial Unicode MS" pitchFamily="34" charset="-122"/>
                <a:cs typeface="Arial Unicode MS" pitchFamily="34" charset="-122"/>
              </a:rPr>
              <a:t>org.springframework.aop.Pointcut</a:t>
            </a:r>
            <a:r>
              <a:rPr lang="en-US" altLang="zh-CN" sz="1900" dirty="0" smtClean="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接口进行描述，它使用类和方法作为连接点的</a:t>
            </a:r>
            <a:r>
              <a:rPr lang="zh-CN" altLang="en-US" sz="1900" dirty="0" smtClean="0">
                <a:latin typeface="Arial Unicode MS" pitchFamily="34" charset="-122"/>
                <a:ea typeface="Arial Unicode MS" pitchFamily="34" charset="-122"/>
                <a:cs typeface="Arial Unicode MS" pitchFamily="34" charset="-122"/>
              </a:rPr>
              <a:t>查询条件</a:t>
            </a:r>
            <a:r>
              <a:rPr lang="zh-CN" altLang="en-US" sz="1900" dirty="0">
                <a:latin typeface="Arial Unicode MS" pitchFamily="34" charset="-122"/>
                <a:ea typeface="Arial Unicode MS" pitchFamily="34" charset="-122"/>
                <a:cs typeface="Arial Unicode MS" pitchFamily="34" charset="-122"/>
              </a:rPr>
              <a:t>。</a:t>
            </a:r>
            <a:endParaRPr lang="en-US" altLang="zh-CN" sz="19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525145" y="711200"/>
            <a:ext cx="7586345" cy="792480"/>
          </a:xfrm>
        </p:spPr>
        <p:txBody>
          <a:bodyPr/>
          <a:lstStyle/>
          <a:p>
            <a:r>
              <a:rPr lang="zh-CN" altLang="en-US" dirty="0">
                <a:latin typeface="Arial Unicode MS" pitchFamily="34" charset="-122"/>
                <a:ea typeface="Arial Unicode MS" pitchFamily="34" charset="-122"/>
                <a:cs typeface="Arial Unicode MS" pitchFamily="34" charset="-122"/>
              </a:rPr>
              <a:t>环绕通知</a:t>
            </a:r>
            <a:endParaRPr lang="zh-CN" altLang="en-US" dirty="0">
              <a:latin typeface="Arial Unicode MS" pitchFamily="34" charset="-122"/>
              <a:ea typeface="Arial Unicode MS" pitchFamily="34" charset="-122"/>
              <a:cs typeface="Arial Unicode MS" pitchFamily="34" charset="-122"/>
            </a:endParaRPr>
          </a:p>
        </p:txBody>
      </p:sp>
      <p:sp>
        <p:nvSpPr>
          <p:cNvPr id="697347" name="Rectangle 3"/>
          <p:cNvSpPr>
            <a:spLocks noGrp="1" noChangeArrowheads="1"/>
          </p:cNvSpPr>
          <p:nvPr>
            <p:ph idx="1"/>
          </p:nvPr>
        </p:nvSpPr>
        <p:spPr>
          <a:xfrm>
            <a:off x="524510" y="1628775"/>
            <a:ext cx="9675495" cy="4786630"/>
          </a:xfrm>
        </p:spPr>
        <p:txBody>
          <a:bodyPr/>
          <a:lstStyle/>
          <a:p>
            <a:r>
              <a:rPr lang="zh-CN" altLang="en-US" sz="2400" dirty="0">
                <a:latin typeface="Arial Unicode MS" pitchFamily="34" charset="-122"/>
                <a:ea typeface="Arial Unicode MS" pitchFamily="34" charset="-122"/>
                <a:cs typeface="Arial Unicode MS" pitchFamily="34" charset="-122"/>
              </a:rPr>
              <a:t>环绕通知是所有通知类型中功能最为强大的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能够全面地控制连接点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a:t>
            </a:r>
            <a:r>
              <a:rPr lang="zh-CN" altLang="en-US" sz="2400" b="1" dirty="0">
                <a:solidFill>
                  <a:srgbClr val="0000FF"/>
                </a:solidFill>
                <a:latin typeface="Arial Unicode MS" pitchFamily="34" charset="-122"/>
                <a:ea typeface="Arial Unicode MS" pitchFamily="34" charset="-122"/>
                <a:cs typeface="Arial Unicode MS" pitchFamily="34" charset="-122"/>
              </a:rPr>
              <a:t>可以控制是否执行连接点</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对于环绕通知来说</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连接点的参数类型必须是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它是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的子接口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允许控制何时执行</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是否执行连接点</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在环绕通知中需要明确调用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proceed() </a:t>
            </a:r>
            <a:r>
              <a:rPr lang="zh-CN" altLang="en-US" sz="2400" b="1" dirty="0">
                <a:solidFill>
                  <a:srgbClr val="0000FF"/>
                </a:solidFill>
                <a:latin typeface="Arial Unicode MS" pitchFamily="34" charset="-122"/>
                <a:ea typeface="Arial Unicode MS" pitchFamily="34" charset="-122"/>
                <a:cs typeface="Arial Unicode MS" pitchFamily="34" charset="-122"/>
              </a:rPr>
              <a:t>方法来执行被代理的方法</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如果忘记这样做就会导致通知被执行了</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但目标方法没有被执行</a:t>
            </a:r>
            <a:r>
              <a:rPr lang="en-US" altLang="zh-CN" sz="2400" dirty="0">
                <a:solidFill>
                  <a:srgbClr val="0000FF"/>
                </a:solidFill>
                <a:latin typeface="Arial Unicode MS" pitchFamily="34" charset="-122"/>
                <a:ea typeface="Arial Unicode MS" pitchFamily="34" charset="-122"/>
                <a:cs typeface="Arial Unicode MS" pitchFamily="34" charset="-122"/>
              </a:rPr>
              <a:t>.</a:t>
            </a:r>
            <a:endParaRPr lang="en-US" altLang="zh-CN" sz="2400" dirty="0">
              <a:solidFill>
                <a:srgbClr val="0000FF"/>
              </a:solidFill>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注意</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环绕通知的方法需要返回目标方法执行之后的结果</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即调用 </a:t>
            </a:r>
            <a:r>
              <a:rPr lang="en-US" altLang="zh-CN" sz="2400" b="1" dirty="0" err="1">
                <a:solidFill>
                  <a:srgbClr val="0000FF"/>
                </a:solidFill>
                <a:latin typeface="Arial Unicode MS" pitchFamily="34" charset="-122"/>
                <a:ea typeface="Arial Unicode MS" pitchFamily="34" charset="-122"/>
                <a:cs typeface="Arial Unicode MS" pitchFamily="34" charset="-122"/>
              </a:rPr>
              <a:t>joinPoint.proceed</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的返回值</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否则会出现空指针异常</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511175" y="699770"/>
            <a:ext cx="10142220" cy="857250"/>
          </a:xfrm>
        </p:spPr>
        <p:txBody>
          <a:bodyPr/>
          <a:lstStyle/>
          <a:p>
            <a:r>
              <a:rPr lang="zh-CN" altLang="en-US" dirty="0">
                <a:latin typeface="Arial Unicode MS" pitchFamily="34" charset="-122"/>
                <a:ea typeface="Arial Unicode MS" pitchFamily="34" charset="-122"/>
                <a:cs typeface="Arial Unicode MS" pitchFamily="34" charset="-122"/>
              </a:rPr>
              <a:t>环绕通知示例代码</a:t>
            </a:r>
            <a:endParaRPr lang="zh-CN" altLang="en-US" dirty="0">
              <a:latin typeface="Arial Unicode MS" pitchFamily="34" charset="-122"/>
              <a:ea typeface="Arial Unicode MS" pitchFamily="34" charset="-122"/>
              <a:cs typeface="Arial Unicode MS" pitchFamily="34" charset="-122"/>
            </a:endParaRPr>
          </a:p>
        </p:txBody>
      </p:sp>
      <p:pic>
        <p:nvPicPr>
          <p:cNvPr id="696324" name="Picture 4"/>
          <p:cNvPicPr>
            <a:picLocks noChangeAspect="1" noChangeArrowheads="1"/>
          </p:cNvPicPr>
          <p:nvPr/>
        </p:nvPicPr>
        <p:blipFill>
          <a:blip r:embed="rId1" cstate="print"/>
          <a:srcRect/>
          <a:stretch>
            <a:fillRect/>
          </a:stretch>
        </p:blipFill>
        <p:spPr bwMode="auto">
          <a:xfrm>
            <a:off x="589598" y="1810068"/>
            <a:ext cx="6697662" cy="2932112"/>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504190" y="928370"/>
            <a:ext cx="9678035" cy="857250"/>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a:t>
            </a:r>
            <a:r>
              <a:rPr lang="zh-CN" altLang="en-US" dirty="0">
                <a:solidFill>
                  <a:srgbClr val="FF0000"/>
                </a:solidFill>
                <a:latin typeface="Arial Unicode MS" pitchFamily="34" charset="-122"/>
                <a:ea typeface="Arial Unicode MS" pitchFamily="34" charset="-122"/>
                <a:cs typeface="Arial Unicode MS" pitchFamily="34" charset="-122"/>
              </a:rPr>
              <a:t>通</a:t>
            </a:r>
            <a:r>
              <a:rPr lang="zh-CN" altLang="en-US" dirty="0" smtClean="0">
                <a:solidFill>
                  <a:srgbClr val="FF0000"/>
                </a:solidFill>
                <a:latin typeface="Arial Unicode MS" pitchFamily="34" charset="-122"/>
                <a:ea typeface="Arial Unicode MS" pitchFamily="34" charset="-122"/>
                <a:cs typeface="Arial Unicode MS" pitchFamily="34" charset="-122"/>
              </a:rPr>
              <a:t>知</a:t>
            </a:r>
            <a:r>
              <a:rPr lang="zh-CN" altLang="en-US" sz="2400" dirty="0" smtClean="0">
                <a:solidFill>
                  <a:srgbClr val="FF0000"/>
                </a:solidFill>
                <a:latin typeface="Arial Unicode MS" pitchFamily="34" charset="-122"/>
                <a:ea typeface="Arial Unicode MS" pitchFamily="34" charset="-122"/>
                <a:cs typeface="Arial Unicode MS" pitchFamily="34" charset="-122"/>
              </a:rPr>
              <a:t>（切面类里面的方法）</a:t>
            </a:r>
            <a:endParaRPr lang="zh-CN" altLang="en-US" dirty="0">
              <a:solidFill>
                <a:srgbClr val="FF0000"/>
              </a:solidFill>
              <a:latin typeface="Arial Unicode MS" pitchFamily="34" charset="-122"/>
              <a:ea typeface="Arial Unicode MS" pitchFamily="34" charset="-122"/>
              <a:cs typeface="Arial Unicode MS" pitchFamily="34" charset="-122"/>
            </a:endParaRPr>
          </a:p>
        </p:txBody>
      </p:sp>
      <p:sp>
        <p:nvSpPr>
          <p:cNvPr id="710659" name="Rectangle 3"/>
          <p:cNvSpPr>
            <a:spLocks noGrp="1" noChangeArrowheads="1"/>
          </p:cNvSpPr>
          <p:nvPr>
            <p:ph idx="1"/>
          </p:nvPr>
        </p:nvSpPr>
        <p:spPr>
          <a:xfrm>
            <a:off x="503555" y="1844675"/>
            <a:ext cx="9768840" cy="2402205"/>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每种通知类型都对应一个特定的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endParaRPr lang="en-US" altLang="zh-CN" sz="2400" dirty="0" smtClean="0">
              <a:latin typeface="Arial Unicode MS" pitchFamily="34" charset="-122"/>
              <a:ea typeface="Arial Unicode MS" pitchFamily="34" charset="-122"/>
              <a:cs typeface="Arial Unicode MS" pitchFamily="34" charset="-122"/>
            </a:endParaRPr>
          </a:p>
          <a:p>
            <a:pPr>
              <a:buNone/>
            </a:pPr>
            <a:r>
              <a:rPr lang="zh-CN" altLang="en-US" sz="2400" dirty="0" smtClean="0">
                <a:latin typeface="Arial Unicode MS" pitchFamily="34" charset="-122"/>
                <a:ea typeface="Arial Unicode MS" pitchFamily="34" charset="-122"/>
                <a:cs typeface="Arial Unicode MS" pitchFamily="34" charset="-122"/>
              </a:rPr>
              <a:t>例：</a:t>
            </a:r>
            <a:r>
              <a:rPr lang="en-US" altLang="zh-CN" sz="2400" dirty="0" smtClean="0"/>
              <a:t> &lt;</a:t>
            </a:r>
            <a:r>
              <a:rPr lang="en-US" altLang="zh-CN" sz="2400" dirty="0" err="1" smtClean="0"/>
              <a:t>aop:before</a:t>
            </a:r>
            <a:r>
              <a:rPr lang="en-US" altLang="zh-CN" sz="2400" dirty="0" smtClean="0"/>
              <a:t> method=</a:t>
            </a:r>
            <a:r>
              <a:rPr lang="en-US" altLang="zh-CN" sz="2400" i="1" dirty="0" smtClean="0"/>
              <a:t>"before" </a:t>
            </a:r>
            <a:r>
              <a:rPr lang="en-US" altLang="zh-CN" sz="2400" i="1" dirty="0" err="1" smtClean="0"/>
              <a:t>pointcut</a:t>
            </a:r>
            <a:r>
              <a:rPr lang="en-US" altLang="zh-CN" sz="2400" i="1" dirty="0" smtClean="0"/>
              <a:t>-ref="</a:t>
            </a:r>
            <a:r>
              <a:rPr lang="en-US" altLang="zh-CN" sz="2400" i="1" dirty="0" err="1" smtClean="0"/>
              <a:t>pointcut</a:t>
            </a:r>
            <a:r>
              <a:rPr lang="en-US" altLang="zh-CN" sz="2400" i="1" dirty="0" smtClean="0"/>
              <a:t>"/&gt;</a:t>
            </a:r>
            <a:endParaRPr lang="en-US" altLang="zh-CN" sz="2400" i="1" dirty="0" smtClean="0"/>
          </a:p>
          <a:p>
            <a:pPr>
              <a:buNone/>
            </a:pPr>
            <a:r>
              <a:rPr lang="en-US" altLang="zh-CN" sz="2400" dirty="0" smtClean="0"/>
              <a:t>	      &lt;</a:t>
            </a:r>
            <a:r>
              <a:rPr lang="en-US" altLang="zh-CN" sz="2400" dirty="0" err="1" smtClean="0"/>
              <a:t>aop:after</a:t>
            </a:r>
            <a:r>
              <a:rPr lang="en-US" altLang="zh-CN" sz="2400" dirty="0" smtClean="0"/>
              <a:t>     method=</a:t>
            </a:r>
            <a:r>
              <a:rPr lang="en-US" altLang="zh-CN" sz="2400" i="1" dirty="0" smtClean="0"/>
              <a:t>"after"   </a:t>
            </a:r>
            <a:r>
              <a:rPr lang="en-US" altLang="zh-CN" sz="2400" i="1" dirty="0" err="1" smtClean="0"/>
              <a:t>pointcut</a:t>
            </a:r>
            <a:r>
              <a:rPr lang="en-US" altLang="zh-CN" sz="2400" i="1" dirty="0" smtClean="0"/>
              <a:t>-ref="</a:t>
            </a:r>
            <a:r>
              <a:rPr lang="en-US" altLang="zh-CN" sz="2400" i="1" dirty="0" err="1" smtClean="0"/>
              <a:t>pointcut</a:t>
            </a:r>
            <a:r>
              <a:rPr lang="en-US" altLang="zh-CN" sz="2400" i="1" dirty="0" smtClean="0"/>
              <a:t>"/&gt;</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通知元素需要使用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-ref&gt; </a:t>
            </a:r>
            <a:r>
              <a:rPr lang="zh-CN" altLang="en-US" sz="2400" dirty="0">
                <a:latin typeface="Arial Unicode MS" pitchFamily="34" charset="-122"/>
                <a:ea typeface="Arial Unicode MS" pitchFamily="34" charset="-122"/>
                <a:cs typeface="Arial Unicode MS" pitchFamily="34" charset="-122"/>
              </a:rPr>
              <a:t>来引用切入点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直接嵌入切入点表达式</a:t>
            </a:r>
            <a:r>
              <a:rPr lang="en-US" altLang="zh-CN" sz="2400" dirty="0">
                <a:latin typeface="Arial Unicode MS" pitchFamily="34" charset="-122"/>
                <a:ea typeface="Arial Unicode MS" pitchFamily="34" charset="-122"/>
                <a:cs typeface="Arial Unicode MS" pitchFamily="34" charset="-122"/>
              </a:rPr>
              <a:t>.  </a:t>
            </a:r>
            <a:r>
              <a:rPr lang="en-US" altLang="zh-CN" sz="2400" dirty="0">
                <a:solidFill>
                  <a:srgbClr val="FF0000"/>
                </a:solidFill>
                <a:latin typeface="Arial Unicode MS" pitchFamily="34" charset="-122"/>
                <a:ea typeface="Arial Unicode MS" pitchFamily="34" charset="-122"/>
                <a:cs typeface="Arial Unicode MS" pitchFamily="34" charset="-122"/>
              </a:rPr>
              <a:t>method </a:t>
            </a:r>
            <a:r>
              <a:rPr lang="zh-CN" altLang="en-US" sz="2400" dirty="0">
                <a:solidFill>
                  <a:srgbClr val="FF0000"/>
                </a:solidFill>
                <a:latin typeface="Arial Unicode MS" pitchFamily="34" charset="-122"/>
                <a:ea typeface="Arial Unicode MS" pitchFamily="34" charset="-122"/>
                <a:cs typeface="Arial Unicode MS" pitchFamily="34" charset="-122"/>
              </a:rPr>
              <a:t>属性指定切面类中通知方法的名称</a:t>
            </a:r>
            <a:r>
              <a:rPr lang="en-US" altLang="zh-CN" sz="2400" dirty="0">
                <a:solidFill>
                  <a:srgbClr val="FF0000"/>
                </a:solidFill>
                <a:latin typeface="Arial Unicode MS" pitchFamily="34" charset="-122"/>
                <a:ea typeface="Arial Unicode MS" pitchFamily="34" charset="-122"/>
                <a:cs typeface="Arial Unicode MS" pitchFamily="34" charset="-122"/>
              </a:rPr>
              <a:t>.</a:t>
            </a:r>
            <a:endParaRPr lang="en-US" altLang="zh-CN" sz="2400" dirty="0">
              <a:solidFill>
                <a:srgbClr val="FF0000"/>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500380" y="771525"/>
            <a:ext cx="10008870" cy="857250"/>
          </a:xfrm>
        </p:spPr>
        <p:txBody>
          <a:bodyPr/>
          <a:lstStyle/>
          <a:p>
            <a:r>
              <a:rPr lang="zh-CN" altLang="en-US" dirty="0">
                <a:latin typeface="Arial Unicode MS" pitchFamily="34" charset="-122"/>
                <a:ea typeface="Arial Unicode MS" pitchFamily="34" charset="-122"/>
                <a:cs typeface="Arial Unicode MS" pitchFamily="34" charset="-122"/>
              </a:rPr>
              <a:t>声明通知示例代码</a:t>
            </a:r>
            <a:endParaRPr lang="zh-CN" altLang="en-US" dirty="0">
              <a:latin typeface="Arial Unicode MS" pitchFamily="34" charset="-122"/>
              <a:ea typeface="Arial Unicode MS" pitchFamily="34" charset="-122"/>
              <a:cs typeface="Arial Unicode MS" pitchFamily="34" charset="-122"/>
            </a:endParaRPr>
          </a:p>
        </p:txBody>
      </p:sp>
      <p:pic>
        <p:nvPicPr>
          <p:cNvPr id="709636" name="Picture 4"/>
          <p:cNvPicPr>
            <a:picLocks noChangeAspect="1" noChangeArrowheads="1"/>
          </p:cNvPicPr>
          <p:nvPr/>
        </p:nvPicPr>
        <p:blipFill>
          <a:blip r:embed="rId1" cstate="print"/>
          <a:srcRect/>
          <a:stretch>
            <a:fillRect/>
          </a:stretch>
        </p:blipFill>
        <p:spPr bwMode="auto">
          <a:xfrm>
            <a:off x="546418" y="1768464"/>
            <a:ext cx="7129462" cy="3375025"/>
          </a:xfrm>
          <a:prstGeom prst="rect">
            <a:avLst/>
          </a:prstGeom>
          <a:noFill/>
        </p:spPr>
      </p:pic>
      <p:sp>
        <p:nvSpPr>
          <p:cNvPr id="709637" name="Rectangle 5"/>
          <p:cNvSpPr>
            <a:spLocks noChangeArrowheads="1"/>
          </p:cNvSpPr>
          <p:nvPr/>
        </p:nvSpPr>
        <p:spPr bwMode="auto">
          <a:xfrm>
            <a:off x="1411605" y="3038464"/>
            <a:ext cx="3384550" cy="431800"/>
          </a:xfrm>
          <a:prstGeom prst="rect">
            <a:avLst/>
          </a:prstGeom>
          <a:noFill/>
          <a:ln w="9525" algn="ctr">
            <a:solidFill>
              <a:srgbClr val="FF0000"/>
            </a:solidFill>
            <a:miter lim="800000"/>
          </a:ln>
          <a:effectLst/>
        </p:spPr>
        <p:txBody>
          <a:bodyPr wrap="none" anchor="ctr"/>
          <a:lstStyle/>
          <a:p>
            <a:endParaRPr lang="zh-CN" altLang="en-US"/>
          </a:p>
        </p:txBody>
      </p:sp>
      <p:sp>
        <p:nvSpPr>
          <p:cNvPr id="709638" name="Rectangle 6"/>
          <p:cNvSpPr>
            <a:spLocks noChangeArrowheads="1"/>
          </p:cNvSpPr>
          <p:nvPr/>
        </p:nvSpPr>
        <p:spPr bwMode="auto">
          <a:xfrm>
            <a:off x="1386205" y="4284651"/>
            <a:ext cx="3552825" cy="457200"/>
          </a:xfrm>
          <a:prstGeom prst="rect">
            <a:avLst/>
          </a:prstGeom>
          <a:noFill/>
          <a:ln w="9525" algn="ctr">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ctrTitle"/>
          </p:nvPr>
        </p:nvSpPr>
        <p:spPr>
          <a:xfrm>
            <a:off x="923925" y="2050415"/>
            <a:ext cx="10043795" cy="936625"/>
          </a:xfrm>
          <a:noFill/>
        </p:spPr>
        <p:txBody>
          <a:bodyPr lIns="92075" tIns="46038" rIns="92075" bIns="46038" anchorCtr="0"/>
          <a:lstStyle/>
          <a:p>
            <a:r>
              <a:rPr lang="en-US" altLang="zh-CN" sz="6000" dirty="0">
                <a:solidFill>
                  <a:srgbClr val="00B050"/>
                </a:solidFill>
                <a:latin typeface="Arial Unicode MS" pitchFamily="34" charset="-122"/>
                <a:ea typeface="Arial Unicode MS" pitchFamily="34" charset="-122"/>
                <a:cs typeface="Arial Unicode MS" pitchFamily="34" charset="-122"/>
              </a:rPr>
              <a:t>Spring </a:t>
            </a:r>
            <a:r>
              <a:rPr lang="zh-CN" altLang="en-US" sz="6000" dirty="0">
                <a:solidFill>
                  <a:srgbClr val="00B050"/>
                </a:solidFill>
                <a:latin typeface="Arial Unicode MS" pitchFamily="34" charset="-122"/>
                <a:ea typeface="Arial Unicode MS" pitchFamily="34" charset="-122"/>
                <a:cs typeface="Arial Unicode MS" pitchFamily="34" charset="-122"/>
              </a:rPr>
              <a:t>对 </a:t>
            </a:r>
            <a:r>
              <a:rPr lang="en-US" altLang="zh-CN" sz="6000" dirty="0">
                <a:solidFill>
                  <a:srgbClr val="00B050"/>
                </a:solidFill>
                <a:latin typeface="Arial Unicode MS" pitchFamily="34" charset="-122"/>
                <a:ea typeface="Arial Unicode MS" pitchFamily="34" charset="-122"/>
                <a:cs typeface="Arial Unicode MS" pitchFamily="34" charset="-122"/>
              </a:rPr>
              <a:t>JDBC </a:t>
            </a:r>
            <a:r>
              <a:rPr lang="zh-CN" altLang="en-US" sz="6000" dirty="0">
                <a:solidFill>
                  <a:srgbClr val="00B050"/>
                </a:solidFill>
                <a:latin typeface="Arial Unicode MS" pitchFamily="34" charset="-122"/>
                <a:ea typeface="Arial Unicode MS" pitchFamily="34" charset="-122"/>
                <a:cs typeface="Arial Unicode MS" pitchFamily="34" charset="-122"/>
              </a:rPr>
              <a:t>的支持</a:t>
            </a:r>
            <a:endParaRPr lang="zh-CN" altLang="en-US" sz="6000" dirty="0">
              <a:solidFill>
                <a:srgbClr val="00B050"/>
              </a:solidFill>
              <a:latin typeface="Arial Unicode MS" pitchFamily="34" charset="-122"/>
              <a:ea typeface="Arial Unicode MS" pitchFamily="34" charset="-122"/>
              <a:cs typeface="Arial Unicode MS" pitchFamily="34" charset="-122"/>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485775" y="1071245"/>
            <a:ext cx="9767570" cy="857250"/>
          </a:xfrm>
        </p:spPr>
        <p:txBody>
          <a:bodyPr/>
          <a:lstStyle/>
          <a:p>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简介</a:t>
            </a:r>
            <a:endParaRPr lang="zh-CN" altLang="en-US" dirty="0">
              <a:latin typeface="Arial Unicode MS" pitchFamily="34" charset="-122"/>
              <a:ea typeface="Arial Unicode MS" pitchFamily="34" charset="-122"/>
              <a:cs typeface="Arial Unicode MS" pitchFamily="34" charset="-122"/>
            </a:endParaRPr>
          </a:p>
        </p:txBody>
      </p:sp>
      <p:sp>
        <p:nvSpPr>
          <p:cNvPr id="716803" name="Rectangle 3"/>
          <p:cNvSpPr>
            <a:spLocks noGrp="1" noChangeArrowheads="1"/>
          </p:cNvSpPr>
          <p:nvPr>
            <p:ph idx="1"/>
          </p:nvPr>
        </p:nvSpPr>
        <p:spPr>
          <a:xfrm>
            <a:off x="486410" y="2028190"/>
            <a:ext cx="9674225" cy="2829560"/>
          </a:xfrm>
        </p:spPr>
        <p:txBody>
          <a:bodyPr/>
          <a:lstStyle/>
          <a:p>
            <a:r>
              <a:rPr lang="zh-CN" altLang="en-US" sz="2400" dirty="0">
                <a:latin typeface="Arial Unicode MS" pitchFamily="34" charset="-122"/>
                <a:ea typeface="Arial Unicode MS" pitchFamily="34" charset="-122"/>
                <a:cs typeface="Arial Unicode MS" pitchFamily="34" charset="-122"/>
              </a:rPr>
              <a:t>为了使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更加易于使用</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上定义了一个抽象层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以此建立一个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存取框架</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作为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框架的核心</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0000FF"/>
                </a:solidFill>
                <a:latin typeface="Arial Unicode MS" pitchFamily="34" charset="-122"/>
                <a:ea typeface="Arial Unicode MS" pitchFamily="34" charset="-122"/>
                <a:cs typeface="Arial Unicode MS" pitchFamily="34" charset="-122"/>
              </a:rPr>
              <a:t>JDBC </a:t>
            </a:r>
            <a:r>
              <a:rPr lang="zh-CN" altLang="en-US" sz="2400" b="1" dirty="0">
                <a:solidFill>
                  <a:srgbClr val="0000FF"/>
                </a:solidFill>
                <a:latin typeface="Arial Unicode MS" pitchFamily="34" charset="-122"/>
                <a:ea typeface="Arial Unicode MS" pitchFamily="34" charset="-122"/>
                <a:cs typeface="Arial Unicode MS" pitchFamily="34" charset="-122"/>
              </a:rPr>
              <a:t>模板</a:t>
            </a:r>
            <a:r>
              <a:rPr lang="zh-CN" altLang="en-US" sz="2400" dirty="0">
                <a:latin typeface="Arial Unicode MS" pitchFamily="34" charset="-122"/>
                <a:ea typeface="Arial Unicode MS" pitchFamily="34" charset="-122"/>
                <a:cs typeface="Arial Unicode MS" pitchFamily="34" charset="-122"/>
              </a:rPr>
              <a:t>的设计目的是为不同类型的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操作提供</a:t>
            </a:r>
            <a:r>
              <a:rPr lang="zh-CN" altLang="en-US" sz="2400" b="1" dirty="0">
                <a:solidFill>
                  <a:srgbClr val="0000FF"/>
                </a:solidFill>
                <a:latin typeface="Arial Unicode MS" pitchFamily="34" charset="-122"/>
                <a:ea typeface="Arial Unicode MS" pitchFamily="34" charset="-122"/>
                <a:cs typeface="Arial Unicode MS" pitchFamily="34" charset="-122"/>
              </a:rPr>
              <a:t>模板方法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每个模板方法都能控制整个过程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并允许覆盖过程中的特定任务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可以在尽可能保留灵活性的情况下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将数据库存取的工作量降到最低</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499745" y="836930"/>
            <a:ext cx="10132695" cy="857250"/>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更新数据库</a:t>
            </a:r>
            <a:endParaRPr lang="zh-CN" altLang="en-US" dirty="0">
              <a:latin typeface="Arial Unicode MS" pitchFamily="34" charset="-122"/>
              <a:ea typeface="Arial Unicode MS" pitchFamily="34" charset="-122"/>
              <a:cs typeface="Arial Unicode MS" pitchFamily="34" charset="-122"/>
            </a:endParaRPr>
          </a:p>
        </p:txBody>
      </p:sp>
      <p:sp>
        <p:nvSpPr>
          <p:cNvPr id="723971" name="Rectangle 3"/>
          <p:cNvSpPr>
            <a:spLocks noGrp="1" noChangeArrowheads="1"/>
          </p:cNvSpPr>
          <p:nvPr>
            <p:ph idx="1"/>
          </p:nvPr>
        </p:nvSpPr>
        <p:spPr>
          <a:xfrm>
            <a:off x="500380" y="1891030"/>
            <a:ext cx="947547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sql </a:t>
            </a:r>
            <a:r>
              <a:rPr lang="zh-CN" altLang="en-US" sz="2400">
                <a:latin typeface="Arial Unicode MS" pitchFamily="34" charset="-122"/>
                <a:ea typeface="Arial Unicode MS" pitchFamily="34" charset="-122"/>
                <a:cs typeface="Arial Unicode MS" pitchFamily="34" charset="-122"/>
              </a:rPr>
              <a:t>语句和参数更新数据库</a:t>
            </a:r>
            <a:r>
              <a:rPr lang="en-US" altLang="zh-CN" sz="2400">
                <a:latin typeface="Arial Unicode MS" pitchFamily="34" charset="-122"/>
                <a:ea typeface="Arial Unicode MS" pitchFamily="34" charset="-122"/>
                <a:cs typeface="Arial Unicode MS" pitchFamily="34" charset="-122"/>
              </a:rPr>
              <a:t>:</a:t>
            </a:r>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批量更新数据库</a:t>
            </a:r>
            <a:r>
              <a:rPr lang="en-US" altLang="zh-CN" sz="2400">
                <a:latin typeface="Arial Unicode MS" pitchFamily="34" charset="-122"/>
                <a:ea typeface="Arial Unicode MS" pitchFamily="34" charset="-122"/>
                <a:cs typeface="Arial Unicode MS" pitchFamily="34" charset="-122"/>
              </a:rPr>
              <a:t>: </a:t>
            </a:r>
            <a:endParaRPr lang="en-US" altLang="zh-CN" sz="2400">
              <a:latin typeface="Arial Unicode MS" pitchFamily="34" charset="-122"/>
              <a:ea typeface="Arial Unicode MS" pitchFamily="34" charset="-122"/>
              <a:cs typeface="Arial Unicode MS" pitchFamily="34" charset="-122"/>
            </a:endParaRPr>
          </a:p>
        </p:txBody>
      </p:sp>
      <p:pic>
        <p:nvPicPr>
          <p:cNvPr id="723972" name="Picture 4"/>
          <p:cNvPicPr>
            <a:picLocks noChangeAspect="1" noChangeArrowheads="1"/>
          </p:cNvPicPr>
          <p:nvPr/>
        </p:nvPicPr>
        <p:blipFill>
          <a:blip r:embed="rId1" cstate="print"/>
          <a:srcRect/>
          <a:stretch>
            <a:fillRect/>
          </a:stretch>
        </p:blipFill>
        <p:spPr bwMode="auto">
          <a:xfrm>
            <a:off x="851535" y="2492375"/>
            <a:ext cx="3673475" cy="1122363"/>
          </a:xfrm>
          <a:prstGeom prst="rect">
            <a:avLst/>
          </a:prstGeom>
          <a:noFill/>
        </p:spPr>
      </p:pic>
      <p:pic>
        <p:nvPicPr>
          <p:cNvPr id="723973" name="Picture 5"/>
          <p:cNvPicPr>
            <a:picLocks noChangeAspect="1" noChangeArrowheads="1"/>
          </p:cNvPicPr>
          <p:nvPr/>
        </p:nvPicPr>
        <p:blipFill>
          <a:blip r:embed="rId2" cstate="print"/>
          <a:srcRect/>
          <a:stretch>
            <a:fillRect/>
          </a:stretch>
        </p:blipFill>
        <p:spPr bwMode="auto">
          <a:xfrm>
            <a:off x="851535" y="4760278"/>
            <a:ext cx="4464050" cy="922337"/>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508635" y="764540"/>
            <a:ext cx="10123805" cy="857250"/>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endParaRPr lang="zh-CN" altLang="en-US" dirty="0">
              <a:latin typeface="Arial Unicode MS" pitchFamily="34" charset="-122"/>
              <a:ea typeface="Arial Unicode MS" pitchFamily="34" charset="-122"/>
              <a:cs typeface="Arial Unicode MS" pitchFamily="34" charset="-122"/>
            </a:endParaRPr>
          </a:p>
        </p:txBody>
      </p:sp>
      <p:sp>
        <p:nvSpPr>
          <p:cNvPr id="722947" name="Rectangle 3"/>
          <p:cNvSpPr>
            <a:spLocks noGrp="1" noChangeArrowheads="1"/>
          </p:cNvSpPr>
          <p:nvPr>
            <p:ph idx="1"/>
          </p:nvPr>
        </p:nvSpPr>
        <p:spPr>
          <a:xfrm>
            <a:off x="508635" y="1895475"/>
            <a:ext cx="9467215" cy="4098925"/>
          </a:xfrm>
        </p:spPr>
        <p:txBody>
          <a:bodyPr/>
          <a:lstStyle/>
          <a:p>
            <a:r>
              <a:rPr lang="zh-CN" altLang="en-US" sz="2400">
                <a:latin typeface="Arial Unicode MS" pitchFamily="34" charset="-122"/>
                <a:ea typeface="Arial Unicode MS" pitchFamily="34" charset="-122"/>
                <a:cs typeface="Arial Unicode MS" pitchFamily="34" charset="-122"/>
              </a:rPr>
              <a:t>查询单行</a:t>
            </a:r>
            <a:r>
              <a:rPr lang="en-US" altLang="zh-CN" sz="2400">
                <a:latin typeface="Arial Unicode MS" pitchFamily="34" charset="-122"/>
                <a:ea typeface="Arial Unicode MS" pitchFamily="34" charset="-122"/>
                <a:cs typeface="Arial Unicode MS" pitchFamily="34" charset="-122"/>
              </a:rPr>
              <a:t>: </a:t>
            </a:r>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便利的 </a:t>
            </a:r>
            <a:r>
              <a:rPr lang="en-US" altLang="en-US" sz="2400">
                <a:latin typeface="Arial Unicode MS" pitchFamily="34" charset="-122"/>
                <a:ea typeface="Arial Unicode MS" pitchFamily="34" charset="-122"/>
                <a:cs typeface="Arial Unicode MS" pitchFamily="34" charset="-122"/>
              </a:rPr>
              <a:t>BeanPropertyRowMapper</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实现</a:t>
            </a:r>
            <a:endParaRPr lang="zh-CN" altLang="en-US" sz="2400">
              <a:latin typeface="Arial Unicode MS" pitchFamily="34" charset="-122"/>
              <a:ea typeface="Arial Unicode MS" pitchFamily="34" charset="-122"/>
              <a:cs typeface="Arial Unicode MS" pitchFamily="34" charset="-122"/>
            </a:endParaRPr>
          </a:p>
        </p:txBody>
      </p:sp>
      <p:pic>
        <p:nvPicPr>
          <p:cNvPr id="722948" name="Picture 4"/>
          <p:cNvPicPr>
            <a:picLocks noChangeAspect="1" noChangeArrowheads="1"/>
          </p:cNvPicPr>
          <p:nvPr/>
        </p:nvPicPr>
        <p:blipFill>
          <a:blip r:embed="rId1" cstate="print"/>
          <a:srcRect/>
          <a:stretch>
            <a:fillRect/>
          </a:stretch>
        </p:blipFill>
        <p:spPr bwMode="auto">
          <a:xfrm>
            <a:off x="833438" y="2453958"/>
            <a:ext cx="4968875" cy="1214437"/>
          </a:xfrm>
          <a:prstGeom prst="rect">
            <a:avLst/>
          </a:prstGeom>
          <a:noFill/>
        </p:spPr>
      </p:pic>
      <p:pic>
        <p:nvPicPr>
          <p:cNvPr id="722949" name="Picture 5"/>
          <p:cNvPicPr>
            <a:picLocks noChangeAspect="1" noChangeArrowheads="1"/>
          </p:cNvPicPr>
          <p:nvPr/>
        </p:nvPicPr>
        <p:blipFill>
          <a:blip r:embed="rId2" cstate="print"/>
          <a:srcRect/>
          <a:stretch>
            <a:fillRect/>
          </a:stretch>
        </p:blipFill>
        <p:spPr bwMode="auto">
          <a:xfrm>
            <a:off x="833438" y="4684395"/>
            <a:ext cx="7200900" cy="130968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7530" y="904240"/>
            <a:ext cx="9653270" cy="86868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57530" y="1700530"/>
            <a:ext cx="9786620" cy="5040630"/>
          </a:xfrm>
        </p:spPr>
        <p:txBody>
          <a:bodyPr>
            <a:normAutofit/>
          </a:bodyPr>
          <a:lstStyle/>
          <a:p>
            <a:r>
              <a:rPr lang="en-US" altLang="zh-CN" sz="2000" b="1" dirty="0" smtClean="0">
                <a:solidFill>
                  <a:srgbClr val="0000FF"/>
                </a:solidFill>
                <a:latin typeface="Arial Unicode MS" pitchFamily="34" charset="-122"/>
                <a:ea typeface="Arial Unicode MS" pitchFamily="34" charset="-122"/>
                <a:cs typeface="Arial Unicode MS" pitchFamily="34" charset="-122"/>
              </a:rPr>
              <a:t>IOC &amp; DI </a:t>
            </a:r>
            <a:r>
              <a:rPr lang="zh-CN" altLang="en-US" sz="20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：基于 </a:t>
            </a:r>
            <a:r>
              <a:rPr lang="en-US" altLang="zh-CN" sz="1800" dirty="0">
                <a:latin typeface="Arial Unicode MS" pitchFamily="34" charset="-122"/>
                <a:ea typeface="Arial Unicode MS" pitchFamily="34" charset="-122"/>
                <a:cs typeface="Arial Unicode MS" pitchFamily="34" charset="-122"/>
              </a:rPr>
              <a:t>XML </a:t>
            </a:r>
            <a:r>
              <a:rPr lang="zh-CN" altLang="en-US" sz="1800" dirty="0">
                <a:latin typeface="Arial Unicode MS" pitchFamily="34" charset="-122"/>
                <a:ea typeface="Arial Unicode MS" pitchFamily="34" charset="-122"/>
                <a:cs typeface="Arial Unicode MS" pitchFamily="34" charset="-122"/>
              </a:rPr>
              <a:t>文件的</a:t>
            </a:r>
            <a:r>
              <a:rPr lang="zh-CN" altLang="en-US" sz="1800" dirty="0" smtClean="0">
                <a:latin typeface="Arial Unicode MS" pitchFamily="34" charset="-122"/>
                <a:ea typeface="Arial Unicode MS" pitchFamily="34" charset="-122"/>
                <a:cs typeface="Arial Unicode MS" pitchFamily="34" charset="-122"/>
              </a:rPr>
              <a:t>方式；基于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r>
              <a:rPr lang="en-US" altLang="zh-CN" sz="1800" dirty="0" smtClean="0">
                <a:hlinkClick r:id="rId1" action="ppaction://hlinksldjump"/>
              </a:rPr>
              <a:t>@Autowired</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的配置</a:t>
            </a:r>
            <a:r>
              <a:rPr lang="zh-CN" altLang="en-US" sz="1800" dirty="0">
                <a:latin typeface="Arial Unicode MS" pitchFamily="34" charset="-122"/>
                <a:ea typeface="Arial Unicode MS" pitchFamily="34" charset="-122"/>
                <a:cs typeface="Arial Unicode MS" pitchFamily="34" charset="-122"/>
              </a:rPr>
              <a:t>方式：通过全类名（反射）、通过工厂方法（静态工厂方法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 </a:t>
            </a:r>
            <a:r>
              <a:rPr lang="en-US" altLang="zh-CN" sz="1800" dirty="0" err="1">
                <a:latin typeface="Arial Unicode MS" pitchFamily="34" charset="-122"/>
                <a:ea typeface="Arial Unicode MS" pitchFamily="34" charset="-122"/>
                <a:cs typeface="Arial Unicode MS" pitchFamily="34" charset="-122"/>
              </a:rPr>
              <a:t>BeanFactory</a:t>
            </a:r>
            <a:r>
              <a:rPr lang="en-US" altLang="zh-CN" sz="1800" dirty="0">
                <a:latin typeface="Arial Unicode MS" pitchFamily="34" charset="-122"/>
                <a:ea typeface="Arial Unicode MS" pitchFamily="34" charset="-122"/>
                <a:cs typeface="Arial Unicode MS" pitchFamily="34" charset="-122"/>
              </a:rPr>
              <a:t> &amp; </a:t>
            </a:r>
            <a:r>
              <a:rPr lang="en-US" altLang="zh-CN" sz="1800" dirty="0" err="1">
                <a:latin typeface="Arial Unicode MS" pitchFamily="34" charset="-122"/>
                <a:ea typeface="Arial Unicode MS" pitchFamily="34" charset="-122"/>
                <a:cs typeface="Arial Unicode MS" pitchFamily="34" charset="-122"/>
              </a:rPr>
              <a:t>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概述</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自动装配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hlinkClick r:id="rId2" action="ppaction://hlinksldjump"/>
              </a:rPr>
              <a:t>bean </a:t>
            </a:r>
            <a:r>
              <a:rPr lang="zh-CN" altLang="en-US" sz="1800" dirty="0" smtClean="0">
                <a:latin typeface="Arial Unicode MS" pitchFamily="34" charset="-122"/>
                <a:ea typeface="Arial Unicode MS" pitchFamily="34" charset="-122"/>
                <a:cs typeface="Arial Unicode MS" pitchFamily="34" charset="-122"/>
                <a:hlinkClick r:id="rId2" action="ppaction://hlinksldjump"/>
              </a:rPr>
              <a:t>的作用域：</a:t>
            </a:r>
            <a:r>
              <a:rPr lang="en-US" altLang="zh-CN" sz="1800" dirty="0" smtClean="0">
                <a:latin typeface="Arial Unicode MS" pitchFamily="34" charset="-122"/>
                <a:ea typeface="Arial Unicode MS" pitchFamily="34" charset="-122"/>
                <a:cs typeface="Arial Unicode MS" pitchFamily="34" charset="-122"/>
                <a:hlinkClick r:id="rId2" action="ppaction://hlinksldjump"/>
              </a:rPr>
              <a:t>singleton</a:t>
            </a:r>
            <a:r>
              <a:rPr lang="zh-CN" altLang="en-US" sz="1800" dirty="0" smtClean="0">
                <a:latin typeface="Arial Unicode MS" pitchFamily="34" charset="-122"/>
                <a:ea typeface="Arial Unicode MS" pitchFamily="34" charset="-122"/>
                <a:cs typeface="Arial Unicode MS" pitchFamily="34" charset="-122"/>
                <a:hlinkClick r:id="rId2" action="ppaction://hlinksldjump"/>
              </a:rPr>
              <a:t>；</a:t>
            </a:r>
            <a:r>
              <a:rPr lang="en-US" altLang="zh-CN" sz="1800" dirty="0" smtClean="0">
                <a:latin typeface="Arial Unicode MS" pitchFamily="34" charset="-122"/>
                <a:ea typeface="Arial Unicode MS" pitchFamily="34" charset="-122"/>
                <a:cs typeface="Arial Unicode MS" pitchFamily="34" charset="-122"/>
                <a:hlinkClick r:id="rId2" action="ppaction://hlinksldjump"/>
              </a:rPr>
              <a:t>prototype</a:t>
            </a:r>
            <a:r>
              <a:rPr lang="zh-CN" altLang="en-US" sz="1800" dirty="0" smtClean="0">
                <a:latin typeface="Arial Unicode MS" pitchFamily="34" charset="-122"/>
                <a:ea typeface="Arial Unicode MS" pitchFamily="34" charset="-122"/>
                <a:cs typeface="Arial Unicode MS" pitchFamily="34" charset="-122"/>
                <a:hlinkClick r:id="rId2" action="ppaction://hlinksldjump"/>
              </a:rPr>
              <a:t>；</a:t>
            </a:r>
            <a:r>
              <a:rPr lang="en-US" altLang="zh-CN" sz="1800" dirty="0" smtClean="0">
                <a:latin typeface="Arial Unicode MS" pitchFamily="34" charset="-122"/>
                <a:ea typeface="Arial Unicode MS" pitchFamily="34" charset="-122"/>
                <a:cs typeface="Arial Unicode MS" pitchFamily="34" charset="-122"/>
                <a:hlinkClick r:id="rId2" action="ppaction://hlinksldjump"/>
              </a:rPr>
              <a:t>WEB </a:t>
            </a:r>
            <a:r>
              <a:rPr lang="zh-CN" altLang="en-US" sz="1800" dirty="0" smtClean="0">
                <a:latin typeface="Arial Unicode MS" pitchFamily="34" charset="-122"/>
                <a:ea typeface="Arial Unicode MS" pitchFamily="34" charset="-122"/>
                <a:cs typeface="Arial Unicode MS" pitchFamily="34" charset="-122"/>
                <a:hlinkClick r:id="rId2" action="ppaction://hlinksldjump"/>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hlinkClick r:id="rId3" action="ppaction://hlinksldjump"/>
              </a:rPr>
              <a:t>IOC </a:t>
            </a:r>
            <a:r>
              <a:rPr lang="zh-CN" altLang="en-US" sz="1800" dirty="0" smtClean="0">
                <a:latin typeface="Arial Unicode MS" pitchFamily="34" charset="-122"/>
                <a:ea typeface="Arial Unicode MS" pitchFamily="34" charset="-122"/>
                <a:cs typeface="Arial Unicode MS" pitchFamily="34" charset="-122"/>
                <a:hlinkClick r:id="rId3" action="ppaction://hlinksldjump"/>
              </a:rPr>
              <a:t>容器中 </a:t>
            </a:r>
            <a:r>
              <a:rPr lang="en-US" altLang="zh-CN" sz="1800" dirty="0" smtClean="0">
                <a:latin typeface="Arial Unicode MS" pitchFamily="34" charset="-122"/>
                <a:ea typeface="Arial Unicode MS" pitchFamily="34" charset="-122"/>
                <a:cs typeface="Arial Unicode MS" pitchFamily="34" charset="-122"/>
                <a:hlinkClick r:id="rId3" action="ppaction://hlinksldjump"/>
              </a:rPr>
              <a:t>Bean </a:t>
            </a:r>
            <a:r>
              <a:rPr lang="zh-CN" altLang="en-US" sz="1800" dirty="0" smtClean="0">
                <a:latin typeface="Arial Unicode MS" pitchFamily="34" charset="-122"/>
                <a:ea typeface="Arial Unicode MS" pitchFamily="34" charset="-122"/>
                <a:cs typeface="Arial Unicode MS" pitchFamily="34" charset="-122"/>
                <a:hlinkClick r:id="rId3" action="ppaction://hlinksldjump"/>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523875" y="836930"/>
            <a:ext cx="9965055" cy="857250"/>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endParaRPr lang="zh-CN" altLang="en-US" dirty="0">
              <a:latin typeface="Arial Unicode MS" pitchFamily="34" charset="-122"/>
              <a:ea typeface="Arial Unicode MS" pitchFamily="34" charset="-122"/>
              <a:cs typeface="Arial Unicode MS" pitchFamily="34" charset="-122"/>
            </a:endParaRPr>
          </a:p>
        </p:txBody>
      </p:sp>
      <p:sp>
        <p:nvSpPr>
          <p:cNvPr id="721923" name="Rectangle 3"/>
          <p:cNvSpPr>
            <a:spLocks noGrp="1" noChangeArrowheads="1"/>
          </p:cNvSpPr>
          <p:nvPr>
            <p:ph idx="1"/>
          </p:nvPr>
        </p:nvSpPr>
        <p:spPr>
          <a:xfrm>
            <a:off x="523240" y="1882775"/>
            <a:ext cx="9452610" cy="4098925"/>
          </a:xfrm>
        </p:spPr>
        <p:txBody>
          <a:bodyPr/>
          <a:lstStyle/>
          <a:p>
            <a:r>
              <a:rPr lang="zh-CN" altLang="en-US" sz="2400">
                <a:latin typeface="Arial Unicode MS" pitchFamily="34" charset="-122"/>
                <a:ea typeface="Arial Unicode MS" pitchFamily="34" charset="-122"/>
                <a:cs typeface="Arial Unicode MS" pitchFamily="34" charset="-122"/>
              </a:rPr>
              <a:t>查询多行</a:t>
            </a:r>
            <a:r>
              <a:rPr lang="en-US" altLang="zh-CN" sz="2400">
                <a:latin typeface="Arial Unicode MS" pitchFamily="34" charset="-122"/>
                <a:ea typeface="Arial Unicode MS" pitchFamily="34" charset="-122"/>
                <a:cs typeface="Arial Unicode MS" pitchFamily="34" charset="-122"/>
              </a:rPr>
              <a:t>:</a:t>
            </a:r>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单值查询</a:t>
            </a:r>
            <a:r>
              <a:rPr lang="en-US" altLang="zh-CN" sz="2400">
                <a:latin typeface="Arial Unicode MS" pitchFamily="34" charset="-122"/>
                <a:ea typeface="Arial Unicode MS" pitchFamily="34" charset="-122"/>
                <a:cs typeface="Arial Unicode MS" pitchFamily="34" charset="-122"/>
              </a:rPr>
              <a:t>:</a:t>
            </a:r>
            <a:endParaRPr lang="en-US" altLang="zh-CN" sz="2400">
              <a:latin typeface="Arial Unicode MS" pitchFamily="34" charset="-122"/>
              <a:ea typeface="Arial Unicode MS" pitchFamily="34" charset="-122"/>
              <a:cs typeface="Arial Unicode MS" pitchFamily="34" charset="-122"/>
            </a:endParaRPr>
          </a:p>
        </p:txBody>
      </p:sp>
      <p:pic>
        <p:nvPicPr>
          <p:cNvPr id="721924" name="Picture 4"/>
          <p:cNvPicPr>
            <a:picLocks noChangeAspect="1" noChangeArrowheads="1"/>
          </p:cNvPicPr>
          <p:nvPr/>
        </p:nvPicPr>
        <p:blipFill>
          <a:blip r:embed="rId1" cstate="print"/>
          <a:srcRect/>
          <a:stretch>
            <a:fillRect/>
          </a:stretch>
        </p:blipFill>
        <p:spPr bwMode="auto">
          <a:xfrm>
            <a:off x="860108" y="2492375"/>
            <a:ext cx="4968875" cy="1243013"/>
          </a:xfrm>
          <a:prstGeom prst="rect">
            <a:avLst/>
          </a:prstGeom>
          <a:noFill/>
        </p:spPr>
      </p:pic>
      <p:pic>
        <p:nvPicPr>
          <p:cNvPr id="721925" name="Picture 5"/>
          <p:cNvPicPr>
            <a:picLocks noChangeAspect="1" noChangeArrowheads="1"/>
          </p:cNvPicPr>
          <p:nvPr/>
        </p:nvPicPr>
        <p:blipFill>
          <a:blip r:embed="rId2" cstate="print"/>
          <a:srcRect/>
          <a:stretch>
            <a:fillRect/>
          </a:stretch>
        </p:blipFill>
        <p:spPr bwMode="auto">
          <a:xfrm>
            <a:off x="860108" y="4706303"/>
            <a:ext cx="4319587" cy="1220787"/>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518160" y="836930"/>
            <a:ext cx="9385300" cy="935990"/>
          </a:xfrm>
        </p:spPr>
        <p:txBody>
          <a:bodyPr/>
          <a:lstStyle/>
          <a:p>
            <a:r>
              <a:rPr lang="zh-CN" altLang="en-US" dirty="0">
                <a:latin typeface="Arial Unicode MS" pitchFamily="34" charset="-122"/>
                <a:ea typeface="Arial Unicode MS" pitchFamily="34" charset="-122"/>
                <a:cs typeface="Arial Unicode MS" pitchFamily="34" charset="-122"/>
              </a:rPr>
              <a:t>简化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模板查询</a:t>
            </a:r>
            <a:endParaRPr lang="zh-CN" altLang="en-US" dirty="0">
              <a:latin typeface="Arial Unicode MS" pitchFamily="34" charset="-122"/>
              <a:ea typeface="Arial Unicode MS" pitchFamily="34" charset="-122"/>
              <a:cs typeface="Arial Unicode MS" pitchFamily="34" charset="-122"/>
            </a:endParaRPr>
          </a:p>
        </p:txBody>
      </p:sp>
      <p:sp>
        <p:nvSpPr>
          <p:cNvPr id="717827" name="Rectangle 3"/>
          <p:cNvSpPr>
            <a:spLocks noGrp="1" noChangeArrowheads="1"/>
          </p:cNvSpPr>
          <p:nvPr>
            <p:ph idx="1"/>
          </p:nvPr>
        </p:nvSpPr>
        <p:spPr>
          <a:xfrm>
            <a:off x="518160" y="1714500"/>
            <a:ext cx="9754235" cy="4954905"/>
          </a:xfrm>
        </p:spPr>
        <p:txBody>
          <a:bodyPr>
            <a:normAutofit/>
          </a:bodyPr>
          <a:lstStyle/>
          <a:p>
            <a:r>
              <a:rPr lang="zh-CN" altLang="en-US" sz="2400" dirty="0">
                <a:latin typeface="Arial Unicode MS" pitchFamily="34" charset="-122"/>
                <a:ea typeface="Arial Unicode MS" pitchFamily="34" charset="-122"/>
                <a:cs typeface="Arial Unicode MS" pitchFamily="34" charset="-122"/>
              </a:rPr>
              <a:t>每次使用都创建一个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的新实例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这种做法效率很低下</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en-US" altLang="zh-CN" sz="2400" b="1" dirty="0" err="1">
                <a:solidFill>
                  <a:srgbClr val="0000FF"/>
                </a:solidFill>
                <a:latin typeface="Arial Unicode MS" pitchFamily="34" charset="-122"/>
                <a:ea typeface="Arial Unicode MS" pitchFamily="34" charset="-122"/>
                <a:cs typeface="Arial Unicode MS" pitchFamily="34" charset="-122"/>
              </a:rPr>
              <a:t>JdbcTemplate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类被设计成为线程安全的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所以可以再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容器中声明它的单个实例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并将这个实例注入到所有的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实例中</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en-US" altLang="zh-CN" sz="2400" dirty="0" err="1" smtClean="0">
                <a:latin typeface="Arial Unicode MS" pitchFamily="34" charset="-122"/>
                <a:ea typeface="Arial Unicode MS" pitchFamily="34" charset="-122"/>
                <a:cs typeface="Arial Unicode MS" pitchFamily="34" charset="-122"/>
              </a:rPr>
              <a:t>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也利用了 </a:t>
            </a:r>
            <a:r>
              <a:rPr lang="en-US" altLang="zh-CN" sz="2400" dirty="0">
                <a:latin typeface="Arial Unicode MS" pitchFamily="34" charset="-122"/>
                <a:ea typeface="Arial Unicode MS" pitchFamily="34" charset="-122"/>
                <a:cs typeface="Arial Unicode MS" pitchFamily="34" charset="-122"/>
              </a:rPr>
              <a:t>Java 1.5 </a:t>
            </a:r>
            <a:r>
              <a:rPr lang="zh-CN" altLang="en-US" sz="2400" dirty="0">
                <a:latin typeface="Arial Unicode MS" pitchFamily="34" charset="-122"/>
                <a:ea typeface="Arial Unicode MS" pitchFamily="34" charset="-122"/>
                <a:cs typeface="Arial Unicode MS" pitchFamily="34" charset="-122"/>
              </a:rPr>
              <a:t>的特定</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自动装箱</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泛型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可变长度等</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来简化</a:t>
            </a:r>
            <a:r>
              <a:rPr lang="zh-CN" altLang="en-US" sz="2400" dirty="0" smtClean="0">
                <a:latin typeface="Arial Unicode MS" pitchFamily="34" charset="-122"/>
                <a:ea typeface="Arial Unicode MS" pitchFamily="34" charset="-122"/>
                <a:cs typeface="Arial Unicode MS" pitchFamily="34" charset="-122"/>
              </a:rPr>
              <a:t>开发</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框架还提供了一个 </a:t>
            </a:r>
            <a:r>
              <a:rPr lang="en-US" altLang="zh-CN" sz="2400" dirty="0" err="1">
                <a:latin typeface="Arial Unicode MS" pitchFamily="34" charset="-122"/>
                <a:ea typeface="Arial Unicode MS" pitchFamily="34" charset="-122"/>
                <a:cs typeface="Arial Unicode MS" pitchFamily="34" charset="-122"/>
              </a:rPr>
              <a:t>JdbcDaoSupport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类来简化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该类声明了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容器中注入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或者自动从数据源中创建</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495300" y="1143000"/>
            <a:ext cx="9686925" cy="857250"/>
          </a:xfrm>
        </p:spPr>
        <p:txBody>
          <a:bodyPr/>
          <a:lstStyle/>
          <a:p>
            <a:r>
              <a:rPr lang="zh-CN" altLang="en-US" dirty="0">
                <a:latin typeface="Arial Unicode MS" pitchFamily="34" charset="-122"/>
                <a:ea typeface="Arial Unicode MS" pitchFamily="34" charset="-122"/>
                <a:cs typeface="Arial Unicode MS" pitchFamily="34" charset="-122"/>
              </a:rPr>
              <a:t>注入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模板示例代码</a:t>
            </a:r>
            <a:endParaRPr lang="zh-CN" altLang="en-US" dirty="0">
              <a:latin typeface="Arial Unicode MS" pitchFamily="34" charset="-122"/>
              <a:ea typeface="Arial Unicode MS" pitchFamily="34" charset="-122"/>
              <a:cs typeface="Arial Unicode MS" pitchFamily="34" charset="-122"/>
            </a:endParaRPr>
          </a:p>
        </p:txBody>
      </p:sp>
      <p:pic>
        <p:nvPicPr>
          <p:cNvPr id="718852" name="Picture 4"/>
          <p:cNvPicPr>
            <a:picLocks noChangeAspect="1" noChangeArrowheads="1"/>
          </p:cNvPicPr>
          <p:nvPr/>
        </p:nvPicPr>
        <p:blipFill>
          <a:blip r:embed="rId1" cstate="print"/>
          <a:srcRect/>
          <a:stretch>
            <a:fillRect/>
          </a:stretch>
        </p:blipFill>
        <p:spPr bwMode="auto">
          <a:xfrm>
            <a:off x="583856" y="2246320"/>
            <a:ext cx="7761228" cy="2365376"/>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476885" y="1143000"/>
            <a:ext cx="9705340" cy="857250"/>
          </a:xfrm>
        </p:spPr>
        <p:txBody>
          <a:bodyPr>
            <a:normAutofit/>
          </a:bodyPr>
          <a:lstStyle/>
          <a:p>
            <a:r>
              <a:rPr lang="zh-CN" altLang="en-US" dirty="0">
                <a:latin typeface="Arial Unicode MS" pitchFamily="34" charset="-122"/>
                <a:ea typeface="Arial Unicode MS" pitchFamily="34" charset="-122"/>
                <a:cs typeface="Arial Unicode MS" pitchFamily="34" charset="-122"/>
              </a:rPr>
              <a:t>扩展 </a:t>
            </a:r>
            <a:r>
              <a:rPr lang="en-US" altLang="en-US" dirty="0" err="1">
                <a:latin typeface="Arial Unicode MS" pitchFamily="34" charset="-122"/>
                <a:ea typeface="Arial Unicode MS" pitchFamily="34" charset="-122"/>
                <a:cs typeface="Arial Unicode MS" pitchFamily="34" charset="-122"/>
              </a:rPr>
              <a:t>JdbcDaoSupport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示例代码</a:t>
            </a:r>
            <a:endParaRPr lang="zh-CN" altLang="en-US" dirty="0">
              <a:latin typeface="Arial Unicode MS" pitchFamily="34" charset="-122"/>
              <a:ea typeface="Arial Unicode MS" pitchFamily="34" charset="-122"/>
              <a:cs typeface="Arial Unicode MS" pitchFamily="34" charset="-122"/>
            </a:endParaRPr>
          </a:p>
        </p:txBody>
      </p:sp>
      <p:pic>
        <p:nvPicPr>
          <p:cNvPr id="719876" name="Picture 4"/>
          <p:cNvPicPr>
            <a:picLocks noChangeAspect="1" noChangeArrowheads="1"/>
          </p:cNvPicPr>
          <p:nvPr/>
        </p:nvPicPr>
        <p:blipFill>
          <a:blip r:embed="rId1" cstate="print"/>
          <a:srcRect/>
          <a:stretch>
            <a:fillRect/>
          </a:stretch>
        </p:blipFill>
        <p:spPr bwMode="auto">
          <a:xfrm>
            <a:off x="563245" y="2793371"/>
            <a:ext cx="6408738" cy="1144587"/>
          </a:xfrm>
          <a:prstGeom prst="rect">
            <a:avLst/>
          </a:prstGeom>
          <a:noFill/>
        </p:spPr>
      </p:pic>
      <p:pic>
        <p:nvPicPr>
          <p:cNvPr id="719878" name="Picture 6"/>
          <p:cNvPicPr>
            <a:picLocks noChangeAspect="1" noChangeArrowheads="1"/>
          </p:cNvPicPr>
          <p:nvPr/>
        </p:nvPicPr>
        <p:blipFill>
          <a:blip r:embed="rId2" cstate="print"/>
          <a:srcRect/>
          <a:stretch>
            <a:fillRect/>
          </a:stretch>
        </p:blipFill>
        <p:spPr bwMode="auto">
          <a:xfrm>
            <a:off x="664819" y="2221860"/>
            <a:ext cx="5976937" cy="215900"/>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527050" y="918845"/>
            <a:ext cx="9448800" cy="854075"/>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endParaRPr lang="zh-CN" altLang="en-US" dirty="0">
              <a:latin typeface="Arial Unicode MS" pitchFamily="34" charset="-122"/>
              <a:ea typeface="Arial Unicode MS" pitchFamily="34" charset="-122"/>
              <a:cs typeface="Arial Unicode MS" pitchFamily="34" charset="-122"/>
            </a:endParaRPr>
          </a:p>
        </p:txBody>
      </p:sp>
      <p:sp>
        <p:nvSpPr>
          <p:cNvPr id="720899" name="Rectangle 3"/>
          <p:cNvSpPr>
            <a:spLocks noGrp="1" noChangeArrowheads="1"/>
          </p:cNvSpPr>
          <p:nvPr>
            <p:ph idx="1"/>
          </p:nvPr>
        </p:nvSpPr>
        <p:spPr>
          <a:xfrm>
            <a:off x="527050" y="1882775"/>
            <a:ext cx="9640570" cy="4098925"/>
          </a:xfrm>
        </p:spPr>
        <p:txBody>
          <a:bodyPr/>
          <a:lstStyle/>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绑定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参数的另一种选择是使用具名参数</a:t>
            </a:r>
            <a:r>
              <a:rPr lang="en-US" altLang="zh-CN" sz="2400" dirty="0">
                <a:latin typeface="Arial Unicode MS" pitchFamily="34" charset="-122"/>
                <a:ea typeface="Arial Unicode MS" pitchFamily="34" charset="-122"/>
                <a:cs typeface="Arial Unicode MS" pitchFamily="34" charset="-122"/>
              </a:rPr>
              <a:t>(named parameter). </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具名参数</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按名称</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以冒号开头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而不是按位置进行指定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具名参数更易于维护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也提升了可读性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具名参数由框架类在运行时用占位符取代</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具名参数只在 </a:t>
            </a:r>
            <a:r>
              <a:rPr lang="en-US" altLang="zh-CN" sz="2400" dirty="0" err="1" smtClean="0">
                <a:latin typeface="Arial Unicode MS" pitchFamily="34" charset="-122"/>
                <a:ea typeface="Arial Unicode MS" pitchFamily="34" charset="-122"/>
                <a:cs typeface="Arial Unicode MS" pitchFamily="34" charset="-122"/>
              </a:rPr>
              <a:t>NamedParameterJdbcTemplate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中得到支持 </a:t>
            </a: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516890" y="1071245"/>
            <a:ext cx="9722485" cy="85725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endParaRPr lang="zh-CN" altLang="en-US" dirty="0">
              <a:latin typeface="Arial Unicode MS" pitchFamily="34" charset="-122"/>
              <a:ea typeface="Arial Unicode MS" pitchFamily="34" charset="-122"/>
              <a:cs typeface="Arial Unicode MS" pitchFamily="34" charset="-122"/>
            </a:endParaRPr>
          </a:p>
        </p:txBody>
      </p:sp>
      <p:sp>
        <p:nvSpPr>
          <p:cNvPr id="730115" name="Rectangle 3"/>
          <p:cNvSpPr>
            <a:spLocks noGrp="1" noChangeArrowheads="1"/>
          </p:cNvSpPr>
          <p:nvPr>
            <p:ph idx="1"/>
          </p:nvPr>
        </p:nvSpPr>
        <p:spPr>
          <a:xfrm>
            <a:off x="516890" y="2000250"/>
            <a:ext cx="9722485" cy="1929130"/>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语句中使用具名参数时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可以在一个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中提供参数值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参数名为键</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也可以使用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批量更新时可以提供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或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的数组</a:t>
            </a:r>
            <a:endParaRPr lang="zh-CN" altLang="en-US" sz="2400" dirty="0">
              <a:latin typeface="Arial Unicode MS" pitchFamily="34" charset="-122"/>
              <a:ea typeface="Arial Unicode MS" pitchFamily="34" charset="-122"/>
              <a:cs typeface="Arial Unicode MS" pitchFamily="34" charset="-122"/>
            </a:endParaRPr>
          </a:p>
        </p:txBody>
      </p:sp>
      <p:pic>
        <p:nvPicPr>
          <p:cNvPr id="730116" name="Picture 4"/>
          <p:cNvPicPr>
            <a:picLocks noChangeAspect="1" noChangeArrowheads="1"/>
          </p:cNvPicPr>
          <p:nvPr/>
        </p:nvPicPr>
        <p:blipFill>
          <a:blip r:embed="rId1" cstate="print"/>
          <a:srcRect/>
          <a:stretch>
            <a:fillRect/>
          </a:stretch>
        </p:blipFill>
        <p:spPr bwMode="auto">
          <a:xfrm>
            <a:off x="862644" y="3946843"/>
            <a:ext cx="3168650" cy="952500"/>
          </a:xfrm>
          <a:prstGeom prst="rect">
            <a:avLst/>
          </a:prstGeom>
          <a:noFill/>
        </p:spPr>
      </p:pic>
      <p:pic>
        <p:nvPicPr>
          <p:cNvPr id="730117" name="Picture 5"/>
          <p:cNvPicPr>
            <a:picLocks noChangeAspect="1" noChangeArrowheads="1"/>
          </p:cNvPicPr>
          <p:nvPr/>
        </p:nvPicPr>
        <p:blipFill>
          <a:blip r:embed="rId2" cstate="print"/>
          <a:srcRect/>
          <a:stretch>
            <a:fillRect/>
          </a:stretch>
        </p:blipFill>
        <p:spPr bwMode="auto">
          <a:xfrm>
            <a:off x="4656163" y="3934143"/>
            <a:ext cx="3527425" cy="965200"/>
          </a:xfrm>
          <a:prstGeom prst="rect">
            <a:avLst/>
          </a:prstGeom>
          <a:noFill/>
        </p:spPr>
      </p:pic>
      <p:pic>
        <p:nvPicPr>
          <p:cNvPr id="730118" name="Picture 6"/>
          <p:cNvPicPr>
            <a:picLocks noChangeAspect="1" noChangeArrowheads="1"/>
          </p:cNvPicPr>
          <p:nvPr/>
        </p:nvPicPr>
        <p:blipFill>
          <a:blip r:embed="rId3" cstate="print"/>
          <a:srcRect/>
          <a:stretch>
            <a:fillRect/>
          </a:stretch>
        </p:blipFill>
        <p:spPr bwMode="auto">
          <a:xfrm>
            <a:off x="796924" y="5158105"/>
            <a:ext cx="3529012" cy="855663"/>
          </a:xfrm>
          <a:prstGeom prst="rect">
            <a:avLst/>
          </a:prstGeom>
          <a:noFill/>
        </p:spPr>
      </p:pic>
      <p:pic>
        <p:nvPicPr>
          <p:cNvPr id="730119" name="Picture 7"/>
          <p:cNvPicPr>
            <a:picLocks noChangeAspect="1" noChangeArrowheads="1"/>
          </p:cNvPicPr>
          <p:nvPr/>
        </p:nvPicPr>
        <p:blipFill>
          <a:blip r:embed="rId4" cstate="print"/>
          <a:srcRect/>
          <a:stretch>
            <a:fillRect/>
          </a:stretch>
        </p:blipFill>
        <p:spPr bwMode="auto">
          <a:xfrm>
            <a:off x="4397374" y="5120005"/>
            <a:ext cx="4392612" cy="838200"/>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ctrTitle"/>
          </p:nvPr>
        </p:nvSpPr>
        <p:spPr>
          <a:xfrm>
            <a:off x="2174904" y="2058989"/>
            <a:ext cx="8064500" cy="936625"/>
          </a:xfrm>
          <a:noFill/>
        </p:spPr>
        <p:txBody>
          <a:bodyPr lIns="92075" tIns="46038" rIns="92075" bIns="46038" anchorCtr="0">
            <a:noAutofit/>
          </a:bodyPr>
          <a:lstStyle/>
          <a:p>
            <a:r>
              <a:rPr lang="en-US" altLang="zh-CN" sz="6000" smtClean="0">
                <a:solidFill>
                  <a:schemeClr val="tx1"/>
                </a:solidFill>
                <a:latin typeface="Arial Unicode MS" pitchFamily="34" charset="-122"/>
                <a:ea typeface="Arial Unicode MS" pitchFamily="34" charset="-122"/>
                <a:cs typeface="Arial Unicode MS" pitchFamily="34" charset="-122"/>
              </a:rPr>
              <a:t>Spring</a:t>
            </a:r>
            <a:r>
              <a:rPr lang="zh-CN" altLang="en-US" sz="6000" smtClean="0">
                <a:solidFill>
                  <a:srgbClr val="00B050"/>
                </a:solidFill>
                <a:latin typeface="Arial Unicode MS" pitchFamily="34" charset="-122"/>
                <a:ea typeface="Arial Unicode MS" pitchFamily="34" charset="-122"/>
                <a:cs typeface="Arial Unicode MS" pitchFamily="34" charset="-122"/>
              </a:rPr>
              <a:t>中</a:t>
            </a:r>
            <a:r>
              <a:rPr lang="zh-CN" altLang="en-US" sz="6000" dirty="0">
                <a:solidFill>
                  <a:srgbClr val="00B050"/>
                </a:solidFill>
                <a:latin typeface="Arial Unicode MS" pitchFamily="34" charset="-122"/>
                <a:ea typeface="Arial Unicode MS" pitchFamily="34" charset="-122"/>
                <a:cs typeface="Arial Unicode MS" pitchFamily="34" charset="-122"/>
              </a:rPr>
              <a:t>的事务管理</a:t>
            </a:r>
            <a:endParaRPr lang="zh-CN" altLang="en-US" sz="6000" dirty="0">
              <a:solidFill>
                <a:srgbClr val="00B050"/>
              </a:solidFill>
              <a:latin typeface="Arial Unicode MS" pitchFamily="34" charset="-122"/>
              <a:ea typeface="Arial Unicode MS" pitchFamily="34" charset="-122"/>
              <a:cs typeface="Arial Unicode MS" pitchFamily="34" charset="-122"/>
            </a:endParaRPr>
          </a:p>
        </p:txBody>
      </p:sp>
      <p:pic>
        <p:nvPicPr>
          <p:cNvPr id="778244" name="Picture 4"/>
          <p:cNvPicPr>
            <a:picLocks noChangeAspect="1" noChangeArrowheads="1"/>
          </p:cNvPicPr>
          <p:nvPr/>
        </p:nvPicPr>
        <p:blipFill>
          <a:blip r:embed="rId1" cstate="print"/>
          <a:srcRect/>
          <a:stretch>
            <a:fillRect/>
          </a:stretch>
        </p:blipFill>
        <p:spPr bwMode="auto">
          <a:xfrm>
            <a:off x="2730186" y="1830055"/>
            <a:ext cx="2407863" cy="1044587"/>
          </a:xfrm>
          <a:prstGeom prst="rect">
            <a:avLst/>
          </a:prstGeom>
          <a:noFill/>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23875" y="699770"/>
            <a:ext cx="9820910" cy="857250"/>
          </a:xfrm>
        </p:spPr>
        <p:txBody>
          <a:bodyPr/>
          <a:lstStyle/>
          <a:p>
            <a:r>
              <a:rPr lang="zh-CN" altLang="en-US" dirty="0">
                <a:latin typeface="Arial Unicode MS" pitchFamily="34" charset="-122"/>
                <a:ea typeface="Arial Unicode MS" pitchFamily="34" charset="-122"/>
                <a:cs typeface="Arial Unicode MS" pitchFamily="34" charset="-122"/>
              </a:rPr>
              <a:t>事务简介</a:t>
            </a:r>
            <a:endParaRPr lang="zh-CN" altLang="en-US" dirty="0">
              <a:latin typeface="Arial Unicode MS" pitchFamily="34" charset="-122"/>
              <a:ea typeface="Arial Unicode MS" pitchFamily="34" charset="-122"/>
              <a:cs typeface="Arial Unicode MS" pitchFamily="34" charset="-122"/>
            </a:endParaRPr>
          </a:p>
        </p:txBody>
      </p:sp>
      <p:sp>
        <p:nvSpPr>
          <p:cNvPr id="728067" name="Rectangle 3"/>
          <p:cNvSpPr>
            <a:spLocks noGrp="1" noChangeArrowheads="1"/>
          </p:cNvSpPr>
          <p:nvPr>
            <p:ph idx="1"/>
          </p:nvPr>
        </p:nvSpPr>
        <p:spPr>
          <a:xfrm>
            <a:off x="523240" y="1557020"/>
            <a:ext cx="9829165" cy="5000625"/>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事务管理是企业级应用程序开发中必不可少的技术</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用来确保数据的完整性和一致性</a:t>
            </a:r>
            <a:r>
              <a:rPr lang="en-US" altLang="zh-CN" sz="2400" dirty="0">
                <a:latin typeface="Arial Unicode MS" pitchFamily="34" charset="-122"/>
                <a:ea typeface="Arial Unicode MS" pitchFamily="34" charset="-122"/>
                <a:cs typeface="Arial Unicode MS" pitchFamily="34" charset="-122"/>
              </a:rPr>
              <a:t>. </a:t>
            </a:r>
            <a:endParaRPr lang="en-US" altLang="zh-CN" sz="2400" dirty="0">
              <a:latin typeface="Arial Unicode MS" pitchFamily="34" charset="-122"/>
              <a:ea typeface="Arial Unicode MS" pitchFamily="34" charset="-122"/>
              <a:cs typeface="Arial Unicode MS" pitchFamily="34" charset="-122"/>
            </a:endParaRPr>
          </a:p>
          <a:p>
            <a:pPr>
              <a:lnSpc>
                <a:spcPct val="110000"/>
              </a:lnSpc>
            </a:pPr>
            <a:r>
              <a:rPr lang="zh-CN" altLang="en-US" sz="2400" dirty="0">
                <a:latin typeface="Arial Unicode MS" pitchFamily="34" charset="-122"/>
                <a:ea typeface="Arial Unicode MS" pitchFamily="34" charset="-122"/>
                <a:cs typeface="Arial Unicode MS" pitchFamily="34" charset="-122"/>
              </a:rPr>
              <a:t>事务就是一系列的动作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它们被当做一个单独的工作单元</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这些动作要么全部完成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要么全部不起作用</a:t>
            </a:r>
            <a:endParaRPr lang="zh-CN" altLang="en-US" sz="2400" dirty="0">
              <a:latin typeface="Arial Unicode MS" pitchFamily="34" charset="-122"/>
              <a:ea typeface="Arial Unicode MS" pitchFamily="34" charset="-122"/>
              <a:cs typeface="Arial Unicode MS" pitchFamily="34" charset="-122"/>
            </a:endParaRPr>
          </a:p>
          <a:p>
            <a:pPr>
              <a:lnSpc>
                <a:spcPct val="110000"/>
              </a:lnSpc>
            </a:pPr>
            <a:r>
              <a:rPr lang="zh-CN" altLang="en-US" sz="2400" dirty="0">
                <a:latin typeface="Arial Unicode MS" pitchFamily="34" charset="-122"/>
                <a:ea typeface="Arial Unicode MS" pitchFamily="34" charset="-122"/>
                <a:cs typeface="Arial Unicode MS" pitchFamily="34" charset="-122"/>
              </a:rPr>
              <a:t>事务的四个关键属性</a:t>
            </a:r>
            <a:r>
              <a:rPr lang="en-US" altLang="zh-CN" sz="2400" dirty="0">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ACID</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五个重要属性</a:t>
            </a:r>
            <a:endParaRPr lang="en-US" altLang="zh-CN" sz="2400" dirty="0">
              <a:latin typeface="Arial Unicode MS" pitchFamily="34" charset="-122"/>
              <a:ea typeface="Arial Unicode MS" pitchFamily="34" charset="-122"/>
              <a:cs typeface="Arial Unicode MS" pitchFamily="34" charset="-122"/>
            </a:endParaRPr>
          </a:p>
          <a:p>
            <a:pPr lvl="1">
              <a:lnSpc>
                <a:spcPct val="110000"/>
              </a:lnSpc>
            </a:pPr>
            <a:r>
              <a:rPr lang="zh-CN" altLang="en-US" sz="2000" dirty="0">
                <a:latin typeface="Arial Unicode MS" pitchFamily="34" charset="-122"/>
                <a:ea typeface="Arial Unicode MS" pitchFamily="34" charset="-122"/>
                <a:cs typeface="Arial Unicode MS" pitchFamily="34" charset="-122"/>
              </a:rPr>
              <a:t>原子性</a:t>
            </a:r>
            <a:r>
              <a:rPr lang="en-US" altLang="zh-CN" sz="2000" dirty="0">
                <a:latin typeface="Arial Unicode MS" pitchFamily="34" charset="-122"/>
                <a:ea typeface="Arial Unicode MS" pitchFamily="34" charset="-122"/>
                <a:cs typeface="Arial Unicode MS" pitchFamily="34" charset="-122"/>
              </a:rPr>
              <a:t>(atomicity): </a:t>
            </a:r>
            <a:r>
              <a:rPr lang="zh-CN" altLang="en-US" sz="2000" dirty="0">
                <a:latin typeface="Arial Unicode MS" pitchFamily="34" charset="-122"/>
                <a:ea typeface="Arial Unicode MS" pitchFamily="34" charset="-122"/>
                <a:cs typeface="Arial Unicode MS" pitchFamily="34" charset="-122"/>
              </a:rPr>
              <a:t>事务是一个原子操作</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由一系列动作组成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事务的原子性确保动作要么全部完成要么完全不起作用</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lnSpc>
                <a:spcPct val="110000"/>
              </a:lnSpc>
            </a:pPr>
            <a:r>
              <a:rPr lang="zh-CN" altLang="en-US" sz="2000" dirty="0">
                <a:latin typeface="Arial Unicode MS" pitchFamily="34" charset="-122"/>
                <a:ea typeface="Arial Unicode MS" pitchFamily="34" charset="-122"/>
                <a:cs typeface="Arial Unicode MS" pitchFamily="34" charset="-122"/>
              </a:rPr>
              <a:t>一致性</a:t>
            </a:r>
            <a:r>
              <a:rPr lang="en-US" altLang="zh-CN" sz="2000" dirty="0">
                <a:latin typeface="Arial Unicode MS" pitchFamily="34" charset="-122"/>
                <a:ea typeface="Arial Unicode MS" pitchFamily="34" charset="-122"/>
                <a:cs typeface="Arial Unicode MS" pitchFamily="34" charset="-122"/>
              </a:rPr>
              <a:t>(consistency): </a:t>
            </a:r>
            <a:r>
              <a:rPr lang="zh-CN" altLang="en-US" sz="2000" dirty="0">
                <a:latin typeface="Arial Unicode MS" pitchFamily="34" charset="-122"/>
                <a:ea typeface="Arial Unicode MS" pitchFamily="34" charset="-122"/>
                <a:cs typeface="Arial Unicode MS" pitchFamily="34" charset="-122"/>
              </a:rPr>
              <a:t>一旦所有事务动作完成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事务就被提交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数据和资源就处于一种满足业务规则的一致性状态中</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lnSpc>
                <a:spcPct val="110000"/>
              </a:lnSpc>
            </a:pPr>
            <a:r>
              <a:rPr lang="zh-CN" altLang="en-US" sz="2000" dirty="0">
                <a:latin typeface="Arial Unicode MS" pitchFamily="34" charset="-122"/>
                <a:ea typeface="Arial Unicode MS" pitchFamily="34" charset="-122"/>
                <a:cs typeface="Arial Unicode MS" pitchFamily="34" charset="-122"/>
              </a:rPr>
              <a:t>隔离性</a:t>
            </a:r>
            <a:r>
              <a:rPr lang="en-US" altLang="zh-CN" sz="2000" dirty="0">
                <a:latin typeface="Arial Unicode MS" pitchFamily="34" charset="-122"/>
                <a:ea typeface="Arial Unicode MS" pitchFamily="34" charset="-122"/>
                <a:cs typeface="Arial Unicode MS" pitchFamily="34" charset="-122"/>
              </a:rPr>
              <a:t>(isolation): </a:t>
            </a:r>
            <a:r>
              <a:rPr lang="zh-CN" altLang="en-US" sz="2000" dirty="0">
                <a:latin typeface="Arial Unicode MS" pitchFamily="34" charset="-122"/>
                <a:ea typeface="Arial Unicode MS" pitchFamily="34" charset="-122"/>
                <a:cs typeface="Arial Unicode MS" pitchFamily="34" charset="-122"/>
              </a:rPr>
              <a:t>可能有许多事务会同时处理相同的数据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因此每个事物都应该与其他事务隔离开来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防止数据损坏</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lnSpc>
                <a:spcPct val="110000"/>
              </a:lnSpc>
            </a:pPr>
            <a:r>
              <a:rPr lang="zh-CN" altLang="en-US" sz="2000" dirty="0">
                <a:latin typeface="Arial Unicode MS" pitchFamily="34" charset="-122"/>
                <a:ea typeface="Arial Unicode MS" pitchFamily="34" charset="-122"/>
                <a:cs typeface="Arial Unicode MS" pitchFamily="34" charset="-122"/>
              </a:rPr>
              <a:t>持久性</a:t>
            </a:r>
            <a:r>
              <a:rPr lang="en-US" altLang="zh-CN" sz="2000" dirty="0">
                <a:latin typeface="Arial Unicode MS" pitchFamily="34" charset="-122"/>
                <a:ea typeface="Arial Unicode MS" pitchFamily="34" charset="-122"/>
                <a:cs typeface="Arial Unicode MS" pitchFamily="34" charset="-122"/>
              </a:rPr>
              <a:t>(durability): </a:t>
            </a:r>
            <a:r>
              <a:rPr lang="zh-CN" altLang="en-US" sz="2000" dirty="0">
                <a:latin typeface="Arial Unicode MS" pitchFamily="34" charset="-122"/>
                <a:ea typeface="Arial Unicode MS" pitchFamily="34" charset="-122"/>
                <a:cs typeface="Arial Unicode MS" pitchFamily="34" charset="-122"/>
              </a:rPr>
              <a:t>一旦事务完成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无论发生什么系统错误</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它的结果都不应该受到影响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通常情况下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事务的结果被写到持久化存储器中</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491490" y="699770"/>
            <a:ext cx="9873615" cy="857250"/>
          </a:xfrm>
        </p:spPr>
        <p:txBody>
          <a:bodyPr/>
          <a:lstStyle/>
          <a:p>
            <a:r>
              <a:rPr lang="zh-CN" altLang="en-US" dirty="0">
                <a:latin typeface="Arial Unicode MS" pitchFamily="34" charset="-122"/>
                <a:ea typeface="Arial Unicode MS" pitchFamily="34" charset="-122"/>
                <a:cs typeface="Arial Unicode MS" pitchFamily="34" charset="-122"/>
              </a:rPr>
              <a:t>用</a:t>
            </a:r>
            <a:r>
              <a:rPr lang="zh-CN" altLang="en-US" dirty="0">
                <a:solidFill>
                  <a:srgbClr val="FF0000"/>
                </a:solidFill>
                <a:latin typeface="Arial Unicode MS" pitchFamily="34" charset="-122"/>
                <a:ea typeface="Arial Unicode MS" pitchFamily="34" charset="-122"/>
                <a:cs typeface="Arial Unicode MS" pitchFamily="34" charset="-122"/>
              </a:rPr>
              <a:t>事务通知</a:t>
            </a:r>
            <a:r>
              <a:rPr lang="zh-CN" altLang="en-US" dirty="0">
                <a:latin typeface="Arial Unicode MS" pitchFamily="34" charset="-122"/>
                <a:ea typeface="Arial Unicode MS" pitchFamily="34" charset="-122"/>
                <a:cs typeface="Arial Unicode MS" pitchFamily="34" charset="-122"/>
              </a:rPr>
              <a:t>声明式地管理事务</a:t>
            </a:r>
            <a:endParaRPr lang="zh-CN" altLang="en-US" dirty="0">
              <a:latin typeface="Arial Unicode MS" pitchFamily="34" charset="-122"/>
              <a:ea typeface="Arial Unicode MS" pitchFamily="34" charset="-122"/>
              <a:cs typeface="Arial Unicode MS" pitchFamily="34" charset="-122"/>
            </a:endParaRPr>
          </a:p>
        </p:txBody>
      </p:sp>
      <p:sp>
        <p:nvSpPr>
          <p:cNvPr id="733187" name="Rectangle 3"/>
          <p:cNvSpPr>
            <a:spLocks noGrp="1" noChangeArrowheads="1"/>
          </p:cNvSpPr>
          <p:nvPr>
            <p:ph idx="1"/>
          </p:nvPr>
        </p:nvSpPr>
        <p:spPr>
          <a:xfrm>
            <a:off x="491490" y="1738630"/>
            <a:ext cx="9747885" cy="4138930"/>
          </a:xfrm>
          <a:solidFill>
            <a:schemeClr val="bg1"/>
          </a:solidFill>
        </p:spPr>
        <p:txBody>
          <a:bodyPr/>
          <a:lstStyle/>
          <a:p>
            <a:r>
              <a:rPr lang="zh-CN" altLang="en-US" sz="2200" dirty="0">
                <a:latin typeface="Arial Unicode MS" pitchFamily="34" charset="-122"/>
                <a:ea typeface="Arial Unicode MS" pitchFamily="34" charset="-122"/>
                <a:cs typeface="Arial Unicode MS" pitchFamily="34" charset="-122"/>
              </a:rPr>
              <a:t>事务管理是一种横切关注点</a:t>
            </a:r>
            <a:endParaRPr lang="zh-CN" altLang="en-US" sz="2200" dirty="0">
              <a:latin typeface="Arial Unicode MS" pitchFamily="34" charset="-122"/>
              <a:ea typeface="Arial Unicode MS" pitchFamily="34" charset="-122"/>
              <a:cs typeface="Arial Unicode MS" pitchFamily="34" charset="-122"/>
            </a:endParaRPr>
          </a:p>
          <a:p>
            <a:r>
              <a:rPr lang="en-US" altLang="zh-CN" sz="2200" dirty="0" smtClean="0">
                <a:latin typeface="Arial Unicode MS" pitchFamily="34" charset="-122"/>
                <a:ea typeface="Arial Unicode MS" pitchFamily="34" charset="-122"/>
                <a:cs typeface="Arial Unicode MS" pitchFamily="34" charset="-122"/>
              </a:rPr>
              <a:t>1</a:t>
            </a:r>
            <a:r>
              <a:rPr lang="zh-CN" altLang="en-US" sz="2200" dirty="0" smtClean="0">
                <a:latin typeface="Arial Unicode MS" pitchFamily="34" charset="-122"/>
                <a:ea typeface="Arial Unicode MS" pitchFamily="34" charset="-122"/>
                <a:cs typeface="Arial Unicode MS" pitchFamily="34" charset="-122"/>
              </a:rPr>
              <a:t>、</a:t>
            </a:r>
            <a:r>
              <a:rPr lang="en-US" altLang="zh-CN" sz="2200" b="1" dirty="0" smtClean="0">
                <a:solidFill>
                  <a:srgbClr val="0000FF"/>
                </a:solidFill>
                <a:latin typeface="Arial Unicode MS" pitchFamily="34" charset="-122"/>
                <a:ea typeface="Arial Unicode MS" pitchFamily="34" charset="-122"/>
                <a:cs typeface="Arial Unicode MS" pitchFamily="34" charset="-122"/>
              </a:rPr>
              <a:t>&lt;</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tx:advice</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元素声明事务通</a:t>
            </a:r>
            <a:r>
              <a:rPr lang="zh-CN" altLang="en-US" sz="2200" b="1" dirty="0" smtClean="0">
                <a:solidFill>
                  <a:srgbClr val="0000FF"/>
                </a:solidFill>
                <a:latin typeface="Arial Unicode MS" pitchFamily="34" charset="-122"/>
                <a:ea typeface="Arial Unicode MS" pitchFamily="34" charset="-122"/>
                <a:cs typeface="Arial Unicode MS" pitchFamily="34" charset="-122"/>
              </a:rPr>
              <a:t>知</a:t>
            </a:r>
            <a:endParaRPr lang="en-US" altLang="zh-CN" sz="2200" dirty="0">
              <a:latin typeface="Arial Unicode MS" pitchFamily="34" charset="-122"/>
              <a:ea typeface="Arial Unicode MS" pitchFamily="34" charset="-122"/>
              <a:cs typeface="Arial Unicode MS" pitchFamily="34" charset="-122"/>
            </a:endParaRPr>
          </a:p>
          <a:p>
            <a:r>
              <a:rPr lang="en-US" altLang="zh-CN" sz="2200" dirty="0" smtClean="0">
                <a:latin typeface="Arial Unicode MS" pitchFamily="34" charset="-122"/>
                <a:ea typeface="Arial Unicode MS" pitchFamily="34" charset="-122"/>
                <a:cs typeface="Arial Unicode MS" pitchFamily="34" charset="-122"/>
              </a:rPr>
              <a:t>2</a:t>
            </a:r>
            <a:r>
              <a:rPr lang="zh-CN" altLang="en-US" sz="2200" dirty="0" smtClean="0">
                <a:latin typeface="Arial Unicode MS" pitchFamily="34" charset="-122"/>
                <a:ea typeface="Arial Unicode MS" pitchFamily="34" charset="-122"/>
                <a:cs typeface="Arial Unicode MS" pitchFamily="34" charset="-122"/>
              </a:rPr>
              <a:t>、将事务通知与</a:t>
            </a:r>
            <a:r>
              <a:rPr lang="zh-CN" altLang="en-US" sz="2200" dirty="0">
                <a:latin typeface="Arial Unicode MS" pitchFamily="34" charset="-122"/>
                <a:ea typeface="Arial Unicode MS" pitchFamily="34" charset="-122"/>
                <a:cs typeface="Arial Unicode MS" pitchFamily="34" charset="-122"/>
              </a:rPr>
              <a:t>切入点关联起</a:t>
            </a:r>
            <a:r>
              <a:rPr lang="zh-CN" altLang="en-US" sz="2200" dirty="0" smtClean="0">
                <a:latin typeface="Arial Unicode MS" pitchFamily="34" charset="-122"/>
                <a:ea typeface="Arial Unicode MS" pitchFamily="34" charset="-122"/>
                <a:cs typeface="Arial Unicode MS" pitchFamily="34" charset="-122"/>
              </a:rPr>
              <a:t>来</a:t>
            </a:r>
            <a:endParaRPr lang="en-US" altLang="zh-CN" sz="2200" dirty="0" smtClean="0">
              <a:latin typeface="Arial Unicode MS" pitchFamily="34" charset="-122"/>
              <a:ea typeface="Arial Unicode MS" pitchFamily="34" charset="-122"/>
              <a:cs typeface="Arial Unicode MS" pitchFamily="34" charset="-122"/>
            </a:endParaRPr>
          </a:p>
          <a:p>
            <a:pPr>
              <a:buNone/>
            </a:pPr>
            <a:r>
              <a:rPr lang="en-US" altLang="zh-CN" sz="1600" dirty="0" smtClean="0">
                <a:solidFill>
                  <a:schemeClr val="accent6"/>
                </a:solidFill>
                <a:latin typeface="Arial Unicode MS" pitchFamily="34" charset="-122"/>
                <a:ea typeface="Arial Unicode MS" pitchFamily="34" charset="-122"/>
                <a:cs typeface="Arial Unicode MS" pitchFamily="34" charset="-122"/>
              </a:rPr>
              <a:t>         </a:t>
            </a:r>
            <a:r>
              <a:rPr lang="zh-CN" altLang="en-US" sz="1600" dirty="0" smtClean="0">
                <a:solidFill>
                  <a:schemeClr val="accent6"/>
                </a:solidFill>
                <a:latin typeface="Arial Unicode MS" pitchFamily="34" charset="-122"/>
                <a:ea typeface="Arial Unicode MS" pitchFamily="34" charset="-122"/>
                <a:cs typeface="Arial Unicode MS" pitchFamily="34" charset="-122"/>
              </a:rPr>
              <a:t>由</a:t>
            </a:r>
            <a:r>
              <a:rPr lang="zh-CN" altLang="en-US" sz="1600" dirty="0">
                <a:solidFill>
                  <a:schemeClr val="accent6"/>
                </a:solidFill>
                <a:latin typeface="Arial Unicode MS" pitchFamily="34" charset="-122"/>
                <a:ea typeface="Arial Unicode MS" pitchFamily="34" charset="-122"/>
                <a:cs typeface="Arial Unicode MS" pitchFamily="34" charset="-122"/>
              </a:rPr>
              <a:t>于事务通知是在 </a:t>
            </a:r>
            <a:r>
              <a:rPr lang="en-US" altLang="zh-CN" sz="1600" dirty="0">
                <a:solidFill>
                  <a:schemeClr val="accent6"/>
                </a:solidFill>
                <a:latin typeface="Arial Unicode MS" pitchFamily="34" charset="-122"/>
                <a:ea typeface="Arial Unicode MS" pitchFamily="34" charset="-122"/>
                <a:cs typeface="Arial Unicode MS" pitchFamily="34" charset="-122"/>
              </a:rPr>
              <a:t>&lt;</a:t>
            </a:r>
            <a:r>
              <a:rPr lang="en-US" altLang="zh-CN" sz="1600" dirty="0" err="1">
                <a:solidFill>
                  <a:schemeClr val="accent6"/>
                </a:solidFill>
                <a:latin typeface="Arial Unicode MS" pitchFamily="34" charset="-122"/>
                <a:ea typeface="Arial Unicode MS" pitchFamily="34" charset="-122"/>
                <a:cs typeface="Arial Unicode MS" pitchFamily="34" charset="-122"/>
              </a:rPr>
              <a:t>aop:config</a:t>
            </a:r>
            <a:r>
              <a:rPr lang="en-US" altLang="zh-CN" sz="1600" dirty="0">
                <a:solidFill>
                  <a:schemeClr val="accent6"/>
                </a:solidFill>
                <a:latin typeface="Arial Unicode MS" pitchFamily="34" charset="-122"/>
                <a:ea typeface="Arial Unicode MS" pitchFamily="34" charset="-122"/>
                <a:cs typeface="Arial Unicode MS" pitchFamily="34" charset="-122"/>
              </a:rPr>
              <a:t>&gt; </a:t>
            </a:r>
            <a:r>
              <a:rPr lang="zh-CN" altLang="en-US" sz="1600" dirty="0">
                <a:solidFill>
                  <a:schemeClr val="accent6"/>
                </a:solidFill>
                <a:latin typeface="Arial Unicode MS" pitchFamily="34" charset="-122"/>
                <a:ea typeface="Arial Unicode MS" pitchFamily="34" charset="-122"/>
                <a:cs typeface="Arial Unicode MS" pitchFamily="34" charset="-122"/>
              </a:rPr>
              <a:t>元素外部声明的</a:t>
            </a:r>
            <a:r>
              <a:rPr lang="en-US" altLang="zh-CN" sz="1600" dirty="0">
                <a:solidFill>
                  <a:schemeClr val="accent6"/>
                </a:solidFill>
                <a:latin typeface="Arial Unicode MS" pitchFamily="34" charset="-122"/>
                <a:ea typeface="Arial Unicode MS" pitchFamily="34" charset="-122"/>
                <a:cs typeface="Arial Unicode MS" pitchFamily="34" charset="-122"/>
              </a:rPr>
              <a:t>, </a:t>
            </a:r>
            <a:r>
              <a:rPr lang="zh-CN" altLang="en-US" sz="1600" dirty="0">
                <a:solidFill>
                  <a:schemeClr val="accent6"/>
                </a:solidFill>
                <a:latin typeface="Arial Unicode MS" pitchFamily="34" charset="-122"/>
                <a:ea typeface="Arial Unicode MS" pitchFamily="34" charset="-122"/>
                <a:cs typeface="Arial Unicode MS" pitchFamily="34" charset="-122"/>
              </a:rPr>
              <a:t>所以它无法直接与切入点产生关联</a:t>
            </a:r>
            <a:r>
              <a:rPr lang="en-US" altLang="zh-CN" sz="1600" dirty="0">
                <a:solidFill>
                  <a:schemeClr val="accent6"/>
                </a:solidFill>
                <a:latin typeface="Arial Unicode MS" pitchFamily="34" charset="-122"/>
                <a:ea typeface="Arial Unicode MS" pitchFamily="34" charset="-122"/>
                <a:cs typeface="Arial Unicode MS" pitchFamily="34" charset="-122"/>
              </a:rPr>
              <a:t>. </a:t>
            </a:r>
            <a:r>
              <a:rPr lang="zh-CN" altLang="en-US" sz="1600" dirty="0">
                <a:solidFill>
                  <a:schemeClr val="accent6"/>
                </a:solidFill>
                <a:latin typeface="Arial Unicode MS" pitchFamily="34" charset="-122"/>
                <a:ea typeface="Arial Unicode MS" pitchFamily="34" charset="-122"/>
                <a:cs typeface="Arial Unicode MS" pitchFamily="34" charset="-122"/>
              </a:rPr>
              <a:t>所以必须在 </a:t>
            </a:r>
            <a:r>
              <a:rPr lang="en-US" altLang="zh-CN" sz="1600" dirty="0">
                <a:solidFill>
                  <a:schemeClr val="accent6"/>
                </a:solidFill>
                <a:latin typeface="Arial Unicode MS" pitchFamily="34" charset="-122"/>
                <a:ea typeface="Arial Unicode MS" pitchFamily="34" charset="-122"/>
                <a:cs typeface="Arial Unicode MS" pitchFamily="34" charset="-122"/>
              </a:rPr>
              <a:t>&lt;</a:t>
            </a:r>
            <a:r>
              <a:rPr lang="en-US" altLang="zh-CN" sz="1600" dirty="0" err="1">
                <a:solidFill>
                  <a:schemeClr val="accent6"/>
                </a:solidFill>
                <a:latin typeface="Arial Unicode MS" pitchFamily="34" charset="-122"/>
                <a:ea typeface="Arial Unicode MS" pitchFamily="34" charset="-122"/>
                <a:cs typeface="Arial Unicode MS" pitchFamily="34" charset="-122"/>
              </a:rPr>
              <a:t>aop:config</a:t>
            </a:r>
            <a:r>
              <a:rPr lang="en-US" altLang="zh-CN" sz="1600" dirty="0">
                <a:solidFill>
                  <a:schemeClr val="accent6"/>
                </a:solidFill>
                <a:latin typeface="Arial Unicode MS" pitchFamily="34" charset="-122"/>
                <a:ea typeface="Arial Unicode MS" pitchFamily="34" charset="-122"/>
                <a:cs typeface="Arial Unicode MS" pitchFamily="34" charset="-122"/>
              </a:rPr>
              <a:t>&gt; </a:t>
            </a:r>
            <a:r>
              <a:rPr lang="zh-CN" altLang="en-US" sz="1600" dirty="0">
                <a:solidFill>
                  <a:schemeClr val="accent6"/>
                </a:solidFill>
                <a:latin typeface="Arial Unicode MS" pitchFamily="34" charset="-122"/>
                <a:ea typeface="Arial Unicode MS" pitchFamily="34" charset="-122"/>
                <a:cs typeface="Arial Unicode MS" pitchFamily="34" charset="-122"/>
              </a:rPr>
              <a:t>元素中声明一个</a:t>
            </a:r>
            <a:r>
              <a:rPr lang="zh-CN" altLang="en-US" sz="1600" dirty="0">
                <a:solidFill>
                  <a:srgbClr val="FF0000"/>
                </a:solidFill>
                <a:latin typeface="Arial Unicode MS" pitchFamily="34" charset="-122"/>
                <a:ea typeface="Arial Unicode MS" pitchFamily="34" charset="-122"/>
                <a:cs typeface="Arial Unicode MS" pitchFamily="34" charset="-122"/>
              </a:rPr>
              <a:t>增强器通知</a:t>
            </a:r>
            <a:r>
              <a:rPr lang="zh-CN" altLang="en-US" sz="1600" dirty="0">
                <a:solidFill>
                  <a:schemeClr val="accent6"/>
                </a:solidFill>
                <a:latin typeface="Arial Unicode MS" pitchFamily="34" charset="-122"/>
                <a:ea typeface="Arial Unicode MS" pitchFamily="34" charset="-122"/>
                <a:cs typeface="Arial Unicode MS" pitchFamily="34" charset="-122"/>
              </a:rPr>
              <a:t>与切入点关联起来</a:t>
            </a:r>
            <a:r>
              <a:rPr lang="en-US" altLang="zh-CN" sz="1600" dirty="0" smtClean="0">
                <a:solidFill>
                  <a:schemeClr val="accent6"/>
                </a:solidFill>
                <a:latin typeface="Arial Unicode MS" pitchFamily="34" charset="-122"/>
                <a:ea typeface="Arial Unicode MS" pitchFamily="34" charset="-122"/>
                <a:cs typeface="Arial Unicode MS" pitchFamily="34" charset="-122"/>
              </a:rPr>
              <a:t>.</a:t>
            </a:r>
            <a:endParaRPr lang="en-US" altLang="zh-CN" sz="1600" dirty="0">
              <a:solidFill>
                <a:schemeClr val="accent6"/>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41" name="Picture 9"/>
          <p:cNvPicPr>
            <a:picLocks noChangeAspect="1" noChangeArrowheads="1"/>
          </p:cNvPicPr>
          <p:nvPr/>
        </p:nvPicPr>
        <p:blipFill>
          <a:blip r:embed="rId1" cstate="print"/>
          <a:srcRect/>
          <a:stretch>
            <a:fillRect/>
          </a:stretch>
        </p:blipFill>
        <p:spPr bwMode="auto">
          <a:xfrm>
            <a:off x="550863" y="1880553"/>
            <a:ext cx="7634287" cy="4302125"/>
          </a:xfrm>
          <a:prstGeom prst="rect">
            <a:avLst/>
          </a:prstGeom>
          <a:noFill/>
        </p:spPr>
      </p:pic>
      <p:sp>
        <p:nvSpPr>
          <p:cNvPr id="735234" name="Rectangle 2"/>
          <p:cNvSpPr>
            <a:spLocks noGrp="1" noChangeArrowheads="1"/>
          </p:cNvSpPr>
          <p:nvPr>
            <p:ph type="title"/>
          </p:nvPr>
        </p:nvSpPr>
        <p:spPr>
          <a:xfrm>
            <a:off x="514350" y="836930"/>
            <a:ext cx="10167620" cy="857250"/>
          </a:xfrm>
        </p:spPr>
        <p:txBody>
          <a:bodyPr>
            <a:normAutofit/>
          </a:bodyPr>
          <a:lstStyle/>
          <a:p>
            <a:r>
              <a:rPr lang="zh-CN" altLang="en-US" dirty="0">
                <a:latin typeface="Arial Unicode MS" pitchFamily="34" charset="-122"/>
                <a:ea typeface="Arial Unicode MS" pitchFamily="34" charset="-122"/>
                <a:cs typeface="Arial Unicode MS" pitchFamily="34" charset="-122"/>
              </a:rPr>
              <a:t>用事务通知声明式地管理事务示例代码</a:t>
            </a:r>
            <a:endParaRPr lang="zh-CN" altLang="en-US" dirty="0">
              <a:latin typeface="Arial Unicode MS" pitchFamily="34" charset="-122"/>
              <a:ea typeface="Arial Unicode MS" pitchFamily="34" charset="-122"/>
              <a:cs typeface="Arial Unicode MS" pitchFamily="34" charset="-122"/>
            </a:endParaRPr>
          </a:p>
        </p:txBody>
      </p:sp>
      <p:sp>
        <p:nvSpPr>
          <p:cNvPr id="735237" name="Text Box 5"/>
          <p:cNvSpPr txBox="1">
            <a:spLocks noChangeArrowheads="1"/>
          </p:cNvSpPr>
          <p:nvPr/>
        </p:nvSpPr>
        <p:spPr bwMode="auto">
          <a:xfrm>
            <a:off x="3576588" y="2736076"/>
            <a:ext cx="1943100" cy="36830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zh-CN" altLang="en-US" sz="1800" dirty="0">
                <a:latin typeface="Arial Unicode MS" pitchFamily="34" charset="-122"/>
                <a:ea typeface="Arial Unicode MS" pitchFamily="34" charset="-122"/>
                <a:cs typeface="Arial Unicode MS" pitchFamily="34" charset="-122"/>
              </a:rPr>
              <a:t>声明事务管理器</a:t>
            </a:r>
            <a:endParaRPr lang="zh-CN" altLang="en-US" sz="1800" dirty="0">
              <a:latin typeface="Arial Unicode MS" pitchFamily="34" charset="-122"/>
              <a:ea typeface="Arial Unicode MS" pitchFamily="34" charset="-122"/>
              <a:cs typeface="Arial Unicode MS" pitchFamily="34" charset="-122"/>
            </a:endParaRPr>
          </a:p>
        </p:txBody>
      </p:sp>
      <p:sp>
        <p:nvSpPr>
          <p:cNvPr id="735238" name="Text Box 6"/>
          <p:cNvSpPr txBox="1">
            <a:spLocks noChangeArrowheads="1"/>
          </p:cNvSpPr>
          <p:nvPr/>
        </p:nvSpPr>
        <p:spPr bwMode="auto">
          <a:xfrm>
            <a:off x="3864620" y="3816196"/>
            <a:ext cx="1657350" cy="36830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zh-CN" altLang="en-US" sz="1800">
                <a:latin typeface="Arial Unicode MS" pitchFamily="34" charset="-122"/>
                <a:ea typeface="Arial Unicode MS" pitchFamily="34" charset="-122"/>
                <a:cs typeface="Arial Unicode MS" pitchFamily="34" charset="-122"/>
              </a:rPr>
              <a:t>声明事务通知</a:t>
            </a:r>
            <a:endParaRPr lang="zh-CN" altLang="en-US" sz="1800">
              <a:latin typeface="Arial Unicode MS" pitchFamily="34" charset="-122"/>
              <a:ea typeface="Arial Unicode MS" pitchFamily="34" charset="-122"/>
              <a:cs typeface="Arial Unicode MS" pitchFamily="34" charset="-122"/>
            </a:endParaRPr>
          </a:p>
        </p:txBody>
      </p:sp>
      <p:sp>
        <p:nvSpPr>
          <p:cNvPr id="735240" name="Text Box 8"/>
          <p:cNvSpPr txBox="1">
            <a:spLocks noChangeArrowheads="1"/>
          </p:cNvSpPr>
          <p:nvPr/>
        </p:nvSpPr>
        <p:spPr bwMode="auto">
          <a:xfrm>
            <a:off x="1947118" y="4617576"/>
            <a:ext cx="5949950" cy="36830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zh-CN" altLang="en-US" sz="1800" dirty="0">
                <a:latin typeface="Arial Unicode MS" pitchFamily="34" charset="-122"/>
                <a:ea typeface="Arial Unicode MS" pitchFamily="34" charset="-122"/>
                <a:cs typeface="Arial Unicode MS" pitchFamily="34" charset="-122"/>
              </a:rPr>
              <a:t>声明 事务通知需要通知方法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即需要进行事务管理的方法</a:t>
            </a:r>
            <a:r>
              <a:rPr lang="en-US" altLang="zh-CN" sz="1800" dirty="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519430" y="908685"/>
            <a:ext cx="9701530" cy="857250"/>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DI</a:t>
            </a:r>
            <a:endParaRPr lang="en-US" altLang="zh-CN" dirty="0">
              <a:latin typeface="Arial Unicode MS" pitchFamily="34" charset="-122"/>
              <a:ea typeface="Arial Unicode MS" pitchFamily="34" charset="-122"/>
              <a:cs typeface="Arial Unicode MS" pitchFamily="34" charset="-122"/>
            </a:endParaRPr>
          </a:p>
        </p:txBody>
      </p:sp>
      <p:sp>
        <p:nvSpPr>
          <p:cNvPr id="626691" name="Rectangle 3"/>
          <p:cNvSpPr>
            <a:spLocks noGrp="1" noChangeArrowheads="1"/>
          </p:cNvSpPr>
          <p:nvPr>
            <p:ph idx="1"/>
          </p:nvPr>
        </p:nvSpPr>
        <p:spPr>
          <a:xfrm>
            <a:off x="519430" y="1860550"/>
            <a:ext cx="9681210" cy="3944620"/>
          </a:xfrm>
        </p:spPr>
        <p:txBody>
          <a:bodyPr>
            <a:normAutofit/>
          </a:bodyPr>
          <a:lstStyle/>
          <a:p>
            <a:r>
              <a:rPr lang="en-US" altLang="zh-CN" sz="2400" dirty="0">
                <a:latin typeface="Arial Unicode MS" pitchFamily="34" charset="-122"/>
                <a:ea typeface="Arial Unicode MS" pitchFamily="34" charset="-122"/>
                <a:cs typeface="Arial Unicode MS" pitchFamily="34" charset="-122"/>
              </a:rPr>
              <a:t>IOC(Inversion of Control</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：其</a:t>
            </a:r>
            <a:r>
              <a:rPr lang="zh-CN" altLang="en-US" sz="2400" dirty="0">
                <a:latin typeface="Arial Unicode MS" pitchFamily="34" charset="-122"/>
                <a:ea typeface="Arial Unicode MS" pitchFamily="34" charset="-122"/>
                <a:cs typeface="Arial Unicode MS" pitchFamily="34" charset="-122"/>
              </a:rPr>
              <a:t>思想是</a:t>
            </a:r>
            <a:r>
              <a:rPr lang="zh-CN" altLang="en-US" sz="2400" b="1" dirty="0">
                <a:solidFill>
                  <a:srgbClr val="0000FF"/>
                </a:solidFill>
                <a:latin typeface="Arial Unicode MS" pitchFamily="34" charset="-122"/>
                <a:ea typeface="Arial Unicode MS" pitchFamily="34" charset="-122"/>
                <a:cs typeface="Arial Unicode MS" pitchFamily="34" charset="-122"/>
              </a:rPr>
              <a:t>反转资源获取的方向</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传统的资源查找方式要求组件向容器发起请求查找资源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作为回应</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容器适时的返回资源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而应用了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则是</a:t>
            </a:r>
            <a:r>
              <a:rPr lang="zh-CN" altLang="en-US" sz="2400" b="1" dirty="0">
                <a:solidFill>
                  <a:srgbClr val="0000FF"/>
                </a:solidFill>
                <a:latin typeface="Arial Unicode MS" pitchFamily="34" charset="-122"/>
                <a:ea typeface="Arial Unicode MS" pitchFamily="34" charset="-122"/>
                <a:cs typeface="Arial Unicode MS" pitchFamily="34" charset="-122"/>
              </a:rPr>
              <a:t>容器主动地将资源推送给它所管理的组件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组件所要做的仅是选择一种合适的方式来接受资源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这种行为也被称为查找的被动形式</a:t>
            </a:r>
            <a:endParaRPr lang="zh-CN" altLang="en-US"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DI(Dependency </a:t>
            </a:r>
            <a:r>
              <a:rPr lang="en-US" altLang="zh-CN" sz="2400" dirty="0" smtClean="0">
                <a:latin typeface="Arial Unicode MS" pitchFamily="34" charset="-122"/>
                <a:ea typeface="Arial Unicode MS" pitchFamily="34" charset="-122"/>
                <a:cs typeface="Arial Unicode MS" pitchFamily="34" charset="-122"/>
              </a:rPr>
              <a:t>Injection)</a:t>
            </a: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的另一种表述方式：即</a:t>
            </a:r>
            <a:r>
              <a:rPr lang="zh-CN" altLang="en-US" sz="2400" b="1" dirty="0" smtClean="0">
                <a:solidFill>
                  <a:srgbClr val="0000FF"/>
                </a:solidFill>
                <a:latin typeface="Arial Unicode MS" pitchFamily="34" charset="-122"/>
                <a:ea typeface="Arial Unicode MS" pitchFamily="34" charset="-122"/>
                <a:cs typeface="Arial Unicode MS" pitchFamily="34" charset="-122"/>
              </a:rPr>
              <a:t>组件以一些预先定义好的方式</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例如</a:t>
            </a:r>
            <a:r>
              <a:rPr lang="en-US" altLang="zh-CN" sz="2400" b="1" dirty="0" smtClean="0">
                <a:solidFill>
                  <a:srgbClr val="0000FF"/>
                </a:solidFill>
                <a:latin typeface="Arial Unicode MS" pitchFamily="34" charset="-122"/>
                <a:ea typeface="Arial Unicode MS" pitchFamily="34" charset="-122"/>
                <a:cs typeface="Arial Unicode MS" pitchFamily="34" charset="-122"/>
              </a:rPr>
              <a:t>: 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接受来自如容器的</a:t>
            </a:r>
            <a:r>
              <a:rPr lang="zh-CN" altLang="en-US" sz="2400" b="1" dirty="0">
                <a:solidFill>
                  <a:srgbClr val="0000FF"/>
                </a:solidFill>
                <a:latin typeface="Arial Unicode MS" pitchFamily="34" charset="-122"/>
                <a:ea typeface="Arial Unicode MS" pitchFamily="34" charset="-122"/>
                <a:cs typeface="Arial Unicode MS" pitchFamily="34" charset="-122"/>
              </a:rPr>
              <a:t>资源</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相对于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而言，这种表述更直接</a:t>
            </a:r>
            <a:endParaRPr lang="en-US" altLang="zh-CN"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488315" y="476885"/>
            <a:ext cx="10031095" cy="1440180"/>
          </a:xfrm>
        </p:spPr>
        <p:txBody>
          <a:bodyPr>
            <a:norm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@Transactional </a:t>
            </a:r>
            <a:r>
              <a:rPr lang="zh-CN" altLang="en-US" sz="3600" dirty="0">
                <a:latin typeface="Arial Unicode MS" pitchFamily="34" charset="-122"/>
                <a:ea typeface="Arial Unicode MS" pitchFamily="34" charset="-122"/>
                <a:cs typeface="Arial Unicode MS" pitchFamily="34" charset="-122"/>
              </a:rPr>
              <a:t>注解声明式地管理事务</a:t>
            </a:r>
            <a:endParaRPr lang="zh-CN" altLang="en-US" sz="3600" dirty="0">
              <a:latin typeface="Arial Unicode MS" pitchFamily="34" charset="-122"/>
              <a:ea typeface="Arial Unicode MS" pitchFamily="34" charset="-122"/>
              <a:cs typeface="Arial Unicode MS" pitchFamily="34" charset="-122"/>
            </a:endParaRPr>
          </a:p>
        </p:txBody>
      </p:sp>
      <p:sp>
        <p:nvSpPr>
          <p:cNvPr id="736259" name="Rectangle 3"/>
          <p:cNvSpPr>
            <a:spLocks noGrp="1" noChangeArrowheads="1"/>
          </p:cNvSpPr>
          <p:nvPr>
            <p:ph idx="1"/>
          </p:nvPr>
        </p:nvSpPr>
        <p:spPr>
          <a:xfrm>
            <a:off x="551815" y="1177290"/>
            <a:ext cx="9792335" cy="4705350"/>
          </a:xfrm>
          <a:solidFill>
            <a:schemeClr val="bg1"/>
          </a:solidFill>
        </p:spPr>
        <p:txBody>
          <a:bodyPr/>
          <a:lstStyle/>
          <a:p>
            <a:r>
              <a:rPr lang="zh-CN" altLang="en-US" sz="2200" dirty="0">
                <a:latin typeface="Arial Unicode MS" pitchFamily="34" charset="-122"/>
                <a:ea typeface="Arial Unicode MS" pitchFamily="34" charset="-122"/>
                <a:cs typeface="Arial Unicode MS" pitchFamily="34" charset="-122"/>
              </a:rPr>
              <a:t>除了在带有切入点</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通知和增强器的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配置文件中声明事务外</a:t>
            </a:r>
            <a:r>
              <a:rPr lang="en-US" altLang="zh-CN" sz="2200" dirty="0">
                <a:latin typeface="Arial Unicode MS" pitchFamily="34" charset="-122"/>
                <a:ea typeface="Arial Unicode MS" pitchFamily="34" charset="-122"/>
                <a:cs typeface="Arial Unicode MS" pitchFamily="34" charset="-122"/>
              </a:rPr>
              <a:t>, Spring </a:t>
            </a:r>
            <a:r>
              <a:rPr lang="zh-CN" altLang="en-US" sz="2200" dirty="0">
                <a:latin typeface="Arial Unicode MS" pitchFamily="34" charset="-122"/>
                <a:ea typeface="Arial Unicode MS" pitchFamily="34" charset="-122"/>
                <a:cs typeface="Arial Unicode MS" pitchFamily="34" charset="-122"/>
              </a:rPr>
              <a:t>还允许简单地用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注解来</a:t>
            </a:r>
            <a:r>
              <a:rPr lang="zh-CN" altLang="en-US" sz="2200" b="1" dirty="0">
                <a:solidFill>
                  <a:srgbClr val="0000FF"/>
                </a:solidFill>
                <a:latin typeface="Arial Unicode MS" pitchFamily="34" charset="-122"/>
                <a:ea typeface="Arial Unicode MS" pitchFamily="34" charset="-122"/>
                <a:cs typeface="Arial Unicode MS" pitchFamily="34" charset="-122"/>
              </a:rPr>
              <a:t>标注事务方法</a:t>
            </a:r>
            <a:r>
              <a:rPr lang="en-US" altLang="zh-CN" sz="2200" dirty="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a:t>
            </a:r>
            <a:r>
              <a:rPr lang="zh-CN" altLang="en-US" sz="1200" dirty="0" smtClean="0">
                <a:latin typeface="Arial Unicode MS" pitchFamily="34" charset="-122"/>
                <a:ea typeface="Arial Unicode MS" pitchFamily="34" charset="-122"/>
                <a:cs typeface="Arial Unicode MS" pitchFamily="34" charset="-122"/>
              </a:rPr>
              <a:t>启用 </a:t>
            </a:r>
            <a:r>
              <a:rPr lang="en-US" altLang="zh-CN" sz="1200" dirty="0" smtClean="0">
                <a:latin typeface="Arial Unicode MS" pitchFamily="34" charset="-122"/>
                <a:ea typeface="Arial Unicode MS" pitchFamily="34" charset="-122"/>
                <a:cs typeface="Arial Unicode MS" pitchFamily="34" charset="-122"/>
              </a:rPr>
              <a:t>&lt;</a:t>
            </a:r>
            <a:r>
              <a:rPr lang="en-US" altLang="zh-CN" sz="1200" dirty="0" err="1" smtClean="0">
                <a:latin typeface="Arial Unicode MS" pitchFamily="34" charset="-122"/>
                <a:ea typeface="Arial Unicode MS" pitchFamily="34" charset="-122"/>
                <a:cs typeface="Arial Unicode MS" pitchFamily="34" charset="-122"/>
              </a:rPr>
              <a:t>tx:annotation</a:t>
            </a:r>
            <a:r>
              <a:rPr lang="en-US" altLang="zh-CN" sz="1200" dirty="0" smtClean="0">
                <a:latin typeface="Arial Unicode MS" pitchFamily="34" charset="-122"/>
                <a:ea typeface="Arial Unicode MS" pitchFamily="34" charset="-122"/>
                <a:cs typeface="Arial Unicode MS" pitchFamily="34" charset="-122"/>
              </a:rPr>
              <a:t>-driven&gt; </a:t>
            </a:r>
            <a:r>
              <a:rPr lang="zh-CN" altLang="en-US" sz="2200" dirty="0" smtClean="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a:p>
            <a:pPr>
              <a:lnSpc>
                <a:spcPct val="90000"/>
              </a:lnSpc>
            </a:pPr>
            <a:r>
              <a:rPr lang="zh-CN" altLang="en-US" sz="2200" dirty="0" smtClean="0">
                <a:latin typeface="Arial Unicode MS" pitchFamily="34" charset="-122"/>
                <a:ea typeface="Arial Unicode MS" pitchFamily="34" charset="-122"/>
                <a:cs typeface="Arial Unicode MS" pitchFamily="34" charset="-122"/>
              </a:rPr>
              <a:t>可</a:t>
            </a:r>
            <a:r>
              <a:rPr lang="zh-CN" altLang="en-US" sz="2200" dirty="0">
                <a:latin typeface="Arial Unicode MS" pitchFamily="34" charset="-122"/>
                <a:ea typeface="Arial Unicode MS" pitchFamily="34" charset="-122"/>
                <a:cs typeface="Arial Unicode MS" pitchFamily="34" charset="-122"/>
              </a:rPr>
              <a:t>以在方法或者</a:t>
            </a:r>
            <a:r>
              <a:rPr lang="zh-CN" altLang="en-US" sz="2200" b="1" dirty="0">
                <a:solidFill>
                  <a:srgbClr val="0000FF"/>
                </a:solidFill>
                <a:latin typeface="Arial Unicode MS" pitchFamily="34" charset="-122"/>
                <a:ea typeface="Arial Unicode MS" pitchFamily="34" charset="-122"/>
                <a:cs typeface="Arial Unicode MS" pitchFamily="34" charset="-122"/>
              </a:rPr>
              <a:t>类级别上</a:t>
            </a:r>
            <a:r>
              <a:rPr lang="zh-CN" altLang="en-US" sz="2200" dirty="0">
                <a:latin typeface="Arial Unicode MS" pitchFamily="34" charset="-122"/>
                <a:ea typeface="Arial Unicode MS" pitchFamily="34" charset="-122"/>
                <a:cs typeface="Arial Unicode MS" pitchFamily="34" charset="-122"/>
              </a:rPr>
              <a:t>添加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当把这个注解应用到类上时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这个类中的所有公共方法都会被定义成支持事务处理的</a:t>
            </a:r>
            <a:r>
              <a:rPr lang="en-US" altLang="zh-CN" sz="2200" dirty="0">
                <a:latin typeface="Arial Unicode MS" pitchFamily="34" charset="-122"/>
                <a:ea typeface="Arial Unicode MS" pitchFamily="34" charset="-122"/>
                <a:cs typeface="Arial Unicode MS" pitchFamily="34" charset="-122"/>
              </a:rPr>
              <a:t>. </a:t>
            </a:r>
            <a:endParaRPr lang="en-US" altLang="zh-CN" sz="22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492760" y="692785"/>
            <a:ext cx="11245850" cy="1440180"/>
          </a:xfrm>
        </p:spPr>
        <p:txBody>
          <a:bodyPr/>
          <a:lstStyle/>
          <a:p>
            <a:r>
              <a:rPr lang="zh-CN" altLang="en-US" sz="2900" dirty="0">
                <a:latin typeface="Arial Unicode MS" pitchFamily="34" charset="-122"/>
                <a:ea typeface="Arial Unicode MS" pitchFamily="34" charset="-122"/>
                <a:cs typeface="Arial Unicode MS" pitchFamily="34" charset="-122"/>
              </a:rPr>
              <a:t>用 </a:t>
            </a:r>
            <a:r>
              <a:rPr lang="en-US" altLang="zh-CN" sz="2900" dirty="0">
                <a:latin typeface="Arial Unicode MS" pitchFamily="34" charset="-122"/>
                <a:ea typeface="Arial Unicode MS" pitchFamily="34" charset="-122"/>
                <a:cs typeface="Arial Unicode MS" pitchFamily="34" charset="-122"/>
              </a:rPr>
              <a:t>@Transactional </a:t>
            </a:r>
            <a:r>
              <a:rPr lang="zh-CN" altLang="en-US" sz="2900" dirty="0">
                <a:latin typeface="Arial Unicode MS" pitchFamily="34" charset="-122"/>
                <a:ea typeface="Arial Unicode MS" pitchFamily="34" charset="-122"/>
                <a:cs typeface="Arial Unicode MS" pitchFamily="34" charset="-122"/>
              </a:rPr>
              <a:t>注解声明式地管理事务配置文件示例代码</a:t>
            </a:r>
            <a:endParaRPr lang="zh-CN" altLang="en-US" sz="2900" dirty="0">
              <a:latin typeface="Arial Unicode MS" pitchFamily="34" charset="-122"/>
              <a:ea typeface="Arial Unicode MS" pitchFamily="34" charset="-122"/>
              <a:cs typeface="Arial Unicode MS" pitchFamily="34" charset="-122"/>
            </a:endParaRPr>
          </a:p>
        </p:txBody>
      </p:sp>
      <p:pic>
        <p:nvPicPr>
          <p:cNvPr id="737284" name="Picture 4"/>
          <p:cNvPicPr>
            <a:picLocks noChangeAspect="1" noChangeArrowheads="1"/>
          </p:cNvPicPr>
          <p:nvPr/>
        </p:nvPicPr>
        <p:blipFill>
          <a:blip r:embed="rId1" cstate="print"/>
          <a:srcRect/>
          <a:stretch>
            <a:fillRect/>
          </a:stretch>
        </p:blipFill>
        <p:spPr bwMode="auto">
          <a:xfrm>
            <a:off x="686573" y="1648472"/>
            <a:ext cx="7777163" cy="2851150"/>
          </a:xfrm>
          <a:prstGeom prst="rect">
            <a:avLst/>
          </a:prstGeo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517525" y="699770"/>
            <a:ext cx="9847580" cy="857250"/>
          </a:xfrm>
        </p:spPr>
        <p:txBody>
          <a:bodyPr/>
          <a:lstStyle/>
          <a:p>
            <a:r>
              <a:rPr lang="zh-CN" altLang="en-US" dirty="0">
                <a:latin typeface="Arial Unicode MS" pitchFamily="34" charset="-122"/>
                <a:ea typeface="Arial Unicode MS" pitchFamily="34" charset="-122"/>
                <a:cs typeface="Arial Unicode MS" pitchFamily="34" charset="-122"/>
              </a:rPr>
              <a:t>事务传播属性</a:t>
            </a:r>
            <a:endParaRPr lang="zh-CN" altLang="en-US" dirty="0">
              <a:latin typeface="Arial Unicode MS" pitchFamily="34" charset="-122"/>
              <a:ea typeface="Arial Unicode MS" pitchFamily="34" charset="-122"/>
              <a:cs typeface="Arial Unicode MS" pitchFamily="34" charset="-122"/>
            </a:endParaRPr>
          </a:p>
        </p:txBody>
      </p:sp>
      <p:sp>
        <p:nvSpPr>
          <p:cNvPr id="738307" name="Rectangle 3"/>
          <p:cNvSpPr>
            <a:spLocks noGrp="1" noChangeArrowheads="1"/>
          </p:cNvSpPr>
          <p:nvPr>
            <p:ph idx="1"/>
          </p:nvPr>
        </p:nvSpPr>
        <p:spPr>
          <a:xfrm>
            <a:off x="517525" y="1700530"/>
            <a:ext cx="9898380" cy="2271395"/>
          </a:xfrm>
        </p:spPr>
        <p:txBody>
          <a:bodyPr/>
          <a:lstStyle/>
          <a:p>
            <a:r>
              <a:rPr lang="zh-CN" altLang="en-US" sz="2400" dirty="0">
                <a:solidFill>
                  <a:srgbClr val="FF0000"/>
                </a:solidFill>
                <a:latin typeface="Arial Unicode MS" pitchFamily="34" charset="-122"/>
                <a:ea typeface="Arial Unicode MS" pitchFamily="34" charset="-122"/>
                <a:cs typeface="Arial Unicode MS" pitchFamily="34" charset="-122"/>
              </a:rPr>
              <a:t>当事务方法被另一</a:t>
            </a:r>
            <a:r>
              <a:rPr lang="zh-CN" altLang="en-US" sz="2400" dirty="0" smtClean="0">
                <a:solidFill>
                  <a:srgbClr val="FF0000"/>
                </a:solidFill>
                <a:latin typeface="Arial Unicode MS" pitchFamily="34" charset="-122"/>
                <a:ea typeface="Arial Unicode MS" pitchFamily="34" charset="-122"/>
                <a:cs typeface="Arial Unicode MS" pitchFamily="34" charset="-122"/>
              </a:rPr>
              <a:t>个事务方法</a:t>
            </a:r>
            <a:r>
              <a:rPr lang="zh-CN" altLang="en-US" sz="2400" dirty="0">
                <a:solidFill>
                  <a:srgbClr val="FF0000"/>
                </a:solidFill>
                <a:latin typeface="Arial Unicode MS" pitchFamily="34" charset="-122"/>
                <a:ea typeface="Arial Unicode MS" pitchFamily="34" charset="-122"/>
                <a:cs typeface="Arial Unicode MS" pitchFamily="34" charset="-122"/>
              </a:rPr>
              <a:t>调用时</a:t>
            </a:r>
            <a:r>
              <a:rPr lang="en-US" altLang="zh-CN" sz="2400" dirty="0">
                <a:solidFill>
                  <a:srgbClr val="FF0000"/>
                </a:solidFill>
                <a:latin typeface="Arial Unicode MS" pitchFamily="34" charset="-122"/>
                <a:ea typeface="Arial Unicode MS" pitchFamily="34" charset="-122"/>
                <a:cs typeface="Arial Unicode MS" pitchFamily="34" charset="-122"/>
              </a:rPr>
              <a:t>, </a:t>
            </a:r>
            <a:r>
              <a:rPr lang="zh-CN" altLang="en-US" sz="2400" dirty="0">
                <a:solidFill>
                  <a:srgbClr val="FF0000"/>
                </a:solidFill>
                <a:latin typeface="Arial Unicode MS" pitchFamily="34" charset="-122"/>
                <a:ea typeface="Arial Unicode MS" pitchFamily="34" charset="-122"/>
                <a:cs typeface="Arial Unicode MS" pitchFamily="34" charset="-122"/>
              </a:rPr>
              <a:t>必须指定事务应该如何传</a:t>
            </a:r>
            <a:r>
              <a:rPr lang="zh-CN" altLang="en-US" sz="2400" dirty="0" smtClean="0">
                <a:solidFill>
                  <a:srgbClr val="FF0000"/>
                </a:solidFill>
                <a:latin typeface="Arial Unicode MS" pitchFamily="34" charset="-122"/>
                <a:ea typeface="Arial Unicode MS" pitchFamily="34" charset="-122"/>
                <a:cs typeface="Arial Unicode MS" pitchFamily="34" charset="-122"/>
              </a:rPr>
              <a:t>播</a:t>
            </a:r>
            <a:endParaRPr lang="en-US" altLang="zh-CN" sz="2400" dirty="0">
              <a:latin typeface="Arial Unicode MS" pitchFamily="34" charset="-122"/>
              <a:ea typeface="Arial Unicode MS" pitchFamily="34" charset="-122"/>
              <a:cs typeface="Arial Unicode MS" pitchFamily="34" charset="-122"/>
            </a:endParaRPr>
          </a:p>
        </p:txBody>
      </p:sp>
      <p:pic>
        <p:nvPicPr>
          <p:cNvPr id="4" name="Picture 5"/>
          <p:cNvPicPr>
            <a:picLocks noChangeAspect="1" noChangeArrowheads="1"/>
          </p:cNvPicPr>
          <p:nvPr/>
        </p:nvPicPr>
        <p:blipFill>
          <a:blip r:embed="rId1" cstate="print"/>
          <a:srcRect/>
          <a:stretch>
            <a:fillRect/>
          </a:stretch>
        </p:blipFill>
        <p:spPr bwMode="auto">
          <a:xfrm>
            <a:off x="1437543" y="2242027"/>
            <a:ext cx="6337300" cy="3694112"/>
          </a:xfrm>
          <a:prstGeom prst="rect">
            <a:avLst/>
          </a:prstGeom>
          <a:noFill/>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514985" y="699770"/>
            <a:ext cx="9490075" cy="857250"/>
          </a:xfrm>
        </p:spPr>
        <p:txBody>
          <a:bodyPr/>
          <a:lstStyle/>
          <a:p>
            <a:r>
              <a:rPr lang="zh-CN" altLang="en-US" dirty="0">
                <a:latin typeface="Arial Unicode MS" pitchFamily="34" charset="-122"/>
                <a:ea typeface="Arial Unicode MS" pitchFamily="34" charset="-122"/>
                <a:cs typeface="Arial Unicode MS" pitchFamily="34" charset="-122"/>
              </a:rPr>
              <a:t>需求</a:t>
            </a:r>
            <a:endParaRPr lang="zh-CN" altLang="en-US" dirty="0">
              <a:latin typeface="Arial Unicode MS" pitchFamily="34" charset="-122"/>
              <a:ea typeface="Arial Unicode MS" pitchFamily="34" charset="-122"/>
              <a:cs typeface="Arial Unicode MS" pitchFamily="34" charset="-122"/>
            </a:endParaRPr>
          </a:p>
        </p:txBody>
      </p:sp>
      <p:sp>
        <p:nvSpPr>
          <p:cNvPr id="740355" name="Rectangle 3"/>
          <p:cNvSpPr>
            <a:spLocks noGrp="1" noChangeArrowheads="1"/>
          </p:cNvSpPr>
          <p:nvPr>
            <p:ph idx="1"/>
          </p:nvPr>
        </p:nvSpPr>
        <p:spPr>
          <a:xfrm>
            <a:off x="515620" y="1628775"/>
            <a:ext cx="9685020" cy="2548255"/>
          </a:xfrm>
        </p:spPr>
        <p:txBody>
          <a:bodyPr/>
          <a:lstStyle/>
          <a:p>
            <a:r>
              <a:rPr lang="zh-CN" altLang="en-US" sz="2400" dirty="0">
                <a:latin typeface="Arial Unicode MS" pitchFamily="34" charset="-122"/>
                <a:ea typeface="Arial Unicode MS" pitchFamily="34" charset="-122"/>
                <a:cs typeface="Arial Unicode MS" pitchFamily="34" charset="-122"/>
              </a:rPr>
              <a:t>新定义 </a:t>
            </a:r>
            <a:r>
              <a:rPr lang="en-US" altLang="zh-CN" sz="2400" dirty="0">
                <a:latin typeface="Arial Unicode MS" pitchFamily="34" charset="-122"/>
                <a:ea typeface="Arial Unicode MS" pitchFamily="34" charset="-122"/>
                <a:cs typeface="Arial Unicode MS" pitchFamily="34" charset="-122"/>
              </a:rPr>
              <a:t>Cashier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表示客户的结账操作</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修改数据表信息如下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目的是用户 </a:t>
            </a:r>
            <a:r>
              <a:rPr lang="en-US" altLang="zh-CN" sz="2400" dirty="0">
                <a:latin typeface="Arial Unicode MS" pitchFamily="34" charset="-122"/>
                <a:ea typeface="Arial Unicode MS" pitchFamily="34" charset="-122"/>
                <a:cs typeface="Arial Unicode MS" pitchFamily="34" charset="-122"/>
              </a:rPr>
              <a:t>Tom </a:t>
            </a:r>
            <a:r>
              <a:rPr lang="zh-CN" altLang="en-US" sz="2400" dirty="0">
                <a:latin typeface="Arial Unicode MS" pitchFamily="34" charset="-122"/>
                <a:ea typeface="Arial Unicode MS" pitchFamily="34" charset="-122"/>
                <a:cs typeface="Arial Unicode MS" pitchFamily="34" charset="-122"/>
              </a:rPr>
              <a:t>在结账时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余额只能支付第一本书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不够支付第二本书：</a:t>
            </a:r>
            <a:endParaRPr lang="zh-CN" altLang="en-US" sz="2400" dirty="0">
              <a:latin typeface="Arial Unicode MS" pitchFamily="34" charset="-122"/>
              <a:ea typeface="Arial Unicode MS" pitchFamily="34" charset="-122"/>
              <a:cs typeface="Arial Unicode MS" pitchFamily="34" charset="-122"/>
            </a:endParaRPr>
          </a:p>
        </p:txBody>
      </p:sp>
      <p:pic>
        <p:nvPicPr>
          <p:cNvPr id="740357" name="Picture 5"/>
          <p:cNvPicPr>
            <a:picLocks noChangeAspect="1" noChangeArrowheads="1"/>
          </p:cNvPicPr>
          <p:nvPr/>
        </p:nvPicPr>
        <p:blipFill>
          <a:blip r:embed="rId1" cstate="print"/>
          <a:srcRect/>
          <a:stretch>
            <a:fillRect/>
          </a:stretch>
        </p:blipFill>
        <p:spPr bwMode="auto">
          <a:xfrm>
            <a:off x="665798" y="2889238"/>
            <a:ext cx="2303462" cy="506412"/>
          </a:xfrm>
          <a:prstGeom prst="rect">
            <a:avLst/>
          </a:prstGeom>
          <a:noFill/>
          <a:ln w="9525">
            <a:solidFill>
              <a:schemeClr val="tx1"/>
            </a:solidFill>
            <a:miter lim="800000"/>
            <a:headEnd/>
            <a:tailEnd/>
          </a:ln>
        </p:spPr>
      </p:pic>
      <p:pic>
        <p:nvPicPr>
          <p:cNvPr id="740358" name="Picture 6"/>
          <p:cNvPicPr>
            <a:picLocks noChangeAspect="1" noChangeArrowheads="1"/>
          </p:cNvPicPr>
          <p:nvPr/>
        </p:nvPicPr>
        <p:blipFill>
          <a:blip r:embed="rId2" cstate="print"/>
          <a:srcRect/>
          <a:stretch>
            <a:fillRect/>
          </a:stretch>
        </p:blipFill>
        <p:spPr bwMode="auto">
          <a:xfrm>
            <a:off x="665798" y="3538525"/>
            <a:ext cx="3384550" cy="685800"/>
          </a:xfrm>
          <a:prstGeom prst="rect">
            <a:avLst/>
          </a:prstGeom>
          <a:noFill/>
          <a:ln w="9525">
            <a:solidFill>
              <a:schemeClr val="tx1"/>
            </a:solidFill>
            <a:miter lim="800000"/>
            <a:headEnd/>
            <a:tailEnd/>
          </a:ln>
        </p:spPr>
      </p:pic>
      <p:pic>
        <p:nvPicPr>
          <p:cNvPr id="740359" name="Picture 7"/>
          <p:cNvPicPr>
            <a:picLocks noChangeAspect="1" noChangeArrowheads="1"/>
          </p:cNvPicPr>
          <p:nvPr/>
        </p:nvPicPr>
        <p:blipFill>
          <a:blip r:embed="rId3" cstate="print"/>
          <a:srcRect/>
          <a:stretch>
            <a:fillRect/>
          </a:stretch>
        </p:blipFill>
        <p:spPr bwMode="auto">
          <a:xfrm>
            <a:off x="665798" y="4402125"/>
            <a:ext cx="2160587" cy="695325"/>
          </a:xfrm>
          <a:prstGeom prst="rect">
            <a:avLst/>
          </a:prstGeom>
          <a:noFill/>
          <a:ln w="9525">
            <a:solidFill>
              <a:schemeClr val="tx1"/>
            </a:solidFill>
            <a:miter lim="800000"/>
            <a:headEnd/>
            <a:tailEnd/>
          </a:ln>
        </p:spPr>
      </p:pic>
      <p:pic>
        <p:nvPicPr>
          <p:cNvPr id="740361" name="Picture 9"/>
          <p:cNvPicPr>
            <a:picLocks noChangeAspect="1" noChangeArrowheads="1"/>
          </p:cNvPicPr>
          <p:nvPr/>
        </p:nvPicPr>
        <p:blipFill>
          <a:blip r:embed="rId4" cstate="print"/>
          <a:srcRect/>
          <a:stretch>
            <a:fillRect/>
          </a:stretch>
        </p:blipFill>
        <p:spPr bwMode="auto">
          <a:xfrm>
            <a:off x="4698048" y="2744775"/>
            <a:ext cx="4392612" cy="3640138"/>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499745" y="549275"/>
            <a:ext cx="9700260" cy="1440180"/>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2.x </a:t>
            </a:r>
            <a:r>
              <a:rPr lang="zh-CN" altLang="en-US" sz="3600" dirty="0">
                <a:latin typeface="Arial Unicode MS" pitchFamily="34" charset="-122"/>
                <a:ea typeface="Arial Unicode MS" pitchFamily="34" charset="-122"/>
                <a:cs typeface="Arial Unicode MS" pitchFamily="34" charset="-122"/>
              </a:rPr>
              <a:t>事务通知中配置传播属性</a:t>
            </a:r>
            <a:endParaRPr lang="zh-CN" altLang="en-US" sz="3600" dirty="0">
              <a:latin typeface="Arial Unicode MS" pitchFamily="34" charset="-122"/>
              <a:ea typeface="Arial Unicode MS" pitchFamily="34" charset="-122"/>
              <a:cs typeface="Arial Unicode MS" pitchFamily="34" charset="-122"/>
            </a:endParaRPr>
          </a:p>
        </p:txBody>
      </p:sp>
      <p:sp>
        <p:nvSpPr>
          <p:cNvPr id="787459" name="Rectangle 3"/>
          <p:cNvSpPr>
            <a:spLocks noGrp="1" noChangeArrowheads="1"/>
          </p:cNvSpPr>
          <p:nvPr>
            <p:ph idx="1"/>
          </p:nvPr>
        </p:nvSpPr>
        <p:spPr>
          <a:xfrm>
            <a:off x="499110" y="1870075"/>
            <a:ext cx="9916795" cy="4098925"/>
          </a:xfrm>
        </p:spPr>
        <p:txBody>
          <a:bodyPr>
            <a:normAutofit/>
          </a:bodyPr>
          <a:lstStyle/>
          <a:p>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Spring 2.x </a:t>
            </a:r>
            <a:r>
              <a:rPr lang="zh-CN" altLang="en-US" sz="2800" dirty="0">
                <a:latin typeface="Arial Unicode MS" pitchFamily="34" charset="-122"/>
                <a:ea typeface="Arial Unicode MS" pitchFamily="34" charset="-122"/>
                <a:cs typeface="Arial Unicode MS" pitchFamily="34" charset="-122"/>
              </a:rPr>
              <a:t>事务通知中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可以像下面这样在 </a:t>
            </a:r>
            <a:r>
              <a:rPr lang="en-US" altLang="zh-CN" sz="2800" dirty="0">
                <a:latin typeface="Arial Unicode MS" pitchFamily="34" charset="-122"/>
                <a:ea typeface="Arial Unicode MS" pitchFamily="34" charset="-122"/>
                <a:cs typeface="Arial Unicode MS" pitchFamily="34" charset="-122"/>
              </a:rPr>
              <a:t>&lt;</a:t>
            </a:r>
            <a:r>
              <a:rPr lang="en-US" altLang="zh-CN" sz="2800" dirty="0" err="1">
                <a:latin typeface="Arial Unicode MS" pitchFamily="34" charset="-122"/>
                <a:ea typeface="Arial Unicode MS" pitchFamily="34" charset="-122"/>
                <a:cs typeface="Arial Unicode MS" pitchFamily="34" charset="-122"/>
              </a:rPr>
              <a:t>tx:method</a:t>
            </a:r>
            <a:r>
              <a:rPr lang="en-US" altLang="zh-CN" sz="2800" dirty="0">
                <a:latin typeface="Arial Unicode MS" pitchFamily="34" charset="-122"/>
                <a:ea typeface="Arial Unicode MS" pitchFamily="34" charset="-122"/>
                <a:cs typeface="Arial Unicode MS" pitchFamily="34" charset="-122"/>
              </a:rPr>
              <a:t>&gt; </a:t>
            </a:r>
            <a:r>
              <a:rPr lang="zh-CN" altLang="en-US" sz="2800" dirty="0">
                <a:latin typeface="Arial Unicode MS" pitchFamily="34" charset="-122"/>
                <a:ea typeface="Arial Unicode MS" pitchFamily="34" charset="-122"/>
                <a:cs typeface="Arial Unicode MS" pitchFamily="34" charset="-122"/>
              </a:rPr>
              <a:t>元素中设定传播事务属性</a:t>
            </a:r>
            <a:endParaRPr lang="zh-CN" altLang="en-US" sz="2800" dirty="0">
              <a:latin typeface="Arial Unicode MS" pitchFamily="34" charset="-122"/>
              <a:ea typeface="Arial Unicode MS" pitchFamily="34" charset="-122"/>
              <a:cs typeface="Arial Unicode MS" pitchFamily="34" charset="-122"/>
            </a:endParaRPr>
          </a:p>
        </p:txBody>
      </p:sp>
      <p:pic>
        <p:nvPicPr>
          <p:cNvPr id="787460" name="Picture 4"/>
          <p:cNvPicPr>
            <a:picLocks noChangeAspect="1" noChangeArrowheads="1"/>
          </p:cNvPicPr>
          <p:nvPr/>
        </p:nvPicPr>
        <p:blipFill>
          <a:blip r:embed="rId1" cstate="print"/>
          <a:srcRect/>
          <a:stretch>
            <a:fillRect/>
          </a:stretch>
        </p:blipFill>
        <p:spPr bwMode="auto">
          <a:xfrm>
            <a:off x="856271" y="3225522"/>
            <a:ext cx="6911975" cy="1387475"/>
          </a:xfrm>
          <a:prstGeom prst="rect">
            <a:avLst/>
          </a:prstGeom>
          <a:noFill/>
        </p:spPr>
      </p:pic>
      <p:sp>
        <p:nvSpPr>
          <p:cNvPr id="787461" name="Line 5"/>
          <p:cNvSpPr>
            <a:spLocks noChangeShapeType="1"/>
          </p:cNvSpPr>
          <p:nvPr/>
        </p:nvSpPr>
        <p:spPr bwMode="auto">
          <a:xfrm>
            <a:off x="1766226" y="4102457"/>
            <a:ext cx="5832475" cy="0"/>
          </a:xfrm>
          <a:prstGeom prst="line">
            <a:avLst/>
          </a:prstGeom>
          <a:noFill/>
          <a:ln w="19050">
            <a:solidFill>
              <a:srgbClr val="FF0000"/>
            </a:solidFill>
            <a:prstDash val="dash"/>
            <a:rou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523875" y="692785"/>
            <a:ext cx="9892665" cy="857250"/>
          </a:xfrm>
        </p:spPr>
        <p:txBody>
          <a:bodyPr>
            <a:normAutofit/>
          </a:bodyPr>
          <a:lstStyle/>
          <a:p>
            <a:r>
              <a:rPr lang="zh-CN" altLang="en-US" dirty="0">
                <a:latin typeface="Arial Unicode MS" pitchFamily="34" charset="-122"/>
                <a:ea typeface="Arial Unicode MS" pitchFamily="34" charset="-122"/>
                <a:cs typeface="Arial Unicode MS" pitchFamily="34" charset="-122"/>
              </a:rPr>
              <a:t>并发事务所导致的问题</a:t>
            </a:r>
            <a:endParaRPr lang="zh-CN" altLang="en-US" dirty="0">
              <a:latin typeface="Arial Unicode MS" pitchFamily="34" charset="-122"/>
              <a:ea typeface="Arial Unicode MS" pitchFamily="34" charset="-122"/>
              <a:cs typeface="Arial Unicode MS" pitchFamily="34" charset="-122"/>
            </a:endParaRPr>
          </a:p>
        </p:txBody>
      </p:sp>
      <p:sp>
        <p:nvSpPr>
          <p:cNvPr id="786435" name="Rectangle 3"/>
          <p:cNvSpPr>
            <a:spLocks noGrp="1" noChangeArrowheads="1"/>
          </p:cNvSpPr>
          <p:nvPr>
            <p:ph idx="1"/>
          </p:nvPr>
        </p:nvSpPr>
        <p:spPr>
          <a:xfrm>
            <a:off x="524510" y="1887220"/>
            <a:ext cx="9747885" cy="4493895"/>
          </a:xfrm>
        </p:spPr>
        <p:txBody>
          <a:bodyPr/>
          <a:lstStyle/>
          <a:p>
            <a:r>
              <a:rPr lang="zh-CN" altLang="en-US" sz="2400" dirty="0">
                <a:latin typeface="Arial Unicode MS" pitchFamily="34" charset="-122"/>
                <a:ea typeface="Arial Unicode MS" pitchFamily="34" charset="-122"/>
                <a:cs typeface="Arial Unicode MS" pitchFamily="34" charset="-122"/>
              </a:rPr>
              <a:t>当同一个应用程序或者不同应用程序中的多个事务在同一个数据集上并发执行时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可能会出现许多意外的问题</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并发事务所导致的问题可以分为下面三种类型</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脏读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读取了已经被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更新但 还没有被提交的字段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回滚</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读取的内容就是临时且无效的</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不可重复读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更新了该字段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再次读取同一个字段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值就不同了</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幻读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从一个表中读取了一个字段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在该表中插入了一些新的行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 </a:t>
            </a:r>
            <a:r>
              <a:rPr lang="en-US" altLang="zh-CN" sz="2000" dirty="0">
                <a:latin typeface="Arial Unicode MS" pitchFamily="34" charset="-122"/>
                <a:ea typeface="Arial Unicode MS" pitchFamily="34" charset="-122"/>
                <a:cs typeface="Arial Unicode MS" pitchFamily="34" charset="-122"/>
              </a:rPr>
              <a:t>T1 </a:t>
            </a:r>
            <a:r>
              <a:rPr lang="zh-CN" altLang="en-US" sz="2000" dirty="0">
                <a:latin typeface="Arial Unicode MS" pitchFamily="34" charset="-122"/>
                <a:ea typeface="Arial Unicode MS" pitchFamily="34" charset="-122"/>
                <a:cs typeface="Arial Unicode MS" pitchFamily="34" charset="-122"/>
              </a:rPr>
              <a:t>再次读取同一个表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就会多出几行</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516890" y="699770"/>
            <a:ext cx="9919970" cy="857250"/>
          </a:xfrm>
        </p:spPr>
        <p:txBody>
          <a:bodyPr/>
          <a:lstStyle/>
          <a:p>
            <a:r>
              <a:rPr lang="zh-CN" altLang="en-US" dirty="0">
                <a:latin typeface="Arial Unicode MS" pitchFamily="34" charset="-122"/>
                <a:ea typeface="Arial Unicode MS" pitchFamily="34" charset="-122"/>
                <a:cs typeface="Arial Unicode MS" pitchFamily="34" charset="-122"/>
              </a:rPr>
              <a:t>事务的隔离级别</a:t>
            </a:r>
            <a:endParaRPr lang="zh-CN" altLang="en-US" dirty="0">
              <a:latin typeface="Arial Unicode MS" pitchFamily="34" charset="-122"/>
              <a:ea typeface="Arial Unicode MS" pitchFamily="34" charset="-122"/>
              <a:cs typeface="Arial Unicode MS" pitchFamily="34" charset="-122"/>
            </a:endParaRPr>
          </a:p>
        </p:txBody>
      </p:sp>
      <p:sp>
        <p:nvSpPr>
          <p:cNvPr id="785411" name="Rectangle 3"/>
          <p:cNvSpPr>
            <a:spLocks noGrp="1" noChangeArrowheads="1"/>
          </p:cNvSpPr>
          <p:nvPr>
            <p:ph idx="1"/>
          </p:nvPr>
        </p:nvSpPr>
        <p:spPr>
          <a:xfrm>
            <a:off x="516890" y="1714500"/>
            <a:ext cx="9650730" cy="4098925"/>
          </a:xfrm>
        </p:spPr>
        <p:txBody>
          <a:bodyPr/>
          <a:lstStyle/>
          <a:p>
            <a:r>
              <a:rPr lang="zh-CN" altLang="en-US" sz="2400" dirty="0">
                <a:latin typeface="Arial Unicode MS" pitchFamily="34" charset="-122"/>
                <a:ea typeface="Arial Unicode MS" pitchFamily="34" charset="-122"/>
                <a:cs typeface="Arial Unicode MS" pitchFamily="34" charset="-122"/>
              </a:rPr>
              <a:t>从理论上来说</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事务应该彼此完全隔离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以避免并发事务所导致的问题</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那样会对性能产生极大的影响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因为事务必须按顺序运行</a:t>
            </a:r>
            <a:r>
              <a:rPr lang="en-US" altLang="zh-CN" sz="2400" dirty="0">
                <a:latin typeface="Arial Unicode MS" pitchFamily="34" charset="-122"/>
                <a:ea typeface="Arial Unicode MS" pitchFamily="34" charset="-122"/>
                <a:cs typeface="Arial Unicode MS" pitchFamily="34" charset="-122"/>
              </a:rPr>
              <a:t>. </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在实际开发中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为了提升性能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事务会以较低的隔离级别运行</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事务的隔离级别可以通过隔离事务属性指定</a:t>
            </a: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499110" y="692785"/>
            <a:ext cx="9865995" cy="857250"/>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支持的事务隔离级别</a:t>
            </a:r>
            <a:endParaRPr lang="zh-CN" altLang="en-US" dirty="0">
              <a:latin typeface="Arial Unicode MS" pitchFamily="34" charset="-122"/>
              <a:ea typeface="Arial Unicode MS" pitchFamily="34" charset="-122"/>
              <a:cs typeface="Arial Unicode MS" pitchFamily="34" charset="-122"/>
            </a:endParaRPr>
          </a:p>
        </p:txBody>
      </p:sp>
      <p:sp>
        <p:nvSpPr>
          <p:cNvPr id="784389" name="Rectangle 5"/>
          <p:cNvSpPr>
            <a:spLocks noGrp="1" noChangeArrowheads="1"/>
          </p:cNvSpPr>
          <p:nvPr>
            <p:ph idx="1"/>
          </p:nvPr>
        </p:nvSpPr>
        <p:spPr>
          <a:xfrm>
            <a:off x="572453" y="4662554"/>
            <a:ext cx="7827962" cy="1844675"/>
          </a:xfrm>
          <a:solidFill>
            <a:schemeClr val="bg1"/>
          </a:solidFill>
        </p:spPr>
        <p:txBody>
          <a:bodyPr/>
          <a:lstStyle/>
          <a:p>
            <a:r>
              <a:rPr lang="zh-CN" altLang="en-US" sz="2000">
                <a:latin typeface="Arial Unicode MS" pitchFamily="34" charset="-122"/>
                <a:ea typeface="Arial Unicode MS" pitchFamily="34" charset="-122"/>
                <a:cs typeface="Arial Unicode MS" pitchFamily="34" charset="-122"/>
              </a:rPr>
              <a:t>事务的隔离级别要得到底层数据库引擎的支持</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而不是应用程序或者框架的支持</a:t>
            </a:r>
            <a:r>
              <a:rPr lang="en-US" altLang="zh-CN" sz="2000">
                <a:latin typeface="Arial Unicode MS" pitchFamily="34" charset="-122"/>
                <a:ea typeface="Arial Unicode MS" pitchFamily="34" charset="-122"/>
                <a:cs typeface="Arial Unicode MS" pitchFamily="34" charset="-122"/>
              </a:rPr>
              <a:t>.</a:t>
            </a:r>
            <a:endParaRPr lang="en-US" altLang="zh-CN" sz="2000">
              <a:latin typeface="Arial Unicode MS" pitchFamily="34" charset="-122"/>
              <a:ea typeface="Arial Unicode MS" pitchFamily="34" charset="-122"/>
              <a:cs typeface="Arial Unicode MS" pitchFamily="34" charset="-122"/>
            </a:endParaRPr>
          </a:p>
          <a:p>
            <a:r>
              <a:rPr lang="en-US" altLang="zh-CN" sz="2000">
                <a:latin typeface="Arial Unicode MS" pitchFamily="34" charset="-122"/>
                <a:ea typeface="Arial Unicode MS" pitchFamily="34" charset="-122"/>
                <a:cs typeface="Arial Unicode MS" pitchFamily="34" charset="-122"/>
              </a:rPr>
              <a:t>Oracle </a:t>
            </a:r>
            <a:r>
              <a:rPr lang="zh-CN" altLang="en-US" sz="2000">
                <a:latin typeface="Arial Unicode MS" pitchFamily="34" charset="-122"/>
                <a:ea typeface="Arial Unicode MS" pitchFamily="34" charset="-122"/>
                <a:cs typeface="Arial Unicode MS" pitchFamily="34" charset="-122"/>
              </a:rPr>
              <a:t>支持的 </a:t>
            </a:r>
            <a:r>
              <a:rPr lang="en-US" altLang="zh-CN" sz="2000">
                <a:latin typeface="Arial Unicode MS" pitchFamily="34" charset="-122"/>
                <a:ea typeface="Arial Unicode MS" pitchFamily="34" charset="-122"/>
                <a:cs typeface="Arial Unicode MS" pitchFamily="34" charset="-122"/>
              </a:rPr>
              <a:t>2 </a:t>
            </a:r>
            <a:r>
              <a:rPr lang="zh-CN" altLang="en-US" sz="2000">
                <a:latin typeface="Arial Unicode MS" pitchFamily="34" charset="-122"/>
                <a:ea typeface="Arial Unicode MS" pitchFamily="34" charset="-122"/>
                <a:cs typeface="Arial Unicode MS" pitchFamily="34" charset="-122"/>
              </a:rPr>
              <a:t>种事务隔离级别：</a:t>
            </a:r>
            <a:r>
              <a:rPr lang="en-US" altLang="zh-CN" sz="2000">
                <a:latin typeface="Arial Unicode MS" pitchFamily="34" charset="-122"/>
                <a:ea typeface="Arial Unicode MS" pitchFamily="34" charset="-122"/>
                <a:cs typeface="Arial Unicode MS" pitchFamily="34" charset="-122"/>
              </a:rPr>
              <a:t>READ_COMMITED , SERIALIZABLE</a:t>
            </a:r>
            <a:endParaRPr lang="en-US" altLang="zh-CN" sz="2000">
              <a:latin typeface="Arial Unicode MS" pitchFamily="34" charset="-122"/>
              <a:ea typeface="Arial Unicode MS" pitchFamily="34" charset="-122"/>
              <a:cs typeface="Arial Unicode MS" pitchFamily="34" charset="-122"/>
            </a:endParaRPr>
          </a:p>
          <a:p>
            <a:r>
              <a:rPr lang="en-US" altLang="zh-CN" sz="2000">
                <a:latin typeface="Arial Unicode MS" pitchFamily="34" charset="-122"/>
                <a:ea typeface="Arial Unicode MS" pitchFamily="34" charset="-122"/>
                <a:cs typeface="Arial Unicode MS" pitchFamily="34" charset="-122"/>
              </a:rPr>
              <a:t>Mysql </a:t>
            </a:r>
            <a:r>
              <a:rPr lang="zh-CN" altLang="en-US" sz="2000">
                <a:latin typeface="Arial Unicode MS" pitchFamily="34" charset="-122"/>
                <a:ea typeface="Arial Unicode MS" pitchFamily="34" charset="-122"/>
                <a:cs typeface="Arial Unicode MS" pitchFamily="34" charset="-122"/>
              </a:rPr>
              <a:t>支持 </a:t>
            </a:r>
            <a:r>
              <a:rPr lang="en-US" altLang="zh-CN" sz="2000">
                <a:latin typeface="Arial Unicode MS" pitchFamily="34" charset="-122"/>
                <a:ea typeface="Arial Unicode MS" pitchFamily="34" charset="-122"/>
                <a:cs typeface="Arial Unicode MS" pitchFamily="34" charset="-122"/>
              </a:rPr>
              <a:t>4 </a:t>
            </a:r>
            <a:r>
              <a:rPr lang="zh-CN" altLang="en-US" sz="2000">
                <a:latin typeface="Arial Unicode MS" pitchFamily="34" charset="-122"/>
                <a:ea typeface="Arial Unicode MS" pitchFamily="34" charset="-122"/>
                <a:cs typeface="Arial Unicode MS" pitchFamily="34" charset="-122"/>
              </a:rPr>
              <a:t>中事务隔离级别</a:t>
            </a:r>
            <a:r>
              <a:rPr lang="en-US" altLang="zh-CN" sz="2000">
                <a:latin typeface="Arial Unicode MS" pitchFamily="34" charset="-122"/>
                <a:ea typeface="Arial Unicode MS" pitchFamily="34" charset="-122"/>
                <a:cs typeface="Arial Unicode MS" pitchFamily="34" charset="-122"/>
              </a:rPr>
              <a:t>.</a:t>
            </a:r>
            <a:endParaRPr lang="en-US" altLang="zh-CN" sz="2000">
              <a:latin typeface="Arial Unicode MS" pitchFamily="34" charset="-122"/>
              <a:ea typeface="Arial Unicode MS" pitchFamily="34" charset="-122"/>
              <a:cs typeface="Arial Unicode MS" pitchFamily="34" charset="-122"/>
            </a:endParaRPr>
          </a:p>
        </p:txBody>
      </p:sp>
      <p:pic>
        <p:nvPicPr>
          <p:cNvPr id="784388" name="Picture 4"/>
          <p:cNvPicPr>
            <a:picLocks noChangeAspect="1" noChangeArrowheads="1"/>
          </p:cNvPicPr>
          <p:nvPr/>
        </p:nvPicPr>
        <p:blipFill>
          <a:blip r:embed="rId1" cstate="print"/>
          <a:srcRect/>
          <a:stretch>
            <a:fillRect/>
          </a:stretch>
        </p:blipFill>
        <p:spPr bwMode="auto">
          <a:xfrm>
            <a:off x="618490" y="1565342"/>
            <a:ext cx="7848600" cy="3059112"/>
          </a:xfrm>
          <a:prstGeom prst="rect">
            <a:avLst/>
          </a:prstGeom>
          <a:no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508000" y="771525"/>
            <a:ext cx="9928860" cy="857250"/>
          </a:xfrm>
        </p:spPr>
        <p:txBody>
          <a:bodyPr/>
          <a:lstStyle/>
          <a:p>
            <a:r>
              <a:rPr lang="zh-CN" altLang="en-US" dirty="0" smtClean="0">
                <a:latin typeface="Arial Unicode MS" pitchFamily="34" charset="-122"/>
                <a:ea typeface="Arial Unicode MS" pitchFamily="34" charset="-122"/>
                <a:cs typeface="Arial Unicode MS" pitchFamily="34" charset="-122"/>
              </a:rPr>
              <a:t>超时、只读、回滚属</a:t>
            </a:r>
            <a:r>
              <a:rPr lang="zh-CN" altLang="en-US" dirty="0">
                <a:latin typeface="Arial Unicode MS" pitchFamily="34" charset="-122"/>
                <a:ea typeface="Arial Unicode MS" pitchFamily="34" charset="-122"/>
                <a:cs typeface="Arial Unicode MS" pitchFamily="34" charset="-122"/>
              </a:rPr>
              <a:t>性</a:t>
            </a:r>
            <a:endParaRPr lang="zh-CN" altLang="en-US" dirty="0">
              <a:latin typeface="Arial Unicode MS" pitchFamily="34" charset="-122"/>
              <a:ea typeface="Arial Unicode MS" pitchFamily="34" charset="-122"/>
              <a:cs typeface="Arial Unicode MS" pitchFamily="34" charset="-122"/>
            </a:endParaRPr>
          </a:p>
        </p:txBody>
      </p:sp>
      <p:sp>
        <p:nvSpPr>
          <p:cNvPr id="789507" name="Rectangle 3"/>
          <p:cNvSpPr>
            <a:spLocks noGrp="1" noChangeArrowheads="1"/>
          </p:cNvSpPr>
          <p:nvPr>
            <p:ph idx="1"/>
          </p:nvPr>
        </p:nvSpPr>
        <p:spPr>
          <a:xfrm>
            <a:off x="508000" y="1772920"/>
            <a:ext cx="9620885" cy="4098925"/>
          </a:xfrm>
        </p:spPr>
        <p:txBody>
          <a:bodyPr/>
          <a:lstStyle/>
          <a:p>
            <a:r>
              <a:rPr lang="zh-CN" altLang="en-US" sz="2400" b="1" dirty="0" smtClean="0">
                <a:solidFill>
                  <a:srgbClr val="0000FF"/>
                </a:solidFill>
                <a:latin typeface="Arial Unicode MS" pitchFamily="34" charset="-122"/>
                <a:ea typeface="Arial Unicode MS" pitchFamily="34" charset="-122"/>
                <a:cs typeface="Arial Unicode MS" pitchFamily="34" charset="-122"/>
              </a:rPr>
              <a:t>超</a:t>
            </a:r>
            <a:r>
              <a:rPr lang="zh-CN" altLang="en-US" sz="2400" b="1" dirty="0">
                <a:solidFill>
                  <a:srgbClr val="0000FF"/>
                </a:solidFill>
                <a:latin typeface="Arial Unicode MS" pitchFamily="34" charset="-122"/>
                <a:ea typeface="Arial Unicode MS" pitchFamily="34" charset="-122"/>
                <a:cs typeface="Arial Unicode MS" pitchFamily="34" charset="-122"/>
              </a:rPr>
              <a:t>时事务属性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事务在强制回滚之前可以保持多久</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这样可以防止长期运行的事务占用资源</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zh-CN" altLang="en-US" sz="2400" b="1" dirty="0">
                <a:solidFill>
                  <a:srgbClr val="FF0000"/>
                </a:solidFill>
                <a:latin typeface="Arial Unicode MS" pitchFamily="34" charset="-122"/>
                <a:ea typeface="Arial Unicode MS" pitchFamily="34" charset="-122"/>
                <a:cs typeface="Arial Unicode MS" pitchFamily="34" charset="-122"/>
              </a:rPr>
              <a:t>只读事务属性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表示这个事务只读取数据但不更新数据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这样可以帮助数据库引擎优化事务</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默认情况下只有运行时异常（未检查异常）</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RuntimeException</a:t>
            </a:r>
            <a:r>
              <a:rPr lang="zh-CN" altLang="en-US" sz="2400" dirty="0" smtClean="0">
                <a:latin typeface="Arial Unicode MS" pitchFamily="34" charset="-122"/>
                <a:ea typeface="Arial Unicode MS" pitchFamily="34" charset="-122"/>
                <a:cs typeface="Arial Unicode MS" pitchFamily="34" charset="-122"/>
              </a:rPr>
              <a:t>和</a:t>
            </a:r>
            <a:r>
              <a:rPr lang="en-US" altLang="zh-CN" sz="2400" dirty="0" smtClean="0">
                <a:latin typeface="Arial Unicode MS" pitchFamily="34" charset="-122"/>
                <a:ea typeface="Arial Unicode MS" pitchFamily="34" charset="-122"/>
                <a:cs typeface="Arial Unicode MS" pitchFamily="34" charset="-122"/>
              </a:rPr>
              <a:t>Error</a:t>
            </a:r>
            <a:r>
              <a:rPr lang="zh-CN" altLang="en-US" sz="2400" dirty="0" smtClean="0">
                <a:latin typeface="Arial Unicode MS" pitchFamily="34" charset="-122"/>
                <a:ea typeface="Arial Unicode MS" pitchFamily="34" charset="-122"/>
                <a:cs typeface="Arial Unicode MS" pitchFamily="34" charset="-122"/>
              </a:rPr>
              <a:t>类型的异常</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会导致事务回顾</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而受检查异常不会</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a:buNone/>
            </a:pPr>
            <a:endParaRPr lang="en-US"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4985" y="699770"/>
            <a:ext cx="9757410" cy="857250"/>
          </a:xfrm>
        </p:spPr>
        <p:txBody>
          <a:bodyPr/>
          <a:lstStyle/>
          <a:p>
            <a:r>
              <a:rPr lang="zh-CN" altLang="en-US" dirty="0">
                <a:latin typeface="Arial Unicode MS" pitchFamily="34" charset="-122"/>
                <a:ea typeface="Arial Unicode MS" pitchFamily="34" charset="-122"/>
                <a:cs typeface="Arial Unicode MS" pitchFamily="34" charset="-122"/>
              </a:rPr>
              <a:t>设置超时和只读事务属性</a:t>
            </a:r>
            <a:endParaRPr lang="zh-CN" altLang="en-US" dirty="0">
              <a:latin typeface="Arial Unicode MS" pitchFamily="34" charset="-122"/>
              <a:ea typeface="Arial Unicode MS" pitchFamily="34" charset="-122"/>
              <a:cs typeface="Arial Unicode MS" pitchFamily="34" charset="-122"/>
            </a:endParaRPr>
          </a:p>
        </p:txBody>
      </p:sp>
      <p:sp>
        <p:nvSpPr>
          <p:cNvPr id="788483" name="Rectangle 3"/>
          <p:cNvSpPr>
            <a:spLocks noGrp="1" noChangeArrowheads="1"/>
          </p:cNvSpPr>
          <p:nvPr>
            <p:ph idx="1"/>
          </p:nvPr>
        </p:nvSpPr>
        <p:spPr>
          <a:xfrm>
            <a:off x="515620" y="1700530"/>
            <a:ext cx="9460230" cy="4098925"/>
          </a:xfrm>
        </p:spPr>
        <p:txBody>
          <a:bodyPr/>
          <a:lstStyle/>
          <a:p>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@Transactional </a:t>
            </a:r>
            <a:r>
              <a:rPr lang="zh-CN" altLang="en-US" sz="2000">
                <a:latin typeface="Arial Unicode MS" pitchFamily="34" charset="-122"/>
                <a:ea typeface="Arial Unicode MS" pitchFamily="34" charset="-122"/>
                <a:cs typeface="Arial Unicode MS" pitchFamily="34" charset="-122"/>
              </a:rPr>
              <a:t>注解中定义</a:t>
            </a:r>
            <a:r>
              <a:rPr lang="en-US" altLang="zh-CN" sz="2000">
                <a:latin typeface="Arial Unicode MS" pitchFamily="34" charset="-122"/>
                <a:ea typeface="Arial Unicode MS" pitchFamily="34" charset="-122"/>
                <a:cs typeface="Arial Unicode MS" pitchFamily="34" charset="-122"/>
              </a:rPr>
              <a:t>.</a:t>
            </a:r>
            <a:r>
              <a:rPr lang="zh-CN" altLang="en-US" sz="2000">
                <a:latin typeface="Arial Unicode MS" pitchFamily="34" charset="-122"/>
                <a:ea typeface="Arial Unicode MS" pitchFamily="34" charset="-122"/>
                <a:cs typeface="Arial Unicode MS" pitchFamily="34" charset="-122"/>
              </a:rPr>
              <a:t>超时属性以秒为单位来计算</a:t>
            </a:r>
            <a:r>
              <a:rPr lang="en-US" altLang="zh-CN" sz="2000">
                <a:latin typeface="Arial Unicode MS" pitchFamily="34" charset="-122"/>
                <a:ea typeface="Arial Unicode MS" pitchFamily="34" charset="-122"/>
                <a:cs typeface="Arial Unicode MS" pitchFamily="34" charset="-122"/>
              </a:rPr>
              <a:t>.</a:t>
            </a:r>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r>
              <a:rPr lang="zh-CN" altLang="en-US" sz="2000">
                <a:latin typeface="Arial Unicode MS" pitchFamily="34" charset="-122"/>
                <a:ea typeface="Arial Unicode MS" pitchFamily="34" charset="-122"/>
                <a:cs typeface="Arial Unicode MS" pitchFamily="34" charset="-122"/>
              </a:rPr>
              <a:t>在 </a:t>
            </a:r>
            <a:r>
              <a:rPr lang="en-US" altLang="zh-CN" sz="2000">
                <a:latin typeface="Arial Unicode MS" pitchFamily="34" charset="-122"/>
                <a:ea typeface="Arial Unicode MS" pitchFamily="34" charset="-122"/>
                <a:cs typeface="Arial Unicode MS" pitchFamily="34" charset="-122"/>
              </a:rPr>
              <a:t>Spring 2.x </a:t>
            </a:r>
            <a:r>
              <a:rPr lang="zh-CN" altLang="en-US" sz="2000">
                <a:latin typeface="Arial Unicode MS" pitchFamily="34" charset="-122"/>
                <a:ea typeface="Arial Unicode MS" pitchFamily="34" charset="-122"/>
                <a:cs typeface="Arial Unicode MS" pitchFamily="34" charset="-122"/>
              </a:rPr>
              <a:t>事务通知中</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&lt;tx:method&gt; </a:t>
            </a:r>
            <a:r>
              <a:rPr lang="zh-CN" altLang="en-US" sz="2000">
                <a:latin typeface="Arial Unicode MS" pitchFamily="34" charset="-122"/>
                <a:ea typeface="Arial Unicode MS" pitchFamily="34" charset="-122"/>
                <a:cs typeface="Arial Unicode MS" pitchFamily="34" charset="-122"/>
              </a:rPr>
              <a:t>元素中进行指定</a:t>
            </a:r>
            <a:r>
              <a:rPr lang="en-US" altLang="zh-CN" sz="2000">
                <a:latin typeface="Arial Unicode MS" pitchFamily="34" charset="-122"/>
                <a:ea typeface="Arial Unicode MS" pitchFamily="34" charset="-122"/>
                <a:cs typeface="Arial Unicode MS" pitchFamily="34" charset="-122"/>
              </a:rPr>
              <a:t>.</a:t>
            </a:r>
            <a:endParaRPr lang="en-US" altLang="zh-CN" sz="2000">
              <a:latin typeface="Arial Unicode MS" pitchFamily="34" charset="-122"/>
              <a:ea typeface="Arial Unicode MS" pitchFamily="34" charset="-122"/>
              <a:cs typeface="Arial Unicode MS" pitchFamily="34" charset="-122"/>
            </a:endParaRPr>
          </a:p>
        </p:txBody>
      </p:sp>
      <p:pic>
        <p:nvPicPr>
          <p:cNvPr id="788484" name="Picture 4"/>
          <p:cNvPicPr>
            <a:picLocks noChangeAspect="1" noChangeArrowheads="1"/>
          </p:cNvPicPr>
          <p:nvPr/>
        </p:nvPicPr>
        <p:blipFill>
          <a:blip r:embed="rId1" cstate="print"/>
          <a:srcRect/>
          <a:stretch>
            <a:fillRect/>
          </a:stretch>
        </p:blipFill>
        <p:spPr bwMode="auto">
          <a:xfrm>
            <a:off x="851535" y="2189435"/>
            <a:ext cx="5545138" cy="1382713"/>
          </a:xfrm>
          <a:prstGeom prst="rect">
            <a:avLst/>
          </a:prstGeom>
          <a:noFill/>
        </p:spPr>
      </p:pic>
      <p:sp>
        <p:nvSpPr>
          <p:cNvPr id="788485" name="Rectangle 5"/>
          <p:cNvSpPr>
            <a:spLocks noChangeArrowheads="1"/>
          </p:cNvSpPr>
          <p:nvPr/>
        </p:nvSpPr>
        <p:spPr bwMode="auto">
          <a:xfrm>
            <a:off x="1555433" y="2970485"/>
            <a:ext cx="1385887" cy="360363"/>
          </a:xfrm>
          <a:prstGeom prst="rect">
            <a:avLst/>
          </a:prstGeom>
          <a:noFill/>
          <a:ln w="19050" algn="ctr">
            <a:solidFill>
              <a:srgbClr val="FF0000"/>
            </a:solidFill>
            <a:prstDash val="dash"/>
            <a:miter lim="800000"/>
          </a:ln>
          <a:effectLst/>
        </p:spPr>
        <p:txBody>
          <a:bodyPr wrap="none" anchor="ctr"/>
          <a:lstStyle/>
          <a:p>
            <a:endParaRPr lang="zh-CN" altLang="en-US"/>
          </a:p>
        </p:txBody>
      </p:sp>
      <p:pic>
        <p:nvPicPr>
          <p:cNvPr id="788486" name="Picture 6"/>
          <p:cNvPicPr>
            <a:picLocks noChangeAspect="1" noChangeArrowheads="1"/>
          </p:cNvPicPr>
          <p:nvPr/>
        </p:nvPicPr>
        <p:blipFill>
          <a:blip r:embed="rId2" cstate="print"/>
          <a:srcRect/>
          <a:stretch>
            <a:fillRect/>
          </a:stretch>
        </p:blipFill>
        <p:spPr bwMode="auto">
          <a:xfrm>
            <a:off x="851218" y="4292238"/>
            <a:ext cx="5905500" cy="2198687"/>
          </a:xfrm>
          <a:prstGeom prst="rect">
            <a:avLst/>
          </a:prstGeom>
          <a:noFill/>
        </p:spPr>
      </p:pic>
      <p:sp>
        <p:nvSpPr>
          <p:cNvPr id="788487" name="Rectangle 7"/>
          <p:cNvSpPr>
            <a:spLocks noChangeArrowheads="1"/>
          </p:cNvSpPr>
          <p:nvPr/>
        </p:nvSpPr>
        <p:spPr bwMode="auto">
          <a:xfrm>
            <a:off x="1794193" y="5717495"/>
            <a:ext cx="1620837" cy="360363"/>
          </a:xfrm>
          <a:prstGeom prst="rect">
            <a:avLst/>
          </a:prstGeom>
          <a:noFill/>
          <a:ln w="19050" algn="ctr">
            <a:solidFill>
              <a:srgbClr val="FF0000"/>
            </a:solidFill>
            <a:prstDash val="dash"/>
            <a:miter lim="800000"/>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8955" y="850900"/>
            <a:ext cx="9681845" cy="850265"/>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28955" y="1700530"/>
            <a:ext cx="9815195" cy="504063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a:t>
            </a:r>
            <a:r>
              <a:rPr lang="zh-CN" altLang="en-US" sz="1800" b="1" dirty="0">
                <a:solidFill>
                  <a:srgbClr val="0000FF"/>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IOC </a:t>
            </a:r>
            <a:r>
              <a:rPr lang="zh-CN" altLang="en-US" sz="1800" b="1" dirty="0">
                <a:solidFill>
                  <a:srgbClr val="0000FF"/>
                </a:solidFill>
                <a:latin typeface="Arial Unicode MS" pitchFamily="34" charset="-122"/>
                <a:ea typeface="Arial Unicode MS" pitchFamily="34" charset="-122"/>
                <a:cs typeface="Arial Unicode MS" pitchFamily="34" charset="-122"/>
              </a:rPr>
              <a:t>容器 </a:t>
            </a:r>
            <a:r>
              <a:rPr lang="en-US" altLang="zh-CN" sz="1800" b="1" dirty="0" err="1">
                <a:solidFill>
                  <a:srgbClr val="0000FF"/>
                </a:solidFill>
                <a:latin typeface="Arial Unicode MS" pitchFamily="34" charset="-122"/>
                <a:ea typeface="Arial Unicode MS" pitchFamily="34" charset="-122"/>
                <a:cs typeface="Arial Unicode MS" pitchFamily="34" charset="-122"/>
              </a:rPr>
              <a:t>BeanFactory</a:t>
            </a:r>
            <a:r>
              <a:rPr lang="en-US" altLang="zh-CN" sz="1800" b="1" dirty="0">
                <a:solidFill>
                  <a:srgbClr val="0000FF"/>
                </a:solidFill>
                <a:latin typeface="Arial Unicode MS" pitchFamily="34" charset="-122"/>
                <a:ea typeface="Arial Unicode MS" pitchFamily="34" charset="-122"/>
                <a:cs typeface="Arial Unicode MS" pitchFamily="34" charset="-122"/>
              </a:rPr>
              <a:t> &amp; </a:t>
            </a:r>
            <a:r>
              <a:rPr lang="en-US" altLang="zh-CN" sz="18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依赖注入的方式：属性注入；构造器注入</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新研科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15229</Words>
  <Application>WPS 演示</Application>
  <PresentationFormat>自定义</PresentationFormat>
  <Paragraphs>785</Paragraphs>
  <Slides>90</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90</vt:i4>
      </vt:variant>
    </vt:vector>
  </HeadingPairs>
  <TitlesOfParts>
    <vt:vector size="101" baseType="lpstr">
      <vt:lpstr>Arial</vt:lpstr>
      <vt:lpstr>宋体</vt:lpstr>
      <vt:lpstr>Wingdings</vt:lpstr>
      <vt:lpstr>Arial Unicode MS</vt:lpstr>
      <vt:lpstr>黑体</vt:lpstr>
      <vt:lpstr>Calibri</vt:lpstr>
      <vt:lpstr>微软雅黑</vt:lpstr>
      <vt:lpstr>Arial Unicode MS</vt:lpstr>
      <vt:lpstr>Calibri Light</vt:lpstr>
      <vt:lpstr>Arial</vt:lpstr>
      <vt:lpstr>新研科技</vt:lpstr>
      <vt:lpstr>Spring 是什么(2)</vt:lpstr>
      <vt:lpstr>安装 SPRING TOOL SUITE</vt:lpstr>
      <vt:lpstr>搭建 Spring 开发环境</vt:lpstr>
      <vt:lpstr>建立 Spring 项目</vt:lpstr>
      <vt:lpstr>建立 Spring 项目</vt:lpstr>
      <vt:lpstr>Spring 中的 Bean 配置</vt:lpstr>
      <vt:lpstr>内容提要</vt:lpstr>
      <vt:lpstr>IOC 和 DI</vt:lpstr>
      <vt:lpstr>内容提要</vt:lpstr>
      <vt:lpstr>Spring 容器</vt:lpstr>
      <vt:lpstr>从 IOC 容器中获取 Bean</vt:lpstr>
      <vt:lpstr>依赖注入的方式</vt:lpstr>
      <vt:lpstr>属性注入</vt:lpstr>
      <vt:lpstr>构造方法注入</vt:lpstr>
      <vt:lpstr>构造方法注入</vt:lpstr>
      <vt:lpstr>内容提要</vt:lpstr>
      <vt:lpstr>字面值</vt:lpstr>
      <vt:lpstr>注入参数详解：null 值和级联属性</vt:lpstr>
      <vt:lpstr>集合属性</vt:lpstr>
      <vt:lpstr>集合属性</vt:lpstr>
      <vt:lpstr>使用 p 命名空间</vt:lpstr>
      <vt:lpstr>内容提要</vt:lpstr>
      <vt:lpstr>继承 Bean 配置</vt:lpstr>
      <vt:lpstr>依赖 Bean 配置</vt:lpstr>
      <vt:lpstr>内容提要</vt:lpstr>
      <vt:lpstr>Bean 的作用域</vt:lpstr>
      <vt:lpstr>内容提要</vt:lpstr>
      <vt:lpstr>注册 PropertyPlaceholderConfigurer </vt:lpstr>
      <vt:lpstr>内容提要</vt:lpstr>
      <vt:lpstr>Spring表达式语言：SpEL</vt:lpstr>
      <vt:lpstr>SpEL：字面量</vt:lpstr>
      <vt:lpstr>SpEL：引用 Bean、属性和方法（1）</vt:lpstr>
      <vt:lpstr>SpEL支持的运算符号（1）</vt:lpstr>
      <vt:lpstr>SpEL支持的运算符号（2）</vt:lpstr>
      <vt:lpstr>SpEL：引用 Bean、属性和方法（2）</vt:lpstr>
      <vt:lpstr>内容提要</vt:lpstr>
      <vt:lpstr>IOC 容器中 Bean 的生命周期方法</vt:lpstr>
      <vt:lpstr>创建 Bean 后置处理器</vt:lpstr>
      <vt:lpstr>添加 Bean 后置处理器后 Bean 的生命周期</vt:lpstr>
      <vt:lpstr>内容提要</vt:lpstr>
      <vt:lpstr>通过调用静态工厂方法创建 Bean</vt:lpstr>
      <vt:lpstr>通过调用实例工厂方法创建 Bean</vt:lpstr>
      <vt:lpstr>内容提要</vt:lpstr>
      <vt:lpstr>内容提要</vt:lpstr>
      <vt:lpstr>在 classpath 中扫描组件</vt:lpstr>
      <vt:lpstr>在 classpath 中扫描组件</vt:lpstr>
      <vt:lpstr>组件装配</vt:lpstr>
      <vt:lpstr>使用 @Autowired 自动装配 Bean</vt:lpstr>
      <vt:lpstr>内容提要</vt:lpstr>
      <vt:lpstr>泛型依赖注入</vt:lpstr>
      <vt:lpstr>整合多个配置文件</vt:lpstr>
      <vt:lpstr>PowerPoint 演示文稿</vt:lpstr>
      <vt:lpstr>AOP 前奏</vt:lpstr>
      <vt:lpstr>代码实现片段</vt:lpstr>
      <vt:lpstr>使用动态代理解决上述问题</vt:lpstr>
      <vt:lpstr>CalculatorLoggingHandler</vt:lpstr>
      <vt:lpstr>CalculatorValidationHandler</vt:lpstr>
      <vt:lpstr>测试代码</vt:lpstr>
      <vt:lpstr>AOP 简介</vt:lpstr>
      <vt:lpstr>AOP</vt:lpstr>
      <vt:lpstr>AOP 术语</vt:lpstr>
      <vt:lpstr>环绕通知</vt:lpstr>
      <vt:lpstr>环绕通知示例代码</vt:lpstr>
      <vt:lpstr>基于 XML ---- 声明通知（切面类里面的方法）</vt:lpstr>
      <vt:lpstr>声明通知示例代码</vt:lpstr>
      <vt:lpstr>Spring 对 JDBC 的支持</vt:lpstr>
      <vt:lpstr>JdbcTemplate 简介</vt:lpstr>
      <vt:lpstr>使用 JdbcTemplate 更新数据库</vt:lpstr>
      <vt:lpstr>使用 JdbcTemplate 查询数据库</vt:lpstr>
      <vt:lpstr>使用 JdbcTemplate 查询数据库</vt:lpstr>
      <vt:lpstr>简化 JDBC 模板查询</vt:lpstr>
      <vt:lpstr>注入 JDBC 模板示例代码</vt:lpstr>
      <vt:lpstr>扩展 JdbcDaoSupport 示例代码</vt:lpstr>
      <vt:lpstr>在 JDBC 模板中使用具名参数</vt:lpstr>
      <vt:lpstr>在 JDBC 模板中使用具名参数</vt:lpstr>
      <vt:lpstr>Spring中的事务管理</vt:lpstr>
      <vt:lpstr>事务简介</vt:lpstr>
      <vt:lpstr>用事务通知声明式地管理事务</vt:lpstr>
      <vt:lpstr>用事务通知声明式地管理事务示例代码</vt:lpstr>
      <vt:lpstr>用 @Transactional 注解声明式地管理事务</vt:lpstr>
      <vt:lpstr>用 @Transactional 注解声明式地管理事务配置文件示例代码</vt:lpstr>
      <vt:lpstr>事务传播属性</vt:lpstr>
      <vt:lpstr>需求</vt:lpstr>
      <vt:lpstr>在 Spring 2.x 事务通知中配置传播属性</vt:lpstr>
      <vt:lpstr>并发事务所导致的问题</vt:lpstr>
      <vt:lpstr>事务的隔离级别</vt:lpstr>
      <vt:lpstr>Spring 支持的事务隔离级别</vt:lpstr>
      <vt:lpstr>超时、只读、回滚属性</vt:lpstr>
      <vt:lpstr>设置超时和只读事务属性</vt:lpstr>
      <vt:lpstr>PowerPoint 演示文稿</vt:lpstr>
    </vt:vector>
  </TitlesOfParts>
  <Company>a</Company>
  <LinksUpToDate>false</LinksUpToDate>
  <SharedDoc>false</SharedDoc>
  <HyperlinksChanged>false</HyperlinksChanged>
  <AppVersion>14.0000</AppVersion>
  <Manager>新研科技</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新研科技</dc:title>
  <dc:creator>Administrator</dc:creator>
  <cp:lastModifiedBy>Administrator</cp:lastModifiedBy>
  <cp:revision>139</cp:revision>
  <dcterms:created xsi:type="dcterms:W3CDTF">2018-02-01T07:53:00Z</dcterms:created>
  <dcterms:modified xsi:type="dcterms:W3CDTF">2018-10-26T12:50:58Z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