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非参统计分析</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第一章 绪 论</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相关数理统计知识回顾</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常见统计的分布及特征</a:t>
            </a:r>
          </a:p>
        </p:txBody>
      </p:sp>
      <p:sp>
        <p:nvSpPr>
          <p:cNvPr id="3" name="Content Placeholder 2"/>
          <p:cNvSpPr>
            <a:spLocks noGrp="1"/>
          </p:cNvSpPr>
          <p:nvPr>
            <p:ph idx="1" sz="half"/>
          </p:nvPr>
        </p:nvSpPr>
        <p:spPr/>
        <p:txBody>
          <a:bodyPr/>
          <a:lstStyle/>
          <a:p>
            <a:pPr lvl="0" indent="0" marL="0">
              <a:buNone/>
            </a:pPr>
            <a:r>
              <a:rPr/>
              <a:t>统计分布</a:t>
            </a:r>
          </a:p>
          <a:p>
            <a:pPr lvl="0"/>
            <a:r>
              <a:rPr/>
              <a:t>离散型分布</a:t>
            </a:r>
          </a:p>
          <a:p>
            <a:pPr lvl="0"/>
            <a:r>
              <a:rPr/>
              <a:t>连续型分布</a:t>
            </a:r>
          </a:p>
        </p:txBody>
      </p:sp>
      <p:sp>
        <p:nvSpPr>
          <p:cNvPr id="4" name="Content Placeholder 3"/>
          <p:cNvSpPr>
            <a:spLocks noGrp="1"/>
          </p:cNvSpPr>
          <p:nvPr>
            <p:ph idx="2" sz="half"/>
          </p:nvPr>
        </p:nvSpPr>
        <p:spPr/>
        <p:txBody>
          <a:bodyPr/>
          <a:lstStyle/>
          <a:p>
            <a:pPr lvl="0" indent="0" marL="0">
              <a:buNone/>
            </a:pPr>
            <a:r>
              <a:rPr/>
              <a:t>统计特征</a:t>
            </a:r>
          </a:p>
          <a:p>
            <a:pPr lvl="0"/>
            <a:r>
              <a:rPr/>
              <a:t>概率分布函数或密度分布函数</a:t>
            </a:r>
          </a:p>
          <a:p>
            <a:pPr lvl="0"/>
            <a:r>
              <a:rPr/>
              <a:t>期望值与方差</a:t>
            </a:r>
          </a:p>
          <a:p>
            <a:pPr lvl="0"/>
            <a:r>
              <a:rPr/>
              <a:t>协方差与相关系数</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离散分布</a:t>
            </a:r>
          </a:p>
          <a:p>
            <a:pPr lvl="0"/>
            <a:r>
              <a:rPr/>
              <a:t>二项分布</a:t>
            </a:r>
          </a:p>
          <a:p>
            <a:pPr lvl="0"/>
            <a:r>
              <a:rPr/>
              <a:t>超几何分布</a:t>
            </a:r>
          </a:p>
          <a:p>
            <a:pPr lvl="0"/>
            <a:r>
              <a:rPr/>
              <a:t>均匀分布</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二项分布:</a:t>
                </a:r>
              </a:p>
              <a:p>
                <a:pPr lvl="0"/>
                <a14:m>
                  <m:oMath xmlns:m="http://schemas.openxmlformats.org/officeDocument/2006/math">
                    <m:r>
                      <m:t>X</m:t>
                    </m:r>
                    <m:r>
                      <m:rPr>
                        <m:sty m:val="p"/>
                      </m:rPr>
                      <m:t>∼</m:t>
                    </m:r>
                    <m:r>
                      <m:t>B</m:t>
                    </m:r>
                    <m:d>
                      <m:dPr>
                        <m:begChr m:val="("/>
                        <m:endChr m:val=")"/>
                        <m:sepChr m:val=""/>
                        <m:grow/>
                      </m:dPr>
                      <m:e>
                        <m:r>
                          <m:t>n</m:t>
                        </m:r>
                        <m:r>
                          <m:rPr>
                            <m:sty m:val="p"/>
                          </m:rPr>
                          <m:t>,</m:t>
                        </m:r>
                        <m:r>
                          <m:t>p</m:t>
                        </m:r>
                      </m:e>
                    </m:d>
                  </m:oMath>
                </a14:m>
              </a:p>
              <a:p>
                <a:pPr lvl="0"/>
                <a:r>
                  <a:rPr/>
                  <a:t>概率分布函数: </a:t>
                </a:r>
                <a14:m>
                  <m:oMath xmlns:m="http://schemas.openxmlformats.org/officeDocument/2006/math">
                    <m:r>
                      <m:t>p</m:t>
                    </m:r>
                    <m:d>
                      <m:dPr>
                        <m:begChr m:val="("/>
                        <m:endChr m:val=")"/>
                        <m:sepChr m:val=""/>
                        <m:grow/>
                      </m:dPr>
                      <m:e>
                        <m:r>
                          <m:t>X</m:t>
                        </m:r>
                        <m:r>
                          <m:rPr>
                            <m:sty m:val="p"/>
                          </m:rPr>
                          <m:t>=</m:t>
                        </m:r>
                        <m:r>
                          <m:t>k</m:t>
                        </m:r>
                      </m:e>
                    </m:d>
                    <m:r>
                      <m:rPr>
                        <m:sty m:val="p"/>
                      </m:rPr>
                      <m:t>=</m:t>
                    </m:r>
                    <m:sSubSup>
                      <m:e>
                        <m:r>
                          <m:t>C</m:t>
                        </m:r>
                      </m:e>
                      <m:sub>
                        <m:r>
                          <m:t>n</m:t>
                        </m:r>
                      </m:sub>
                      <m:sup>
                        <m:r>
                          <m:t>k</m:t>
                        </m:r>
                      </m:sup>
                    </m:sSubSup>
                    <m:sSup>
                      <m:e>
                        <m:r>
                          <m:t>p</m:t>
                        </m:r>
                      </m:e>
                      <m:sup>
                        <m:r>
                          <m:t>k</m:t>
                        </m:r>
                      </m:sup>
                    </m:sSup>
                    <m:sSup>
                      <m:e>
                        <m:d>
                          <m:dPr>
                            <m:begChr m:val="("/>
                            <m:endChr m:val=")"/>
                            <m:sepChr m:val=""/>
                            <m:grow/>
                          </m:dPr>
                          <m:e>
                            <m:r>
                              <m:t>1</m:t>
                            </m:r>
                            <m:r>
                              <m:rPr>
                                <m:sty m:val="p"/>
                              </m:rPr>
                              <m:t>−</m:t>
                            </m:r>
                            <m:r>
                              <m:t>p</m:t>
                            </m:r>
                          </m:e>
                        </m:d>
                      </m:e>
                      <m:sup>
                        <m:d>
                          <m:dPr>
                            <m:begChr m:val="("/>
                            <m:endChr m:val=")"/>
                            <m:sepChr m:val=""/>
                            <m:grow/>
                          </m:dPr>
                          <m:e>
                            <m:r>
                              <m:t>n</m:t>
                            </m:r>
                            <m:r>
                              <m:rPr>
                                <m:sty m:val="p"/>
                              </m:rPr>
                              <m:t>−</m:t>
                            </m:r>
                            <m:r>
                              <m:t>k</m:t>
                            </m:r>
                          </m:e>
                        </m:d>
                      </m:sup>
                    </m:sSup>
                  </m:oMath>
                </a14:m>
              </a:p>
              <a:p>
                <a:pPr lvl="0"/>
                <a:r>
                  <a:rPr/>
                  <a:t>期望与方差： </a:t>
                </a:r>
                <a14:m>
                  <m:oMath xmlns:m="http://schemas.openxmlformats.org/officeDocument/2006/math">
                    <m:r>
                      <m:rPr>
                        <m:sty m:val="p"/>
                      </m:rPr>
                      <m:t>E</m:t>
                    </m:r>
                    <m:d>
                      <m:dPr>
                        <m:begChr m:val="("/>
                        <m:endChr m:val=")"/>
                        <m:sepChr m:val=""/>
                        <m:grow/>
                      </m:dPr>
                      <m:e>
                        <m:r>
                          <m:t>X</m:t>
                        </m:r>
                      </m:e>
                    </m:d>
                    <m:r>
                      <m:rPr>
                        <m:sty m:val="p"/>
                      </m:rPr>
                      <m:t>=</m:t>
                    </m:r>
                    <m:r>
                      <m:t>n</m:t>
                    </m:r>
                    <m:r>
                      <m:t>p</m:t>
                    </m:r>
                    <m:r>
                      <m:rPr>
                        <m:sty m:val="p"/>
                      </m:rPr>
                      <m:t>;</m:t>
                    </m:r>
                    <m:r>
                      <m:rPr>
                        <m:sty m:val="p"/>
                      </m:rPr>
                      <m:t>V</m:t>
                    </m:r>
                    <m:r>
                      <m:rPr>
                        <m:sty m:val="p"/>
                      </m:rPr>
                      <m:t>a</m:t>
                    </m:r>
                    <m:r>
                      <m:rPr>
                        <m:sty m:val="p"/>
                      </m:rPr>
                      <m:t>r</m:t>
                    </m:r>
                    <m:d>
                      <m:dPr>
                        <m:begChr m:val="("/>
                        <m:endChr m:val=")"/>
                        <m:sepChr m:val=""/>
                        <m:grow/>
                      </m:dPr>
                      <m:e>
                        <m:r>
                          <m:t>X</m:t>
                        </m:r>
                      </m:e>
                    </m:d>
                    <m:r>
                      <m:rPr>
                        <m:sty m:val="p"/>
                      </m:rPr>
                      <m:t>=</m:t>
                    </m:r>
                    <m:r>
                      <m:t>n</m:t>
                    </m:r>
                    <m:r>
                      <m:t>p</m:t>
                    </m:r>
                    <m:d>
                      <m:dPr>
                        <m:begChr m:val="("/>
                        <m:endChr m:val=")"/>
                        <m:sepChr m:val=""/>
                        <m:grow/>
                      </m:dPr>
                      <m:e>
                        <m:r>
                          <m:t>1</m:t>
                        </m:r>
                        <m:r>
                          <m:rPr>
                            <m:sty m:val="p"/>
                          </m:rPr>
                          <m:t>−</m:t>
                        </m:r>
                        <m:r>
                          <m:t>p</m:t>
                        </m:r>
                      </m:e>
                    </m:d>
                  </m:oMath>
                </a14:m>
              </a:p>
              <a:p>
                <a:pPr lvl="0" indent="0" marL="0">
                  <a:buNone/>
                </a:pPr>
                <a:r>
                  <a:rPr/>
                  <a:t>—{.fontsize=0.8}</a:t>
                </a:r>
              </a:p>
              <a:p>
                <a:pPr lvl="0"/>
                <a:r>
                  <a:rPr/>
                  <a:t>证明: </a:t>
                </a:r>
                <a14:m>
                  <m:oMath xmlns:m="http://schemas.openxmlformats.org/officeDocument/2006/math">
                    <m:r>
                      <m:rPr>
                        <m:sty m:val="p"/>
                      </m:rPr>
                      <m:t>E</m:t>
                    </m:r>
                    <m:d>
                      <m:dPr>
                        <m:begChr m:val="("/>
                        <m:endChr m:val=")"/>
                        <m:sepChr m:val=""/>
                        <m:grow/>
                      </m:dPr>
                      <m:e>
                        <m:r>
                          <m:t>X</m:t>
                        </m:r>
                      </m:e>
                    </m:d>
                    <m:r>
                      <m:rPr>
                        <m:sty m:val="p"/>
                      </m:rPr>
                      <m:t>=</m:t>
                    </m:r>
                    <m:nary>
                      <m:naryPr>
                        <m:chr m:val="∑"/>
                        <m:limLoc m:val="undOvr"/>
                        <m:subHide m:val="0"/>
                        <m:supHide m:val="0"/>
                      </m:naryPr>
                      <m:sub>
                        <m:r>
                          <m:t>k</m:t>
                        </m:r>
                        <m:r>
                          <m:rPr>
                            <m:sty m:val="p"/>
                          </m:rPr>
                          <m:t>=</m:t>
                        </m:r>
                        <m:r>
                          <m:t>0</m:t>
                        </m:r>
                      </m:sub>
                      <m:sup>
                        <m:r>
                          <m:t>n</m:t>
                        </m:r>
                      </m:sup>
                      <m:e>
                        <m:r>
                          <m:t>k</m:t>
                        </m:r>
                      </m:e>
                    </m:nary>
                    <m:r>
                      <m:t>p</m:t>
                    </m:r>
                    <m:d>
                      <m:dPr>
                        <m:begChr m:val="("/>
                        <m:endChr m:val=")"/>
                        <m:sepChr m:val=""/>
                        <m:grow/>
                      </m:dPr>
                      <m:e>
                        <m:r>
                          <m:t>x</m:t>
                        </m:r>
                        <m:r>
                          <m:rPr>
                            <m:sty m:val="p"/>
                          </m:rPr>
                          <m:t>=</m:t>
                        </m:r>
                        <m:r>
                          <m:t>k</m:t>
                        </m:r>
                      </m:e>
                    </m:d>
                    <m:r>
                      <m:rPr>
                        <m:sty m:val="p"/>
                      </m:rPr>
                      <m:t>=</m:t>
                    </m:r>
                    <m:nary>
                      <m:naryPr>
                        <m:chr m:val="∑"/>
                        <m:limLoc m:val="undOvr"/>
                        <m:subHide m:val="0"/>
                        <m:supHide m:val="0"/>
                      </m:naryPr>
                      <m:sub>
                        <m:r>
                          <m:t>k</m:t>
                        </m:r>
                        <m:r>
                          <m:rPr>
                            <m:sty m:val="p"/>
                          </m:rPr>
                          <m:t>=</m:t>
                        </m:r>
                        <m:r>
                          <m:t>0</m:t>
                        </m:r>
                      </m:sub>
                      <m:sup>
                        <m:r>
                          <m:t>n</m:t>
                        </m:r>
                      </m:sup>
                      <m:e>
                        <m:r>
                          <m:t>k</m:t>
                        </m:r>
                      </m:e>
                    </m:nary>
                    <m:f>
                      <m:fPr>
                        <m:type m:val="bar"/>
                      </m:fPr>
                      <m:num>
                        <m:r>
                          <m:t>n</m:t>
                        </m:r>
                        <m:r>
                          <m:rPr>
                            <m:sty m:val="p"/>
                          </m:rPr>
                          <m:t>!</m:t>
                        </m:r>
                      </m:num>
                      <m:den>
                        <m:r>
                          <m:t>k</m:t>
                        </m:r>
                        <m:r>
                          <m:rPr>
                            <m:sty m:val="p"/>
                          </m:rPr>
                          <m:t>!</m:t>
                        </m:r>
                        <m:d>
                          <m:dPr>
                            <m:begChr m:val="("/>
                            <m:endChr m:val=")"/>
                            <m:sepChr m:val=""/>
                            <m:grow/>
                          </m:dPr>
                          <m:e>
                            <m:r>
                              <m:t>n</m:t>
                            </m:r>
                            <m:r>
                              <m:rPr>
                                <m:sty m:val="p"/>
                              </m:rPr>
                              <m:t>−</m:t>
                            </m:r>
                            <m:r>
                              <m:t>k</m:t>
                            </m:r>
                          </m:e>
                        </m:d>
                        <m:r>
                          <m:rPr>
                            <m:sty m:val="p"/>
                          </m:rPr>
                          <m:t>!</m:t>
                        </m:r>
                      </m:den>
                    </m:f>
                    <m:sSup>
                      <m:e>
                        <m:r>
                          <m:t>p</m:t>
                        </m:r>
                      </m:e>
                      <m:sup>
                        <m:r>
                          <m:t>k</m:t>
                        </m:r>
                      </m:sup>
                    </m:sSup>
                    <m:sSup>
                      <m:e>
                        <m:d>
                          <m:dPr>
                            <m:begChr m:val="("/>
                            <m:endChr m:val=")"/>
                            <m:sepChr m:val=""/>
                            <m:grow/>
                          </m:dPr>
                          <m:e>
                            <m:r>
                              <m:t>1</m:t>
                            </m:r>
                            <m:r>
                              <m:rPr>
                                <m:sty m:val="p"/>
                              </m:rPr>
                              <m:t>−</m:t>
                            </m:r>
                            <m:r>
                              <m:t>p</m:t>
                            </m:r>
                          </m:e>
                        </m:d>
                      </m:e>
                      <m:sup>
                        <m:d>
                          <m:dPr>
                            <m:begChr m:val="("/>
                            <m:endChr m:val=")"/>
                            <m:sepChr m:val=""/>
                            <m:grow/>
                          </m:dPr>
                          <m:e>
                            <m:r>
                              <m:t>n</m:t>
                            </m:r>
                            <m:r>
                              <m:rPr>
                                <m:sty m:val="p"/>
                              </m:rPr>
                              <m:t>−</m:t>
                            </m:r>
                            <m:r>
                              <m:t>k</m:t>
                            </m:r>
                          </m:e>
                        </m:d>
                      </m:sup>
                    </m:sSup>
                  </m:oMath>
                </a14:m>
              </a:p>
              <a:p>
                <a:pPr lvl="0" indent="0" marL="0">
                  <a:buNone/>
                </a:pPr>
                <a14:m>
                  <m:oMathPara xmlns:m="http://schemas.openxmlformats.org/officeDocument/2006/math">
                    <m:oMathParaPr>
                      <m:jc m:val="center"/>
                    </m:oMathParaPr>
                    <m:oMath>
                      <m:r>
                        <m:rPr>
                          <m:sty m:val="p"/>
                        </m:rPr>
                        <m:t>=</m:t>
                      </m:r>
                      <m:r>
                        <m:t>n</m:t>
                      </m:r>
                      <m:r>
                        <m:t>p</m:t>
                      </m:r>
                      <m:nary>
                        <m:naryPr>
                          <m:chr m:val="∑"/>
                          <m:limLoc m:val="undOvr"/>
                          <m:subHide m:val="0"/>
                          <m:supHide m:val="0"/>
                        </m:naryPr>
                        <m:sub>
                          <m:r>
                            <m:t>k</m:t>
                          </m:r>
                          <m:r>
                            <m:rPr>
                              <m:sty m:val="p"/>
                            </m:rPr>
                            <m:t>=</m:t>
                          </m:r>
                          <m:r>
                            <m:t>1</m:t>
                          </m:r>
                        </m:sub>
                        <m:sup>
                          <m:r>
                            <m:t>n</m:t>
                          </m:r>
                        </m:sup>
                        <m:e>
                          <m:f>
                            <m:fPr>
                              <m:type m:val="bar"/>
                            </m:fPr>
                            <m:num>
                              <m:d>
                                <m:dPr>
                                  <m:begChr m:val="("/>
                                  <m:endChr m:val=")"/>
                                  <m:sepChr m:val=""/>
                                  <m:grow/>
                                </m:dPr>
                                <m:e>
                                  <m:r>
                                    <m:t>n</m:t>
                                  </m:r>
                                  <m:r>
                                    <m:rPr>
                                      <m:sty m:val="p"/>
                                    </m:rPr>
                                    <m:t>−</m:t>
                                  </m:r>
                                  <m:r>
                                    <m:t>1</m:t>
                                  </m:r>
                                </m:e>
                              </m:d>
                              <m:r>
                                <m:rPr>
                                  <m:sty m:val="p"/>
                                </m:rPr>
                                <m:t>!</m:t>
                              </m:r>
                            </m:num>
                            <m:den>
                              <m:d>
                                <m:dPr>
                                  <m:begChr m:val="("/>
                                  <m:endChr m:val=")"/>
                                  <m:sepChr m:val=""/>
                                  <m:grow/>
                                </m:dPr>
                                <m:e>
                                  <m:r>
                                    <m:t>k</m:t>
                                  </m:r>
                                  <m:r>
                                    <m:rPr>
                                      <m:sty m:val="p"/>
                                    </m:rPr>
                                    <m:t>−</m:t>
                                  </m:r>
                                  <m:r>
                                    <m:t>1</m:t>
                                  </m:r>
                                </m:e>
                              </m:d>
                              <m:r>
                                <m:rPr>
                                  <m:sty m:val="p"/>
                                </m:rPr>
                                <m:t>!</m:t>
                              </m:r>
                              <m:d>
                                <m:dPr>
                                  <m:begChr m:val="("/>
                                  <m:endChr m:val=")"/>
                                  <m:sepChr m:val=""/>
                                  <m:grow/>
                                </m:dPr>
                                <m:e>
                                  <m:r>
                                    <m:t>n</m:t>
                                  </m:r>
                                  <m:r>
                                    <m:rPr>
                                      <m:sty m:val="p"/>
                                    </m:rPr>
                                    <m:t>−</m:t>
                                  </m:r>
                                  <m:r>
                                    <m:t>k</m:t>
                                  </m:r>
                                </m:e>
                              </m:d>
                              <m:r>
                                <m:rPr>
                                  <m:sty m:val="p"/>
                                </m:rPr>
                                <m:t>!</m:t>
                              </m:r>
                            </m:den>
                          </m:f>
                        </m:e>
                      </m:nary>
                      <m:sSup>
                        <m:e>
                          <m:r>
                            <m:t>p</m:t>
                          </m:r>
                        </m:e>
                        <m:sup>
                          <m:d>
                            <m:dPr>
                              <m:begChr m:val="("/>
                              <m:endChr m:val=")"/>
                              <m:sepChr m:val=""/>
                              <m:grow/>
                            </m:dPr>
                            <m:e>
                              <m:r>
                                <m:t>k</m:t>
                              </m:r>
                              <m:r>
                                <m:rPr>
                                  <m:sty m:val="p"/>
                                </m:rPr>
                                <m:t>−</m:t>
                              </m:r>
                              <m:r>
                                <m:t>1</m:t>
                              </m:r>
                            </m:e>
                          </m:d>
                        </m:sup>
                      </m:sSup>
                      <m:sSup>
                        <m:e>
                          <m:d>
                            <m:dPr>
                              <m:begChr m:val="("/>
                              <m:endChr m:val=")"/>
                              <m:sepChr m:val=""/>
                              <m:grow/>
                            </m:dPr>
                            <m:e>
                              <m:r>
                                <m:t>1</m:t>
                              </m:r>
                              <m:r>
                                <m:rPr>
                                  <m:sty m:val="p"/>
                                </m:rPr>
                                <m:t>−</m:t>
                              </m:r>
                              <m:r>
                                <m:t>p</m:t>
                              </m:r>
                            </m:e>
                          </m:d>
                        </m:e>
                        <m:sup>
                          <m:d>
                            <m:dPr>
                              <m:begChr m:val="("/>
                              <m:endChr m:val=")"/>
                              <m:sepChr m:val=""/>
                              <m:grow/>
                            </m:dPr>
                            <m:e>
                              <m:r>
                                <m:t>n</m:t>
                              </m:r>
                              <m:r>
                                <m:rPr>
                                  <m:sty m:val="p"/>
                                </m:rPr>
                                <m:t>−</m:t>
                              </m:r>
                              <m:r>
                                <m:t>k</m:t>
                              </m:r>
                            </m:e>
                          </m:d>
                        </m:sup>
                      </m:sSup>
                      <m:r>
                        <m:rPr>
                          <m:sty m:val="p"/>
                        </m:rPr>
                        <m:t>=</m:t>
                      </m:r>
                      <m:r>
                        <m:t>n</m:t>
                      </m:r>
                      <m:r>
                        <m:t>p</m:t>
                      </m:r>
                    </m:oMath>
                  </m:oMathPara>
                </a14:m>
              </a:p>
              <a:p>
                <a:pPr lvl="0" indent="0" marL="0">
                  <a:buNone/>
                </a:pPr>
                <a14:m>
                  <m:oMathPara xmlns:m="http://schemas.openxmlformats.org/officeDocument/2006/math">
                    <m:oMathParaPr>
                      <m:jc m:val="center"/>
                    </m:oMathParaPr>
                    <m:oMath>
                      <m:r>
                        <m:rPr>
                          <m:sty m:val="p"/>
                        </m:rPr>
                        <m:t>V</m:t>
                      </m:r>
                      <m:r>
                        <m:rPr>
                          <m:sty m:val="p"/>
                        </m:rPr>
                        <m:t>a</m:t>
                      </m:r>
                      <m:r>
                        <m:rPr>
                          <m:sty m:val="p"/>
                        </m:rPr>
                        <m:t>r</m:t>
                      </m:r>
                      <m:d>
                        <m:dPr>
                          <m:begChr m:val="("/>
                          <m:endChr m:val=")"/>
                          <m:sepChr m:val=""/>
                          <m:grow/>
                        </m:dPr>
                        <m:e>
                          <m:r>
                            <m:t>X</m:t>
                          </m:r>
                        </m:e>
                      </m:d>
                      <m:r>
                        <m:rPr>
                          <m:sty m:val="p"/>
                        </m:rPr>
                        <m:t>=</m:t>
                      </m:r>
                      <m:r>
                        <m:rPr>
                          <m:sty m:val="p"/>
                        </m:rPr>
                        <m:t>E</m:t>
                      </m:r>
                      <m:d>
                        <m:dPr>
                          <m:begChr m:val="("/>
                          <m:endChr m:val=")"/>
                          <m:sepChr m:val=""/>
                          <m:grow/>
                        </m:dPr>
                        <m:e>
                          <m:sSup>
                            <m:e>
                              <m:r>
                                <m:t>X</m:t>
                              </m:r>
                            </m:e>
                            <m:sup>
                              <m:r>
                                <m:t>2</m:t>
                              </m:r>
                            </m:sup>
                          </m:sSup>
                        </m:e>
                      </m:d>
                      <m:r>
                        <m:rPr>
                          <m:sty m:val="p"/>
                        </m:rPr>
                        <m:t>−</m:t>
                      </m:r>
                      <m:sSup>
                        <m:e>
                          <m:r>
                            <m:rPr>
                              <m:sty m:val="p"/>
                            </m:rPr>
                            <m:t>E</m:t>
                          </m:r>
                        </m:e>
                        <m:sup>
                          <m:r>
                            <m:t>2</m:t>
                          </m:r>
                        </m:sup>
                      </m:sSup>
                      <m:d>
                        <m:dPr>
                          <m:begChr m:val="("/>
                          <m:endChr m:val=")"/>
                          <m:sepChr m:val=""/>
                          <m:grow/>
                        </m:dPr>
                        <m:e>
                          <m:r>
                            <m:t>X</m:t>
                          </m:r>
                        </m:e>
                      </m:d>
                    </m:oMath>
                  </m:oMathPara>
                </a14:m>
              </a:p>
              <a:p>
                <a:pPr lvl="0" indent="0" marL="0">
                  <a:buNone/>
                </a:pPr>
                <a14:m>
                  <m:oMathPara xmlns:m="http://schemas.openxmlformats.org/officeDocument/2006/math">
                    <m:oMathParaPr>
                      <m:jc m:val="center"/>
                    </m:oMathParaPr>
                    <m:oMath>
                      <m:r>
                        <m:rPr>
                          <m:sty m:val="p"/>
                        </m:rPr>
                        <m:t>E</m:t>
                      </m:r>
                      <m:d>
                        <m:dPr>
                          <m:begChr m:val="("/>
                          <m:endChr m:val=")"/>
                          <m:sepChr m:val=""/>
                          <m:grow/>
                        </m:dPr>
                        <m:e>
                          <m:sSup>
                            <m:e>
                              <m:r>
                                <m:t>X</m:t>
                              </m:r>
                            </m:e>
                            <m:sup>
                              <m:r>
                                <m:t>2</m:t>
                              </m:r>
                            </m:sup>
                          </m:sSup>
                        </m:e>
                      </m:d>
                      <m:r>
                        <m:rPr>
                          <m:sty m:val="p"/>
                        </m:rPr>
                        <m:t>=</m:t>
                      </m:r>
                      <m:nary>
                        <m:naryPr>
                          <m:chr m:val="∑"/>
                          <m:limLoc m:val="undOvr"/>
                          <m:subHide m:val="0"/>
                          <m:supHide m:val="0"/>
                        </m:naryPr>
                        <m:sub>
                          <m:r>
                            <m:t>k</m:t>
                          </m:r>
                          <m:r>
                            <m:rPr>
                              <m:sty m:val="p"/>
                            </m:rPr>
                            <m:t>=</m:t>
                          </m:r>
                          <m:r>
                            <m:t>0</m:t>
                          </m:r>
                        </m:sub>
                        <m:sup>
                          <m:r>
                            <m:t>n</m:t>
                          </m:r>
                        </m:sup>
                        <m:e>
                          <m:sSup>
                            <m:e>
                              <m:r>
                                <m:t>k</m:t>
                              </m:r>
                            </m:e>
                            <m:sup>
                              <m:r>
                                <m:t>2</m:t>
                              </m:r>
                            </m:sup>
                          </m:sSup>
                        </m:e>
                      </m:nary>
                      <m:r>
                        <m:t>p</m:t>
                      </m:r>
                      <m:d>
                        <m:dPr>
                          <m:begChr m:val="("/>
                          <m:endChr m:val=")"/>
                          <m:sepChr m:val=""/>
                          <m:grow/>
                        </m:dPr>
                        <m:e>
                          <m:r>
                            <m:t>x</m:t>
                          </m:r>
                          <m:r>
                            <m:rPr>
                              <m:sty m:val="p"/>
                            </m:rPr>
                            <m:t>=</m:t>
                          </m:r>
                          <m:r>
                            <m:t>k</m:t>
                          </m:r>
                        </m:e>
                      </m:d>
                      <m:r>
                        <m:rPr>
                          <m:sty m:val="p"/>
                        </m:rPr>
                        <m:t>=</m:t>
                      </m:r>
                      <m:nary>
                        <m:naryPr>
                          <m:chr m:val="∑"/>
                          <m:limLoc m:val="undOvr"/>
                          <m:subHide m:val="0"/>
                          <m:supHide m:val="0"/>
                        </m:naryPr>
                        <m:sub>
                          <m:r>
                            <m:t>k</m:t>
                          </m:r>
                          <m:r>
                            <m:rPr>
                              <m:sty m:val="p"/>
                            </m:rPr>
                            <m:t>=</m:t>
                          </m:r>
                          <m:r>
                            <m:t>2</m:t>
                          </m:r>
                        </m:sub>
                        <m:sup>
                          <m:r>
                            <m:t>n</m:t>
                          </m:r>
                        </m:sup>
                        <m:e>
                          <m:r>
                            <m:t>k</m:t>
                          </m:r>
                        </m:e>
                      </m:nary>
                      <m:d>
                        <m:dPr>
                          <m:begChr m:val="("/>
                          <m:endChr m:val=")"/>
                          <m:sepChr m:val=""/>
                          <m:grow/>
                        </m:dPr>
                        <m:e>
                          <m:r>
                            <m:t>k</m:t>
                          </m:r>
                          <m:r>
                            <m:rPr>
                              <m:sty m:val="p"/>
                            </m:rPr>
                            <m:t>−</m:t>
                          </m:r>
                          <m:r>
                            <m:t>1</m:t>
                          </m:r>
                        </m:e>
                      </m:d>
                      <m:r>
                        <m:t>p</m:t>
                      </m:r>
                      <m:d>
                        <m:dPr>
                          <m:begChr m:val="("/>
                          <m:endChr m:val=")"/>
                          <m:sepChr m:val=""/>
                          <m:grow/>
                        </m:dPr>
                        <m:e>
                          <m:r>
                            <m:t>x</m:t>
                          </m:r>
                          <m:r>
                            <m:rPr>
                              <m:sty m:val="p"/>
                            </m:rPr>
                            <m:t>=</m:t>
                          </m:r>
                          <m:r>
                            <m:t>k</m:t>
                          </m:r>
                        </m:e>
                      </m:d>
                      <m:r>
                        <m:rPr>
                          <m:sty m:val="p"/>
                        </m:rPr>
                        <m:t>+</m:t>
                      </m:r>
                      <m:r>
                        <m:rPr>
                          <m:sty m:val="p"/>
                        </m:rPr>
                        <m:t>E</m:t>
                      </m:r>
                      <m:d>
                        <m:dPr>
                          <m:begChr m:val="("/>
                          <m:endChr m:val=")"/>
                          <m:sepChr m:val=""/>
                          <m:grow/>
                        </m:dPr>
                        <m:e>
                          <m:r>
                            <m:t>X</m:t>
                          </m:r>
                        </m:e>
                      </m:d>
                    </m:oMath>
                  </m:oMathPara>
                </a14:m>
              </a:p>
              <a:p>
                <a:pPr lvl="0" indent="0" marL="0">
                  <a:buNone/>
                </a:pPr>
                <a14:m>
                  <m:oMathPara xmlns:m="http://schemas.openxmlformats.org/officeDocument/2006/math">
                    <m:oMathParaPr>
                      <m:jc m:val="center"/>
                    </m:oMathParaPr>
                    <m:oMath>
                      <m:r>
                        <m:rPr>
                          <m:sty m:val="p"/>
                        </m:rPr>
                        <m:t>=</m:t>
                      </m:r>
                      <m:sSup>
                        <m:e>
                          <m:r>
                            <m:t>p</m:t>
                          </m:r>
                        </m:e>
                        <m:sup>
                          <m:r>
                            <m:t>2</m:t>
                          </m:r>
                        </m:sup>
                      </m:sSup>
                      <m:nary>
                        <m:naryPr>
                          <m:chr m:val="∑"/>
                          <m:limLoc m:val="undOvr"/>
                          <m:subHide m:val="0"/>
                          <m:supHide m:val="0"/>
                        </m:naryPr>
                        <m:sub>
                          <m:r>
                            <m:t>k</m:t>
                          </m:r>
                          <m:r>
                            <m:rPr>
                              <m:sty m:val="p"/>
                            </m:rPr>
                            <m:t>=</m:t>
                          </m:r>
                          <m:r>
                            <m:t>2</m:t>
                          </m:r>
                        </m:sub>
                        <m:sup>
                          <m:r>
                            <m:t>n</m:t>
                          </m:r>
                        </m:sup>
                        <m:e>
                          <m:f>
                            <m:fPr>
                              <m:type m:val="bar"/>
                            </m:fPr>
                            <m:num>
                              <m:r>
                                <m:t>n</m:t>
                              </m:r>
                              <m:d>
                                <m:dPr>
                                  <m:begChr m:val="("/>
                                  <m:endChr m:val=")"/>
                                  <m:sepChr m:val=""/>
                                  <m:grow/>
                                </m:dPr>
                                <m:e>
                                  <m:r>
                                    <m:t>n</m:t>
                                  </m:r>
                                  <m:r>
                                    <m:rPr>
                                      <m:sty m:val="p"/>
                                    </m:rPr>
                                    <m:t>−</m:t>
                                  </m:r>
                                  <m:r>
                                    <m:t>1</m:t>
                                  </m:r>
                                </m:e>
                              </m:d>
                              <m:d>
                                <m:dPr>
                                  <m:begChr m:val="("/>
                                  <m:endChr m:val=")"/>
                                  <m:sepChr m:val=""/>
                                  <m:grow/>
                                </m:dPr>
                                <m:e>
                                  <m:r>
                                    <m:t>n</m:t>
                                  </m:r>
                                  <m:r>
                                    <m:rPr>
                                      <m:sty m:val="p"/>
                                    </m:rPr>
                                    <m:t>−</m:t>
                                  </m:r>
                                  <m:r>
                                    <m:t>2</m:t>
                                  </m:r>
                                </m:e>
                              </m:d>
                              <m:r>
                                <m:rPr>
                                  <m:sty m:val="p"/>
                                </m:rPr>
                                <m:t>!</m:t>
                              </m:r>
                            </m:num>
                            <m:den>
                              <m:d>
                                <m:dPr>
                                  <m:begChr m:val="("/>
                                  <m:endChr m:val=")"/>
                                  <m:sepChr m:val=""/>
                                  <m:grow/>
                                </m:dPr>
                                <m:e>
                                  <m:r>
                                    <m:t>k</m:t>
                                  </m:r>
                                  <m:r>
                                    <m:rPr>
                                      <m:sty m:val="p"/>
                                    </m:rPr>
                                    <m:t>−</m:t>
                                  </m:r>
                                  <m:r>
                                    <m:t>2</m:t>
                                  </m:r>
                                </m:e>
                              </m:d>
                              <m:r>
                                <m:rPr>
                                  <m:sty m:val="p"/>
                                </m:rPr>
                                <m:t>!</m:t>
                              </m:r>
                              <m:d>
                                <m:dPr>
                                  <m:begChr m:val="("/>
                                  <m:endChr m:val=")"/>
                                  <m:sepChr m:val=""/>
                                  <m:grow/>
                                </m:dPr>
                                <m:e>
                                  <m:r>
                                    <m:t>n</m:t>
                                  </m:r>
                                  <m:r>
                                    <m:rPr>
                                      <m:sty m:val="p"/>
                                    </m:rPr>
                                    <m:t>−</m:t>
                                  </m:r>
                                  <m:r>
                                    <m:t>k</m:t>
                                  </m:r>
                                </m:e>
                              </m:d>
                              <m:r>
                                <m:rPr>
                                  <m:sty m:val="p"/>
                                </m:rPr>
                                <m:t>!</m:t>
                              </m:r>
                            </m:den>
                          </m:f>
                        </m:e>
                      </m:nary>
                      <m:sSup>
                        <m:e>
                          <m:r>
                            <m:t>p</m:t>
                          </m:r>
                        </m:e>
                        <m:sup>
                          <m:d>
                            <m:dPr>
                              <m:begChr m:val="("/>
                              <m:endChr m:val=")"/>
                              <m:sepChr m:val=""/>
                              <m:grow/>
                            </m:dPr>
                            <m:e>
                              <m:r>
                                <m:t>k</m:t>
                              </m:r>
                              <m:r>
                                <m:rPr>
                                  <m:sty m:val="p"/>
                                </m:rPr>
                                <m:t>−</m:t>
                              </m:r>
                              <m:r>
                                <m:t>1</m:t>
                              </m:r>
                            </m:e>
                          </m:d>
                        </m:sup>
                      </m:sSup>
                      <m:sSup>
                        <m:e>
                          <m:d>
                            <m:dPr>
                              <m:begChr m:val="("/>
                              <m:endChr m:val=")"/>
                              <m:sepChr m:val=""/>
                              <m:grow/>
                            </m:dPr>
                            <m:e>
                              <m:r>
                                <m:t>1</m:t>
                              </m:r>
                              <m:r>
                                <m:rPr>
                                  <m:sty m:val="p"/>
                                </m:rPr>
                                <m:t>−</m:t>
                              </m:r>
                              <m:r>
                                <m:t>p</m:t>
                              </m:r>
                            </m:e>
                          </m:d>
                        </m:e>
                        <m:sup>
                          <m:d>
                            <m:dPr>
                              <m:begChr m:val="("/>
                              <m:endChr m:val=")"/>
                              <m:sepChr m:val=""/>
                              <m:grow/>
                            </m:dPr>
                            <m:e>
                              <m:r>
                                <m:t>n</m:t>
                              </m:r>
                              <m:r>
                                <m:rPr>
                                  <m:sty m:val="p"/>
                                </m:rPr>
                                <m:t>−</m:t>
                              </m:r>
                              <m:r>
                                <m:t>k</m:t>
                              </m:r>
                            </m:e>
                          </m:d>
                        </m:sup>
                      </m:sSup>
                      <m:r>
                        <m:rPr>
                          <m:sty m:val="p"/>
                        </m:rPr>
                        <m:t>+</m:t>
                      </m:r>
                      <m:r>
                        <m:t>n</m:t>
                      </m:r>
                      <m:r>
                        <m:t>p</m:t>
                      </m:r>
                      <m:r>
                        <m:rPr>
                          <m:sty m:val="p"/>
                        </m:rPr>
                        <m:t>=</m:t>
                      </m:r>
                      <m:r>
                        <m:t>n</m:t>
                      </m:r>
                      <m:d>
                        <m:dPr>
                          <m:begChr m:val="("/>
                          <m:endChr m:val=")"/>
                          <m:sepChr m:val=""/>
                          <m:grow/>
                        </m:dPr>
                        <m:e>
                          <m:r>
                            <m:t>n</m:t>
                          </m:r>
                          <m:r>
                            <m:rPr>
                              <m:sty m:val="p"/>
                            </m:rPr>
                            <m:t>−</m:t>
                          </m:r>
                          <m:r>
                            <m:t>1</m:t>
                          </m:r>
                        </m:e>
                      </m:d>
                      <m:sSup>
                        <m:e>
                          <m:r>
                            <m:t>p</m:t>
                          </m:r>
                        </m:e>
                        <m:sup>
                          <m:r>
                            <m:t>2</m:t>
                          </m:r>
                        </m:sup>
                      </m:sSup>
                      <m:r>
                        <m:rPr>
                          <m:sty m:val="p"/>
                        </m:rPr>
                        <m:t>+</m:t>
                      </m:r>
                      <m:r>
                        <m:t>n</m:t>
                      </m:r>
                      <m:r>
                        <m:t>p</m:t>
                      </m:r>
                    </m:oMath>
                  </m:oMathPara>
                </a14:m>
              </a:p>
              <a:p>
                <a:pPr lvl="0" indent="0" marL="0">
                  <a:buNone/>
                </a:pPr>
                <a14:m>
                  <m:oMathPara xmlns:m="http://schemas.openxmlformats.org/officeDocument/2006/math">
                    <m:oMathParaPr>
                      <m:jc m:val="center"/>
                    </m:oMathParaPr>
                    <m:oMath>
                      <m:r>
                        <m:rPr>
                          <m:sty m:val="p"/>
                        </m:rPr>
                        <m:t>⇒</m:t>
                      </m:r>
                      <m:r>
                        <m:rPr>
                          <m:sty m:val="p"/>
                        </m:rPr>
                        <m:t>V</m:t>
                      </m:r>
                      <m:r>
                        <m:rPr>
                          <m:sty m:val="p"/>
                        </m:rPr>
                        <m:t>a</m:t>
                      </m:r>
                      <m:r>
                        <m:rPr>
                          <m:sty m:val="p"/>
                        </m:rPr>
                        <m:t>r</m:t>
                      </m:r>
                      <m:d>
                        <m:dPr>
                          <m:begChr m:val="("/>
                          <m:endChr m:val=")"/>
                          <m:sepChr m:val=""/>
                          <m:grow/>
                        </m:dPr>
                        <m:e>
                          <m:r>
                            <m:t>X</m:t>
                          </m:r>
                        </m:e>
                      </m:d>
                      <m:r>
                        <m:rPr>
                          <m:sty m:val="p"/>
                        </m:rPr>
                        <m:t>=</m:t>
                      </m:r>
                      <m:r>
                        <m:t>n</m:t>
                      </m:r>
                      <m:r>
                        <m:t>p</m:t>
                      </m:r>
                      <m:d>
                        <m:dPr>
                          <m:begChr m:val="("/>
                          <m:endChr m:val=")"/>
                          <m:sepChr m:val=""/>
                          <m:grow/>
                        </m:dPr>
                        <m:e>
                          <m:r>
                            <m:t>1</m:t>
                          </m:r>
                          <m:r>
                            <m:rPr>
                              <m:sty m:val="p"/>
                            </m:rPr>
                            <m:t>−</m:t>
                          </m:r>
                          <m:r>
                            <m:t>p</m:t>
                          </m:r>
                        </m:e>
                      </m:d>
                    </m:oMath>
                  </m:oMathPara>
                </a14:m>
              </a:p>
              <a:p>
                <a:pPr lvl="0"/>
                <a:r>
                  <a:rPr/>
                  <a:t>与正态分布关系:当</a:t>
                </a:r>
                <a14:m>
                  <m:oMath xmlns:m="http://schemas.openxmlformats.org/officeDocument/2006/math">
                    <m:r>
                      <m:t>n</m:t>
                    </m:r>
                    <m:r>
                      <m:rPr>
                        <m:sty m:val="p"/>
                      </m:rPr>
                      <m:t>→</m:t>
                    </m:r>
                    <m:r>
                      <m:rPr>
                        <m:sty m:val="p"/>
                      </m:rPr>
                      <m:t>∞</m:t>
                    </m:r>
                    <m:r>
                      <m:rPr>
                        <m:sty m:val="p"/>
                      </m:rPr>
                      <m:t>，</m:t>
                    </m:r>
                    <m:r>
                      <m:t>B</m:t>
                    </m:r>
                    <m:d>
                      <m:dPr>
                        <m:begChr m:val="("/>
                        <m:endChr m:val=")"/>
                        <m:sepChr m:val=""/>
                        <m:grow/>
                      </m:dPr>
                      <m:e>
                        <m:r>
                          <m:t>n</m:t>
                        </m:r>
                        <m:r>
                          <m:rPr>
                            <m:sty m:val="p"/>
                          </m:rPr>
                          <m:t>,</m:t>
                        </m:r>
                        <m:r>
                          <m:t>p</m:t>
                        </m:r>
                      </m:e>
                    </m:d>
                    <m:limUpp>
                      <m:e>
                        <m:r>
                          <m:rPr>
                            <m:sty m:val="p"/>
                          </m:rPr>
                          <m:t>→</m:t>
                        </m:r>
                      </m:e>
                      <m:lim>
                        <m:r>
                          <m:t>L</m:t>
                        </m:r>
                      </m:lim>
                    </m:limUpp>
                    <m:r>
                      <m:t>N</m:t>
                    </m:r>
                    <m:d>
                      <m:dPr>
                        <m:begChr m:val="("/>
                        <m:endChr m:val=")"/>
                        <m:sepChr m:val=""/>
                        <m:grow/>
                      </m:dPr>
                      <m:e>
                        <m:r>
                          <m:t>n</m:t>
                        </m:r>
                        <m:r>
                          <m:t>p</m:t>
                        </m:r>
                        <m:r>
                          <m:rPr>
                            <m:sty m:val="p"/>
                          </m:rPr>
                          <m:t>,</m:t>
                        </m:r>
                        <m:r>
                          <m:t>n</m:t>
                        </m:r>
                        <m:r>
                          <m:t>p</m:t>
                        </m:r>
                        <m:d>
                          <m:dPr>
                            <m:begChr m:val="("/>
                            <m:endChr m:val=")"/>
                            <m:sepChr m:val=""/>
                            <m:grow/>
                          </m:dPr>
                          <m:e>
                            <m:r>
                              <m:t>1</m:t>
                            </m:r>
                            <m:r>
                              <m:rPr>
                                <m:sty m:val="p"/>
                              </m:rPr>
                              <m:t>−</m:t>
                            </m:r>
                            <m:r>
                              <m:t>p</m:t>
                            </m:r>
                          </m:e>
                        </m:d>
                      </m:e>
                    </m:d>
                  </m:oMath>
                </a14:m>
              </a:p>
              <a:p>
                <a:pPr lvl="0" indent="0" marL="0">
                  <a:spcBef>
                    <a:spcPts val="3000"/>
                  </a:spcBef>
                  <a:buNone/>
                </a:pPr>
                <a:r>
                  <a:rPr b="1"/>
                  <a:t>超几何分布:</a:t>
                </a:r>
              </a:p>
              <a:p>
                <a:pPr lvl="0"/>
                <a14:m>
                  <m:oMath xmlns:m="http://schemas.openxmlformats.org/officeDocument/2006/math">
                    <m:r>
                      <m:t>X</m:t>
                    </m:r>
                    <m:r>
                      <m:rPr>
                        <m:sty m:val="p"/>
                      </m:rPr>
                      <m:t>∼</m:t>
                    </m:r>
                    <m:r>
                      <m:t>H</m:t>
                    </m:r>
                    <m:d>
                      <m:dPr>
                        <m:begChr m:val="("/>
                        <m:endChr m:val=")"/>
                        <m:sepChr m:val=""/>
                        <m:grow/>
                      </m:dPr>
                      <m:e>
                        <m:r>
                          <m:t>n</m:t>
                        </m:r>
                        <m:r>
                          <m:rPr>
                            <m:sty m:val="p"/>
                          </m:rPr>
                          <m:t>,</m:t>
                        </m:r>
                        <m:r>
                          <m:t>N</m:t>
                        </m:r>
                        <m:r>
                          <m:rPr>
                            <m:sty m:val="p"/>
                          </m:rPr>
                          <m:t>,</m:t>
                        </m:r>
                        <m:r>
                          <m:t>M</m:t>
                        </m:r>
                      </m:e>
                    </m:d>
                  </m:oMath>
                </a14:m>
              </a:p>
              <a:p>
                <a:pPr lvl="0"/>
                <a:r>
                  <a:rPr/>
                  <a:t>概率分布函数: </a:t>
                </a:r>
                <a14:m>
                  <m:oMath xmlns:m="http://schemas.openxmlformats.org/officeDocument/2006/math">
                    <m:r>
                      <m:t>p</m:t>
                    </m:r>
                    <m:d>
                      <m:dPr>
                        <m:begChr m:val="("/>
                        <m:endChr m:val=")"/>
                        <m:sepChr m:val=""/>
                        <m:grow/>
                      </m:dPr>
                      <m:e>
                        <m:r>
                          <m:t>X</m:t>
                        </m:r>
                        <m:r>
                          <m:rPr>
                            <m:sty m:val="p"/>
                          </m:rPr>
                          <m:t>=</m:t>
                        </m:r>
                        <m:r>
                          <m:t>k</m:t>
                        </m:r>
                      </m:e>
                    </m:d>
                    <m:r>
                      <m:rPr>
                        <m:sty m:val="p"/>
                      </m:rPr>
                      <m:t>=</m:t>
                    </m:r>
                    <m:f>
                      <m:fPr>
                        <m:type m:val="bar"/>
                      </m:fPr>
                      <m:num>
                        <m:sSubSup>
                          <m:e>
                            <m:r>
                              <m:t>C</m:t>
                            </m:r>
                          </m:e>
                          <m:sub>
                            <m:r>
                              <m:t>N</m:t>
                            </m:r>
                          </m:sub>
                          <m:sup>
                            <m:r>
                              <m:t>k</m:t>
                            </m:r>
                          </m:sup>
                        </m:sSubSup>
                        <m:sSubSup>
                          <m:e>
                            <m:r>
                              <m:t>C</m:t>
                            </m:r>
                          </m:e>
                          <m:sub>
                            <m:r>
                              <m:t>M</m:t>
                            </m:r>
                          </m:sub>
                          <m:sup>
                            <m:r>
                              <m:t>n</m:t>
                            </m:r>
                            <m:r>
                              <m:rPr>
                                <m:sty m:val="p"/>
                              </m:rPr>
                              <m:t>−</m:t>
                            </m:r>
                            <m:r>
                              <m:t>k</m:t>
                            </m:r>
                          </m:sup>
                        </m:sSubSup>
                      </m:num>
                      <m:den>
                        <m:sSubSup>
                          <m:e>
                            <m:r>
                              <m:t>C</m:t>
                            </m:r>
                          </m:e>
                          <m:sub>
                            <m:r>
                              <m:t>N</m:t>
                            </m:r>
                            <m:r>
                              <m:rPr>
                                <m:sty m:val="p"/>
                              </m:rPr>
                              <m:t>+</m:t>
                            </m:r>
                            <m:r>
                              <m:t>M</m:t>
                            </m:r>
                          </m:sub>
                          <m:sup>
                            <m:r>
                              <m:t>n</m:t>
                            </m:r>
                          </m:sup>
                        </m:sSubSup>
                      </m:den>
                    </m:f>
                  </m:oMath>
                </a14:m>
              </a:p>
              <a:p>
                <a:pPr lvl="0"/>
                <a:r>
                  <a:rPr/>
                  <a:t>期望与方差： </a:t>
                </a:r>
                <a14:m>
                  <m:oMath xmlns:m="http://schemas.openxmlformats.org/officeDocument/2006/math">
                    <m:r>
                      <m:rPr>
                        <m:sty m:val="p"/>
                      </m:rPr>
                      <m:t>E</m:t>
                    </m:r>
                    <m:d>
                      <m:dPr>
                        <m:begChr m:val="("/>
                        <m:endChr m:val=")"/>
                        <m:sepChr m:val=""/>
                        <m:grow/>
                      </m:dPr>
                      <m:e>
                        <m:r>
                          <m:t>X</m:t>
                        </m:r>
                      </m:e>
                    </m:d>
                    <m:r>
                      <m:rPr>
                        <m:sty m:val="p"/>
                      </m:rPr>
                      <m:t>=</m:t>
                    </m:r>
                    <m:r>
                      <m:t>n</m:t>
                    </m:r>
                    <m:f>
                      <m:fPr>
                        <m:type m:val="bar"/>
                      </m:fPr>
                      <m:num>
                        <m:r>
                          <m:t>N</m:t>
                        </m:r>
                      </m:num>
                      <m:den>
                        <m:r>
                          <m:t>N</m:t>
                        </m:r>
                        <m:r>
                          <m:rPr>
                            <m:sty m:val="p"/>
                          </m:rPr>
                          <m:t>+</m:t>
                        </m:r>
                        <m:r>
                          <m:t>M</m:t>
                        </m:r>
                      </m:den>
                    </m:f>
                    <m:r>
                      <m:rPr>
                        <m:sty m:val="p"/>
                      </m:rPr>
                      <m:t>;</m:t>
                    </m:r>
                    <m:r>
                      <m:rPr>
                        <m:sty m:val="p"/>
                      </m:rPr>
                      <m:t>V</m:t>
                    </m:r>
                    <m:r>
                      <m:rPr>
                        <m:sty m:val="p"/>
                      </m:rPr>
                      <m:t>a</m:t>
                    </m:r>
                    <m:r>
                      <m:rPr>
                        <m:sty m:val="p"/>
                      </m:rPr>
                      <m:t>r</m:t>
                    </m:r>
                    <m:d>
                      <m:dPr>
                        <m:begChr m:val="("/>
                        <m:endChr m:val=")"/>
                        <m:sepChr m:val=""/>
                        <m:grow/>
                      </m:dPr>
                      <m:e>
                        <m:r>
                          <m:t>X</m:t>
                        </m:r>
                      </m:e>
                    </m:d>
                    <m:r>
                      <m:rPr>
                        <m:sty m:val="p"/>
                      </m:rPr>
                      <m:t>=</m:t>
                    </m:r>
                    <m:r>
                      <m:t>n</m:t>
                    </m:r>
                    <m:f>
                      <m:fPr>
                        <m:type m:val="bar"/>
                      </m:fPr>
                      <m:num>
                        <m:r>
                          <m:t>N</m:t>
                        </m:r>
                        <m:r>
                          <m:t>M</m:t>
                        </m:r>
                        <m:d>
                          <m:dPr>
                            <m:begChr m:val="("/>
                            <m:endChr m:val=")"/>
                            <m:sepChr m:val=""/>
                            <m:grow/>
                          </m:dPr>
                          <m:e>
                            <m:r>
                              <m:t>N</m:t>
                            </m:r>
                            <m:r>
                              <m:rPr>
                                <m:sty m:val="p"/>
                              </m:rPr>
                              <m:t>+</m:t>
                            </m:r>
                            <m:r>
                              <m:t>M</m:t>
                            </m:r>
                            <m:r>
                              <m:rPr>
                                <m:sty m:val="p"/>
                              </m:rPr>
                              <m:t>−</m:t>
                            </m:r>
                            <m:r>
                              <m:t>n</m:t>
                            </m:r>
                          </m:e>
                        </m:d>
                      </m:num>
                      <m:den>
                        <m:sSup>
                          <m:e>
                            <m:d>
                              <m:dPr>
                                <m:begChr m:val="("/>
                                <m:endChr m:val=")"/>
                                <m:sepChr m:val=""/>
                                <m:grow/>
                              </m:dPr>
                              <m:e>
                                <m:r>
                                  <m:t>N</m:t>
                                </m:r>
                                <m:r>
                                  <m:rPr>
                                    <m:sty m:val="p"/>
                                  </m:rPr>
                                  <m:t>+</m:t>
                                </m:r>
                                <m:r>
                                  <m:t>M</m:t>
                                </m:r>
                              </m:e>
                            </m:d>
                          </m:e>
                          <m:sup>
                            <m:r>
                              <m:t>2</m:t>
                            </m:r>
                          </m:sup>
                        </m:sSup>
                        <m:d>
                          <m:dPr>
                            <m:begChr m:val="("/>
                            <m:endChr m:val=")"/>
                            <m:sepChr m:val=""/>
                            <m:grow/>
                          </m:dPr>
                          <m:e>
                            <m:r>
                              <m:t>N</m:t>
                            </m:r>
                            <m:r>
                              <m:rPr>
                                <m:sty m:val="p"/>
                              </m:rPr>
                              <m:t>+</m:t>
                            </m:r>
                            <m:r>
                              <m:t>M</m:t>
                            </m:r>
                            <m:r>
                              <m:rPr>
                                <m:sty m:val="p"/>
                              </m:rPr>
                              <m:t>−</m:t>
                            </m:r>
                            <m:r>
                              <m:t>1</m:t>
                            </m:r>
                          </m:e>
                        </m:d>
                      </m:den>
                    </m:f>
                  </m:oMath>
                </a14:m>
              </a:p>
              <a:p>
                <a:pPr lvl="0"/>
                <a:r>
                  <a:rPr/>
                  <a:t>与二项分布关系:当</a:t>
                </a:r>
                <a14:m>
                  <m:oMath xmlns:m="http://schemas.openxmlformats.org/officeDocument/2006/math">
                    <m:r>
                      <m:t>N</m:t>
                    </m:r>
                    <m:r>
                      <m:rPr>
                        <m:sty m:val="p"/>
                      </m:rPr>
                      <m:t>,</m:t>
                    </m:r>
                    <m:r>
                      <m:t>M</m:t>
                    </m:r>
                    <m:r>
                      <m:rPr>
                        <m:sty m:val="p"/>
                      </m:rPr>
                      <m:t>→</m:t>
                    </m:r>
                    <m:r>
                      <m:rPr>
                        <m:sty m:val="p"/>
                      </m:rPr>
                      <m:t>∞</m:t>
                    </m:r>
                  </m:oMath>
                </a14:m>
                <a:r>
                  <a:rPr/>
                  <a:t>且</a:t>
                </a:r>
                <a14:m>
                  <m:oMath xmlns:m="http://schemas.openxmlformats.org/officeDocument/2006/math">
                    <m:f>
                      <m:fPr>
                        <m:type m:val="bar"/>
                      </m:fPr>
                      <m:num>
                        <m:r>
                          <m:t>N</m:t>
                        </m:r>
                      </m:num>
                      <m:den>
                        <m:r>
                          <m:t>N</m:t>
                        </m:r>
                        <m:r>
                          <m:rPr>
                            <m:sty m:val="p"/>
                          </m:rPr>
                          <m:t>+</m:t>
                        </m:r>
                        <m:r>
                          <m:t>M</m:t>
                        </m:r>
                      </m:den>
                    </m:f>
                    <m:r>
                      <m:rPr>
                        <m:sty m:val="p"/>
                      </m:rPr>
                      <m:t>→</m:t>
                    </m:r>
                    <m:r>
                      <m:t>p</m:t>
                    </m:r>
                    <m:r>
                      <m:rPr>
                        <m:sty m:val="p"/>
                      </m:rPr>
                      <m:t>,</m:t>
                    </m:r>
                    <m:r>
                      <m:t>H</m:t>
                    </m:r>
                    <m:d>
                      <m:dPr>
                        <m:begChr m:val="("/>
                        <m:endChr m:val=")"/>
                        <m:sepChr m:val=""/>
                        <m:grow/>
                      </m:dPr>
                      <m:e>
                        <m:r>
                          <m:t>n</m:t>
                        </m:r>
                        <m:r>
                          <m:rPr>
                            <m:sty m:val="p"/>
                          </m:rPr>
                          <m:t>,</m:t>
                        </m:r>
                        <m:r>
                          <m:t>N</m:t>
                        </m:r>
                        <m:r>
                          <m:rPr>
                            <m:sty m:val="p"/>
                          </m:rPr>
                          <m:t>,</m:t>
                        </m:r>
                        <m:r>
                          <m:t>M</m:t>
                        </m:r>
                      </m:e>
                    </m:d>
                    <m:limUpp>
                      <m:e>
                        <m:r>
                          <m:rPr>
                            <m:sty m:val="p"/>
                          </m:rPr>
                          <m:t>→</m:t>
                        </m:r>
                      </m:e>
                      <m:lim>
                        <m:r>
                          <m:t>L</m:t>
                        </m:r>
                      </m:lim>
                    </m:limUpp>
                    <m:r>
                      <m:t>B</m:t>
                    </m:r>
                    <m:d>
                      <m:dPr>
                        <m:begChr m:val="("/>
                        <m:endChr m:val=")"/>
                        <m:sepChr m:val=""/>
                        <m:grow/>
                      </m:dPr>
                      <m:e>
                        <m:r>
                          <m:t>n</m:t>
                        </m:r>
                        <m:r>
                          <m:rPr>
                            <m:sty m:val="p"/>
                          </m:rPr>
                          <m:t>,</m:t>
                        </m:r>
                        <m:r>
                          <m:t>p</m:t>
                        </m:r>
                      </m:e>
                    </m:d>
                  </m:oMath>
                </a14:m>
              </a:p>
              <a:p>
                <a:pPr lvl="0" indent="0" marL="0">
                  <a:spcBef>
                    <a:spcPts val="3000"/>
                  </a:spcBef>
                  <a:buNone/>
                </a:pPr>
                <a:r>
                  <a:rPr b="1"/>
                  <a:t>均匀分布</a:t>
                </a:r>
              </a:p>
              <a:p>
                <a:pPr lvl="0"/>
                <a:r>
                  <a:rPr/>
                  <a:t>秩统计量分布</a:t>
                </a:r>
              </a:p>
              <a:p>
                <a:pPr lvl="0"/>
                <a:r>
                  <a:rPr/>
                  <a:t>单变量：</a:t>
                </a:r>
                <a14:m>
                  <m:oMath xmlns:m="http://schemas.openxmlformats.org/officeDocument/2006/math">
                    <m:r>
                      <m:t>X</m:t>
                    </m:r>
                    <m:r>
                      <m:rPr>
                        <m:sty m:val="p"/>
                      </m:rPr>
                      <m:t>∼</m:t>
                    </m:r>
                    <m:sSup>
                      <m:e>
                        <m:r>
                          <m:t>U</m:t>
                        </m:r>
                      </m:e>
                      <m:sup>
                        <m:r>
                          <m:t>1</m:t>
                        </m:r>
                      </m:sup>
                    </m:sSup>
                    <m:d>
                      <m:dPr>
                        <m:begChr m:val="("/>
                        <m:endChr m:val=")"/>
                        <m:sepChr m:val=""/>
                        <m:grow/>
                      </m:dPr>
                      <m:e>
                        <m:r>
                          <m:t>n</m:t>
                        </m:r>
                      </m:e>
                    </m:d>
                  </m:oMath>
                </a14:m>
              </a:p>
              <a:p>
                <a:pPr lvl="1"/>
                <a:r>
                  <a:rPr/>
                  <a:t>概率分布函数: </a:t>
                </a:r>
                <a14:m>
                  <m:oMath xmlns:m="http://schemas.openxmlformats.org/officeDocument/2006/math">
                    <m:r>
                      <m:t>p</m:t>
                    </m:r>
                    <m:d>
                      <m:dPr>
                        <m:begChr m:val="("/>
                        <m:endChr m:val=")"/>
                        <m:sepChr m:val=""/>
                        <m:grow/>
                      </m:dPr>
                      <m:e>
                        <m:r>
                          <m:t>X</m:t>
                        </m:r>
                        <m:r>
                          <m:rPr>
                            <m:sty m:val="p"/>
                          </m:rPr>
                          <m:t>=</m:t>
                        </m:r>
                        <m:r>
                          <m:t>k</m:t>
                        </m:r>
                      </m:e>
                    </m:d>
                    <m:r>
                      <m:rPr>
                        <m:sty m:val="p"/>
                      </m:rPr>
                      <m:t>=</m:t>
                    </m:r>
                    <m:f>
                      <m:fPr>
                        <m:type m:val="bar"/>
                      </m:fPr>
                      <m:num>
                        <m:r>
                          <m:t>1</m:t>
                        </m:r>
                      </m:num>
                      <m:den>
                        <m:r>
                          <m:t>n</m:t>
                        </m:r>
                      </m:den>
                    </m:f>
                  </m:oMath>
                </a14:m>
              </a:p>
              <a:p>
                <a:pPr lvl="1"/>
                <a:r>
                  <a:rPr/>
                  <a:t>期望与方差： </a:t>
                </a:r>
                <a14:m>
                  <m:oMath xmlns:m="http://schemas.openxmlformats.org/officeDocument/2006/math">
                    <m:r>
                      <m:rPr>
                        <m:sty m:val="p"/>
                      </m:rPr>
                      <m:t>E</m:t>
                    </m:r>
                    <m:d>
                      <m:dPr>
                        <m:begChr m:val="("/>
                        <m:endChr m:val=")"/>
                        <m:sepChr m:val=""/>
                        <m:grow/>
                      </m:dPr>
                      <m:e>
                        <m:r>
                          <m:t>X</m:t>
                        </m:r>
                      </m:e>
                    </m:d>
                    <m:r>
                      <m:rPr>
                        <m:sty m:val="p"/>
                      </m:rPr>
                      <m:t>=</m:t>
                    </m:r>
                    <m:f>
                      <m:fPr>
                        <m:type m:val="bar"/>
                      </m:fPr>
                      <m:num>
                        <m:r>
                          <m:t>n</m:t>
                        </m:r>
                        <m:r>
                          <m:rPr>
                            <m:sty m:val="p"/>
                          </m:rPr>
                          <m:t>+</m:t>
                        </m:r>
                        <m:r>
                          <m:t>1</m:t>
                        </m:r>
                      </m:num>
                      <m:den>
                        <m:r>
                          <m:t>2</m:t>
                        </m:r>
                      </m:den>
                    </m:f>
                    <m:r>
                      <m:rPr>
                        <m:sty m:val="p"/>
                      </m:rPr>
                      <m:t>;</m:t>
                    </m:r>
                    <m:r>
                      <m:rPr>
                        <m:sty m:val="p"/>
                      </m:rPr>
                      <m:t>V</m:t>
                    </m:r>
                    <m:r>
                      <m:rPr>
                        <m:sty m:val="p"/>
                      </m:rPr>
                      <m:t>a</m:t>
                    </m:r>
                    <m:r>
                      <m:rPr>
                        <m:sty m:val="p"/>
                      </m:rPr>
                      <m:t>r</m:t>
                    </m:r>
                    <m:d>
                      <m:dPr>
                        <m:begChr m:val="("/>
                        <m:endChr m:val=")"/>
                        <m:sepChr m:val=""/>
                        <m:grow/>
                      </m:dPr>
                      <m:e>
                        <m:r>
                          <m:t>X</m:t>
                        </m:r>
                      </m:e>
                    </m:d>
                    <m:r>
                      <m:rPr>
                        <m:sty m:val="p"/>
                      </m:rPr>
                      <m:t>=</m:t>
                    </m:r>
                    <m:f>
                      <m:fPr>
                        <m:type m:val="bar"/>
                      </m:fPr>
                      <m:num>
                        <m:sSup>
                          <m:e>
                            <m:r>
                              <m:t>n</m:t>
                            </m:r>
                          </m:e>
                          <m:sup>
                            <m:r>
                              <m:t>2</m:t>
                            </m:r>
                          </m:sup>
                        </m:sSup>
                        <m:r>
                          <m:rPr>
                            <m:sty m:val="p"/>
                          </m:rPr>
                          <m:t>−</m:t>
                        </m:r>
                        <m:r>
                          <m:t>1</m:t>
                        </m:r>
                      </m:num>
                      <m:den>
                        <m:r>
                          <m:t>12</m:t>
                        </m:r>
                      </m:den>
                    </m:f>
                  </m:oMath>
                </a14:m>
              </a:p>
              <a:p>
                <a:pPr lvl="0"/>
                <a:r>
                  <a:rPr/>
                  <a:t>双变量：</a:t>
                </a:r>
                <a14:m>
                  <m:oMath xmlns:m="http://schemas.openxmlformats.org/officeDocument/2006/math">
                    <m:d>
                      <m:dPr>
                        <m:begChr m:val="("/>
                        <m:endChr m:val=")"/>
                        <m:sepChr m:val=""/>
                        <m:grow/>
                      </m:dPr>
                      <m:e>
                        <m:r>
                          <m:t>X</m:t>
                        </m:r>
                        <m:r>
                          <m:rPr>
                            <m:sty m:val="p"/>
                          </m:rPr>
                          <m:t>,</m:t>
                        </m:r>
                        <m:r>
                          <m:t>Y</m:t>
                        </m:r>
                      </m:e>
                    </m:d>
                    <m:r>
                      <m:rPr>
                        <m:sty m:val="p"/>
                      </m:rPr>
                      <m:t>∼</m:t>
                    </m:r>
                    <m:sSup>
                      <m:e>
                        <m:r>
                          <m:t>U</m:t>
                        </m:r>
                      </m:e>
                      <m:sup>
                        <m:r>
                          <m:t>2</m:t>
                        </m:r>
                      </m:sup>
                    </m:sSup>
                    <m:d>
                      <m:dPr>
                        <m:begChr m:val="("/>
                        <m:endChr m:val=")"/>
                        <m:sepChr m:val=""/>
                        <m:grow/>
                      </m:dPr>
                      <m:e>
                        <m:r>
                          <m:t>n</m:t>
                        </m:r>
                      </m:e>
                    </m:d>
                  </m:oMath>
                </a14:m>
              </a:p>
              <a:p>
                <a:pPr lvl="1"/>
                <a:r>
                  <a:rPr/>
                  <a:t>概率分布函数:</a:t>
                </a:r>
                <a14:m>
                  <m:oMath xmlns:m="http://schemas.openxmlformats.org/officeDocument/2006/math">
                    <m:r>
                      <m:t>p</m:t>
                    </m:r>
                    <m:d>
                      <m:dPr>
                        <m:begChr m:val="("/>
                        <m:endChr m:val=")"/>
                        <m:sepChr m:val=""/>
                        <m:grow/>
                      </m:dPr>
                      <m:e>
                        <m:r>
                          <m:t>X</m:t>
                        </m:r>
                        <m:r>
                          <m:rPr>
                            <m:sty m:val="p"/>
                          </m:rPr>
                          <m:t>=</m:t>
                        </m:r>
                        <m:r>
                          <m:t>i</m:t>
                        </m:r>
                        <m:r>
                          <m:rPr>
                            <m:sty m:val="p"/>
                          </m:rPr>
                          <m:t>,</m:t>
                        </m:r>
                        <m:r>
                          <m:t>Y</m:t>
                        </m:r>
                        <m:r>
                          <m:rPr>
                            <m:sty m:val="p"/>
                          </m:rPr>
                          <m:t>=</m:t>
                        </m:r>
                        <m:r>
                          <m:t>j</m:t>
                        </m:r>
                      </m:e>
                    </m:d>
                    <m:r>
                      <m:rPr>
                        <m:sty m:val="p"/>
                      </m:rPr>
                      <m:t>=</m:t>
                    </m:r>
                    <m:f>
                      <m:fPr>
                        <m:type m:val="bar"/>
                      </m:fPr>
                      <m:num>
                        <m:r>
                          <m:t>1</m:t>
                        </m:r>
                      </m:num>
                      <m:den>
                        <m:r>
                          <m:t>n</m:t>
                        </m:r>
                        <m:d>
                          <m:dPr>
                            <m:begChr m:val="("/>
                            <m:endChr m:val=")"/>
                            <m:sepChr m:val=""/>
                            <m:grow/>
                          </m:dPr>
                          <m:e>
                            <m:r>
                              <m:t>n</m:t>
                            </m:r>
                            <m:r>
                              <m:rPr>
                                <m:sty m:val="p"/>
                              </m:rPr>
                              <m:t>−</m:t>
                            </m:r>
                            <m:r>
                              <m:t>1</m:t>
                            </m:r>
                          </m:e>
                        </m:d>
                      </m:den>
                    </m:f>
                  </m:oMath>
                </a14:m>
              </a:p>
              <a:p>
                <a:pPr lvl="1"/>
                <a:r>
                  <a:rPr/>
                  <a:t>协方差与相关系数：</a:t>
                </a:r>
                <a14:m>
                  <m:oMath xmlns:m="http://schemas.openxmlformats.org/officeDocument/2006/math">
                    <m:r>
                      <m:rPr>
                        <m:sty m:val="p"/>
                      </m:rPr>
                      <m:t>C</m:t>
                    </m:r>
                    <m:r>
                      <m:rPr>
                        <m:sty m:val="p"/>
                      </m:rPr>
                      <m:t>o</m:t>
                    </m:r>
                    <m:r>
                      <m:rPr>
                        <m:sty m:val="p"/>
                      </m:rPr>
                      <m:t>v</m:t>
                    </m:r>
                    <m:d>
                      <m:dPr>
                        <m:begChr m:val="("/>
                        <m:endChr m:val=")"/>
                        <m:sepChr m:val=""/>
                        <m:grow/>
                      </m:dPr>
                      <m:e>
                        <m:r>
                          <m:t>X</m:t>
                        </m:r>
                        <m:r>
                          <m:rPr>
                            <m:sty m:val="p"/>
                          </m:rPr>
                          <m:t>,</m:t>
                        </m:r>
                        <m:r>
                          <m:t>Y</m:t>
                        </m:r>
                      </m:e>
                    </m:d>
                    <m:r>
                      <m:rPr>
                        <m:sty m:val="p"/>
                      </m:rPr>
                      <m:t>=</m:t>
                    </m:r>
                    <m:r>
                      <m:rPr>
                        <m:sty m:val="p"/>
                      </m:rPr>
                      <m:t>−</m:t>
                    </m:r>
                    <m:f>
                      <m:fPr>
                        <m:type m:val="bar"/>
                      </m:fPr>
                      <m:num>
                        <m:r>
                          <m:t>n</m:t>
                        </m:r>
                        <m:r>
                          <m:rPr>
                            <m:sty m:val="p"/>
                          </m:rPr>
                          <m:t>+</m:t>
                        </m:r>
                        <m:r>
                          <m:t>1</m:t>
                        </m:r>
                      </m:num>
                      <m:den>
                        <m:r>
                          <m:t>12</m:t>
                        </m:r>
                      </m:den>
                    </m:f>
                    <m:r>
                      <m:rPr>
                        <m:sty m:val="p"/>
                      </m:rPr>
                      <m:t>;</m:t>
                    </m:r>
                    <m:r>
                      <m:t>ρ</m:t>
                    </m:r>
                    <m:d>
                      <m:dPr>
                        <m:begChr m:val="("/>
                        <m:endChr m:val=")"/>
                        <m:sepChr m:val=""/>
                        <m:grow/>
                      </m:dPr>
                      <m:e>
                        <m:r>
                          <m:t>X</m:t>
                        </m:r>
                        <m:r>
                          <m:rPr>
                            <m:sty m:val="p"/>
                          </m:rPr>
                          <m:t>,</m:t>
                        </m:r>
                        <m:r>
                          <m:t>Y</m:t>
                        </m:r>
                      </m:e>
                    </m:d>
                    <m:r>
                      <m:rPr>
                        <m:sty m:val="p"/>
                      </m:rPr>
                      <m:t>=</m:t>
                    </m:r>
                    <m:r>
                      <m:rPr>
                        <m:sty m:val="p"/>
                      </m:rPr>
                      <m:t>−</m:t>
                    </m:r>
                    <m:f>
                      <m:fPr>
                        <m:type m:val="bar"/>
                      </m:fPr>
                      <m:num>
                        <m:r>
                          <m:t>1</m:t>
                        </m:r>
                      </m:num>
                      <m:den>
                        <m:r>
                          <m:t>n</m:t>
                        </m:r>
                        <m:r>
                          <m:rPr>
                            <m:sty m:val="p"/>
                          </m:rPr>
                          <m:t>−</m:t>
                        </m:r>
                        <m:r>
                          <m:t>1</m:t>
                        </m:r>
                      </m:den>
                    </m:f>
                  </m:oMath>
                </a14:m>
              </a:p>
              <a:p>
                <a:pPr lvl="0" indent="0" marL="0">
                  <a:spcBef>
                    <a:spcPts val="3000"/>
                  </a:spcBef>
                  <a:buNone/>
                </a:pPr>
                <a:r>
                  <a:rPr b="1"/>
                  <a:t>练习</a:t>
                </a:r>
              </a:p>
              <a:p>
                <a:pPr lvl="0"/>
                <a14:m>
                  <m:oMath xmlns:m="http://schemas.openxmlformats.org/officeDocument/2006/math">
                    <m:r>
                      <m:t>X</m:t>
                    </m:r>
                    <m:r>
                      <m:rPr>
                        <m:sty m:val="p"/>
                      </m:rPr>
                      <m:t>∼</m:t>
                    </m:r>
                    <m:r>
                      <m:t>B</m:t>
                    </m:r>
                    <m:d>
                      <m:dPr>
                        <m:begChr m:val="("/>
                        <m:endChr m:val=")"/>
                        <m:sepChr m:val=""/>
                        <m:grow/>
                      </m:dPr>
                      <m:e>
                        <m:r>
                          <m:t>n</m:t>
                        </m:r>
                        <m:r>
                          <m:rPr>
                            <m:sty m:val="p"/>
                          </m:rPr>
                          <m:t>=</m:t>
                        </m:r>
                        <m:r>
                          <m:t>10</m:t>
                        </m:r>
                        <m:r>
                          <m:rPr>
                            <m:sty m:val="p"/>
                          </m:rPr>
                          <m:t>,</m:t>
                        </m:r>
                        <m:r>
                          <m:t>p</m:t>
                        </m:r>
                        <m:r>
                          <m:rPr>
                            <m:sty m:val="p"/>
                          </m:rPr>
                          <m:t>=</m:t>
                        </m:r>
                        <m:r>
                          <m:t>0.5</m:t>
                        </m:r>
                      </m:e>
                    </m:d>
                  </m:oMath>
                </a14:m>
                <a:r>
                  <a:rPr/>
                  <a:t> ，（1）求</a:t>
                </a:r>
                <a14:m>
                  <m:oMath xmlns:m="http://schemas.openxmlformats.org/officeDocument/2006/math">
                    <m:r>
                      <m:t>P</m:t>
                    </m:r>
                    <m:d>
                      <m:dPr>
                        <m:begChr m:val="("/>
                        <m:endChr m:val=")"/>
                        <m:sepChr m:val=""/>
                        <m:grow/>
                      </m:dPr>
                      <m:e>
                        <m:r>
                          <m:t>X</m:t>
                        </m:r>
                        <m:r>
                          <m:rPr>
                            <m:sty m:val="p"/>
                          </m:rPr>
                          <m:t>=</m:t>
                        </m:r>
                        <m:r>
                          <m:t>5</m:t>
                        </m:r>
                      </m:e>
                    </m:d>
                  </m:oMath>
                </a14:m>
                <a:r>
                  <a:rPr/>
                  <a:t>和</a:t>
                </a:r>
                <a14:m>
                  <m:oMath xmlns:m="http://schemas.openxmlformats.org/officeDocument/2006/math">
                    <m:r>
                      <m:t>p</m:t>
                    </m:r>
                    <m:d>
                      <m:dPr>
                        <m:begChr m:val="("/>
                        <m:endChr m:val=")"/>
                        <m:sepChr m:val=""/>
                        <m:grow/>
                      </m:dPr>
                      <m:e>
                        <m:r>
                          <m:t>X</m:t>
                        </m:r>
                        <m:r>
                          <m:rPr>
                            <m:sty m:val="p"/>
                          </m:rPr>
                          <m:t>=</m:t>
                        </m:r>
                        <m:r>
                          <m:t>3</m:t>
                        </m:r>
                      </m:e>
                    </m:d>
                  </m:oMath>
                </a14:m>
                <a:r>
                  <a:rPr/>
                  <a:t>；（2）</a:t>
                </a:r>
                <a14:m>
                  <m:oMath xmlns:m="http://schemas.openxmlformats.org/officeDocument/2006/math">
                    <m:r>
                      <m:t>P</m:t>
                    </m:r>
                    <m:d>
                      <m:dPr>
                        <m:begChr m:val="("/>
                        <m:endChr m:val=")"/>
                        <m:sepChr m:val=""/>
                        <m:grow/>
                      </m:dPr>
                      <m:e>
                        <m:r>
                          <m:t>X</m:t>
                        </m:r>
                        <m:r>
                          <m:rPr>
                            <m:sty m:val="p"/>
                          </m:rPr>
                          <m:t>≤</m:t>
                        </m:r>
                        <m:r>
                          <m:t>3</m:t>
                        </m:r>
                      </m:e>
                    </m:d>
                  </m:oMath>
                </a14:m>
                <a:r>
                  <a:rPr/>
                  <a:t>和p</a:t>
                </a:r>
                <a14:m>
                  <m:oMath xmlns:m="http://schemas.openxmlformats.org/officeDocument/2006/math">
                    <m:d>
                      <m:dPr>
                        <m:begChr m:val="("/>
                        <m:endChr m:val=")"/>
                        <m:sepChr m:val=""/>
                        <m:grow/>
                      </m:dPr>
                      <m:e>
                        <m:r>
                          <m:t>X</m:t>
                        </m:r>
                        <m:r>
                          <m:rPr>
                            <m:sty m:val="p"/>
                          </m:rPr>
                          <m:t>≤</m:t>
                        </m:r>
                        <m:r>
                          <m:t>8</m:t>
                        </m:r>
                      </m:e>
                    </m:d>
                  </m:oMath>
                </a14:m>
                <a:r>
                  <a:rPr/>
                  <a:t> ；（3）如何通过前两问的结果计算</a:t>
                </a:r>
                <a14:m>
                  <m:oMath xmlns:m="http://schemas.openxmlformats.org/officeDocument/2006/math">
                    <m:r>
                      <m:t>P</m:t>
                    </m:r>
                    <m:d>
                      <m:dPr>
                        <m:begChr m:val="("/>
                        <m:endChr m:val=")"/>
                        <m:sepChr m:val=""/>
                        <m:grow/>
                      </m:dPr>
                      <m:e>
                        <m:r>
                          <m:t>3</m:t>
                        </m:r>
                        <m:r>
                          <m:rPr>
                            <m:sty m:val="p"/>
                          </m:rPr>
                          <m:t>≤</m:t>
                        </m:r>
                        <m:r>
                          <m:t>X</m:t>
                        </m:r>
                        <m:r>
                          <m:rPr>
                            <m:sty m:val="p"/>
                          </m:rPr>
                          <m:t>≤</m:t>
                        </m:r>
                        <m:r>
                          <m:t>8</m:t>
                        </m:r>
                      </m:e>
                    </m:d>
                  </m:oMath>
                </a14:m>
                <a:r>
                  <a:rPr/>
                  <a:t>。</a:t>
                </a:r>
              </a:p>
              <a:p>
                <a:pPr lvl="0"/>
                <a14:m>
                  <m:oMath xmlns:m="http://schemas.openxmlformats.org/officeDocument/2006/math">
                    <m:r>
                      <m:t>X</m:t>
                    </m:r>
                    <m:r>
                      <m:rPr>
                        <m:sty m:val="p"/>
                      </m:rPr>
                      <m:t>∼</m:t>
                    </m:r>
                    <m:sSup>
                      <m:e>
                        <m:r>
                          <m:t>U</m:t>
                        </m:r>
                      </m:e>
                      <m:sup>
                        <m:r>
                          <m:t>1</m:t>
                        </m:r>
                      </m:sup>
                    </m:sSup>
                    <m:d>
                      <m:dPr>
                        <m:begChr m:val="("/>
                        <m:endChr m:val=")"/>
                        <m:sepChr m:val=""/>
                        <m:grow/>
                      </m:dPr>
                      <m:e>
                        <m:r>
                          <m:t>10</m:t>
                        </m:r>
                      </m:e>
                    </m:d>
                  </m:oMath>
                </a14:m>
                <a:r>
                  <a:rPr/>
                  <a:t> ，求</a:t>
                </a:r>
                <a14:m>
                  <m:oMath xmlns:m="http://schemas.openxmlformats.org/officeDocument/2006/math">
                    <m:r>
                      <m:t>P</m:t>
                    </m:r>
                    <m:d>
                      <m:dPr>
                        <m:begChr m:val="("/>
                        <m:endChr m:val=")"/>
                        <m:sepChr m:val=""/>
                        <m:grow/>
                      </m:dPr>
                      <m:e>
                        <m:r>
                          <m:t>X</m:t>
                        </m:r>
                        <m:r>
                          <m:rPr>
                            <m:sty m:val="p"/>
                          </m:rPr>
                          <m:t>≤</m:t>
                        </m:r>
                        <m:r>
                          <m:t>8</m:t>
                        </m:r>
                      </m:e>
                    </m:d>
                  </m:oMath>
                </a14:m>
                <a:r>
                  <a:rPr/>
                  <a:t>、</a:t>
                </a:r>
                <a14:m>
                  <m:oMath xmlns:m="http://schemas.openxmlformats.org/officeDocument/2006/math">
                    <m:r>
                      <m:t>P</m:t>
                    </m:r>
                    <m:d>
                      <m:dPr>
                        <m:begChr m:val="("/>
                        <m:endChr m:val=")"/>
                        <m:sepChr m:val=""/>
                        <m:grow/>
                      </m:dPr>
                      <m:e>
                        <m:r>
                          <m:t>2</m:t>
                        </m:r>
                        <m:r>
                          <m:rPr>
                            <m:sty m:val="p"/>
                          </m:rPr>
                          <m:t>≤</m:t>
                        </m:r>
                        <m:r>
                          <m:t>X</m:t>
                        </m:r>
                        <m:r>
                          <m:rPr>
                            <m:sty m:val="p"/>
                          </m:rPr>
                          <m:t>≤</m:t>
                        </m:r>
                        <m:r>
                          <m:t>9</m:t>
                        </m:r>
                      </m:e>
                    </m:d>
                  </m:oMath>
                </a14:m>
                <a:r>
                  <a:rPr/>
                  <a:t> 、 </a:t>
                </a:r>
                <a14:m>
                  <m:oMath xmlns:m="http://schemas.openxmlformats.org/officeDocument/2006/math">
                    <m:r>
                      <m:rPr>
                        <m:sty m:val="p"/>
                      </m:rPr>
                      <m:t>E</m:t>
                    </m:r>
                    <m:d>
                      <m:dPr>
                        <m:begChr m:val="("/>
                        <m:endChr m:val=")"/>
                        <m:sepChr m:val=""/>
                        <m:grow/>
                      </m:dPr>
                      <m:e>
                        <m:r>
                          <m:t>X</m:t>
                        </m:r>
                      </m:e>
                    </m:d>
                  </m:oMath>
                </a14:m>
                <a:r>
                  <a:rPr/>
                  <a:t>和</a:t>
                </a:r>
                <a14:m>
                  <m:oMath xmlns:m="http://schemas.openxmlformats.org/officeDocument/2006/math">
                    <m:r>
                      <m:rPr>
                        <m:sty m:val="p"/>
                      </m:rPr>
                      <m:t>V</m:t>
                    </m:r>
                    <m:r>
                      <m:rPr>
                        <m:sty m:val="p"/>
                      </m:rPr>
                      <m:t>a</m:t>
                    </m:r>
                    <m:r>
                      <m:rPr>
                        <m:sty m:val="p"/>
                      </m:rPr>
                      <m:t>r</m:t>
                    </m:r>
                    <m:d>
                      <m:dPr>
                        <m:begChr m:val="("/>
                        <m:endChr m:val=")"/>
                        <m:sepChr m:val=""/>
                        <m:grow/>
                      </m:dPr>
                      <m:e>
                        <m:r>
                          <m:t>X</m:t>
                        </m:r>
                      </m:e>
                    </m:d>
                  </m:oMath>
                </a14:m>
                <a:r>
                  <a:rPr/>
                  <a:t> 。</a:t>
                </a:r>
              </a:p>
              <a:p>
                <a:pPr lvl="0"/>
                <a14:m>
                  <m:oMath xmlns:m="http://schemas.openxmlformats.org/officeDocument/2006/math">
                    <m:d>
                      <m:dPr>
                        <m:begChr m:val="("/>
                        <m:endChr m:val=")"/>
                        <m:sepChr m:val=""/>
                        <m:grow/>
                      </m:dPr>
                      <m:e>
                        <m:r>
                          <m:t>X</m:t>
                        </m:r>
                        <m:r>
                          <m:rPr>
                            <m:sty m:val="p"/>
                          </m:rPr>
                          <m:t>,</m:t>
                        </m:r>
                        <m:r>
                          <m:t>Y</m:t>
                        </m:r>
                      </m:e>
                    </m:d>
                    <m:r>
                      <m:rPr>
                        <m:sty m:val="p"/>
                      </m:rPr>
                      <m:t>∼</m:t>
                    </m:r>
                    <m:sSup>
                      <m:e>
                        <m:r>
                          <m:t>U</m:t>
                        </m:r>
                      </m:e>
                      <m:sup>
                        <m:r>
                          <m:t>2</m:t>
                        </m:r>
                      </m:sup>
                    </m:sSup>
                    <m:d>
                      <m:dPr>
                        <m:begChr m:val="("/>
                        <m:endChr m:val=")"/>
                        <m:sepChr m:val=""/>
                        <m:grow/>
                      </m:dPr>
                      <m:e>
                        <m:r>
                          <m:t>10</m:t>
                        </m:r>
                      </m:e>
                    </m:d>
                  </m:oMath>
                </a14:m>
                <a:r>
                  <a:rPr/>
                  <a:t>，求</a:t>
                </a:r>
                <a14:m>
                  <m:oMath xmlns:m="http://schemas.openxmlformats.org/officeDocument/2006/math">
                    <m:r>
                      <m:t>P</m:t>
                    </m:r>
                    <m:d>
                      <m:dPr>
                        <m:begChr m:val="("/>
                        <m:endChr m:val=")"/>
                        <m:sepChr m:val=""/>
                        <m:grow/>
                      </m:dPr>
                      <m:e>
                        <m:r>
                          <m:t>X</m:t>
                        </m:r>
                        <m:r>
                          <m:rPr>
                            <m:sty m:val="p"/>
                          </m:rPr>
                          <m:t>+</m:t>
                        </m:r>
                        <m:r>
                          <m:t>Y</m:t>
                        </m:r>
                        <m:r>
                          <m:rPr>
                            <m:sty m:val="p"/>
                          </m:rPr>
                          <m:t>≥</m:t>
                        </m:r>
                        <m:r>
                          <m:t>15</m:t>
                        </m:r>
                      </m:e>
                    </m:d>
                  </m:oMath>
                </a14:m>
                <a:r>
                  <a:rPr/>
                  <a:t>、</a:t>
                </a:r>
                <a14:m>
                  <m:oMath xmlns:m="http://schemas.openxmlformats.org/officeDocument/2006/math">
                    <m:r>
                      <m:t>P</m:t>
                    </m:r>
                    <m:d>
                      <m:dPr>
                        <m:begChr m:val="("/>
                        <m:endChr m:val=")"/>
                        <m:sepChr m:val=""/>
                        <m:grow/>
                      </m:dPr>
                      <m:e>
                        <m:r>
                          <m:t>4</m:t>
                        </m:r>
                        <m:r>
                          <m:rPr>
                            <m:sty m:val="p"/>
                          </m:rPr>
                          <m:t>≤</m:t>
                        </m:r>
                        <m:r>
                          <m:t>X</m:t>
                        </m:r>
                        <m:r>
                          <m:rPr>
                            <m:sty m:val="p"/>
                          </m:rPr>
                          <m:t>+</m:t>
                        </m:r>
                        <m:r>
                          <m:t>Y</m:t>
                        </m:r>
                        <m:r>
                          <m:rPr>
                            <m:sty m:val="p"/>
                          </m:rPr>
                          <m:t>≤</m:t>
                        </m:r>
                        <m:r>
                          <m:t>18</m:t>
                        </m:r>
                      </m:e>
                    </m:d>
                  </m:oMath>
                </a14:m>
                <a:r>
                  <a:rPr/>
                  <a:t>、</a:t>
                </a:r>
                <a14:m>
                  <m:oMath xmlns:m="http://schemas.openxmlformats.org/officeDocument/2006/math">
                    <m:r>
                      <m:rPr>
                        <m:sty m:val="p"/>
                      </m:rPr>
                      <m:t>E</m:t>
                    </m:r>
                    <m:d>
                      <m:dPr>
                        <m:begChr m:val="("/>
                        <m:endChr m:val=")"/>
                        <m:sepChr m:val=""/>
                        <m:grow/>
                      </m:dPr>
                      <m:e>
                        <m:r>
                          <m:t>X</m:t>
                        </m:r>
                        <m:r>
                          <m:rPr>
                            <m:sty m:val="p"/>
                          </m:rPr>
                          <m:t>+</m:t>
                        </m:r>
                        <m:r>
                          <m:t>Y</m:t>
                        </m:r>
                      </m:e>
                    </m:d>
                  </m:oMath>
                </a14:m>
                <a:r>
                  <a:rPr/>
                  <a:t>和</a:t>
                </a:r>
                <a14:m>
                  <m:oMath xmlns:m="http://schemas.openxmlformats.org/officeDocument/2006/math">
                    <m:r>
                      <m:rPr>
                        <m:sty m:val="p"/>
                      </m:rPr>
                      <m:t>V</m:t>
                    </m:r>
                    <m:r>
                      <m:rPr>
                        <m:sty m:val="p"/>
                      </m:rPr>
                      <m:t>a</m:t>
                    </m:r>
                    <m:r>
                      <m:rPr>
                        <m:sty m:val="p"/>
                      </m:rPr>
                      <m:t>r</m:t>
                    </m:r>
                    <m:d>
                      <m:dPr>
                        <m:begChr m:val="("/>
                        <m:endChr m:val=")"/>
                        <m:sepChr m:val=""/>
                        <m:grow/>
                      </m:dPr>
                      <m:e>
                        <m:r>
                          <m:t>X</m:t>
                        </m:r>
                        <m:r>
                          <m:rPr>
                            <m:sty m:val="p"/>
                          </m:rPr>
                          <m:t>+</m:t>
                        </m:r>
                        <m:r>
                          <m:t>Y</m:t>
                        </m:r>
                      </m:e>
                    </m:d>
                  </m:oMath>
                </a14:m>
                <a:r>
                  <a:rPr/>
                  <a:t>。</a:t>
                </a:r>
              </a:p>
              <a:p>
                <a:pPr lvl="0"/>
                <a14:m>
                  <m:oMath xmlns:m="http://schemas.openxmlformats.org/officeDocument/2006/math">
                    <m:r>
                      <m:t>X</m:t>
                    </m:r>
                    <m:r>
                      <m:rPr>
                        <m:sty m:val="p"/>
                      </m:rPr>
                      <m:t>∼</m:t>
                    </m:r>
                    <m:r>
                      <m:t>H</m:t>
                    </m:r>
                    <m:d>
                      <m:dPr>
                        <m:begChr m:val="("/>
                        <m:endChr m:val=")"/>
                        <m:sepChr m:val=""/>
                        <m:grow/>
                      </m:dPr>
                      <m:e>
                        <m:r>
                          <m:t>n</m:t>
                        </m:r>
                        <m:r>
                          <m:rPr>
                            <m:sty m:val="p"/>
                          </m:rPr>
                          <m:t>=</m:t>
                        </m:r>
                        <m:r>
                          <m:t>5</m:t>
                        </m:r>
                        <m:r>
                          <m:rPr>
                            <m:sty m:val="p"/>
                          </m:rPr>
                          <m:t>,</m:t>
                        </m:r>
                        <m:r>
                          <m:t>N</m:t>
                        </m:r>
                        <m:r>
                          <m:rPr>
                            <m:sty m:val="p"/>
                          </m:rPr>
                          <m:t>=</m:t>
                        </m:r>
                        <m:r>
                          <m:t>10</m:t>
                        </m:r>
                        <m:r>
                          <m:rPr>
                            <m:sty m:val="p"/>
                          </m:rPr>
                          <m:t>,</m:t>
                        </m:r>
                        <m:r>
                          <m:t>M</m:t>
                        </m:r>
                        <m:r>
                          <m:rPr>
                            <m:sty m:val="p"/>
                          </m:rPr>
                          <m:t>=</m:t>
                        </m:r>
                        <m:r>
                          <m:t>4</m:t>
                        </m:r>
                      </m:e>
                    </m:d>
                  </m:oMath>
                </a14:m>
                <a:r>
                  <a:rPr/>
                  <a:t> ，求</a:t>
                </a:r>
                <a14:m>
                  <m:oMath xmlns:m="http://schemas.openxmlformats.org/officeDocument/2006/math">
                    <m:r>
                      <m:t>P</m:t>
                    </m:r>
                    <m:d>
                      <m:dPr>
                        <m:begChr m:val="("/>
                        <m:endChr m:val=")"/>
                        <m:sepChr m:val=""/>
                        <m:grow/>
                      </m:dPr>
                      <m:e>
                        <m:r>
                          <m:t>X</m:t>
                        </m:r>
                        <m:r>
                          <m:rPr>
                            <m:sty m:val="p"/>
                          </m:rPr>
                          <m:t>=</m:t>
                        </m:r>
                        <m:r>
                          <m:t>3</m:t>
                        </m:r>
                      </m:e>
                    </m:d>
                  </m:oMath>
                </a14:m>
                <a:r>
                  <a:rPr/>
                  <a:t>、</a:t>
                </a:r>
                <a14:m>
                  <m:oMath xmlns:m="http://schemas.openxmlformats.org/officeDocument/2006/math">
                    <m:r>
                      <m:t>P</m:t>
                    </m:r>
                    <m:d>
                      <m:dPr>
                        <m:begChr m:val="("/>
                        <m:endChr m:val=")"/>
                        <m:sepChr m:val=""/>
                        <m:grow/>
                      </m:dPr>
                      <m:e>
                        <m:r>
                          <m:t>X</m:t>
                        </m:r>
                        <m:r>
                          <m:rPr>
                            <m:sty m:val="p"/>
                          </m:rPr>
                          <m:t>≤</m:t>
                        </m:r>
                        <m:r>
                          <m:t>3</m:t>
                        </m:r>
                      </m:e>
                    </m:d>
                    <m:r>
                      <m:t>和</m:t>
                    </m:r>
                    <m:r>
                      <m:t>P</m:t>
                    </m:r>
                    <m:d>
                      <m:dPr>
                        <m:begChr m:val="("/>
                        <m:endChr m:val=")"/>
                        <m:sepChr m:val=""/>
                        <m:grow/>
                      </m:dPr>
                      <m:e>
                        <m:r>
                          <m:t>X</m:t>
                        </m:r>
                        <m:r>
                          <m:rPr>
                            <m:sty m:val="p"/>
                          </m:rPr>
                          <m:t>=</m:t>
                        </m:r>
                        <m:r>
                          <m:t>5</m:t>
                        </m:r>
                      </m:e>
                    </m:d>
                  </m:oMath>
                </a14:m>
                <a:r>
                  <a:rPr/>
                  <a:t>。</a:t>
                </a:r>
              </a:p>
              <a:p>
                <a:pPr lvl="0"/>
                <a:r>
                  <a:rPr/>
                  <a:t>在R语言中求二项分布和超几何分布的概率函数和累计概率函数分布是什么?</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非参统计分析</dc:title>
  <dc:creator/>
  <cp:keywords/>
  <dcterms:created xsi:type="dcterms:W3CDTF">2023-11-11T01:40:44Z</dcterms:created>
  <dcterms:modified xsi:type="dcterms:W3CDTF">2023-11-11T01:40:44Z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