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21:20:1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31T21:22:2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133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31,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7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572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9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8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31,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54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ekingalpha.com/article/194587-golds-dramatic-rise-and-fall-in-1980s-why-its-importa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gelly.com/blog/bitcoin-btc-price-history-in-2019/" TargetMode="External"/><Relationship Id="rId2" Type="http://schemas.openxmlformats.org/officeDocument/2006/relationships/hyperlink" Target="https://en.bitcoinwiki.org/wiki/Bitcoin_hist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poleonbonapartepodcast.com/2006/11/09/the-rothschild-family-and-the-napoleonic-wa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797C47A5-5FF0-4BAD-A3BD-9F94C64E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" r="12709" b="-2"/>
          <a:stretch/>
        </p:blipFill>
        <p:spPr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8EAAA-8F92-42C2-82B6-390CC4A43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712" y="0"/>
            <a:ext cx="3639828" cy="264024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Currency Conspiracy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D2401-24E8-41C3-A918-1C89FFA1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712" y="3172768"/>
            <a:ext cx="4096985" cy="331200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000" dirty="0"/>
              <a:t>The Federal Reserve and private banking cartels pushing false media narratives to manipulate markets…</a:t>
            </a:r>
          </a:p>
          <a:p>
            <a:pPr algn="l">
              <a:lnSpc>
                <a:spcPct val="90000"/>
              </a:lnSpc>
            </a:pPr>
            <a:endParaRPr lang="en-US" sz="1000" dirty="0"/>
          </a:p>
          <a:p>
            <a:pPr algn="l">
              <a:lnSpc>
                <a:spcPct val="90000"/>
              </a:lnSpc>
            </a:pPr>
            <a:r>
              <a:rPr lang="en-US" sz="1000" dirty="0"/>
              <a:t>A light analysis of Bitcoin &amp; Gold</a:t>
            </a:r>
          </a:p>
          <a:p>
            <a:pPr algn="l">
              <a:lnSpc>
                <a:spcPct val="90000"/>
              </a:lnSpc>
            </a:pPr>
            <a:endParaRPr lang="en-US" sz="1000" dirty="0"/>
          </a:p>
          <a:p>
            <a:pPr algn="l">
              <a:lnSpc>
                <a:spcPct val="90000"/>
              </a:lnSpc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BCB7C-DF50-4628-8A00-5F6E9DB20FC5}"/>
              </a:ext>
            </a:extLst>
          </p:cNvPr>
          <p:cNvSpPr txBox="1"/>
          <p:nvPr/>
        </p:nvSpPr>
        <p:spPr>
          <a:xfrm>
            <a:off x="5486397" y="2326565"/>
            <a:ext cx="589694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Market analysis of Bitcoin and Gold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The media narrative surrounding price fluctuations</a:t>
            </a:r>
          </a:p>
        </p:txBody>
      </p:sp>
    </p:spTree>
    <p:extLst>
      <p:ext uri="{BB962C8B-B14F-4D97-AF65-F5344CB8AC3E}">
        <p14:creationId xmlns:p14="http://schemas.microsoft.com/office/powerpoint/2010/main" val="24216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E183-90A1-46C1-A9AD-843EE75A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FDCD-8938-4BD1-85D4-9EB9BC97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“Whoever controls the money of a nation, controls that nation and is absolute master of all industry and commerce. When you realize that the entire system is very easily controlled, one way or another, by a few powerful men at the top, you will not have to be told how periods of inflation and depression originate.”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~President James A. Garfield, shortly before his death in 1881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Just one of many figures that were assassinated by the shadow-banking system that runs our country and countless others before it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Source:</a:t>
            </a:r>
          </a:p>
          <a:p>
            <a:pPr marL="0" indent="0">
              <a:buNone/>
            </a:pPr>
            <a:r>
              <a:rPr lang="en-US" sz="1600" dirty="0"/>
              <a:t>https://generalfraud.blogspot.com/2015/06/eight-presidents-who-opposed-central.html</a:t>
            </a:r>
          </a:p>
        </p:txBody>
      </p:sp>
    </p:spTree>
    <p:extLst>
      <p:ext uri="{BB962C8B-B14F-4D97-AF65-F5344CB8AC3E}">
        <p14:creationId xmlns:p14="http://schemas.microsoft.com/office/powerpoint/2010/main" val="186742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0FEB-053B-4282-A62E-3EE05438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D5A3-8FDE-4EE8-8CF6-C40DD763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effectLst/>
              </a:rPr>
              <a:t>-Cameron, Cameron, Williams, C. is, Patrick, Joe, Markham, J. D., Andy, Nick, Pras, &amp; Jeremiah. (2006, November 9). </a:t>
            </a:r>
            <a:r>
              <a:rPr lang="en-US" sz="1200" i="1" dirty="0">
                <a:effectLst/>
              </a:rPr>
              <a:t>The Rothschild Family and the Napoleonic Wars</a:t>
            </a:r>
            <a:r>
              <a:rPr lang="en-US" sz="1200" dirty="0">
                <a:effectLst/>
              </a:rPr>
              <a:t>. Napoleon. https://napoleonbonapartepodcast.com/2006/11/09/the-rothschild-family-and-the-napoleonic-wars/. 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-</a:t>
            </a:r>
            <a:r>
              <a:rPr lang="en-US" sz="1100" dirty="0" err="1">
                <a:effectLst/>
              </a:rPr>
              <a:t>Mardenfeld</a:t>
            </a:r>
            <a:r>
              <a:rPr lang="en-US" sz="1100" dirty="0">
                <a:effectLst/>
              </a:rPr>
              <a:t>, S. (2021, March 23). </a:t>
            </a:r>
            <a:r>
              <a:rPr lang="en-US" sz="1100" i="1" dirty="0">
                <a:effectLst/>
              </a:rPr>
              <a:t>How The Rothschild Family Really Got So Rich</a:t>
            </a:r>
            <a:r>
              <a:rPr lang="en-US" sz="1100" dirty="0">
                <a:effectLst/>
              </a:rPr>
              <a:t>. Grunge.com. https://www.grunge.com/363140/how-the-rothschild-family-really-got-so-rich/. 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-Mario. (2020, August 20). </a:t>
            </a:r>
            <a:r>
              <a:rPr lang="en-US" sz="1100" i="1" dirty="0">
                <a:effectLst/>
              </a:rPr>
              <a:t>Bitcoin History – Price since 2009 to 2019, BTC Charts</a:t>
            </a:r>
            <a:r>
              <a:rPr lang="en-US" sz="1100" dirty="0">
                <a:effectLst/>
              </a:rPr>
              <a:t>. </a:t>
            </a:r>
            <a:r>
              <a:rPr lang="en-US" sz="1100" dirty="0" err="1">
                <a:effectLst/>
              </a:rPr>
              <a:t>BitcoinWiki</a:t>
            </a:r>
            <a:r>
              <a:rPr lang="en-US" sz="1100" dirty="0">
                <a:effectLst/>
              </a:rPr>
              <a:t>. https://en.bitcoinwiki.org/wiki/Bitcoin_history. 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-North, T. (2010, March 19). </a:t>
            </a:r>
            <a:r>
              <a:rPr lang="en-US" sz="1100" i="1" dirty="0">
                <a:effectLst/>
              </a:rPr>
              <a:t>Gold's Dramatic Rise and Fall in 1980s - Why It's Important</a:t>
            </a:r>
            <a:r>
              <a:rPr lang="en-US" sz="1100" dirty="0">
                <a:effectLst/>
              </a:rPr>
              <a:t>. </a:t>
            </a:r>
            <a:r>
              <a:rPr lang="en-US" sz="1100" dirty="0" err="1">
                <a:effectLst/>
              </a:rPr>
              <a:t>SeekingAlpha</a:t>
            </a:r>
            <a:r>
              <a:rPr lang="en-US" sz="1100" dirty="0">
                <a:effectLst/>
              </a:rPr>
              <a:t>. https://seekingalpha.com/article/194587-golds-dramatic-rise-and-fall-in-1980s-why-its-important. </a:t>
            </a:r>
          </a:p>
          <a:p>
            <a:pPr marL="0" indent="0">
              <a:buNone/>
            </a:pPr>
            <a:r>
              <a:rPr lang="en-US" sz="1100" i="1" dirty="0">
                <a:effectLst/>
              </a:rPr>
              <a:t>-Press Release</a:t>
            </a:r>
            <a:r>
              <a:rPr lang="en-US" sz="1100" dirty="0">
                <a:effectLst/>
              </a:rPr>
              <a:t>. SEC Emblem. (2020, December 22). https://www.sec.gov/news/press-release/2020-338. 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-Rousey, M. (2021, January 27). </a:t>
            </a:r>
            <a:r>
              <a:rPr lang="en-US" sz="1100" i="1" dirty="0">
                <a:effectLst/>
              </a:rPr>
              <a:t>Bitcoin (BTC) Price History and What Is the Future of Cryptocurrency?</a:t>
            </a:r>
            <a:r>
              <a:rPr lang="en-US" sz="1100" dirty="0">
                <a:effectLst/>
              </a:rPr>
              <a:t> Cryptocurrency News &amp; Trading Tips – Crypto Blog by </a:t>
            </a:r>
            <a:r>
              <a:rPr lang="en-US" sz="1100" dirty="0" err="1">
                <a:effectLst/>
              </a:rPr>
              <a:t>Changelly</a:t>
            </a:r>
            <a:r>
              <a:rPr lang="en-US" sz="1100" dirty="0">
                <a:effectLst/>
              </a:rPr>
              <a:t>. https://changelly.com/blog/bitcoin-btc-price-history-in-2019/. 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-</a:t>
            </a:r>
            <a:r>
              <a:rPr lang="en-US" sz="1100" dirty="0" err="1">
                <a:effectLst/>
              </a:rPr>
              <a:t>Samskarebyaha</a:t>
            </a:r>
            <a:r>
              <a:rPr lang="en-US" sz="1100" dirty="0">
                <a:effectLst/>
              </a:rPr>
              <a:t>. (1970, January 1). Eight Presidents Who Opposed A Central Bank (Federal Reserve). https://generalfraud.blogspot.com/2015/06/eight-presidents-who-opposed-central.html. 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-</a:t>
            </a:r>
            <a:r>
              <a:rPr lang="en-US" sz="1100" dirty="0" err="1">
                <a:effectLst/>
              </a:rPr>
              <a:t>Swedroe</a:t>
            </a:r>
            <a:r>
              <a:rPr lang="en-US" sz="1100" dirty="0">
                <a:effectLst/>
              </a:rPr>
              <a:t>, L. (2012, July 19). </a:t>
            </a:r>
            <a:r>
              <a:rPr lang="en-US" sz="1100" i="1" dirty="0">
                <a:effectLst/>
              </a:rPr>
              <a:t>The arguments for and against investing in gold</a:t>
            </a:r>
            <a:r>
              <a:rPr lang="en-US" sz="1100" dirty="0">
                <a:effectLst/>
              </a:rPr>
              <a:t>. CBS News. https://www.cbsnews.com/news/the-arguments-for-and-against-investing-in-gold/. </a:t>
            </a:r>
          </a:p>
          <a:p>
            <a:pPr marL="0" indent="0">
              <a:buNone/>
            </a:pPr>
            <a:endParaRPr lang="en-US" sz="1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2DA04-05B0-449A-983B-EC7E0231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Bitcoin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Gold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E673-AFE8-4F46-986D-9CF24060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39640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Differences:</a:t>
            </a:r>
          </a:p>
          <a:p>
            <a:pPr marL="0" indent="0">
              <a:buNone/>
            </a:pPr>
            <a:r>
              <a:rPr lang="en-US" sz="1800" dirty="0"/>
              <a:t>Gold</a:t>
            </a:r>
          </a:p>
          <a:p>
            <a:r>
              <a:rPr lang="en-US" sz="1600" dirty="0"/>
              <a:t>Supposed to be what the value of our current reserve currency (USD) is based on.</a:t>
            </a:r>
          </a:p>
          <a:p>
            <a:r>
              <a:rPr lang="en-US" sz="1600" dirty="0"/>
              <a:t>Historically long-standing of perceived value</a:t>
            </a:r>
          </a:p>
          <a:p>
            <a:r>
              <a:rPr lang="en-US" sz="1600" dirty="0"/>
              <a:t>Tangible</a:t>
            </a:r>
          </a:p>
          <a:p>
            <a:pPr marL="0" indent="0">
              <a:buNone/>
            </a:pPr>
            <a:r>
              <a:rPr lang="en-US" sz="1800" dirty="0"/>
              <a:t>Bitcoin</a:t>
            </a:r>
          </a:p>
          <a:p>
            <a:r>
              <a:rPr lang="en-US" sz="1600" dirty="0"/>
              <a:t>Relatively new asset class (Digitized assets)</a:t>
            </a:r>
          </a:p>
          <a:p>
            <a:r>
              <a:rPr lang="en-US" sz="1600" dirty="0"/>
              <a:t>Intangible</a:t>
            </a:r>
          </a:p>
          <a:p>
            <a:r>
              <a:rPr lang="en-US" sz="1600" dirty="0"/>
              <a:t>Only basis of value is scarcity and human emotion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10C36-E065-4AED-AB9D-5E8C7B6CC031}"/>
              </a:ext>
            </a:extLst>
          </p:cNvPr>
          <p:cNvSpPr txBox="1"/>
          <p:nvPr/>
        </p:nvSpPr>
        <p:spPr>
          <a:xfrm>
            <a:off x="6149995" y="4697506"/>
            <a:ext cx="4889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Similarities: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Fathered other currencies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Government &amp; regulatory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World-wide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Challenges the value-basis of other assets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2DA04-05B0-449A-983B-EC7E0231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Brief</a:t>
            </a:r>
            <a:br>
              <a:rPr lang="en-US" dirty="0"/>
            </a:br>
            <a:r>
              <a:rPr lang="en-US" dirty="0"/>
              <a:t>(recent) History</a:t>
            </a:r>
            <a:br>
              <a:rPr lang="en-US" dirty="0"/>
            </a:br>
            <a:r>
              <a:rPr lang="en-US" dirty="0"/>
              <a:t>of gold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E673-AFE8-4F46-986D-9CF24060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396408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Around the beginning of 1980, there was a dramatic rise and fall in the price of Gold for roughly two reasons</a:t>
            </a:r>
          </a:p>
          <a:p>
            <a:pPr marL="0" indent="0">
              <a:buNone/>
            </a:pPr>
            <a:r>
              <a:rPr lang="en-US" sz="1800" b="1" dirty="0"/>
              <a:t>Rise:</a:t>
            </a:r>
          </a:p>
          <a:p>
            <a:r>
              <a:rPr lang="en-US" sz="1600" dirty="0"/>
              <a:t>Geopolitical conflicts causing unrest</a:t>
            </a:r>
          </a:p>
          <a:p>
            <a:r>
              <a:rPr lang="en-US" sz="1600" dirty="0"/>
              <a:t>Inflation bubble (at a high of about 13%) which peaked around December of 1979</a:t>
            </a:r>
          </a:p>
          <a:p>
            <a:pPr marL="0" indent="0">
              <a:buNone/>
            </a:pPr>
            <a:r>
              <a:rPr lang="en-US" sz="1800" b="1" dirty="0"/>
              <a:t>Fall:</a:t>
            </a:r>
          </a:p>
          <a:p>
            <a:r>
              <a:rPr lang="en-US" sz="1600" dirty="0"/>
              <a:t>Fed hiked interest rates</a:t>
            </a:r>
          </a:p>
          <a:p>
            <a:r>
              <a:rPr lang="en-US" sz="1600" dirty="0"/>
              <a:t>Media warned of dramatic price correction</a:t>
            </a:r>
          </a:p>
          <a:p>
            <a:r>
              <a:rPr lang="en-US" sz="1600" dirty="0"/>
              <a:t>Fed also bailed out Wallstreet businesses</a:t>
            </a:r>
          </a:p>
          <a:p>
            <a:pPr marL="0" indent="0" algn="ctr">
              <a:buNone/>
            </a:pPr>
            <a:r>
              <a:rPr lang="en-US" sz="1600" dirty="0"/>
              <a:t>( Sound familiar at all? )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87A40-416C-435D-87EE-CFB567FEC720}"/>
              </a:ext>
            </a:extLst>
          </p:cNvPr>
          <p:cNvSpPr txBox="1"/>
          <p:nvPr/>
        </p:nvSpPr>
        <p:spPr>
          <a:xfrm>
            <a:off x="5827059" y="5558118"/>
            <a:ext cx="597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</a:t>
            </a:r>
          </a:p>
          <a:p>
            <a:r>
              <a:rPr lang="en-US" sz="1200" dirty="0">
                <a:hlinkClick r:id="rId2"/>
              </a:rPr>
              <a:t>https://seekingalpha.com/article/194587-golds-dramatic-rise-and-fall-in-1980s-why-its-important</a:t>
            </a:r>
            <a:endParaRPr lang="en-US" sz="1200" dirty="0"/>
          </a:p>
          <a:p>
            <a:r>
              <a:rPr lang="en-US" sz="1200" dirty="0"/>
              <a:t>https://www.cbsnews.com/news/the-arguments-for-and-against-investing-in-gold/</a:t>
            </a:r>
          </a:p>
        </p:txBody>
      </p:sp>
    </p:spTree>
    <p:extLst>
      <p:ext uri="{BB962C8B-B14F-4D97-AF65-F5344CB8AC3E}">
        <p14:creationId xmlns:p14="http://schemas.microsoft.com/office/powerpoint/2010/main" val="23222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2DA04-05B0-449A-983B-EC7E0231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Brief</a:t>
            </a:r>
            <a:br>
              <a:rPr lang="en-US" dirty="0"/>
            </a:br>
            <a:r>
              <a:rPr lang="en-US" dirty="0"/>
              <a:t>(recent) History</a:t>
            </a:r>
            <a:br>
              <a:rPr lang="en-US" dirty="0"/>
            </a:br>
            <a:r>
              <a:rPr lang="en-US" dirty="0"/>
              <a:t>of gold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C4EF5C-A01E-4C17-AEA3-88BD573EC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85" y="336804"/>
            <a:ext cx="4889500" cy="29021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21097-611C-4607-9690-EA204F195FC6}"/>
              </a:ext>
            </a:extLst>
          </p:cNvPr>
          <p:cNvSpPr txBox="1"/>
          <p:nvPr/>
        </p:nvSpPr>
        <p:spPr>
          <a:xfrm>
            <a:off x="6290185" y="48442"/>
            <a:ext cx="488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Price of gold 1970 - 1980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C90FC-0CA5-4F4C-B134-1B7DE271C936}"/>
              </a:ext>
            </a:extLst>
          </p:cNvPr>
          <p:cNvSpPr txBox="1"/>
          <p:nvPr/>
        </p:nvSpPr>
        <p:spPr>
          <a:xfrm>
            <a:off x="6290184" y="3342665"/>
            <a:ext cx="488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Price of gold 1980 - 1990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5E1C13-8510-4641-B9E4-893806DD2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84" y="3671050"/>
            <a:ext cx="4889500" cy="30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2DA04-05B0-449A-983B-EC7E0231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Brief</a:t>
            </a:r>
            <a:br>
              <a:rPr lang="en-US" dirty="0"/>
            </a:br>
            <a:r>
              <a:rPr lang="en-US" dirty="0"/>
              <a:t>(recent) History</a:t>
            </a:r>
            <a:br>
              <a:rPr lang="en-US" dirty="0"/>
            </a:br>
            <a:r>
              <a:rPr lang="en-US" dirty="0"/>
              <a:t>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E673-AFE8-4F46-986D-9CF24060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95" y="733425"/>
            <a:ext cx="4889480" cy="396408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Around the beginning of 2018, there was a dramatic rise and fall in the price of BTC and then again in 2020 for roughly 3 similar reasons</a:t>
            </a:r>
          </a:p>
          <a:p>
            <a:pPr marL="0" indent="0">
              <a:buNone/>
            </a:pPr>
            <a:r>
              <a:rPr lang="en-US" sz="1800" b="1" dirty="0"/>
              <a:t>Rise:</a:t>
            </a:r>
          </a:p>
          <a:p>
            <a:r>
              <a:rPr lang="en-US" sz="1600" dirty="0"/>
              <a:t>Corona Virus (as opposed to war during the time-period of our gold analysis)</a:t>
            </a:r>
          </a:p>
          <a:p>
            <a:r>
              <a:rPr lang="en-US" sz="1600" dirty="0"/>
              <a:t>Geopolitical conflicts causing unrest</a:t>
            </a:r>
          </a:p>
          <a:p>
            <a:r>
              <a:rPr lang="en-US" sz="1600" dirty="0"/>
              <a:t>Inflation bubble </a:t>
            </a:r>
          </a:p>
          <a:p>
            <a:pPr marL="0" indent="0">
              <a:buNone/>
            </a:pPr>
            <a:r>
              <a:rPr lang="en-US" sz="1800" b="1" dirty="0"/>
              <a:t>Fall:</a:t>
            </a:r>
          </a:p>
          <a:p>
            <a:r>
              <a:rPr lang="en-US" sz="1600" dirty="0"/>
              <a:t>Media smear-campaign</a:t>
            </a:r>
          </a:p>
          <a:p>
            <a:r>
              <a:rPr lang="en-US" sz="1600" dirty="0"/>
              <a:t>Regulation concerns (attention from the SEC)</a:t>
            </a:r>
          </a:p>
          <a:p>
            <a:r>
              <a:rPr lang="en-US" sz="1600" dirty="0"/>
              <a:t>Hacks and other security concerns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87A40-416C-435D-87EE-CFB567FEC720}"/>
              </a:ext>
            </a:extLst>
          </p:cNvPr>
          <p:cNvSpPr txBox="1"/>
          <p:nvPr/>
        </p:nvSpPr>
        <p:spPr>
          <a:xfrm>
            <a:off x="5827059" y="5558118"/>
            <a:ext cx="597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</a:t>
            </a:r>
          </a:p>
          <a:p>
            <a:r>
              <a:rPr lang="en-US" sz="1200" dirty="0">
                <a:hlinkClick r:id="rId2"/>
              </a:rPr>
              <a:t>https://en.bitcoinwiki.org/wiki/Bitcoin_history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https://changelly.com/blog/bitcoin-btc-price-history-in-2019/</a:t>
            </a:r>
            <a:endParaRPr lang="en-US" sz="1200" dirty="0"/>
          </a:p>
          <a:p>
            <a:r>
              <a:rPr lang="en-US" sz="1200" dirty="0"/>
              <a:t>https://www.sec.gov/news/press-release/2020-338</a:t>
            </a:r>
          </a:p>
        </p:txBody>
      </p:sp>
    </p:spTree>
    <p:extLst>
      <p:ext uri="{BB962C8B-B14F-4D97-AF65-F5344CB8AC3E}">
        <p14:creationId xmlns:p14="http://schemas.microsoft.com/office/powerpoint/2010/main" val="26356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5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2DA04-05B0-449A-983B-EC7E0231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 Brief</a:t>
            </a:r>
            <a:br>
              <a:rPr lang="en-US" sz="1600" dirty="0"/>
            </a:br>
            <a:r>
              <a:rPr lang="en-US" sz="1600" dirty="0"/>
              <a:t>(recent) History</a:t>
            </a:r>
            <a:br>
              <a:rPr lang="en-US" sz="1600" dirty="0"/>
            </a:br>
            <a:r>
              <a:rPr lang="en-US" sz="1600" dirty="0"/>
              <a:t>of Bitcoin</a:t>
            </a:r>
            <a:br>
              <a:rPr lang="en-US" sz="700" dirty="0"/>
            </a:br>
            <a:br>
              <a:rPr lang="en-US" sz="700" dirty="0"/>
            </a:br>
            <a:r>
              <a:rPr lang="en-US" sz="700" dirty="0"/>
              <a:t>Continued</a:t>
            </a:r>
          </a:p>
        </p:txBody>
      </p:sp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D4B43FCD-5451-46DE-8B2E-74E3CB2B8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41" y="2390043"/>
            <a:ext cx="8671518" cy="342524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3925-3983-4AA7-8895-8B1829CF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the price trend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5F949-813B-4BD2-8579-56806D3F1E66}"/>
              </a:ext>
            </a:extLst>
          </p:cNvPr>
          <p:cNvSpPr txBox="1"/>
          <p:nvPr/>
        </p:nvSpPr>
        <p:spPr>
          <a:xfrm>
            <a:off x="2752164" y="2268071"/>
            <a:ext cx="6687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&lt;iframe width="800" height="836" </a:t>
            </a:r>
            <a:r>
              <a:rPr lang="en-US" dirty="0" err="1"/>
              <a:t>src</a:t>
            </a:r>
            <a:r>
              <a:rPr lang="en-US" dirty="0"/>
              <a:t>="https://app.powerbi.com/</a:t>
            </a:r>
            <a:r>
              <a:rPr lang="en-US" dirty="0" err="1"/>
              <a:t>view?r</a:t>
            </a:r>
            <a:r>
              <a:rPr lang="en-US" dirty="0"/>
              <a:t>=eyJrIjoiMTgyMTdmZjEtMzI3YS00MDA4LTg1ODEtZDc5YTM3MTYzNGQ0IiwidCI6IjY3NGQzZTZjLTQ1ZjctNDJlOS05MzhjLWZjZDAxZTNmZjU3YyJ9" frameborder="0" </a:t>
            </a:r>
            <a:r>
              <a:rPr lang="en-US" dirty="0" err="1"/>
              <a:t>allowFullScreen</a:t>
            </a:r>
            <a:r>
              <a:rPr lang="en-US" dirty="0"/>
              <a:t>="true"&gt;&lt;/iframe&gt;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8DFE72-CEA7-4B31-BA59-99E12F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0" y="113048"/>
            <a:ext cx="11624253" cy="66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9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8C8D-CC2F-4FCC-912A-AE1C47B4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3429000"/>
            <a:ext cx="7601446" cy="17570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So why would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“the powers that be”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want to scare public funds out of promising asset classes and commodities?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In other words: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>manipulate the market?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5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19EC06-95FA-4182-A069-1FA626C7A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EB1A4A-D79A-42CF-8F0E-83C097672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40FED-C3CA-4923-903A-497E1C4E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1"/>
            <a:ext cx="10017455" cy="121602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420B-064D-436C-9437-7B0FC9FD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649507"/>
            <a:ext cx="9880979" cy="37920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Rothschild Family and the Napoleonic Wars:</a:t>
            </a:r>
          </a:p>
          <a:p>
            <a:pPr>
              <a:buFontTx/>
              <a:buChar char="-"/>
            </a:pPr>
            <a:r>
              <a:rPr lang="en-US" sz="1800" dirty="0"/>
              <a:t>Not only did the Rothschilds serve as a primary source of funding for the war, when the key battle of Waterloo was fought and won, he spread the rumor that Napoleon had won instead</a:t>
            </a:r>
          </a:p>
          <a:p>
            <a:pPr>
              <a:buFontTx/>
              <a:buChar char="-"/>
            </a:pPr>
            <a:r>
              <a:rPr lang="en-US" sz="1800" dirty="0"/>
              <a:t>Why, you ask?</a:t>
            </a:r>
          </a:p>
          <a:p>
            <a:pPr>
              <a:buFontTx/>
              <a:buChar char="-"/>
            </a:pPr>
            <a:r>
              <a:rPr lang="en-US" sz="1800" dirty="0"/>
              <a:t>The panic lead the stock market to crash</a:t>
            </a:r>
          </a:p>
          <a:p>
            <a:pPr>
              <a:buFontTx/>
              <a:buChar char="-"/>
            </a:pPr>
            <a:r>
              <a:rPr lang="en-US" sz="1800" dirty="0"/>
              <a:t>And then Rothschild bought up nearly the entirety of the British economy for pennies on the pound</a:t>
            </a:r>
          </a:p>
          <a:p>
            <a:pPr>
              <a:buFontTx/>
              <a:buChar char="-"/>
            </a:pPr>
            <a:r>
              <a:rPr lang="en-US" sz="1800" dirty="0"/>
              <a:t>Upon hearing of the victory that the Rothschild-funded forces had over Napoleon, the stock market soared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10AE9-CE12-4B4B-9730-9786950019DD}"/>
              </a:ext>
            </a:extLst>
          </p:cNvPr>
          <p:cNvSpPr txBox="1"/>
          <p:nvPr/>
        </p:nvSpPr>
        <p:spPr>
          <a:xfrm>
            <a:off x="124091" y="5441577"/>
            <a:ext cx="11458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</a:p>
          <a:p>
            <a:r>
              <a:rPr lang="en-US" dirty="0">
                <a:hlinkClick r:id="rId2"/>
              </a:rPr>
              <a:t>https://napoleonbonapartepodcast.com/2006/11/09/the-rothschild-family-and-the-napoleonic-wars/</a:t>
            </a:r>
            <a:endParaRPr lang="en-US" dirty="0"/>
          </a:p>
          <a:p>
            <a:r>
              <a:rPr lang="en-US" dirty="0"/>
              <a:t>https://www.grunge.com/363140/how-the-rothschild-family-really-got-so-rich/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2514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3F3F0"/>
      </a:lt2>
      <a:accent1>
        <a:srgbClr val="542FE7"/>
      </a:accent1>
      <a:accent2>
        <a:srgbClr val="1740D5"/>
      </a:accent2>
      <a:accent3>
        <a:srgbClr val="29A1E7"/>
      </a:accent3>
      <a:accent4>
        <a:srgbClr val="15C0B7"/>
      </a:accent4>
      <a:accent5>
        <a:srgbClr val="23C67A"/>
      </a:accent5>
      <a:accent6>
        <a:srgbClr val="16C72A"/>
      </a:accent6>
      <a:hlink>
        <a:srgbClr val="349D7D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974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Bembo</vt:lpstr>
      <vt:lpstr>ArchiveVTI</vt:lpstr>
      <vt:lpstr>Currency Conspiracy</vt:lpstr>
      <vt:lpstr>Bitcoin &amp; Gold</vt:lpstr>
      <vt:lpstr>a Brief (recent) History of gold</vt:lpstr>
      <vt:lpstr>A Brief (recent) History of gold  Continued</vt:lpstr>
      <vt:lpstr>a Brief (recent) History of Bitcoin</vt:lpstr>
      <vt:lpstr>a Brief (recent) History of Bitcoin  Continued</vt:lpstr>
      <vt:lpstr>Comparing the price trend</vt:lpstr>
      <vt:lpstr>So why would  “the powers that be”  want to scare public funds out of promising asset classes and commodities?  In other words: manipulate the market?</vt:lpstr>
      <vt:lpstr>Example</vt:lpstr>
      <vt:lpstr>In 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Reset Conspiracy</dc:title>
  <dc:creator>blake donahoo</dc:creator>
  <cp:lastModifiedBy>blake donahoo</cp:lastModifiedBy>
  <cp:revision>25</cp:revision>
  <dcterms:created xsi:type="dcterms:W3CDTF">2021-05-31T19:53:15Z</dcterms:created>
  <dcterms:modified xsi:type="dcterms:W3CDTF">2021-06-01T02:43:51Z</dcterms:modified>
</cp:coreProperties>
</file>