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1213-06FC-40D9-AE0A-D22C27007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84BE5-F778-482A-853E-B2F4F02C7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5C6B-37BC-4338-AE03-2C53B2B1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18F3-1A26-4406-A4BF-812BF42E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4F6A-E67F-4803-B5EF-72D4E0C2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6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59-32E7-40E5-9A5D-DEF5FCCD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9FE23-F133-4AA2-9E18-B7902E655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9DF9-8BB7-4A88-BD63-7610C411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02088-EA4B-4F4D-A3C2-03FB316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9F397-15C1-48A7-8792-151FF099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4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A123-1AAE-477F-8329-993C4180C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AAF09-A4E6-4759-9B83-E4087F43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7BEE-A5FC-48F5-BBD4-49B0328C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CE62E-A247-4A9C-904B-A9BE9B04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C18A-2166-4A6F-8A56-412EC8B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5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E9-4961-416C-9919-A14238A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1085-5D33-45AF-A3E0-04AC6C93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20B8-037B-4D29-9D3A-633C63BF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3BD9-7EC7-4B97-9B45-850FAD06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D351-88B4-40F4-86D3-BB0BCC59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7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F852-8546-4EF2-96F8-CB0FA8E3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255CD-6110-4E26-B80F-B61B0F454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7097-360B-4842-A585-3662AF00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E6A83-41BC-4A52-8AAF-46C8BA19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A0D7-B2AA-425A-8E77-5807CD37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8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245-4697-4C6E-ABDF-2BB19468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91B1-2727-4DE4-8E03-E80B49B98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0CD05-DB18-4F08-A501-D461E77AE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AB42-7819-432A-AF64-8B1B0377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9D043-E861-48AF-A005-97FB4286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875C3-2C81-4F87-BBA2-DBFE27A6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1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8FEA-71CC-45C2-9CF3-70CC7D10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41EC1-7FF1-4EFC-B41F-2762EA79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F4E3A-C391-4F27-AE15-190869FB2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1213C-93BD-48AF-A9C3-E2ECE24A4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28DA6-11F4-440F-B2F9-A880DFADE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C00C3-C073-4A0C-A1FC-5DE6A1BB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A9D02-ADAA-4440-9A86-4D861489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8C2FA-A17B-4B8D-834B-2019DF01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9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D60F-2972-4490-B34C-A5E2CFA1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FB5D2-E5F9-4AD2-81F8-C7F8F568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D3275-7E5F-40E0-AF1D-A7C28E13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9C67F-9141-4F18-881F-6A7608B3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BA1E6-B2A5-46EB-9F7C-7E4D36C0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F6ADC-1D4E-4CE8-8D0D-BBFFCFB1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193A7-D67F-436E-B50B-BC5DFFBC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B034-2E9A-4C77-993A-563480E8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77DB-627F-42F9-9018-E44C8E6E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04DAC-88AD-44F9-959D-DE3F51725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270D4-31B4-4E30-BEEC-7FB85904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0337-D1E7-45D5-9881-43F0343A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7B719-8F7A-47F7-98A5-2153A7CA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2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B002-7F46-42DF-B504-3A77D1B6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02D84-6EBA-4839-A79D-AC4A684A4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96C67-FBB6-4DCA-B7A2-C12FAC72E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21034-DAB9-4DAA-BBF3-D38ED4A8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92387-8535-48B1-BABF-476FA03D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71E1C-BBE1-4FB8-8347-7413FE2D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9B36B-3DB1-4842-96D7-4CE1C307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2ADE-059A-4D4A-AC7A-E8931F77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34A0-557E-452E-9BB0-AD8322FDD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81E3-5C1A-4A48-9111-09CB9286310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6EFAC-44A7-4962-A3D2-95D6764DF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3D54-E11A-4E69-BC7F-DE0FF201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7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908B-B179-478C-9BF0-69A92EB5C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6469"/>
            <a:ext cx="9144000" cy="1633493"/>
          </a:xfrm>
        </p:spPr>
        <p:txBody>
          <a:bodyPr>
            <a:normAutofit fontScale="90000"/>
          </a:bodyPr>
          <a:lstStyle/>
          <a:p>
            <a:r>
              <a:rPr lang="en-US" dirty="0"/>
              <a:t>Do Internal Factors or Market Conditions increase a counterparties likelihood of default?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85C0-0868-4571-8E72-BEDCA6696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8664"/>
            <a:ext cx="9144000" cy="729136"/>
          </a:xfrm>
        </p:spPr>
        <p:txBody>
          <a:bodyPr/>
          <a:lstStyle/>
          <a:p>
            <a:r>
              <a:rPr lang="en-US" dirty="0"/>
              <a:t>James Rogers</a:t>
            </a:r>
          </a:p>
        </p:txBody>
      </p:sp>
    </p:spTree>
    <p:extLst>
      <p:ext uri="{BB962C8B-B14F-4D97-AF65-F5344CB8AC3E}">
        <p14:creationId xmlns:p14="http://schemas.microsoft.com/office/powerpoint/2010/main" val="207323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9EF8-016F-4745-9E9D-6D997392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count = </a:t>
            </a:r>
            <a:r>
              <a:rPr lang="en-US" sz="2000" dirty="0" err="1"/>
              <a:t>main_df</a:t>
            </a:r>
            <a:r>
              <a:rPr lang="en-US" sz="2000" dirty="0"/>
              <a:t>["</a:t>
            </a:r>
            <a:r>
              <a:rPr lang="en-US" sz="2000" dirty="0" err="1"/>
              <a:t>state_orig_time</a:t>
            </a:r>
            <a:r>
              <a:rPr lang="en-US" sz="2000" dirty="0"/>
              <a:t>"].</a:t>
            </a:r>
            <a:r>
              <a:rPr lang="en-US" sz="2000" dirty="0" err="1"/>
              <a:t>value_counts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count</a:t>
            </a:r>
            <a:br>
              <a:rPr lang="en-US" sz="2000" dirty="0"/>
            </a:br>
            <a:r>
              <a:rPr lang="en-US" sz="2000" dirty="0" err="1"/>
              <a:t>count.plot</a:t>
            </a:r>
            <a:r>
              <a:rPr lang="en-US" sz="2000" dirty="0"/>
              <a:t>(kind="bar", </a:t>
            </a:r>
            <a:r>
              <a:rPr lang="en-US" sz="2000" dirty="0" err="1"/>
              <a:t>figsize</a:t>
            </a:r>
            <a:r>
              <a:rPr lang="en-US" sz="2000" dirty="0"/>
              <a:t>=(10,10))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73D8C6-F754-4528-8D03-D799362EA3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466" y="1825625"/>
            <a:ext cx="79262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6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44C9-F70E-4F37-B8EF-CCDD135B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4353-1BC3-44D9-AD24-46FFA3AB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/>
              <a:t>C</a:t>
            </a:r>
            <a:r>
              <a:rPr lang="en-US" sz="2400" b="1" i="0" dirty="0">
                <a:effectLst/>
              </a:rPr>
              <a:t>ounterparty: </a:t>
            </a:r>
            <a:r>
              <a:rPr lang="en-US" sz="2400" i="0" dirty="0">
                <a:effectLst/>
              </a:rPr>
              <a:t>T</a:t>
            </a:r>
            <a:r>
              <a:rPr lang="en-US" sz="2400" b="0" i="0" dirty="0">
                <a:effectLst/>
              </a:rPr>
              <a:t>he other party that participates in a financial transaction, and every transaction must have a counterparty in order for the transaction to go through.</a:t>
            </a:r>
          </a:p>
          <a:p>
            <a:r>
              <a:rPr lang="en-US" sz="2400" b="1" dirty="0"/>
              <a:t>Exposure: </a:t>
            </a:r>
            <a:r>
              <a:rPr lang="en-US" sz="2400" dirty="0"/>
              <a:t>The measurement of the maximum potential loss to a lender if the borrower defaults on payment. It is a calculated risk to doing business as a bank.</a:t>
            </a:r>
          </a:p>
          <a:p>
            <a:r>
              <a:rPr lang="en-US" sz="2400" b="1" i="0" dirty="0">
                <a:effectLst/>
              </a:rPr>
              <a:t>PD (Probability of Default): </a:t>
            </a:r>
            <a:r>
              <a:rPr lang="en-US" sz="2400" i="0" dirty="0">
                <a:effectLst/>
              </a:rPr>
              <a:t>U</a:t>
            </a:r>
            <a:r>
              <a:rPr lang="en-US" sz="2400" b="0" i="0" dirty="0">
                <a:effectLst/>
              </a:rPr>
              <a:t>sed by larger institutions to calculate their expected loss.  A PD is assigned to a specific risk measure and represents the likelihood of default as a percentage.</a:t>
            </a:r>
            <a:endParaRPr lang="en-US" sz="2400" dirty="0"/>
          </a:p>
          <a:p>
            <a:r>
              <a:rPr lang="en-US" sz="2400" b="1" i="0" dirty="0">
                <a:effectLst/>
              </a:rPr>
              <a:t>Loss given default (LGD): </a:t>
            </a:r>
            <a:r>
              <a:rPr lang="en-US" sz="2400" i="0" dirty="0">
                <a:effectLst/>
              </a:rPr>
              <a:t>T</a:t>
            </a:r>
            <a:r>
              <a:rPr lang="en-US" sz="2400" b="0" i="0" dirty="0">
                <a:effectLst/>
              </a:rPr>
              <a:t>he amount of money a bank or other financial institution loses when a borrower defaults on a loan, depicted as a percentage of total exposure at the time of default.</a:t>
            </a:r>
          </a:p>
          <a:p>
            <a:r>
              <a:rPr lang="en-US" sz="2400" b="1" dirty="0"/>
              <a:t>Recovery Rate:  </a:t>
            </a:r>
            <a:r>
              <a:rPr lang="en-US" sz="2400" dirty="0"/>
              <a:t>The extent to which principal and accrued interest on defaulted debt can be recovered, expressed as a percentage of face value.</a:t>
            </a:r>
          </a:p>
        </p:txBody>
      </p:sp>
    </p:spTree>
    <p:extLst>
      <p:ext uri="{BB962C8B-B14F-4D97-AF65-F5344CB8AC3E}">
        <p14:creationId xmlns:p14="http://schemas.microsoft.com/office/powerpoint/2010/main" val="370745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608C-E353-41F5-ACC6-95C90E94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B47A-5744-48C5-9E3B-A1D7FD5C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452"/>
            <a:ext cx="10515600" cy="48634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&amp; Clean Data</a:t>
            </a:r>
          </a:p>
          <a:p>
            <a:pPr lvl="1"/>
            <a:r>
              <a:rPr lang="en-US" dirty="0"/>
              <a:t>https://www.listendata.com/2019/08/datasets-for-credit-risk-modeling.html</a:t>
            </a:r>
          </a:p>
          <a:p>
            <a:r>
              <a:rPr lang="en-US" dirty="0"/>
              <a:t>Join datasets and create a schema</a:t>
            </a:r>
          </a:p>
          <a:p>
            <a:r>
              <a:rPr lang="en-US" dirty="0"/>
              <a:t>Create credit risk model to identify why counterparties default on their obligations</a:t>
            </a:r>
          </a:p>
          <a:p>
            <a:pPr lvl="1"/>
            <a:r>
              <a:rPr lang="en-US" dirty="0"/>
              <a:t>Compare counterparties likelihood of repayment vs. internal factors</a:t>
            </a:r>
          </a:p>
          <a:p>
            <a:pPr lvl="1"/>
            <a:r>
              <a:rPr lang="en-US" dirty="0"/>
              <a:t>Compare counterparties likelihood of repayment vs. market conditions</a:t>
            </a:r>
          </a:p>
          <a:p>
            <a:pPr lvl="1"/>
            <a:r>
              <a:rPr lang="en-US" dirty="0"/>
              <a:t>Predict a counterparties PD based on the data</a:t>
            </a:r>
          </a:p>
          <a:p>
            <a:r>
              <a:rPr lang="en-US" dirty="0"/>
              <a:t>Compute the Recovery Rate relative to total exposure</a:t>
            </a:r>
          </a:p>
          <a:p>
            <a:r>
              <a:rPr lang="en-US" dirty="0"/>
              <a:t>Compute the LGD relative to exposure at the point of default</a:t>
            </a:r>
          </a:p>
          <a:p>
            <a:r>
              <a:rPr lang="en-US" dirty="0"/>
              <a:t>Create supporting code to manipulate data</a:t>
            </a:r>
          </a:p>
          <a:p>
            <a:r>
              <a:rPr lang="en-US" dirty="0"/>
              <a:t>Create visuals to highlight trends and findings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BF54-B303-455C-975A-7BF55572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730A-4768-4082-BB43-AE5F36E19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Microsoft Excel</a:t>
            </a:r>
          </a:p>
          <a:p>
            <a:r>
              <a:rPr lang="en-US" dirty="0"/>
              <a:t>Microsoft Power Platform</a:t>
            </a:r>
          </a:p>
          <a:p>
            <a:r>
              <a:rPr lang="en-US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5891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C29A-6253-4958-9429-98FF0234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BEFC-BAC0-469B-8C5B-A355537E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Rows of data: 68,178</a:t>
            </a:r>
          </a:p>
          <a:p>
            <a:r>
              <a:rPr lang="en-US" dirty="0"/>
              <a:t>Total Counterparties: 5000</a:t>
            </a:r>
          </a:p>
          <a:p>
            <a:r>
              <a:rPr lang="en-US" dirty="0"/>
              <a:t>Lenders total exposure:  $15,223,004,174</a:t>
            </a:r>
          </a:p>
          <a:p>
            <a:r>
              <a:rPr lang="en-US" dirty="0"/>
              <a:t>Average exposure per counterparty:  $3,044,600</a:t>
            </a:r>
          </a:p>
          <a:p>
            <a:r>
              <a:rPr lang="en-US" dirty="0"/>
              <a:t>Average FICO score: 673.36</a:t>
            </a:r>
          </a:p>
          <a:p>
            <a:r>
              <a:rPr lang="en-US" dirty="0"/>
              <a:t>State or Territories represented: 52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5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E75C-1FCD-447A-A32C-EBFF30E5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 and Merge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6E2A4-D67F-47C2-99B5-D91E4A358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920" y="2282251"/>
            <a:ext cx="10242168" cy="1189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2B025-B927-49C0-881C-4F0F6964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61" y="3626533"/>
            <a:ext cx="10284081" cy="8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5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4805-EFA7-40A6-A9EA-47564B51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Duplicates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E8BAF-E53D-4B57-BE2A-1D9135881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708" y="1974198"/>
            <a:ext cx="9510584" cy="4054191"/>
          </a:xfrm>
        </p:spPr>
      </p:pic>
    </p:spTree>
    <p:extLst>
      <p:ext uri="{BB962C8B-B14F-4D97-AF65-F5344CB8AC3E}">
        <p14:creationId xmlns:p14="http://schemas.microsoft.com/office/powerpoint/2010/main" val="232689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AAEA-D502-446B-940D-45B09413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count = </a:t>
            </a:r>
            <a:r>
              <a:rPr lang="en-US" sz="2000" dirty="0" err="1"/>
              <a:t>main_df</a:t>
            </a:r>
            <a:r>
              <a:rPr lang="en-US" sz="2000" dirty="0"/>
              <a:t>["</a:t>
            </a:r>
            <a:r>
              <a:rPr lang="en-US" sz="2000" dirty="0" err="1"/>
              <a:t>status_time</a:t>
            </a:r>
            <a:r>
              <a:rPr lang="en-US" sz="2000" dirty="0"/>
              <a:t>"].</a:t>
            </a:r>
            <a:r>
              <a:rPr lang="en-US" sz="2000" dirty="0" err="1"/>
              <a:t>value_counts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count</a:t>
            </a:r>
            <a:br>
              <a:rPr lang="en-US" sz="2000" dirty="0"/>
            </a:br>
            <a:r>
              <a:rPr lang="en-US" sz="2000" dirty="0" err="1"/>
              <a:t>count.plot</a:t>
            </a:r>
            <a:r>
              <a:rPr lang="en-US" sz="2000" dirty="0"/>
              <a:t>(kind="bar")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B976F9C-4B28-408D-862B-5F9C563FCF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169" y="2426135"/>
            <a:ext cx="6955507" cy="401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4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B028-E01F-47E1-BCAC-B87BBDBD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main_df</a:t>
            </a:r>
            <a:r>
              <a:rPr lang="en-US" sz="2000" dirty="0"/>
              <a:t>["</a:t>
            </a:r>
            <a:r>
              <a:rPr lang="en-US" sz="2000" dirty="0" err="1"/>
              <a:t>hpi_time</a:t>
            </a:r>
            <a:r>
              <a:rPr lang="en-US" sz="2000" dirty="0"/>
              <a:t>"].plot(kind="hist")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A34271-137F-4A6C-816A-87025D9192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41" y="2400729"/>
            <a:ext cx="7375871" cy="42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8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7257</TotalTime>
  <Words>390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 Internal Factors or Market Conditions increase a counterparties likelihood of default?</vt:lpstr>
      <vt:lpstr>Key Terms</vt:lpstr>
      <vt:lpstr>Objectives</vt:lpstr>
      <vt:lpstr>Technologies </vt:lpstr>
      <vt:lpstr>Data Set</vt:lpstr>
      <vt:lpstr>Data Load and Merge</vt:lpstr>
      <vt:lpstr>Removing Duplicates</vt:lpstr>
      <vt:lpstr>count = main_df["status_time"].value_counts() count count.plot(kind="bar")</vt:lpstr>
      <vt:lpstr>main_df["hpi_time"].plot(kind="hist")</vt:lpstr>
      <vt:lpstr>count = main_df["state_orig_time"].value_counts() count count.plot(kind="bar", figsize=(10,10))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of Default Analysis</dc:title>
  <dc:creator>James Rogers</dc:creator>
  <cp:lastModifiedBy>James Rogers</cp:lastModifiedBy>
  <cp:revision>20</cp:revision>
  <dcterms:created xsi:type="dcterms:W3CDTF">2021-05-28T17:50:12Z</dcterms:created>
  <dcterms:modified xsi:type="dcterms:W3CDTF">2021-06-11T19:07:50Z</dcterms:modified>
</cp:coreProperties>
</file>