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BAB4B-7FCC-4BDF-A548-75A33B01F8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B1B6E0-911D-4E78-BC1D-49324BB365B8}">
      <dgm:prSet/>
      <dgm:spPr/>
      <dgm:t>
        <a:bodyPr/>
        <a:lstStyle/>
        <a:p>
          <a:r>
            <a:rPr lang="en-US"/>
            <a:t>Explore data further (identify data story)</a:t>
          </a:r>
        </a:p>
      </dgm:t>
    </dgm:pt>
    <dgm:pt modelId="{E50E17A4-5FAD-4EDF-9DCB-81B946F8B021}" type="parTrans" cxnId="{D31015B7-04C5-4252-8FC9-E05A14B0C609}">
      <dgm:prSet/>
      <dgm:spPr/>
      <dgm:t>
        <a:bodyPr/>
        <a:lstStyle/>
        <a:p>
          <a:endParaRPr lang="en-US"/>
        </a:p>
      </dgm:t>
    </dgm:pt>
    <dgm:pt modelId="{47010D84-4086-4349-BD93-551C8792EF64}" type="sibTrans" cxnId="{D31015B7-04C5-4252-8FC9-E05A14B0C609}">
      <dgm:prSet/>
      <dgm:spPr/>
      <dgm:t>
        <a:bodyPr/>
        <a:lstStyle/>
        <a:p>
          <a:endParaRPr lang="en-US"/>
        </a:p>
      </dgm:t>
    </dgm:pt>
    <dgm:pt modelId="{3BFCA093-33AF-4D13-8657-66668F987528}">
      <dgm:prSet/>
      <dgm:spPr/>
      <dgm:t>
        <a:bodyPr/>
        <a:lstStyle/>
        <a:p>
          <a:r>
            <a:rPr lang="en-US" dirty="0"/>
            <a:t>Narrow down to specific question(s) – possibly expand more attributes and reduce instances (columns and rows)</a:t>
          </a:r>
        </a:p>
      </dgm:t>
    </dgm:pt>
    <dgm:pt modelId="{322C6B2A-7F13-4A0B-9C50-7B85A134B609}" type="parTrans" cxnId="{6EB20B79-8ED9-4889-B2F6-A2B009E4DA34}">
      <dgm:prSet/>
      <dgm:spPr/>
      <dgm:t>
        <a:bodyPr/>
        <a:lstStyle/>
        <a:p>
          <a:endParaRPr lang="en-US"/>
        </a:p>
      </dgm:t>
    </dgm:pt>
    <dgm:pt modelId="{57CAA2E4-01B1-4DE4-BAB5-6D8491EE0EE2}" type="sibTrans" cxnId="{6EB20B79-8ED9-4889-B2F6-A2B009E4DA34}">
      <dgm:prSet/>
      <dgm:spPr/>
      <dgm:t>
        <a:bodyPr/>
        <a:lstStyle/>
        <a:p>
          <a:endParaRPr lang="en-US"/>
        </a:p>
      </dgm:t>
    </dgm:pt>
    <dgm:pt modelId="{62D04096-0064-40F2-8D1E-5785E6F2F905}">
      <dgm:prSet/>
      <dgm:spPr/>
      <dgm:t>
        <a:bodyPr/>
        <a:lstStyle/>
        <a:p>
          <a:r>
            <a:rPr lang="en-US"/>
            <a:t>Integrate other independent data linked to any attribute of existing dataset e.g. weather, labor etc.</a:t>
          </a:r>
        </a:p>
      </dgm:t>
    </dgm:pt>
    <dgm:pt modelId="{678A88D4-CD8B-4043-9489-BF8C984ACEC1}" type="parTrans" cxnId="{3F3ADAB9-AA33-4A25-A5AE-885391F623E1}">
      <dgm:prSet/>
      <dgm:spPr/>
      <dgm:t>
        <a:bodyPr/>
        <a:lstStyle/>
        <a:p>
          <a:endParaRPr lang="en-US"/>
        </a:p>
      </dgm:t>
    </dgm:pt>
    <dgm:pt modelId="{7245EEF0-A976-4216-BE45-8387C8DEAB84}" type="sibTrans" cxnId="{3F3ADAB9-AA33-4A25-A5AE-885391F623E1}">
      <dgm:prSet/>
      <dgm:spPr/>
      <dgm:t>
        <a:bodyPr/>
        <a:lstStyle/>
        <a:p>
          <a:endParaRPr lang="en-US"/>
        </a:p>
      </dgm:t>
    </dgm:pt>
    <dgm:pt modelId="{57017507-C952-4521-B59A-DBA38AE86170}" type="pres">
      <dgm:prSet presAssocID="{175BAB4B-7FCC-4BDF-A548-75A33B01F89C}" presName="root" presStyleCnt="0">
        <dgm:presLayoutVars>
          <dgm:dir/>
          <dgm:resizeHandles val="exact"/>
        </dgm:presLayoutVars>
      </dgm:prSet>
      <dgm:spPr/>
    </dgm:pt>
    <dgm:pt modelId="{720524D1-5A16-40AA-9C49-B38C0396004A}" type="pres">
      <dgm:prSet presAssocID="{3BB1B6E0-911D-4E78-BC1D-49324BB365B8}" presName="compNode" presStyleCnt="0"/>
      <dgm:spPr/>
    </dgm:pt>
    <dgm:pt modelId="{85282CC7-A787-4E3B-946E-AE0920C75F5B}" type="pres">
      <dgm:prSet presAssocID="{3BB1B6E0-911D-4E78-BC1D-49324BB365B8}" presName="bgRect" presStyleLbl="bgShp" presStyleIdx="0" presStyleCnt="3"/>
      <dgm:spPr/>
    </dgm:pt>
    <dgm:pt modelId="{A0598C66-AAEB-4525-9ECD-8303D67600EC}" type="pres">
      <dgm:prSet presAssocID="{3BB1B6E0-911D-4E78-BC1D-49324BB36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16D9297-02F9-44F0-ACD2-73FB26656DBF}" type="pres">
      <dgm:prSet presAssocID="{3BB1B6E0-911D-4E78-BC1D-49324BB365B8}" presName="spaceRect" presStyleCnt="0"/>
      <dgm:spPr/>
    </dgm:pt>
    <dgm:pt modelId="{89B498D5-8A9F-495F-B24B-81927CA49B4B}" type="pres">
      <dgm:prSet presAssocID="{3BB1B6E0-911D-4E78-BC1D-49324BB365B8}" presName="parTx" presStyleLbl="revTx" presStyleIdx="0" presStyleCnt="3">
        <dgm:presLayoutVars>
          <dgm:chMax val="0"/>
          <dgm:chPref val="0"/>
        </dgm:presLayoutVars>
      </dgm:prSet>
      <dgm:spPr/>
    </dgm:pt>
    <dgm:pt modelId="{93F94D2E-C21C-44C6-934F-9BF18A257B4D}" type="pres">
      <dgm:prSet presAssocID="{47010D84-4086-4349-BD93-551C8792EF64}" presName="sibTrans" presStyleCnt="0"/>
      <dgm:spPr/>
    </dgm:pt>
    <dgm:pt modelId="{CC53D648-105E-486D-A4E6-F466E54341BB}" type="pres">
      <dgm:prSet presAssocID="{3BFCA093-33AF-4D13-8657-66668F987528}" presName="compNode" presStyleCnt="0"/>
      <dgm:spPr/>
    </dgm:pt>
    <dgm:pt modelId="{CCA322AA-03D0-437B-9316-EBF3CC588F60}" type="pres">
      <dgm:prSet presAssocID="{3BFCA093-33AF-4D13-8657-66668F987528}" presName="bgRect" presStyleLbl="bgShp" presStyleIdx="1" presStyleCnt="3"/>
      <dgm:spPr/>
    </dgm:pt>
    <dgm:pt modelId="{5D537140-81F5-45F9-89E9-306C556AFFD4}" type="pres">
      <dgm:prSet presAssocID="{3BFCA093-33AF-4D13-8657-66668F987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76FBD8E-74F0-4A8C-8211-6C90F24F4055}" type="pres">
      <dgm:prSet presAssocID="{3BFCA093-33AF-4D13-8657-66668F987528}" presName="spaceRect" presStyleCnt="0"/>
      <dgm:spPr/>
    </dgm:pt>
    <dgm:pt modelId="{BCBB2798-4073-4D50-9AC8-A68E36A66F0E}" type="pres">
      <dgm:prSet presAssocID="{3BFCA093-33AF-4D13-8657-66668F987528}" presName="parTx" presStyleLbl="revTx" presStyleIdx="1" presStyleCnt="3">
        <dgm:presLayoutVars>
          <dgm:chMax val="0"/>
          <dgm:chPref val="0"/>
        </dgm:presLayoutVars>
      </dgm:prSet>
      <dgm:spPr/>
    </dgm:pt>
    <dgm:pt modelId="{B1BCFFA9-CB61-42B6-A6B3-DD5F24D75E3A}" type="pres">
      <dgm:prSet presAssocID="{57CAA2E4-01B1-4DE4-BAB5-6D8491EE0EE2}" presName="sibTrans" presStyleCnt="0"/>
      <dgm:spPr/>
    </dgm:pt>
    <dgm:pt modelId="{88DD745C-1A25-4A26-B6A7-185E6937309C}" type="pres">
      <dgm:prSet presAssocID="{62D04096-0064-40F2-8D1E-5785E6F2F905}" presName="compNode" presStyleCnt="0"/>
      <dgm:spPr/>
    </dgm:pt>
    <dgm:pt modelId="{514790DB-4D13-447C-BCD1-57ADE151ACB5}" type="pres">
      <dgm:prSet presAssocID="{62D04096-0064-40F2-8D1E-5785E6F2F905}" presName="bgRect" presStyleLbl="bgShp" presStyleIdx="2" presStyleCnt="3"/>
      <dgm:spPr/>
    </dgm:pt>
    <dgm:pt modelId="{03B087BA-FF01-4212-95EA-403B41DF86EB}" type="pres">
      <dgm:prSet presAssocID="{62D04096-0064-40F2-8D1E-5785E6F2F9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AAA141-DF04-42E0-8B0A-B79972062FA3}" type="pres">
      <dgm:prSet presAssocID="{62D04096-0064-40F2-8D1E-5785E6F2F905}" presName="spaceRect" presStyleCnt="0"/>
      <dgm:spPr/>
    </dgm:pt>
    <dgm:pt modelId="{9FFEC301-9E09-45E0-959F-338A77A30356}" type="pres">
      <dgm:prSet presAssocID="{62D04096-0064-40F2-8D1E-5785E6F2F9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B4BE38-1EA8-4627-8F66-BABCA60FEDE6}" type="presOf" srcId="{3BFCA093-33AF-4D13-8657-66668F987528}" destId="{BCBB2798-4073-4D50-9AC8-A68E36A66F0E}" srcOrd="0" destOrd="0" presId="urn:microsoft.com/office/officeart/2018/2/layout/IconVerticalSolidList"/>
    <dgm:cxn modelId="{FB2F1A66-A6A1-44AF-B114-74FF698522C4}" type="presOf" srcId="{62D04096-0064-40F2-8D1E-5785E6F2F905}" destId="{9FFEC301-9E09-45E0-959F-338A77A30356}" srcOrd="0" destOrd="0" presId="urn:microsoft.com/office/officeart/2018/2/layout/IconVerticalSolidList"/>
    <dgm:cxn modelId="{6EB20B79-8ED9-4889-B2F6-A2B009E4DA34}" srcId="{175BAB4B-7FCC-4BDF-A548-75A33B01F89C}" destId="{3BFCA093-33AF-4D13-8657-66668F987528}" srcOrd="1" destOrd="0" parTransId="{322C6B2A-7F13-4A0B-9C50-7B85A134B609}" sibTransId="{57CAA2E4-01B1-4DE4-BAB5-6D8491EE0EE2}"/>
    <dgm:cxn modelId="{0A9A558A-9F8F-4D31-A992-42F278A1AFA3}" type="presOf" srcId="{3BB1B6E0-911D-4E78-BC1D-49324BB365B8}" destId="{89B498D5-8A9F-495F-B24B-81927CA49B4B}" srcOrd="0" destOrd="0" presId="urn:microsoft.com/office/officeart/2018/2/layout/IconVerticalSolidList"/>
    <dgm:cxn modelId="{D31015B7-04C5-4252-8FC9-E05A14B0C609}" srcId="{175BAB4B-7FCC-4BDF-A548-75A33B01F89C}" destId="{3BB1B6E0-911D-4E78-BC1D-49324BB365B8}" srcOrd="0" destOrd="0" parTransId="{E50E17A4-5FAD-4EDF-9DCB-81B946F8B021}" sibTransId="{47010D84-4086-4349-BD93-551C8792EF64}"/>
    <dgm:cxn modelId="{3F3ADAB9-AA33-4A25-A5AE-885391F623E1}" srcId="{175BAB4B-7FCC-4BDF-A548-75A33B01F89C}" destId="{62D04096-0064-40F2-8D1E-5785E6F2F905}" srcOrd="2" destOrd="0" parTransId="{678A88D4-CD8B-4043-9489-BF8C984ACEC1}" sibTransId="{7245EEF0-A976-4216-BE45-8387C8DEAB84}"/>
    <dgm:cxn modelId="{FBCEE1DC-DEBE-438B-99EA-562C9E847F1F}" type="presOf" srcId="{175BAB4B-7FCC-4BDF-A548-75A33B01F89C}" destId="{57017507-C952-4521-B59A-DBA38AE86170}" srcOrd="0" destOrd="0" presId="urn:microsoft.com/office/officeart/2018/2/layout/IconVerticalSolidList"/>
    <dgm:cxn modelId="{301C18AF-81E9-4CC8-BC7F-B9A386B5DA4E}" type="presParOf" srcId="{57017507-C952-4521-B59A-DBA38AE86170}" destId="{720524D1-5A16-40AA-9C49-B38C0396004A}" srcOrd="0" destOrd="0" presId="urn:microsoft.com/office/officeart/2018/2/layout/IconVerticalSolidList"/>
    <dgm:cxn modelId="{C8EBFABF-8BF3-40F4-82AE-1FCCCF15BE34}" type="presParOf" srcId="{720524D1-5A16-40AA-9C49-B38C0396004A}" destId="{85282CC7-A787-4E3B-946E-AE0920C75F5B}" srcOrd="0" destOrd="0" presId="urn:microsoft.com/office/officeart/2018/2/layout/IconVerticalSolidList"/>
    <dgm:cxn modelId="{3D99CCD3-B63A-4698-BCA3-CE7F730E7C05}" type="presParOf" srcId="{720524D1-5A16-40AA-9C49-B38C0396004A}" destId="{A0598C66-AAEB-4525-9ECD-8303D67600EC}" srcOrd="1" destOrd="0" presId="urn:microsoft.com/office/officeart/2018/2/layout/IconVerticalSolidList"/>
    <dgm:cxn modelId="{2C5354CD-5F19-4505-8C18-554E5C3D9254}" type="presParOf" srcId="{720524D1-5A16-40AA-9C49-B38C0396004A}" destId="{716D9297-02F9-44F0-ACD2-73FB26656DBF}" srcOrd="2" destOrd="0" presId="urn:microsoft.com/office/officeart/2018/2/layout/IconVerticalSolidList"/>
    <dgm:cxn modelId="{AB8643DE-9464-4EF2-A020-B59E52342A14}" type="presParOf" srcId="{720524D1-5A16-40AA-9C49-B38C0396004A}" destId="{89B498D5-8A9F-495F-B24B-81927CA49B4B}" srcOrd="3" destOrd="0" presId="urn:microsoft.com/office/officeart/2018/2/layout/IconVerticalSolidList"/>
    <dgm:cxn modelId="{614C4FFB-946B-4079-B529-68B8F6842CE2}" type="presParOf" srcId="{57017507-C952-4521-B59A-DBA38AE86170}" destId="{93F94D2E-C21C-44C6-934F-9BF18A257B4D}" srcOrd="1" destOrd="0" presId="urn:microsoft.com/office/officeart/2018/2/layout/IconVerticalSolidList"/>
    <dgm:cxn modelId="{AE44943E-5031-420F-8703-039465B9FE27}" type="presParOf" srcId="{57017507-C952-4521-B59A-DBA38AE86170}" destId="{CC53D648-105E-486D-A4E6-F466E54341BB}" srcOrd="2" destOrd="0" presId="urn:microsoft.com/office/officeart/2018/2/layout/IconVerticalSolidList"/>
    <dgm:cxn modelId="{835DE7EA-6907-49E0-BAE2-4034A35E13D2}" type="presParOf" srcId="{CC53D648-105E-486D-A4E6-F466E54341BB}" destId="{CCA322AA-03D0-437B-9316-EBF3CC588F60}" srcOrd="0" destOrd="0" presId="urn:microsoft.com/office/officeart/2018/2/layout/IconVerticalSolidList"/>
    <dgm:cxn modelId="{23D95C27-E19B-412C-93AE-63EA0354E2E3}" type="presParOf" srcId="{CC53D648-105E-486D-A4E6-F466E54341BB}" destId="{5D537140-81F5-45F9-89E9-306C556AFFD4}" srcOrd="1" destOrd="0" presId="urn:microsoft.com/office/officeart/2018/2/layout/IconVerticalSolidList"/>
    <dgm:cxn modelId="{F04807E0-8F1C-4597-A77A-601677629513}" type="presParOf" srcId="{CC53D648-105E-486D-A4E6-F466E54341BB}" destId="{E76FBD8E-74F0-4A8C-8211-6C90F24F4055}" srcOrd="2" destOrd="0" presId="urn:microsoft.com/office/officeart/2018/2/layout/IconVerticalSolidList"/>
    <dgm:cxn modelId="{C545F6A2-B400-49FA-88C7-B356DB1A0D3E}" type="presParOf" srcId="{CC53D648-105E-486D-A4E6-F466E54341BB}" destId="{BCBB2798-4073-4D50-9AC8-A68E36A66F0E}" srcOrd="3" destOrd="0" presId="urn:microsoft.com/office/officeart/2018/2/layout/IconVerticalSolidList"/>
    <dgm:cxn modelId="{6308E3C0-626A-4F12-B1E3-4C3AB8B0DE51}" type="presParOf" srcId="{57017507-C952-4521-B59A-DBA38AE86170}" destId="{B1BCFFA9-CB61-42B6-A6B3-DD5F24D75E3A}" srcOrd="3" destOrd="0" presId="urn:microsoft.com/office/officeart/2018/2/layout/IconVerticalSolidList"/>
    <dgm:cxn modelId="{5D2C269B-F62F-49D4-855C-409FAFE23E1E}" type="presParOf" srcId="{57017507-C952-4521-B59A-DBA38AE86170}" destId="{88DD745C-1A25-4A26-B6A7-185E6937309C}" srcOrd="4" destOrd="0" presId="urn:microsoft.com/office/officeart/2018/2/layout/IconVerticalSolidList"/>
    <dgm:cxn modelId="{9E41AEB7-56C4-4474-8DB2-F7DE04FB1457}" type="presParOf" srcId="{88DD745C-1A25-4A26-B6A7-185E6937309C}" destId="{514790DB-4D13-447C-BCD1-57ADE151ACB5}" srcOrd="0" destOrd="0" presId="urn:microsoft.com/office/officeart/2018/2/layout/IconVerticalSolidList"/>
    <dgm:cxn modelId="{95E3DD18-BE4D-4D78-9D03-0F59F7F5CD01}" type="presParOf" srcId="{88DD745C-1A25-4A26-B6A7-185E6937309C}" destId="{03B087BA-FF01-4212-95EA-403B41DF86EB}" srcOrd="1" destOrd="0" presId="urn:microsoft.com/office/officeart/2018/2/layout/IconVerticalSolidList"/>
    <dgm:cxn modelId="{0B2E981C-5E39-4FEB-8A9D-A2919AFF1FF6}" type="presParOf" srcId="{88DD745C-1A25-4A26-B6A7-185E6937309C}" destId="{07AAA141-DF04-42E0-8B0A-B79972062FA3}" srcOrd="2" destOrd="0" presId="urn:microsoft.com/office/officeart/2018/2/layout/IconVerticalSolidList"/>
    <dgm:cxn modelId="{58EA4268-E602-4689-85C5-FDC42E63AE14}" type="presParOf" srcId="{88DD745C-1A25-4A26-B6A7-185E6937309C}" destId="{9FFEC301-9E09-45E0-959F-338A77A303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2CC7-A787-4E3B-946E-AE0920C75F5B}">
      <dsp:nvSpPr>
        <dsp:cNvPr id="0" name=""/>
        <dsp:cNvSpPr/>
      </dsp:nvSpPr>
      <dsp:spPr>
        <a:xfrm>
          <a:off x="0" y="695"/>
          <a:ext cx="6414780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8C66-AAEB-4525-9ECD-8303D67600EC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498D5-8A9F-495F-B24B-81927CA49B4B}">
      <dsp:nvSpPr>
        <dsp:cNvPr id="0" name=""/>
        <dsp:cNvSpPr/>
      </dsp:nvSpPr>
      <dsp:spPr>
        <a:xfrm>
          <a:off x="1879455" y="695"/>
          <a:ext cx="4535324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data further (identify data story)</a:t>
          </a:r>
        </a:p>
      </dsp:txBody>
      <dsp:txXfrm>
        <a:off x="1879455" y="695"/>
        <a:ext cx="4535324" cy="1627234"/>
      </dsp:txXfrm>
    </dsp:sp>
    <dsp:sp modelId="{CCA322AA-03D0-437B-9316-EBF3CC588F60}">
      <dsp:nvSpPr>
        <dsp:cNvPr id="0" name=""/>
        <dsp:cNvSpPr/>
      </dsp:nvSpPr>
      <dsp:spPr>
        <a:xfrm>
          <a:off x="0" y="2034738"/>
          <a:ext cx="6414780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140-81F5-45F9-89E9-306C556AFFD4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B2798-4073-4D50-9AC8-A68E36A66F0E}">
      <dsp:nvSpPr>
        <dsp:cNvPr id="0" name=""/>
        <dsp:cNvSpPr/>
      </dsp:nvSpPr>
      <dsp:spPr>
        <a:xfrm>
          <a:off x="1879455" y="2034738"/>
          <a:ext cx="4535324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Narrow down to specific question(s) – possibly expand more attributes and reduce instances (columns and rows)</a:t>
          </a:r>
        </a:p>
      </dsp:txBody>
      <dsp:txXfrm>
        <a:off x="1879455" y="2034738"/>
        <a:ext cx="4535324" cy="1627234"/>
      </dsp:txXfrm>
    </dsp:sp>
    <dsp:sp modelId="{514790DB-4D13-447C-BCD1-57ADE151ACB5}">
      <dsp:nvSpPr>
        <dsp:cNvPr id="0" name=""/>
        <dsp:cNvSpPr/>
      </dsp:nvSpPr>
      <dsp:spPr>
        <a:xfrm>
          <a:off x="0" y="4068781"/>
          <a:ext cx="6414780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087BA-FF01-4212-95EA-403B41DF86EB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C301-9E09-45E0-959F-338A77A30356}">
      <dsp:nvSpPr>
        <dsp:cNvPr id="0" name=""/>
        <dsp:cNvSpPr/>
      </dsp:nvSpPr>
      <dsp:spPr>
        <a:xfrm>
          <a:off x="1879455" y="4068781"/>
          <a:ext cx="4535324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other independent data linked to any attribute of existing dataset e.g. weather, labor etc.</a:t>
          </a:r>
        </a:p>
      </dsp:txBody>
      <dsp:txXfrm>
        <a:off x="1879455" y="4068781"/>
        <a:ext cx="4535324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9F1F-4A00-466A-80F0-A13A4AE3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A5C6-CF07-4EF7-863C-3016CA0C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1EE8-69C5-4D3A-BAB0-3F248ADF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4366-EE08-47E6-823A-0B47191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9ACF-FC98-4D65-BA8B-10C55AF0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B667-B3D2-4AEC-9243-255F0B29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AD7C-52C5-4484-A82B-BB5CBAE5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CAA8-E5B0-4675-970D-B528C82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ACA3-0BE0-4FE3-BB21-7E1BFE5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01A1-4C8B-4337-B556-D6FDB52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E067-716A-427C-80B2-80818B14A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DAD0-13A4-40C0-AD07-60721942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C603-10A8-454C-86A2-55945D6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825C-CBD5-49DE-AF4C-6AF6C7D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B424-F6CF-443C-88DA-24052EC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BD64-D211-41BF-8495-C1B23B5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A57F-79C2-40DF-809B-2085F5AF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3ECF-BEC3-49A7-9FEA-D0F27CD9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6EE9-10E4-4C87-928E-EBCE825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FF81-3A57-4E50-BC74-58224FD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4E22-B828-4BBC-8A6C-D95223D3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1270-A9D5-4A96-B660-7ECC40E4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F5F8-B626-4E48-8DD9-D19C07E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0F38-9F34-4B98-8F2D-07197EF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B1F6-1E15-4CDE-A951-22845B6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E7E-1457-4918-ABCD-9024ADB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B7D1-9403-4CB8-879D-34E73A80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CB22-78FD-4D2B-9812-3CA548B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672C-BD39-4913-BC3C-5E3E798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B81-CF18-479F-BF49-98EFC06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561C-9C5F-46FA-95EB-99D719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426A-BE08-4ACE-B589-C96CF25D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F12-1456-4EB0-9C10-2EDB1060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2CE2-7E4B-48CF-A9C2-D741F70C1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47074-006F-40C5-84E1-6DBE79ED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F9583-402B-4462-B37A-0599A232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D4075-7551-4D2D-A55E-4024513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67393-D5ED-408E-ADA2-9B077BFE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79B99-3163-4BE9-8376-02CE142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A96F-88DE-4C6C-8FE8-23CFE4B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FF7A-AB80-42C3-9376-B2957F6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6C5A-FA1D-44C6-8F2B-40270C3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C4A1-3A33-439A-A7B8-E0814D7D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040D-55BB-44A7-8301-CA93F10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34B0-3E36-4A81-AADD-DB0BBF03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0471-7C81-485A-961C-6744432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86B-9951-45DC-B7B3-F85A3B0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4D14-D0A1-4EB0-9D7B-08B25740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7D2A9-5C3F-4BDF-85FB-DE9A0F22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6B0-71A1-4E94-BD7E-DAFAB3E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332F-B95D-4546-BB90-2514D31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8F58-51F9-4405-B3F0-F0BECB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3A-5C25-4AFA-8AF2-E5A3735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5ACBE-DEA9-459F-BBE4-67A6A6F8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83C3-B5A1-498E-8F8A-60F6A2B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4779-3A56-44F6-8BDA-A7579FD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CD8C-2839-4F09-BA5C-F61BFD0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80-EFBE-469E-B28A-8D0413A5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8B3A-B2D8-4B92-8D3B-DD34DE4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FEAF-1217-400A-AAB3-A652B604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C255-C338-4E93-9954-A8450816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1994-CD9C-4CE4-BBC3-F63557CAFCA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5F93-C667-4CE1-9D9F-CEE0F21D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DCF-BEB0-4904-99E5-96342464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datasciencedojo.com/datasciencedojo/datasets/tree/master/Amazon%20Product%20Review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940F-9E91-4850-885C-15895379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Yanick A. Anagho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B51D-E5CB-4027-8A82-8351F76E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 Science Immersive (DSI) Capstone Project – August 2021</a:t>
            </a:r>
          </a:p>
          <a:p>
            <a:pPr algn="l"/>
            <a:r>
              <a:rPr lang="en-US" sz="2800" b="1" i="1" dirty="0"/>
              <a:t>User Ratings of Beauty Products on Amazon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989D-A297-41DC-AABB-147C3E9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sz="3200" dirty="0"/>
              <a:t>My project will focus on consumer product ratings from the most popular e-commerce platform; Amazon.</a:t>
            </a:r>
            <a:br>
              <a:rPr lang="en-US" sz="3200" dirty="0"/>
            </a:br>
            <a:r>
              <a:rPr lang="en-US" sz="3200" dirty="0"/>
              <a:t>We will try to understand the user ratings of products on Amazon</a:t>
            </a:r>
          </a:p>
        </p:txBody>
      </p:sp>
    </p:spTree>
    <p:extLst>
      <p:ext uri="{BB962C8B-B14F-4D97-AF65-F5344CB8AC3E}">
        <p14:creationId xmlns:p14="http://schemas.microsoft.com/office/powerpoint/2010/main" val="34404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dataset is a curated subset of data; user ratings of beauty products, from user reviews of products purchased on Amazon between 1996 and 2014.</a:t>
            </a:r>
          </a:p>
          <a:p>
            <a:r>
              <a:rPr lang="en-US" sz="2000" dirty="0"/>
              <a:t>A CSV file obtained from; </a:t>
            </a:r>
            <a:r>
              <a:rPr lang="en-US" sz="2000" dirty="0">
                <a:hlinkClick r:id="rId2"/>
              </a:rPr>
              <a:t>https://code.datasciencedojo.com/datasciencedojo/datasets/tree/master/Amazon%20Product%20Reviews</a:t>
            </a:r>
            <a:r>
              <a:rPr lang="en-US" sz="2000" baseline="30000" dirty="0">
                <a:hlinkClick r:id="rId2"/>
              </a:rPr>
              <a:t>1</a:t>
            </a:r>
            <a:endParaRPr lang="en-US" sz="2000" baseline="30000" dirty="0"/>
          </a:p>
          <a:p>
            <a:r>
              <a:rPr lang="en-US" sz="2000" dirty="0"/>
              <a:t>This dataset also include metadata that further provides information on the user rated products</a:t>
            </a:r>
          </a:p>
          <a:p>
            <a:r>
              <a:rPr lang="en-US" sz="2000" dirty="0"/>
              <a:t>28 variables</a:t>
            </a:r>
          </a:p>
          <a:p>
            <a:r>
              <a:rPr lang="en-US" sz="2000" dirty="0"/>
              <a:t>371345 observations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1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Dictionary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A9FDC24-D028-4696-8CB9-5A3C5BC44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52839"/>
            <a:ext cx="6408836" cy="48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4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Modeled into 4 related entities:</a:t>
            </a:r>
          </a:p>
          <a:p>
            <a:pPr lvl="1"/>
            <a:r>
              <a:rPr lang="en-US" sz="1700"/>
              <a:t>Ratings</a:t>
            </a:r>
          </a:p>
          <a:p>
            <a:pPr lvl="1"/>
            <a:r>
              <a:rPr lang="en-US" sz="1700"/>
              <a:t>Ratings_Product</a:t>
            </a:r>
          </a:p>
          <a:p>
            <a:pPr lvl="1"/>
            <a:r>
              <a:rPr lang="en-US" sz="1700"/>
              <a:t>Ratings_Reviewer</a:t>
            </a:r>
          </a:p>
          <a:p>
            <a:pPr lvl="1"/>
            <a:r>
              <a:rPr lang="en-US" sz="1700"/>
              <a:t>Ratings_related_products</a:t>
            </a:r>
          </a:p>
          <a:p>
            <a:endParaRPr lang="en-US" sz="17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1A0EC7-39C4-4852-AA1B-3AEB34D42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FE81-D5DD-4192-9259-FE2B1247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Moving Forward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6CE0A-3E1D-41E6-BDB6-2F4303B7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90241"/>
              </p:ext>
            </p:extLst>
          </p:nvPr>
        </p:nvGraphicFramePr>
        <p:xfrm>
          <a:off x="5316972" y="457200"/>
          <a:ext cx="6414780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8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9A87D-C8AE-432C-9B8E-34CD9CD7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003B-D58B-49CA-A4C0-6BDD334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/>
              <a:t>Ups and downs: Modeling the visual evolution of fashion trends with   one-class collaborative filtering </a:t>
            </a:r>
          </a:p>
          <a:p>
            <a:pPr marL="0" indent="0">
              <a:buNone/>
            </a:pPr>
            <a:r>
              <a:rPr lang="en-US" sz="2200"/>
              <a:t>      R. He, J. McAuley </a:t>
            </a:r>
          </a:p>
          <a:p>
            <a:pPr marL="0" indent="0">
              <a:buNone/>
            </a:pPr>
            <a:r>
              <a:rPr lang="en-US" sz="2200"/>
              <a:t>      WWW, 2016</a:t>
            </a:r>
          </a:p>
          <a:p>
            <a:pPr marL="0" indent="0">
              <a:buNone/>
            </a:pPr>
            <a:r>
              <a:rPr lang="en-US" sz="2200"/>
              <a:t>      mcauley.ucsd.edu/data/amazon/links.html</a:t>
            </a:r>
          </a:p>
        </p:txBody>
      </p:sp>
    </p:spTree>
    <p:extLst>
      <p:ext uri="{BB962C8B-B14F-4D97-AF65-F5344CB8AC3E}">
        <p14:creationId xmlns:p14="http://schemas.microsoft.com/office/powerpoint/2010/main" val="23119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242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Yanick A. Anagho</vt:lpstr>
      <vt:lpstr>My project will focus on consumer product ratings from the most popular e-commerce platform; Amazon. We will try to understand the user ratings of products on Amazon</vt:lpstr>
      <vt:lpstr>Data Set</vt:lpstr>
      <vt:lpstr>Data Dictionary</vt:lpstr>
      <vt:lpstr>Data Model</vt:lpstr>
      <vt:lpstr>Moving Forward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Yanick A. Anagho</dc:title>
  <dc:creator>yanick anagho</dc:creator>
  <cp:lastModifiedBy>yanick anagho</cp:lastModifiedBy>
  <cp:revision>19</cp:revision>
  <dcterms:created xsi:type="dcterms:W3CDTF">2021-06-07T15:37:50Z</dcterms:created>
  <dcterms:modified xsi:type="dcterms:W3CDTF">2021-06-17T21:53:28Z</dcterms:modified>
</cp:coreProperties>
</file>