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5" r:id="rId4"/>
  </p:sldMasterIdLst>
  <p:notesMasterIdLst>
    <p:notesMasterId r:id="rId16"/>
  </p:notesMasterIdLst>
  <p:sldIdLst>
    <p:sldId id="256" r:id="rId5"/>
    <p:sldId id="258" r:id="rId6"/>
    <p:sldId id="265" r:id="rId7"/>
    <p:sldId id="266" r:id="rId8"/>
    <p:sldId id="267" r:id="rId9"/>
    <p:sldId id="268" r:id="rId10"/>
    <p:sldId id="269" r:id="rId11"/>
    <p:sldId id="270" r:id="rId12"/>
    <p:sldId id="271" r:id="rId13"/>
    <p:sldId id="272"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6955FF-9E75-5355-DFEA-22662F4FF832}" v="1830" dt="2022-08-17T15:38:31.224"/>
    <p1510:client id="{840DBAC4-BB12-7907-A39A-F311076607AF}" v="36" dt="2022-08-16T14:08:52.3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172" autoAdjust="0"/>
    <p:restoredTop sz="94660"/>
  </p:normalViewPr>
  <p:slideViewPr>
    <p:cSldViewPr snapToGrid="0" showGuides="1">
      <p:cViewPr varScale="1">
        <p:scale>
          <a:sx n="97" d="100"/>
          <a:sy n="97" d="100"/>
        </p:scale>
        <p:origin x="518"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816800-4B6C-44F1-A121-3B79F41EF404}" type="datetimeFigureOut">
              <a:rPr lang="en-US" smtClean="0"/>
              <a:t>8/19/2022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4942D4-C359-4A33-94ED-3104F511AFA3}" type="slidenum">
              <a:rPr lang="en-US" smtClean="0"/>
              <a:t>‹#›</a:t>
            </a:fld>
            <a:endParaRPr lang="en-US"/>
          </a:p>
        </p:txBody>
      </p:sp>
    </p:spTree>
    <p:extLst>
      <p:ext uri="{BB962C8B-B14F-4D97-AF65-F5344CB8AC3E}">
        <p14:creationId xmlns:p14="http://schemas.microsoft.com/office/powerpoint/2010/main" val="3743276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5F844-027C-4866-8AA8-EDCB329C72E9}" type="slidenum">
              <a:rPr lang="en-US" smtClean="0"/>
              <a:t>2</a:t>
            </a:fld>
            <a:endParaRPr lang="en-US"/>
          </a:p>
        </p:txBody>
      </p:sp>
    </p:spTree>
    <p:extLst>
      <p:ext uri="{BB962C8B-B14F-4D97-AF65-F5344CB8AC3E}">
        <p14:creationId xmlns:p14="http://schemas.microsoft.com/office/powerpoint/2010/main" val="98867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6043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9479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7555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1131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5851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6983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56789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4337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735376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573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3067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0519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9585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708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395911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8/19/2022</a:t>
            </a:fld>
            <a:endParaRPr lang="en-US" dirty="0"/>
          </a:p>
        </p:txBody>
      </p:sp>
    </p:spTree>
    <p:extLst>
      <p:ext uri="{BB962C8B-B14F-4D97-AF65-F5344CB8AC3E}">
        <p14:creationId xmlns:p14="http://schemas.microsoft.com/office/powerpoint/2010/main" val="232930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8/19/2022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809560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Auto Delivery Capstone </a:t>
            </a:r>
          </a:p>
        </p:txBody>
      </p:sp>
      <p:sp>
        <p:nvSpPr>
          <p:cNvPr id="3" name="Subtitle 2"/>
          <p:cNvSpPr>
            <a:spLocks noGrp="1"/>
          </p:cNvSpPr>
          <p:nvPr>
            <p:ph type="subTitle" idx="1"/>
          </p:nvPr>
        </p:nvSpPr>
        <p:spPr/>
        <p:txBody>
          <a:bodyPr/>
          <a:lstStyle/>
          <a:p>
            <a:r>
              <a:rPr lang="en-US" dirty="0">
                <a:ea typeface="+mn-lt"/>
                <a:cs typeface="+mn-lt"/>
              </a:rPr>
              <a:t>Douglas Lindsey</a:t>
            </a:r>
          </a:p>
          <a:p>
            <a:r>
              <a:rPr lang="en-US" dirty="0">
                <a:ea typeface="+mn-lt"/>
                <a:cs typeface="+mn-lt"/>
              </a:rPr>
              <a:t>August 18th, 2022</a:t>
            </a:r>
          </a:p>
        </p:txBody>
      </p:sp>
    </p:spTree>
    <p:extLst>
      <p:ext uri="{BB962C8B-B14F-4D97-AF65-F5344CB8AC3E}">
        <p14:creationId xmlns:p14="http://schemas.microsoft.com/office/powerpoint/2010/main" val="1896140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066" y="2663283"/>
            <a:ext cx="8596668" cy="1320800"/>
          </a:xfrm>
        </p:spPr>
        <p:txBody>
          <a:bodyPr>
            <a:normAutofit/>
          </a:bodyPr>
          <a:lstStyle/>
          <a:p>
            <a:pPr algn="ctr"/>
            <a:r>
              <a:rPr lang="en-US" sz="4400"/>
              <a:t>Questions</a:t>
            </a:r>
            <a:endParaRPr lang="en-US" sz="4400" dirty="0"/>
          </a:p>
        </p:txBody>
      </p:sp>
    </p:spTree>
    <p:extLst>
      <p:ext uri="{BB962C8B-B14F-4D97-AF65-F5344CB8AC3E}">
        <p14:creationId xmlns:p14="http://schemas.microsoft.com/office/powerpoint/2010/main" val="1816383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Acknowledgements</a:t>
            </a:r>
            <a:endParaRPr lang="en-US" dirty="0"/>
          </a:p>
        </p:txBody>
      </p:sp>
      <p:sp>
        <p:nvSpPr>
          <p:cNvPr id="3" name="Content Placeholder 2"/>
          <p:cNvSpPr>
            <a:spLocks noGrp="1"/>
          </p:cNvSpPr>
          <p:nvPr>
            <p:ph idx="1"/>
          </p:nvPr>
        </p:nvSpPr>
        <p:spPr>
          <a:xfrm>
            <a:off x="677334" y="1658784"/>
            <a:ext cx="8596668" cy="3880773"/>
          </a:xfrm>
        </p:spPr>
        <p:txBody>
          <a:bodyPr vert="horz" lIns="91440" tIns="45720" rIns="91440" bIns="45720" rtlCol="0" anchor="t">
            <a:normAutofit/>
          </a:bodyPr>
          <a:lstStyle/>
          <a:p>
            <a:pPr marL="0" indent="0">
              <a:buNone/>
            </a:pPr>
            <a:r>
              <a:rPr lang="en-US" b="1" dirty="0"/>
              <a:t>I would like to thank Divergence Academy, Drew Minkin, and Rachel Ridenour for getting me to the point where I can do this, admittedly basic, level of </a:t>
            </a:r>
            <a:r>
              <a:rPr lang="en-US" b="1"/>
              <a:t>data analysis and visualization.</a:t>
            </a:r>
            <a:endParaRPr lang="en-US"/>
          </a:p>
        </p:txBody>
      </p:sp>
    </p:spTree>
    <p:extLst>
      <p:ext uri="{BB962C8B-B14F-4D97-AF65-F5344CB8AC3E}">
        <p14:creationId xmlns:p14="http://schemas.microsoft.com/office/powerpoint/2010/main" val="1582840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6746" y="609600"/>
            <a:ext cx="3729076" cy="1320800"/>
          </a:xfrm>
        </p:spPr>
        <p:txBody>
          <a:bodyPr anchor="ctr">
            <a:normAutofit/>
          </a:bodyPr>
          <a:lstStyle/>
          <a:p>
            <a:r>
              <a:rPr lang="en-US" dirty="0"/>
              <a:t>About Me…</a:t>
            </a:r>
          </a:p>
        </p:txBody>
      </p:sp>
      <p:sp>
        <p:nvSpPr>
          <p:cNvPr id="4" name="Content Placeholder 3"/>
          <p:cNvSpPr>
            <a:spLocks noGrp="1"/>
          </p:cNvSpPr>
          <p:nvPr>
            <p:ph idx="1"/>
          </p:nvPr>
        </p:nvSpPr>
        <p:spPr>
          <a:xfrm>
            <a:off x="675875" y="2160589"/>
            <a:ext cx="3916061" cy="3560733"/>
          </a:xfrm>
        </p:spPr>
        <p:txBody>
          <a:bodyPr vert="horz" lIns="91440" tIns="45720" rIns="91440" bIns="45720" rtlCol="0" anchor="t">
            <a:normAutofit/>
          </a:bodyPr>
          <a:lstStyle/>
          <a:p>
            <a:r>
              <a:rPr lang="en-US" dirty="0"/>
              <a:t>B.A. in Philosophy from Virginia Tech</a:t>
            </a:r>
          </a:p>
          <a:p>
            <a:r>
              <a:rPr lang="en-US" dirty="0"/>
              <a:t>B.S. in Engineering from Embry-Riddle Aeronautical University</a:t>
            </a:r>
          </a:p>
          <a:p>
            <a:r>
              <a:rPr lang="en-US" dirty="0"/>
              <a:t>M.P.S in Psychology of Leadership from Penn State</a:t>
            </a:r>
          </a:p>
          <a:p>
            <a:r>
              <a:rPr lang="en-US" dirty="0">
                <a:ea typeface="+mn-lt"/>
                <a:cs typeface="+mn-lt"/>
              </a:rPr>
              <a:t>Currently working on M.S. in Aerospace Engineering from Embry-Riddle Aeronautical University</a:t>
            </a:r>
            <a:endParaRPr lang="en-US" dirty="0"/>
          </a:p>
          <a:p>
            <a:endParaRPr lang="en-US" dirty="0"/>
          </a:p>
        </p:txBody>
      </p:sp>
      <p:pic>
        <p:nvPicPr>
          <p:cNvPr id="3" name="Picture 4">
            <a:extLst>
              <a:ext uri="{FF2B5EF4-FFF2-40B4-BE49-F238E27FC236}">
                <a16:creationId xmlns:a16="http://schemas.microsoft.com/office/drawing/2014/main" id="{C846DB3C-0497-55BD-D246-1826683952C5}"/>
              </a:ext>
            </a:extLst>
          </p:cNvPr>
          <p:cNvPicPr>
            <a:picLocks noChangeAspect="1"/>
          </p:cNvPicPr>
          <p:nvPr/>
        </p:nvPicPr>
        <p:blipFill>
          <a:blip r:embed="rId3"/>
          <a:stretch>
            <a:fillRect/>
          </a:stretch>
        </p:blipFill>
        <p:spPr>
          <a:xfrm>
            <a:off x="4654035" y="1164676"/>
            <a:ext cx="3097333" cy="2704556"/>
          </a:xfrm>
          <a:prstGeom prst="rect">
            <a:avLst/>
          </a:prstGeom>
        </p:spPr>
      </p:pic>
      <p:sp>
        <p:nvSpPr>
          <p:cNvPr id="7" name="Content Placeholder 3">
            <a:extLst>
              <a:ext uri="{FF2B5EF4-FFF2-40B4-BE49-F238E27FC236}">
                <a16:creationId xmlns:a16="http://schemas.microsoft.com/office/drawing/2014/main" id="{93DEF781-6162-389A-0BBD-D0CEBF8FC70D}"/>
              </a:ext>
            </a:extLst>
          </p:cNvPr>
          <p:cNvSpPr txBox="1">
            <a:spLocks/>
          </p:cNvSpPr>
          <p:nvPr/>
        </p:nvSpPr>
        <p:spPr>
          <a:xfrm>
            <a:off x="8095153" y="2164306"/>
            <a:ext cx="3720916" cy="3560733"/>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U.S. Army Infantry Veteran</a:t>
            </a:r>
          </a:p>
          <a:p>
            <a:r>
              <a:rPr lang="en-US" dirty="0"/>
              <a:t>Looking for a career shift to Data Analyst/Data Scientist Role</a:t>
            </a:r>
          </a:p>
          <a:p>
            <a:r>
              <a:rPr lang="en-US" dirty="0"/>
              <a:t>Hoping to work in Defense/Aerospace industry</a:t>
            </a:r>
          </a:p>
          <a:p>
            <a:r>
              <a:rPr lang="en-US" dirty="0"/>
              <a:t>Avid Virginia Tech football fan (Go Hokies!), hoping we don't get left out of the ongoing college realignment </a:t>
            </a:r>
          </a:p>
          <a:p>
            <a:endParaRPr lang="en-US" dirty="0"/>
          </a:p>
          <a:p>
            <a:endParaRPr lang="en-US" dirty="0"/>
          </a:p>
        </p:txBody>
      </p:sp>
    </p:spTree>
    <p:extLst>
      <p:ext uri="{BB962C8B-B14F-4D97-AF65-F5344CB8AC3E}">
        <p14:creationId xmlns:p14="http://schemas.microsoft.com/office/powerpoint/2010/main" val="790919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Capstone Goal and Hypothesis</a:t>
            </a:r>
          </a:p>
        </p:txBody>
      </p:sp>
      <p:sp>
        <p:nvSpPr>
          <p:cNvPr id="3" name="Content Placeholder 2"/>
          <p:cNvSpPr>
            <a:spLocks noGrp="1"/>
          </p:cNvSpPr>
          <p:nvPr>
            <p:ph idx="1"/>
          </p:nvPr>
        </p:nvSpPr>
        <p:spPr/>
        <p:txBody>
          <a:bodyPr vert="horz" lIns="91440" tIns="45720" rIns="91440" bIns="45720" rtlCol="0" anchor="t">
            <a:normAutofit/>
          </a:bodyPr>
          <a:lstStyle/>
          <a:p>
            <a:r>
              <a:rPr lang="en-US" b="1"/>
              <a:t>Goal – Apply taught data analysis techniques to a hypothesis to familiarize and build confidence in myself working with SQL and Power BI/Power Query to answer my hypothesis.</a:t>
            </a:r>
            <a:endParaRPr lang="en-US" b="1" dirty="0"/>
          </a:p>
          <a:p>
            <a:endParaRPr lang="en-US" b="1" dirty="0"/>
          </a:p>
          <a:p>
            <a:r>
              <a:rPr lang="en-US" b="1"/>
              <a:t>Hypothesis – Ports with heavier traffic would have a larger share of dwell time (amount of time between arriving and a port and sailing from it).</a:t>
            </a:r>
            <a:endParaRPr lang="en-US" b="1" dirty="0"/>
          </a:p>
        </p:txBody>
      </p:sp>
    </p:spTree>
    <p:extLst>
      <p:ext uri="{BB962C8B-B14F-4D97-AF65-F5344CB8AC3E}">
        <p14:creationId xmlns:p14="http://schemas.microsoft.com/office/powerpoint/2010/main" val="2285358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Data Familiarization</a:t>
            </a:r>
            <a:endParaRPr lang="en-US" dirty="0"/>
          </a:p>
        </p:txBody>
      </p:sp>
      <p:sp>
        <p:nvSpPr>
          <p:cNvPr id="3" name="Content Placeholder 2"/>
          <p:cNvSpPr>
            <a:spLocks noGrp="1"/>
          </p:cNvSpPr>
          <p:nvPr>
            <p:ph idx="1"/>
          </p:nvPr>
        </p:nvSpPr>
        <p:spPr>
          <a:xfrm>
            <a:off x="742383" y="1491516"/>
            <a:ext cx="8596668" cy="3880773"/>
          </a:xfrm>
        </p:spPr>
        <p:txBody>
          <a:bodyPr vert="horz" lIns="91440" tIns="45720" rIns="91440" bIns="45720" rtlCol="0" anchor="t">
            <a:normAutofit/>
          </a:bodyPr>
          <a:lstStyle/>
          <a:p>
            <a:pPr marL="0" indent="0" algn="ctr">
              <a:buNone/>
            </a:pPr>
            <a:r>
              <a:rPr lang="en-US" b="1"/>
              <a:t>Initial Data Given</a:t>
            </a:r>
          </a:p>
          <a:p>
            <a:pPr marL="0" indent="0">
              <a:buNone/>
            </a:pPr>
            <a:r>
              <a:rPr lang="en-US" b="1"/>
              <a:t>                   Ships                                                                   Calls          </a:t>
            </a:r>
            <a:r>
              <a:rPr lang="en-US" b="1" dirty="0"/>
              <a:t>         </a:t>
            </a:r>
          </a:p>
        </p:txBody>
      </p:sp>
      <p:pic>
        <p:nvPicPr>
          <p:cNvPr id="4" name="Picture 4" descr="Table&#10;&#10;Description automatically generated">
            <a:extLst>
              <a:ext uri="{FF2B5EF4-FFF2-40B4-BE49-F238E27FC236}">
                <a16:creationId xmlns:a16="http://schemas.microsoft.com/office/drawing/2014/main" id="{426AB158-498E-58FE-4755-A718598E870C}"/>
              </a:ext>
            </a:extLst>
          </p:cNvPr>
          <p:cNvPicPr>
            <a:picLocks noChangeAspect="1"/>
          </p:cNvPicPr>
          <p:nvPr/>
        </p:nvPicPr>
        <p:blipFill>
          <a:blip r:embed="rId2"/>
          <a:stretch>
            <a:fillRect/>
          </a:stretch>
        </p:blipFill>
        <p:spPr>
          <a:xfrm>
            <a:off x="120721" y="2353286"/>
            <a:ext cx="5930591" cy="3643325"/>
          </a:xfrm>
          <a:prstGeom prst="rect">
            <a:avLst/>
          </a:prstGeom>
        </p:spPr>
      </p:pic>
      <p:pic>
        <p:nvPicPr>
          <p:cNvPr id="5" name="Picture 6" descr="Graphical user interface, table&#10;&#10;Description automatically generated">
            <a:extLst>
              <a:ext uri="{FF2B5EF4-FFF2-40B4-BE49-F238E27FC236}">
                <a16:creationId xmlns:a16="http://schemas.microsoft.com/office/drawing/2014/main" id="{EE509E08-E5F6-E110-D596-3AC77DAEDE6E}"/>
              </a:ext>
            </a:extLst>
          </p:cNvPr>
          <p:cNvPicPr>
            <a:picLocks noChangeAspect="1"/>
          </p:cNvPicPr>
          <p:nvPr/>
        </p:nvPicPr>
        <p:blipFill>
          <a:blip r:embed="rId3"/>
          <a:stretch>
            <a:fillRect/>
          </a:stretch>
        </p:blipFill>
        <p:spPr>
          <a:xfrm>
            <a:off x="6248400" y="2353279"/>
            <a:ext cx="5038493" cy="3638273"/>
          </a:xfrm>
          <a:prstGeom prst="rect">
            <a:avLst/>
          </a:prstGeom>
        </p:spPr>
      </p:pic>
    </p:spTree>
    <p:extLst>
      <p:ext uri="{BB962C8B-B14F-4D97-AF65-F5344CB8AC3E}">
        <p14:creationId xmlns:p14="http://schemas.microsoft.com/office/powerpoint/2010/main" val="905324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4654"/>
          </a:xfrm>
        </p:spPr>
        <p:txBody>
          <a:bodyPr/>
          <a:lstStyle/>
          <a:p>
            <a:pPr algn="ctr"/>
            <a:r>
              <a:rPr lang="en-US"/>
              <a:t>SQL Work</a:t>
            </a:r>
            <a:endParaRPr lang="en-US" dirty="0"/>
          </a:p>
        </p:txBody>
      </p:sp>
      <p:sp>
        <p:nvSpPr>
          <p:cNvPr id="3" name="Content Placeholder 2"/>
          <p:cNvSpPr>
            <a:spLocks noGrp="1"/>
          </p:cNvSpPr>
          <p:nvPr>
            <p:ph idx="1"/>
          </p:nvPr>
        </p:nvSpPr>
        <p:spPr>
          <a:xfrm>
            <a:off x="575114" y="1491516"/>
            <a:ext cx="8596668" cy="777017"/>
          </a:xfrm>
        </p:spPr>
        <p:txBody>
          <a:bodyPr vert="horz" lIns="91440" tIns="45720" rIns="91440" bIns="45720" rtlCol="0" anchor="t">
            <a:normAutofit fontScale="92500" lnSpcReduction="20000"/>
          </a:bodyPr>
          <a:lstStyle/>
          <a:p>
            <a:pPr marL="0" indent="0">
              <a:buNone/>
            </a:pPr>
            <a:r>
              <a:rPr lang="en-US" b="1" dirty="0"/>
              <a:t>Made a Jupyter Notebook to figure out dwell time per call, average dwell time </a:t>
            </a:r>
            <a:r>
              <a:rPr lang="en-US" b="1"/>
              <a:t>per port, gross tonnage per port, total ship count per port, and total dwell time per port</a:t>
            </a:r>
            <a:endParaRPr lang="en-US" b="1" dirty="0"/>
          </a:p>
        </p:txBody>
      </p:sp>
      <p:pic>
        <p:nvPicPr>
          <p:cNvPr id="4" name="Picture 4">
            <a:extLst>
              <a:ext uri="{FF2B5EF4-FFF2-40B4-BE49-F238E27FC236}">
                <a16:creationId xmlns:a16="http://schemas.microsoft.com/office/drawing/2014/main" id="{52FA43E7-6365-42A6-04D6-663291B8824C}"/>
              </a:ext>
            </a:extLst>
          </p:cNvPr>
          <p:cNvPicPr>
            <a:picLocks noChangeAspect="1"/>
          </p:cNvPicPr>
          <p:nvPr/>
        </p:nvPicPr>
        <p:blipFill>
          <a:blip r:embed="rId2"/>
          <a:stretch>
            <a:fillRect/>
          </a:stretch>
        </p:blipFill>
        <p:spPr>
          <a:xfrm>
            <a:off x="7753815" y="2863611"/>
            <a:ext cx="2743200" cy="1521069"/>
          </a:xfrm>
          <a:prstGeom prst="rect">
            <a:avLst/>
          </a:prstGeom>
        </p:spPr>
      </p:pic>
      <p:pic>
        <p:nvPicPr>
          <p:cNvPr id="5" name="Picture 6" descr="Graphical user interface, text, application, email&#10;&#10;Description automatically generated">
            <a:extLst>
              <a:ext uri="{FF2B5EF4-FFF2-40B4-BE49-F238E27FC236}">
                <a16:creationId xmlns:a16="http://schemas.microsoft.com/office/drawing/2014/main" id="{152AB65A-3511-1A73-A8A8-03813F4630F3}"/>
              </a:ext>
            </a:extLst>
          </p:cNvPr>
          <p:cNvPicPr>
            <a:picLocks noChangeAspect="1"/>
          </p:cNvPicPr>
          <p:nvPr/>
        </p:nvPicPr>
        <p:blipFill>
          <a:blip r:embed="rId3"/>
          <a:stretch>
            <a:fillRect/>
          </a:stretch>
        </p:blipFill>
        <p:spPr>
          <a:xfrm>
            <a:off x="124523" y="2478762"/>
            <a:ext cx="7361661" cy="3916985"/>
          </a:xfrm>
          <a:prstGeom prst="rect">
            <a:avLst/>
          </a:prstGeom>
        </p:spPr>
      </p:pic>
      <p:pic>
        <p:nvPicPr>
          <p:cNvPr id="7" name="Picture 7" descr="Text&#10;&#10;Description automatically generated">
            <a:extLst>
              <a:ext uri="{FF2B5EF4-FFF2-40B4-BE49-F238E27FC236}">
                <a16:creationId xmlns:a16="http://schemas.microsoft.com/office/drawing/2014/main" id="{42F03BD4-1057-E9B3-1B05-FCD22662637F}"/>
              </a:ext>
            </a:extLst>
          </p:cNvPr>
          <p:cNvPicPr>
            <a:picLocks noChangeAspect="1"/>
          </p:cNvPicPr>
          <p:nvPr/>
        </p:nvPicPr>
        <p:blipFill>
          <a:blip r:embed="rId4"/>
          <a:stretch>
            <a:fillRect/>
          </a:stretch>
        </p:blipFill>
        <p:spPr>
          <a:xfrm>
            <a:off x="7753814" y="4605159"/>
            <a:ext cx="4192857" cy="1532022"/>
          </a:xfrm>
          <a:prstGeom prst="rect">
            <a:avLst/>
          </a:prstGeom>
        </p:spPr>
      </p:pic>
    </p:spTree>
    <p:extLst>
      <p:ext uri="{BB962C8B-B14F-4D97-AF65-F5344CB8AC3E}">
        <p14:creationId xmlns:p14="http://schemas.microsoft.com/office/powerpoint/2010/main" val="2010787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163" y="256478"/>
            <a:ext cx="8596668" cy="791118"/>
          </a:xfrm>
        </p:spPr>
        <p:txBody>
          <a:bodyPr/>
          <a:lstStyle/>
          <a:p>
            <a:pPr algn="ctr"/>
            <a:r>
              <a:rPr lang="en-US"/>
              <a:t>Power BI Work</a:t>
            </a:r>
            <a:endParaRPr lang="en-US" dirty="0"/>
          </a:p>
        </p:txBody>
      </p:sp>
      <p:sp>
        <p:nvSpPr>
          <p:cNvPr id="3" name="Content Placeholder 2"/>
          <p:cNvSpPr>
            <a:spLocks noGrp="1"/>
          </p:cNvSpPr>
          <p:nvPr>
            <p:ph idx="1"/>
          </p:nvPr>
        </p:nvSpPr>
        <p:spPr>
          <a:xfrm>
            <a:off x="593700" y="1008297"/>
            <a:ext cx="9618863" cy="3880773"/>
          </a:xfrm>
        </p:spPr>
        <p:txBody>
          <a:bodyPr vert="horz" lIns="91440" tIns="45720" rIns="91440" bIns="45720" rtlCol="0" anchor="t">
            <a:normAutofit/>
          </a:bodyPr>
          <a:lstStyle/>
          <a:p>
            <a:pPr marL="0" indent="0">
              <a:buNone/>
            </a:pPr>
            <a:r>
              <a:rPr lang="en-US" b="1" dirty="0"/>
              <a:t>I imported the initial data as well as the SQL results as flat files into Power BI and did a little cleaning with Power </a:t>
            </a:r>
            <a:r>
              <a:rPr lang="en-US" b="1"/>
              <a:t>Query but</a:t>
            </a:r>
            <a:r>
              <a:rPr lang="en-US" b="1" dirty="0"/>
              <a:t> did not need to build any new tables or measures. I then built my visuals with Power BI and put the results in a dashboard.</a:t>
            </a:r>
          </a:p>
        </p:txBody>
      </p:sp>
      <p:pic>
        <p:nvPicPr>
          <p:cNvPr id="4" name="Picture 4" descr="Chart, line chart, histogram&#10;&#10;Description automatically generated">
            <a:extLst>
              <a:ext uri="{FF2B5EF4-FFF2-40B4-BE49-F238E27FC236}">
                <a16:creationId xmlns:a16="http://schemas.microsoft.com/office/drawing/2014/main" id="{5397C3D1-040E-EC57-AF2F-6A64990E3EAC}"/>
              </a:ext>
            </a:extLst>
          </p:cNvPr>
          <p:cNvPicPr>
            <a:picLocks noChangeAspect="1"/>
          </p:cNvPicPr>
          <p:nvPr/>
        </p:nvPicPr>
        <p:blipFill>
          <a:blip r:embed="rId2"/>
          <a:stretch>
            <a:fillRect/>
          </a:stretch>
        </p:blipFill>
        <p:spPr>
          <a:xfrm>
            <a:off x="59473" y="1938344"/>
            <a:ext cx="5540296" cy="3706139"/>
          </a:xfrm>
          <a:prstGeom prst="rect">
            <a:avLst/>
          </a:prstGeom>
        </p:spPr>
      </p:pic>
      <p:pic>
        <p:nvPicPr>
          <p:cNvPr id="5" name="Picture 6" descr="Chart, histogram&#10;&#10;Description automatically generated">
            <a:extLst>
              <a:ext uri="{FF2B5EF4-FFF2-40B4-BE49-F238E27FC236}">
                <a16:creationId xmlns:a16="http://schemas.microsoft.com/office/drawing/2014/main" id="{5217F052-B021-50DF-7A4C-D9210DDC1DE0}"/>
              </a:ext>
            </a:extLst>
          </p:cNvPr>
          <p:cNvPicPr>
            <a:picLocks noChangeAspect="1"/>
          </p:cNvPicPr>
          <p:nvPr/>
        </p:nvPicPr>
        <p:blipFill>
          <a:blip r:embed="rId3"/>
          <a:stretch>
            <a:fillRect/>
          </a:stretch>
        </p:blipFill>
        <p:spPr>
          <a:xfrm>
            <a:off x="5672254" y="1893973"/>
            <a:ext cx="5661102" cy="3701955"/>
          </a:xfrm>
          <a:prstGeom prst="rect">
            <a:avLst/>
          </a:prstGeom>
        </p:spPr>
      </p:pic>
      <p:pic>
        <p:nvPicPr>
          <p:cNvPr id="7" name="Picture 7">
            <a:extLst>
              <a:ext uri="{FF2B5EF4-FFF2-40B4-BE49-F238E27FC236}">
                <a16:creationId xmlns:a16="http://schemas.microsoft.com/office/drawing/2014/main" id="{9C7BA8E8-23B4-F540-3594-BEFC77847557}"/>
              </a:ext>
            </a:extLst>
          </p:cNvPr>
          <p:cNvPicPr>
            <a:picLocks noChangeAspect="1"/>
          </p:cNvPicPr>
          <p:nvPr/>
        </p:nvPicPr>
        <p:blipFill>
          <a:blip r:embed="rId4"/>
          <a:stretch>
            <a:fillRect/>
          </a:stretch>
        </p:blipFill>
        <p:spPr>
          <a:xfrm>
            <a:off x="3274742" y="5639980"/>
            <a:ext cx="4861930" cy="1088599"/>
          </a:xfrm>
          <a:prstGeom prst="rect">
            <a:avLst/>
          </a:prstGeom>
        </p:spPr>
      </p:pic>
    </p:spTree>
    <p:extLst>
      <p:ext uri="{BB962C8B-B14F-4D97-AF65-F5344CB8AC3E}">
        <p14:creationId xmlns:p14="http://schemas.microsoft.com/office/powerpoint/2010/main" val="2906196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Capstone Conclusion</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b="1" dirty="0"/>
              <a:t>From the results we can see that the total dwell time per port is generally correlated to the gross tonnage that the port gets (as would be expected), </a:t>
            </a:r>
            <a:r>
              <a:rPr lang="en-US" b="1"/>
              <a:t>however the average dwell time is not correlated to the gross tonnage at all.</a:t>
            </a:r>
            <a:endParaRPr lang="en-US"/>
          </a:p>
          <a:p>
            <a:pPr marL="0" indent="0">
              <a:buNone/>
            </a:pPr>
            <a:endParaRPr lang="en-US"/>
          </a:p>
          <a:p>
            <a:pPr marL="0" indent="0">
              <a:buNone/>
            </a:pPr>
            <a:r>
              <a:rPr lang="en-US" b="1"/>
              <a:t>This is to say that the busiest ports do not have the greatest delays.</a:t>
            </a:r>
          </a:p>
          <a:p>
            <a:pPr marL="0" indent="0">
              <a:buNone/>
            </a:pPr>
            <a:endParaRPr lang="en-US" b="1" dirty="0"/>
          </a:p>
          <a:p>
            <a:pPr marL="0" indent="0">
              <a:buNone/>
            </a:pPr>
            <a:r>
              <a:rPr lang="en-US" b="1"/>
              <a:t>Therefore, my hypothesis was wrong.</a:t>
            </a:r>
            <a:endParaRPr lang="en-US" b="1" dirty="0"/>
          </a:p>
        </p:txBody>
      </p:sp>
    </p:spTree>
    <p:extLst>
      <p:ext uri="{BB962C8B-B14F-4D97-AF65-F5344CB8AC3E}">
        <p14:creationId xmlns:p14="http://schemas.microsoft.com/office/powerpoint/2010/main" val="102136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Where To Go Next</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b="1"/>
              <a:t>Having shown that the busiest ports are not the slowest it would then behoove planners to target ports that were not high on my average dwell time list when route planning.</a:t>
            </a:r>
          </a:p>
          <a:p>
            <a:pPr marL="0" indent="0">
              <a:buNone/>
            </a:pPr>
            <a:r>
              <a:rPr lang="en-US" b="1" dirty="0"/>
              <a:t>The next steps with the data set would be to figure out the standard routes of the auto carriers and then see if certain lines/management companies/owners </a:t>
            </a:r>
            <a:r>
              <a:rPr lang="en-US" b="1"/>
              <a:t>are slower and use this information to inform who to hire to crew/manage 'our' auto carriers.</a:t>
            </a:r>
          </a:p>
          <a:p>
            <a:pPr marL="0" indent="0">
              <a:buNone/>
            </a:pPr>
            <a:endParaRPr lang="en-US" b="1" dirty="0"/>
          </a:p>
          <a:p>
            <a:pPr marL="0" indent="0">
              <a:buNone/>
            </a:pPr>
            <a:r>
              <a:rPr lang="en-US" b="1" dirty="0"/>
              <a:t>Following this </a:t>
            </a:r>
            <a:r>
              <a:rPr lang="en-US" b="1"/>
              <a:t>step, it would then should be possible to predict where ships are going based upon where they have been and use this to predict rival company's ship movements.</a:t>
            </a:r>
          </a:p>
        </p:txBody>
      </p:sp>
    </p:spTree>
    <p:extLst>
      <p:ext uri="{BB962C8B-B14F-4D97-AF65-F5344CB8AC3E}">
        <p14:creationId xmlns:p14="http://schemas.microsoft.com/office/powerpoint/2010/main" val="1389311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Lessons Learned</a:t>
            </a:r>
            <a:endParaRPr lang="en-US" dirty="0"/>
          </a:p>
        </p:txBody>
      </p:sp>
      <p:sp>
        <p:nvSpPr>
          <p:cNvPr id="3" name="Content Placeholder 2"/>
          <p:cNvSpPr>
            <a:spLocks noGrp="1"/>
          </p:cNvSpPr>
          <p:nvPr>
            <p:ph idx="1"/>
          </p:nvPr>
        </p:nvSpPr>
        <p:spPr>
          <a:xfrm>
            <a:off x="677334" y="1658784"/>
            <a:ext cx="8596668" cy="3880773"/>
          </a:xfrm>
        </p:spPr>
        <p:txBody>
          <a:bodyPr vert="horz" lIns="91440" tIns="45720" rIns="91440" bIns="45720" rtlCol="0" anchor="t">
            <a:normAutofit/>
          </a:bodyPr>
          <a:lstStyle/>
          <a:p>
            <a:pPr marL="0" indent="0">
              <a:buNone/>
            </a:pPr>
            <a:r>
              <a:rPr lang="en-US" b="1"/>
              <a:t>The biggest lesson learned is that figuring out what you want to ask is crucial, even more so than data familiarization. </a:t>
            </a:r>
            <a:endParaRPr lang="en-US" b="1" dirty="0"/>
          </a:p>
          <a:p>
            <a:pPr marL="0" indent="0">
              <a:buNone/>
            </a:pPr>
            <a:endParaRPr lang="en-US" b="1" dirty="0"/>
          </a:p>
          <a:p>
            <a:pPr marL="0" indent="0">
              <a:buNone/>
            </a:pPr>
            <a:r>
              <a:rPr lang="en-US" b="1"/>
              <a:t>Additionally,</a:t>
            </a:r>
            <a:r>
              <a:rPr lang="en-US" b="1" dirty="0"/>
              <a:t> time management is crucial as you have to</a:t>
            </a:r>
            <a:r>
              <a:rPr lang="en-US" b="1"/>
              <a:t> find an answer within the given time, 'a day late and a dollar short' does not cut it.</a:t>
            </a:r>
            <a:endParaRPr lang="en-US" b="1" dirty="0"/>
          </a:p>
        </p:txBody>
      </p:sp>
    </p:spTree>
    <p:extLst>
      <p:ext uri="{BB962C8B-B14F-4D97-AF65-F5344CB8AC3E}">
        <p14:creationId xmlns:p14="http://schemas.microsoft.com/office/powerpoint/2010/main" val="27190867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1EBB95BD7F57D4CAAB83313C45EABAF" ma:contentTypeVersion="12" ma:contentTypeDescription="Create a new document." ma:contentTypeScope="" ma:versionID="643d05683f0458eb43ea04347365d58e">
  <xsd:schema xmlns:xsd="http://www.w3.org/2001/XMLSchema" xmlns:xs="http://www.w3.org/2001/XMLSchema" xmlns:p="http://schemas.microsoft.com/office/2006/metadata/properties" xmlns:ns2="ce114d06-48bf-4790-b92f-15a5fe16460d" xmlns:ns3="963b4f0e-6457-4e29-9a15-29f437991c14" targetNamespace="http://schemas.microsoft.com/office/2006/metadata/properties" ma:root="true" ma:fieldsID="3080b037b7f2294262df527d494c98d2" ns2:_="" ns3:_="">
    <xsd:import namespace="ce114d06-48bf-4790-b92f-15a5fe16460d"/>
    <xsd:import namespace="963b4f0e-6457-4e29-9a15-29f437991c1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114d06-48bf-4790-b92f-15a5fe1646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799e726f-a111-41ad-a30a-d9242f1eca89"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63b4f0e-6457-4e29-9a15-29f437991c1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95660085-cfde-432f-bd1d-12376e48935a}" ma:internalName="TaxCatchAll" ma:showField="CatchAllData" ma:web="963b4f0e-6457-4e29-9a15-29f437991c1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963b4f0e-6457-4e29-9a15-29f437991c14" xsi:nil="true"/>
    <lcf76f155ced4ddcb4097134ff3c332f xmlns="ce114d06-48bf-4790-b92f-15a5fe16460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F1BADF3-899C-4342-AE10-FE63EA57DC32}">
  <ds:schemaRefs>
    <ds:schemaRef ds:uri="http://schemas.microsoft.com/sharepoint/v3/contenttype/forms"/>
  </ds:schemaRefs>
</ds:datastoreItem>
</file>

<file path=customXml/itemProps2.xml><?xml version="1.0" encoding="utf-8"?>
<ds:datastoreItem xmlns:ds="http://schemas.openxmlformats.org/officeDocument/2006/customXml" ds:itemID="{5E734705-77FD-40A4-958C-4C61038029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114d06-48bf-4790-b92f-15a5fe16460d"/>
    <ds:schemaRef ds:uri="963b4f0e-6457-4e29-9a15-29f437991c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570D0BF-D65E-4327-9A23-66C840769E2C}">
  <ds:schemaRefs>
    <ds:schemaRef ds:uri="http://schemas.microsoft.com/office/2006/metadata/properties"/>
    <ds:schemaRef ds:uri="http://schemas.microsoft.com/office/infopath/2007/PartnerControls"/>
    <ds:schemaRef ds:uri="963b4f0e-6457-4e29-9a15-29f437991c14"/>
    <ds:schemaRef ds:uri="ce114d06-48bf-4790-b92f-15a5fe16460d"/>
  </ds:schemaRefs>
</ds:datastoreItem>
</file>

<file path=docProps/app.xml><?xml version="1.0" encoding="utf-8"?>
<Properties xmlns="http://schemas.openxmlformats.org/officeDocument/2006/extended-properties" xmlns:vt="http://schemas.openxmlformats.org/officeDocument/2006/docPropsVTypes">
  <Template>Facet</Template>
  <TotalTime>1646</TotalTime>
  <Words>122</Words>
  <Application>Microsoft Office PowerPoint</Application>
  <PresentationFormat>Widescreen</PresentationFormat>
  <Paragraphs>24</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Auto Delivery Capstone </vt:lpstr>
      <vt:lpstr>About Me…</vt:lpstr>
      <vt:lpstr>Capstone Goal and Hypothesis</vt:lpstr>
      <vt:lpstr>Data Familiarization</vt:lpstr>
      <vt:lpstr>SQL Work</vt:lpstr>
      <vt:lpstr>Power BI Work</vt:lpstr>
      <vt:lpstr>Capstone Conclusion</vt:lpstr>
      <vt:lpstr>Where To Go Next</vt:lpstr>
      <vt:lpstr>Lessons Learned</vt:lpstr>
      <vt:lpstr>Questions</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dc:title>
  <dc:creator>Rachael Ridenour</dc:creator>
  <cp:lastModifiedBy>Rachael Ridenour</cp:lastModifiedBy>
  <cp:revision>332</cp:revision>
  <dcterms:created xsi:type="dcterms:W3CDTF">2020-12-08T15:25:19Z</dcterms:created>
  <dcterms:modified xsi:type="dcterms:W3CDTF">2022-08-19T14:43:19Z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0x01010041EBB95BD7F57D4CAAB83313C45EABAF</vt:lpwstr>
  </property>
  <property fmtid="{D5CDD505-2E9C-101B-9397-08002B2CF9AE}" pid="3" name="MediaServiceImageTags">
    <vt:lpwstr/>
  </property>
</Properties>
</file>