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3" r:id="rId9"/>
    <p:sldId id="262" r:id="rId10"/>
    <p:sldId id="268" r:id="rId11"/>
    <p:sldId id="264" r:id="rId12"/>
    <p:sldId id="265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096C79-960F-C0B2-1AA2-FBE99288B59F}" v="357" dt="2022-11-29T17:09:46.047"/>
    <p1510:client id="{F3E8FBBE-8A5C-47B7-9CB8-E23D5BEB59D8}" v="119" dt="2022-11-28T17:42:55.373"/>
    <p1510:client id="{FBFBE809-D819-40F7-9A68-A0396C08C2B2}" v="195" dt="2022-11-30T17:48:53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48E171-28F5-4579-B164-1EDB9484A1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CEB3D8-3B5D-48B6-9637-C9A14CB2C3D6}">
      <dgm:prSet/>
      <dgm:spPr/>
      <dgm:t>
        <a:bodyPr/>
        <a:lstStyle/>
        <a:p>
          <a:pPr algn="l" rtl="0"/>
          <a:r>
            <a:rPr lang="en-US"/>
            <a:t>U.S. Army Infantry Veteran</a:t>
          </a:r>
        </a:p>
      </dgm:t>
    </dgm:pt>
    <dgm:pt modelId="{080D2A81-76F9-4935-9D16-8BD1C97AD20F}" type="parTrans" cxnId="{29DCD108-7AD1-4C1F-BA9C-5F846E4A8AC5}">
      <dgm:prSet/>
      <dgm:spPr/>
      <dgm:t>
        <a:bodyPr/>
        <a:lstStyle/>
        <a:p>
          <a:endParaRPr lang="en-US"/>
        </a:p>
      </dgm:t>
    </dgm:pt>
    <dgm:pt modelId="{3A7DFA28-4C92-44DD-A323-27566F5F8BCB}" type="sibTrans" cxnId="{29DCD108-7AD1-4C1F-BA9C-5F846E4A8AC5}">
      <dgm:prSet/>
      <dgm:spPr/>
      <dgm:t>
        <a:bodyPr/>
        <a:lstStyle/>
        <a:p>
          <a:endParaRPr lang="en-US"/>
        </a:p>
      </dgm:t>
    </dgm:pt>
    <dgm:pt modelId="{7EFFDD3C-D8B2-42EF-B24C-CC29C49B105A}">
      <dgm:prSet/>
      <dgm:spPr/>
      <dgm:t>
        <a:bodyPr/>
        <a:lstStyle/>
        <a:p>
          <a:pPr algn="l"/>
          <a:r>
            <a:rPr lang="en-US"/>
            <a:t>Avid Virginia Tech football fan (Go Hokies!), hoping we don't get left out of the ongoing college realignment</a:t>
          </a:r>
          <a:r>
            <a:rPr lang="en-US">
              <a:latin typeface="Calibri"/>
              <a:cs typeface="Calibri"/>
            </a:rPr>
            <a:t> </a:t>
          </a:r>
          <a:endParaRPr lang="en-US"/>
        </a:p>
      </dgm:t>
    </dgm:pt>
    <dgm:pt modelId="{E1947985-0EF0-40FF-9EF4-B9B5D398CA17}" type="parTrans" cxnId="{8D2E4734-5F3D-4869-8C32-D6F645BE0E9C}">
      <dgm:prSet/>
      <dgm:spPr/>
      <dgm:t>
        <a:bodyPr/>
        <a:lstStyle/>
        <a:p>
          <a:endParaRPr lang="en-US"/>
        </a:p>
      </dgm:t>
    </dgm:pt>
    <dgm:pt modelId="{0902CAFE-588C-42BF-97FA-69CC6B94999E}" type="sibTrans" cxnId="{8D2E4734-5F3D-4869-8C32-D6F645BE0E9C}">
      <dgm:prSet/>
      <dgm:spPr/>
      <dgm:t>
        <a:bodyPr/>
        <a:lstStyle/>
        <a:p>
          <a:endParaRPr lang="en-US"/>
        </a:p>
      </dgm:t>
    </dgm:pt>
    <dgm:pt modelId="{45E852DE-419E-4B52-947C-D5EB837D2F5C}">
      <dgm:prSet phldr="0"/>
      <dgm:spPr/>
      <dgm:t>
        <a:bodyPr/>
        <a:lstStyle/>
        <a:p>
          <a:pPr algn="l"/>
          <a:r>
            <a:rPr lang="en-US"/>
            <a:t>Looking for a </a:t>
          </a:r>
          <a:r>
            <a:rPr lang="en-US">
              <a:latin typeface="Avenir Next LT Pro"/>
            </a:rPr>
            <a:t>career</a:t>
          </a:r>
          <a:r>
            <a:rPr lang="en-US"/>
            <a:t> shift to Data Analyst/Data Scientist Role</a:t>
          </a:r>
        </a:p>
      </dgm:t>
    </dgm:pt>
    <dgm:pt modelId="{BE4F2B8A-4D49-4A20-AD73-BB30AB5D4322}" type="parTrans" cxnId="{108EE371-4F2D-4F70-B6FC-AF776D6F7478}">
      <dgm:prSet/>
      <dgm:spPr/>
    </dgm:pt>
    <dgm:pt modelId="{15D4A240-C737-405B-A38E-1155D5B22E88}" type="sibTrans" cxnId="{108EE371-4F2D-4F70-B6FC-AF776D6F7478}">
      <dgm:prSet/>
      <dgm:spPr/>
    </dgm:pt>
    <dgm:pt modelId="{D8C76A0F-DB94-4359-9E06-04694E7CBCBB}">
      <dgm:prSet phldr="0"/>
      <dgm:spPr/>
      <dgm:t>
        <a:bodyPr/>
        <a:lstStyle/>
        <a:p>
          <a:pPr algn="l"/>
          <a:r>
            <a:rPr lang="en-US"/>
            <a:t>Hoping to work in Defense/Aerospace industry</a:t>
          </a:r>
        </a:p>
      </dgm:t>
    </dgm:pt>
    <dgm:pt modelId="{B653B82C-C07B-4DB6-9B8D-D1EE50B6E426}" type="parTrans" cxnId="{7F135F0A-9FD4-4024-8B8D-5E0B86873DF2}">
      <dgm:prSet/>
      <dgm:spPr/>
    </dgm:pt>
    <dgm:pt modelId="{AED6B659-5A85-4904-95B1-4E86EC26CFAB}" type="sibTrans" cxnId="{7F135F0A-9FD4-4024-8B8D-5E0B86873DF2}">
      <dgm:prSet/>
      <dgm:spPr/>
    </dgm:pt>
    <dgm:pt modelId="{C1C7B2FE-5695-4C49-87E2-4D62212FAF7A}" type="pres">
      <dgm:prSet presAssocID="{8A48E171-28F5-4579-B164-1EDB9484A125}" presName="linear" presStyleCnt="0">
        <dgm:presLayoutVars>
          <dgm:animLvl val="lvl"/>
          <dgm:resizeHandles val="exact"/>
        </dgm:presLayoutVars>
      </dgm:prSet>
      <dgm:spPr/>
    </dgm:pt>
    <dgm:pt modelId="{7BC05AB8-2AF9-4AB0-B313-987D5975431B}" type="pres">
      <dgm:prSet presAssocID="{63CEB3D8-3B5D-48B6-9637-C9A14CB2C3D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998054F-6C63-4617-8C8B-52580977B37D}" type="pres">
      <dgm:prSet presAssocID="{3A7DFA28-4C92-44DD-A323-27566F5F8BCB}" presName="spacer" presStyleCnt="0"/>
      <dgm:spPr/>
    </dgm:pt>
    <dgm:pt modelId="{AC8242FC-3C98-4FDD-AF3A-C532AB54A34B}" type="pres">
      <dgm:prSet presAssocID="{45E852DE-419E-4B52-947C-D5EB837D2F5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80A516F-2F12-40D4-9FFE-999750BEA6CF}" type="pres">
      <dgm:prSet presAssocID="{15D4A240-C737-405B-A38E-1155D5B22E88}" presName="spacer" presStyleCnt="0"/>
      <dgm:spPr/>
    </dgm:pt>
    <dgm:pt modelId="{FC5B3218-0C7F-42B8-8292-45A6785A34AC}" type="pres">
      <dgm:prSet presAssocID="{D8C76A0F-DB94-4359-9E06-04694E7CBCB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6AE1952-2CA0-4F56-985C-A41FF32D4E70}" type="pres">
      <dgm:prSet presAssocID="{AED6B659-5A85-4904-95B1-4E86EC26CFAB}" presName="spacer" presStyleCnt="0"/>
      <dgm:spPr/>
    </dgm:pt>
    <dgm:pt modelId="{8C926223-E95A-4450-954D-33DC58C5600E}" type="pres">
      <dgm:prSet presAssocID="{7EFFDD3C-D8B2-42EF-B24C-CC29C49B105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9DCD108-7AD1-4C1F-BA9C-5F846E4A8AC5}" srcId="{8A48E171-28F5-4579-B164-1EDB9484A125}" destId="{63CEB3D8-3B5D-48B6-9637-C9A14CB2C3D6}" srcOrd="0" destOrd="0" parTransId="{080D2A81-76F9-4935-9D16-8BD1C97AD20F}" sibTransId="{3A7DFA28-4C92-44DD-A323-27566F5F8BCB}"/>
    <dgm:cxn modelId="{7F135F0A-9FD4-4024-8B8D-5E0B86873DF2}" srcId="{8A48E171-28F5-4579-B164-1EDB9484A125}" destId="{D8C76A0F-DB94-4359-9E06-04694E7CBCBB}" srcOrd="2" destOrd="0" parTransId="{B653B82C-C07B-4DB6-9B8D-D1EE50B6E426}" sibTransId="{AED6B659-5A85-4904-95B1-4E86EC26CFAB}"/>
    <dgm:cxn modelId="{DA52642D-26AC-4E0D-8E91-2D069EEB7FF1}" type="presOf" srcId="{45E852DE-419E-4B52-947C-D5EB837D2F5C}" destId="{AC8242FC-3C98-4FDD-AF3A-C532AB54A34B}" srcOrd="0" destOrd="0" presId="urn:microsoft.com/office/officeart/2005/8/layout/vList2"/>
    <dgm:cxn modelId="{8D2E4734-5F3D-4869-8C32-D6F645BE0E9C}" srcId="{8A48E171-28F5-4579-B164-1EDB9484A125}" destId="{7EFFDD3C-D8B2-42EF-B24C-CC29C49B105A}" srcOrd="3" destOrd="0" parTransId="{E1947985-0EF0-40FF-9EF4-B9B5D398CA17}" sibTransId="{0902CAFE-588C-42BF-97FA-69CC6B94999E}"/>
    <dgm:cxn modelId="{3AE84649-4A09-4AE7-B439-470494F1893D}" type="presOf" srcId="{7EFFDD3C-D8B2-42EF-B24C-CC29C49B105A}" destId="{8C926223-E95A-4450-954D-33DC58C5600E}" srcOrd="0" destOrd="0" presId="urn:microsoft.com/office/officeart/2005/8/layout/vList2"/>
    <dgm:cxn modelId="{108EE371-4F2D-4F70-B6FC-AF776D6F7478}" srcId="{8A48E171-28F5-4579-B164-1EDB9484A125}" destId="{45E852DE-419E-4B52-947C-D5EB837D2F5C}" srcOrd="1" destOrd="0" parTransId="{BE4F2B8A-4D49-4A20-AD73-BB30AB5D4322}" sibTransId="{15D4A240-C737-405B-A38E-1155D5B22E88}"/>
    <dgm:cxn modelId="{4A3C8E84-F947-47C7-BD5F-AE45D1AC9BF9}" type="presOf" srcId="{8A48E171-28F5-4579-B164-1EDB9484A125}" destId="{C1C7B2FE-5695-4C49-87E2-4D62212FAF7A}" srcOrd="0" destOrd="0" presId="urn:microsoft.com/office/officeart/2005/8/layout/vList2"/>
    <dgm:cxn modelId="{DF83B694-A74C-4320-AD4B-9977300EDA6A}" type="presOf" srcId="{D8C76A0F-DB94-4359-9E06-04694E7CBCBB}" destId="{FC5B3218-0C7F-42B8-8292-45A6785A34AC}" srcOrd="0" destOrd="0" presId="urn:microsoft.com/office/officeart/2005/8/layout/vList2"/>
    <dgm:cxn modelId="{2747AFF7-B305-424C-95AE-45749F5DDF18}" type="presOf" srcId="{63CEB3D8-3B5D-48B6-9637-C9A14CB2C3D6}" destId="{7BC05AB8-2AF9-4AB0-B313-987D5975431B}" srcOrd="0" destOrd="0" presId="urn:microsoft.com/office/officeart/2005/8/layout/vList2"/>
    <dgm:cxn modelId="{B3C1541C-D820-42DD-83C1-1D81F6DF48DF}" type="presParOf" srcId="{C1C7B2FE-5695-4C49-87E2-4D62212FAF7A}" destId="{7BC05AB8-2AF9-4AB0-B313-987D5975431B}" srcOrd="0" destOrd="0" presId="urn:microsoft.com/office/officeart/2005/8/layout/vList2"/>
    <dgm:cxn modelId="{2CBA070E-6C94-4638-8F4E-B6D4A690C391}" type="presParOf" srcId="{C1C7B2FE-5695-4C49-87E2-4D62212FAF7A}" destId="{9998054F-6C63-4617-8C8B-52580977B37D}" srcOrd="1" destOrd="0" presId="urn:microsoft.com/office/officeart/2005/8/layout/vList2"/>
    <dgm:cxn modelId="{2812EA97-0D0B-49DF-9636-DE2A1AA52E06}" type="presParOf" srcId="{C1C7B2FE-5695-4C49-87E2-4D62212FAF7A}" destId="{AC8242FC-3C98-4FDD-AF3A-C532AB54A34B}" srcOrd="2" destOrd="0" presId="urn:microsoft.com/office/officeart/2005/8/layout/vList2"/>
    <dgm:cxn modelId="{4B51952A-FF38-4085-87DD-405CDA376E1F}" type="presParOf" srcId="{C1C7B2FE-5695-4C49-87E2-4D62212FAF7A}" destId="{E80A516F-2F12-40D4-9FFE-999750BEA6CF}" srcOrd="3" destOrd="0" presId="urn:microsoft.com/office/officeart/2005/8/layout/vList2"/>
    <dgm:cxn modelId="{0F71C6D9-EE47-4821-A351-648D828170DE}" type="presParOf" srcId="{C1C7B2FE-5695-4C49-87E2-4D62212FAF7A}" destId="{FC5B3218-0C7F-42B8-8292-45A6785A34AC}" srcOrd="4" destOrd="0" presId="urn:microsoft.com/office/officeart/2005/8/layout/vList2"/>
    <dgm:cxn modelId="{5CB49C62-A6AE-4E9D-964D-DD168C4922F6}" type="presParOf" srcId="{C1C7B2FE-5695-4C49-87E2-4D62212FAF7A}" destId="{06AE1952-2CA0-4F56-985C-A41FF32D4E70}" srcOrd="5" destOrd="0" presId="urn:microsoft.com/office/officeart/2005/8/layout/vList2"/>
    <dgm:cxn modelId="{FFA2BCB8-8175-4D71-AEFC-53455E0C8AA8}" type="presParOf" srcId="{C1C7B2FE-5695-4C49-87E2-4D62212FAF7A}" destId="{8C926223-E95A-4450-954D-33DC58C5600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48E171-28F5-4579-B164-1EDB9484A1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DAAA649-D943-439E-A6A8-E72E588BA71A}">
      <dgm:prSet/>
      <dgm:spPr/>
      <dgm:t>
        <a:bodyPr/>
        <a:lstStyle/>
        <a:p>
          <a:r>
            <a:rPr lang="en-US"/>
            <a:t>B.A. in Philosophy from Virginia Tech</a:t>
          </a:r>
        </a:p>
      </dgm:t>
    </dgm:pt>
    <dgm:pt modelId="{75DC3C08-B699-48E0-9BDB-BDD6A89105B6}" type="parTrans" cxnId="{D79CEE64-6258-4B6C-83F2-7595738B31AF}">
      <dgm:prSet/>
      <dgm:spPr/>
      <dgm:t>
        <a:bodyPr/>
        <a:lstStyle/>
        <a:p>
          <a:endParaRPr lang="en-US"/>
        </a:p>
      </dgm:t>
    </dgm:pt>
    <dgm:pt modelId="{8015AEF2-06E2-427F-AAD2-5DEC100AF2A1}" type="sibTrans" cxnId="{D79CEE64-6258-4B6C-83F2-7595738B31AF}">
      <dgm:prSet/>
      <dgm:spPr/>
      <dgm:t>
        <a:bodyPr/>
        <a:lstStyle/>
        <a:p>
          <a:endParaRPr lang="en-US"/>
        </a:p>
      </dgm:t>
    </dgm:pt>
    <dgm:pt modelId="{63CEB3D8-3B5D-48B6-9637-C9A14CB2C3D6}">
      <dgm:prSet/>
      <dgm:spPr/>
      <dgm:t>
        <a:bodyPr/>
        <a:lstStyle/>
        <a:p>
          <a:r>
            <a:rPr lang="en-US"/>
            <a:t>B.S. in Engineering from Embry-Riddle Aeronautical University</a:t>
          </a:r>
        </a:p>
      </dgm:t>
    </dgm:pt>
    <dgm:pt modelId="{080D2A81-76F9-4935-9D16-8BD1C97AD20F}" type="parTrans" cxnId="{29DCD108-7AD1-4C1F-BA9C-5F846E4A8AC5}">
      <dgm:prSet/>
      <dgm:spPr/>
      <dgm:t>
        <a:bodyPr/>
        <a:lstStyle/>
        <a:p>
          <a:endParaRPr lang="en-US"/>
        </a:p>
      </dgm:t>
    </dgm:pt>
    <dgm:pt modelId="{3A7DFA28-4C92-44DD-A323-27566F5F8BCB}" type="sibTrans" cxnId="{29DCD108-7AD1-4C1F-BA9C-5F846E4A8AC5}">
      <dgm:prSet/>
      <dgm:spPr/>
      <dgm:t>
        <a:bodyPr/>
        <a:lstStyle/>
        <a:p>
          <a:endParaRPr lang="en-US"/>
        </a:p>
      </dgm:t>
    </dgm:pt>
    <dgm:pt modelId="{7EFFDD3C-D8B2-42EF-B24C-CC29C49B105A}">
      <dgm:prSet/>
      <dgm:spPr/>
      <dgm:t>
        <a:bodyPr/>
        <a:lstStyle/>
        <a:p>
          <a:r>
            <a:rPr lang="en-US"/>
            <a:t>M.P.S in Psychology of Leadership from Penn State</a:t>
          </a:r>
        </a:p>
      </dgm:t>
    </dgm:pt>
    <dgm:pt modelId="{E1947985-0EF0-40FF-9EF4-B9B5D398CA17}" type="parTrans" cxnId="{8D2E4734-5F3D-4869-8C32-D6F645BE0E9C}">
      <dgm:prSet/>
      <dgm:spPr/>
      <dgm:t>
        <a:bodyPr/>
        <a:lstStyle/>
        <a:p>
          <a:endParaRPr lang="en-US"/>
        </a:p>
      </dgm:t>
    </dgm:pt>
    <dgm:pt modelId="{0902CAFE-588C-42BF-97FA-69CC6B94999E}" type="sibTrans" cxnId="{8D2E4734-5F3D-4869-8C32-D6F645BE0E9C}">
      <dgm:prSet/>
      <dgm:spPr/>
      <dgm:t>
        <a:bodyPr/>
        <a:lstStyle/>
        <a:p>
          <a:endParaRPr lang="en-US"/>
        </a:p>
      </dgm:t>
    </dgm:pt>
    <dgm:pt modelId="{71EA6051-8A52-41DD-A49C-37EA90D2AEEA}">
      <dgm:prSet/>
      <dgm:spPr/>
      <dgm:t>
        <a:bodyPr/>
        <a:lstStyle/>
        <a:p>
          <a:r>
            <a:rPr lang="en-US"/>
            <a:t>Currently working on M.S. in Aerospace Engineering from Embry-Riddle Aeronautical University</a:t>
          </a:r>
        </a:p>
      </dgm:t>
    </dgm:pt>
    <dgm:pt modelId="{B0050C61-D8A1-4941-A2FF-E2347371A92A}" type="parTrans" cxnId="{BC1CE302-94D7-40BB-96B6-31F07E4B8760}">
      <dgm:prSet/>
      <dgm:spPr/>
      <dgm:t>
        <a:bodyPr/>
        <a:lstStyle/>
        <a:p>
          <a:endParaRPr lang="en-US"/>
        </a:p>
      </dgm:t>
    </dgm:pt>
    <dgm:pt modelId="{DBB11C86-0AC9-4521-97FB-A42F4FB1C00B}" type="sibTrans" cxnId="{BC1CE302-94D7-40BB-96B6-31F07E4B8760}">
      <dgm:prSet/>
      <dgm:spPr/>
      <dgm:t>
        <a:bodyPr/>
        <a:lstStyle/>
        <a:p>
          <a:endParaRPr lang="en-US"/>
        </a:p>
      </dgm:t>
    </dgm:pt>
    <dgm:pt modelId="{C1C7B2FE-5695-4C49-87E2-4D62212FAF7A}" type="pres">
      <dgm:prSet presAssocID="{8A48E171-28F5-4579-B164-1EDB9484A125}" presName="linear" presStyleCnt="0">
        <dgm:presLayoutVars>
          <dgm:animLvl val="lvl"/>
          <dgm:resizeHandles val="exact"/>
        </dgm:presLayoutVars>
      </dgm:prSet>
      <dgm:spPr/>
    </dgm:pt>
    <dgm:pt modelId="{BB6CDB0E-5A20-467E-8B2D-D9ED0869FC43}" type="pres">
      <dgm:prSet presAssocID="{5DAAA649-D943-439E-A6A8-E72E588BA71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3391174-71BA-4A00-AB43-E0943BA54E4A}" type="pres">
      <dgm:prSet presAssocID="{8015AEF2-06E2-427F-AAD2-5DEC100AF2A1}" presName="spacer" presStyleCnt="0"/>
      <dgm:spPr/>
    </dgm:pt>
    <dgm:pt modelId="{7BC05AB8-2AF9-4AB0-B313-987D5975431B}" type="pres">
      <dgm:prSet presAssocID="{63CEB3D8-3B5D-48B6-9637-C9A14CB2C3D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998054F-6C63-4617-8C8B-52580977B37D}" type="pres">
      <dgm:prSet presAssocID="{3A7DFA28-4C92-44DD-A323-27566F5F8BCB}" presName="spacer" presStyleCnt="0"/>
      <dgm:spPr/>
    </dgm:pt>
    <dgm:pt modelId="{8C926223-E95A-4450-954D-33DC58C5600E}" type="pres">
      <dgm:prSet presAssocID="{7EFFDD3C-D8B2-42EF-B24C-CC29C49B105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42D93FF-8400-4E21-A1E4-5AD34E6E2304}" type="pres">
      <dgm:prSet presAssocID="{0902CAFE-588C-42BF-97FA-69CC6B94999E}" presName="spacer" presStyleCnt="0"/>
      <dgm:spPr/>
    </dgm:pt>
    <dgm:pt modelId="{8BC125D1-978C-4F85-9C18-FB84313A5E75}" type="pres">
      <dgm:prSet presAssocID="{71EA6051-8A52-41DD-A49C-37EA90D2AEE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C1CE302-94D7-40BB-96B6-31F07E4B8760}" srcId="{8A48E171-28F5-4579-B164-1EDB9484A125}" destId="{71EA6051-8A52-41DD-A49C-37EA90D2AEEA}" srcOrd="3" destOrd="0" parTransId="{B0050C61-D8A1-4941-A2FF-E2347371A92A}" sibTransId="{DBB11C86-0AC9-4521-97FB-A42F4FB1C00B}"/>
    <dgm:cxn modelId="{29DCD108-7AD1-4C1F-BA9C-5F846E4A8AC5}" srcId="{8A48E171-28F5-4579-B164-1EDB9484A125}" destId="{63CEB3D8-3B5D-48B6-9637-C9A14CB2C3D6}" srcOrd="1" destOrd="0" parTransId="{080D2A81-76F9-4935-9D16-8BD1C97AD20F}" sibTransId="{3A7DFA28-4C92-44DD-A323-27566F5F8BCB}"/>
    <dgm:cxn modelId="{E9213B13-4FD4-4879-BD64-918453D7B07A}" type="presOf" srcId="{5DAAA649-D943-439E-A6A8-E72E588BA71A}" destId="{BB6CDB0E-5A20-467E-8B2D-D9ED0869FC43}" srcOrd="0" destOrd="0" presId="urn:microsoft.com/office/officeart/2005/8/layout/vList2"/>
    <dgm:cxn modelId="{8D2E4734-5F3D-4869-8C32-D6F645BE0E9C}" srcId="{8A48E171-28F5-4579-B164-1EDB9484A125}" destId="{7EFFDD3C-D8B2-42EF-B24C-CC29C49B105A}" srcOrd="2" destOrd="0" parTransId="{E1947985-0EF0-40FF-9EF4-B9B5D398CA17}" sibTransId="{0902CAFE-588C-42BF-97FA-69CC6B94999E}"/>
    <dgm:cxn modelId="{D79CEE64-6258-4B6C-83F2-7595738B31AF}" srcId="{8A48E171-28F5-4579-B164-1EDB9484A125}" destId="{5DAAA649-D943-439E-A6A8-E72E588BA71A}" srcOrd="0" destOrd="0" parTransId="{75DC3C08-B699-48E0-9BDB-BDD6A89105B6}" sibTransId="{8015AEF2-06E2-427F-AAD2-5DEC100AF2A1}"/>
    <dgm:cxn modelId="{4A3C8E84-F947-47C7-BD5F-AE45D1AC9BF9}" type="presOf" srcId="{8A48E171-28F5-4579-B164-1EDB9484A125}" destId="{C1C7B2FE-5695-4C49-87E2-4D62212FAF7A}" srcOrd="0" destOrd="0" presId="urn:microsoft.com/office/officeart/2005/8/layout/vList2"/>
    <dgm:cxn modelId="{D0FEA3B9-9C6F-4C2A-A053-1830ACF4D615}" type="presOf" srcId="{63CEB3D8-3B5D-48B6-9637-C9A14CB2C3D6}" destId="{7BC05AB8-2AF9-4AB0-B313-987D5975431B}" srcOrd="0" destOrd="0" presId="urn:microsoft.com/office/officeart/2005/8/layout/vList2"/>
    <dgm:cxn modelId="{8DB7F3D6-27CA-4D90-B712-F12FDCBBD7A0}" type="presOf" srcId="{71EA6051-8A52-41DD-A49C-37EA90D2AEEA}" destId="{8BC125D1-978C-4F85-9C18-FB84313A5E75}" srcOrd="0" destOrd="0" presId="urn:microsoft.com/office/officeart/2005/8/layout/vList2"/>
    <dgm:cxn modelId="{0FA561E8-F4A3-4068-8FBB-462AFE8D01C8}" type="presOf" srcId="{7EFFDD3C-D8B2-42EF-B24C-CC29C49B105A}" destId="{8C926223-E95A-4450-954D-33DC58C5600E}" srcOrd="0" destOrd="0" presId="urn:microsoft.com/office/officeart/2005/8/layout/vList2"/>
    <dgm:cxn modelId="{E081945F-5DF5-4161-A25A-6F0374F71F9F}" type="presParOf" srcId="{C1C7B2FE-5695-4C49-87E2-4D62212FAF7A}" destId="{BB6CDB0E-5A20-467E-8B2D-D9ED0869FC43}" srcOrd="0" destOrd="0" presId="urn:microsoft.com/office/officeart/2005/8/layout/vList2"/>
    <dgm:cxn modelId="{A4CF53F4-4FF7-4BE4-98F5-39619192C357}" type="presParOf" srcId="{C1C7B2FE-5695-4C49-87E2-4D62212FAF7A}" destId="{D3391174-71BA-4A00-AB43-E0943BA54E4A}" srcOrd="1" destOrd="0" presId="urn:microsoft.com/office/officeart/2005/8/layout/vList2"/>
    <dgm:cxn modelId="{5F4167BA-56E9-449E-986A-DAF593C66DD2}" type="presParOf" srcId="{C1C7B2FE-5695-4C49-87E2-4D62212FAF7A}" destId="{7BC05AB8-2AF9-4AB0-B313-987D5975431B}" srcOrd="2" destOrd="0" presId="urn:microsoft.com/office/officeart/2005/8/layout/vList2"/>
    <dgm:cxn modelId="{5209779A-2476-41A9-A361-0895F18FA768}" type="presParOf" srcId="{C1C7B2FE-5695-4C49-87E2-4D62212FAF7A}" destId="{9998054F-6C63-4617-8C8B-52580977B37D}" srcOrd="3" destOrd="0" presId="urn:microsoft.com/office/officeart/2005/8/layout/vList2"/>
    <dgm:cxn modelId="{6243A16D-2A2B-4F89-A686-A0EF40E21FBF}" type="presParOf" srcId="{C1C7B2FE-5695-4C49-87E2-4D62212FAF7A}" destId="{8C926223-E95A-4450-954D-33DC58C5600E}" srcOrd="4" destOrd="0" presId="urn:microsoft.com/office/officeart/2005/8/layout/vList2"/>
    <dgm:cxn modelId="{D5E15F59-F953-465F-9D2C-2505DC9C526A}" type="presParOf" srcId="{C1C7B2FE-5695-4C49-87E2-4D62212FAF7A}" destId="{B42D93FF-8400-4E21-A1E4-5AD34E6E2304}" srcOrd="5" destOrd="0" presId="urn:microsoft.com/office/officeart/2005/8/layout/vList2"/>
    <dgm:cxn modelId="{DC39059A-CE56-44BB-BD6B-910D922B935B}" type="presParOf" srcId="{C1C7B2FE-5695-4C49-87E2-4D62212FAF7A}" destId="{8BC125D1-978C-4F85-9C18-FB84313A5E7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05AB8-2AF9-4AB0-B313-987D5975431B}">
      <dsp:nvSpPr>
        <dsp:cNvPr id="0" name=""/>
        <dsp:cNvSpPr/>
      </dsp:nvSpPr>
      <dsp:spPr>
        <a:xfrm>
          <a:off x="0" y="23194"/>
          <a:ext cx="4800511" cy="1061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U.S. Army Infantry Veteran</a:t>
          </a:r>
        </a:p>
      </dsp:txBody>
      <dsp:txXfrm>
        <a:off x="51814" y="75008"/>
        <a:ext cx="4696883" cy="957778"/>
      </dsp:txXfrm>
    </dsp:sp>
    <dsp:sp modelId="{AC8242FC-3C98-4FDD-AF3A-C532AB54A34B}">
      <dsp:nvSpPr>
        <dsp:cNvPr id="0" name=""/>
        <dsp:cNvSpPr/>
      </dsp:nvSpPr>
      <dsp:spPr>
        <a:xfrm>
          <a:off x="0" y="1139320"/>
          <a:ext cx="4800511" cy="1061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Looking for a </a:t>
          </a:r>
          <a:r>
            <a:rPr lang="en-US" sz="1900" kern="1200">
              <a:latin typeface="Avenir Next LT Pro"/>
            </a:rPr>
            <a:t>career</a:t>
          </a:r>
          <a:r>
            <a:rPr lang="en-US" sz="1900" kern="1200"/>
            <a:t> shift to Data Analyst/Data Scientist Role</a:t>
          </a:r>
        </a:p>
      </dsp:txBody>
      <dsp:txXfrm>
        <a:off x="51814" y="1191134"/>
        <a:ext cx="4696883" cy="957778"/>
      </dsp:txXfrm>
    </dsp:sp>
    <dsp:sp modelId="{FC5B3218-0C7F-42B8-8292-45A6785A34AC}">
      <dsp:nvSpPr>
        <dsp:cNvPr id="0" name=""/>
        <dsp:cNvSpPr/>
      </dsp:nvSpPr>
      <dsp:spPr>
        <a:xfrm>
          <a:off x="0" y="2255447"/>
          <a:ext cx="4800511" cy="1061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Hoping to work in Defense/Aerospace industry</a:t>
          </a:r>
        </a:p>
      </dsp:txBody>
      <dsp:txXfrm>
        <a:off x="51814" y="2307261"/>
        <a:ext cx="4696883" cy="957778"/>
      </dsp:txXfrm>
    </dsp:sp>
    <dsp:sp modelId="{8C926223-E95A-4450-954D-33DC58C5600E}">
      <dsp:nvSpPr>
        <dsp:cNvPr id="0" name=""/>
        <dsp:cNvSpPr/>
      </dsp:nvSpPr>
      <dsp:spPr>
        <a:xfrm>
          <a:off x="0" y="3371574"/>
          <a:ext cx="4800511" cy="1061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Avid Virginia Tech football fan (Go Hokies!), hoping we don't get left out of the ongoing college realignment</a:t>
          </a:r>
          <a:r>
            <a:rPr lang="en-US" sz="1900" kern="1200">
              <a:latin typeface="Calibri"/>
              <a:cs typeface="Calibri"/>
            </a:rPr>
            <a:t> </a:t>
          </a:r>
          <a:endParaRPr lang="en-US" sz="1900" kern="1200"/>
        </a:p>
      </dsp:txBody>
      <dsp:txXfrm>
        <a:off x="51814" y="3423388"/>
        <a:ext cx="4696883" cy="9577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CDB0E-5A20-467E-8B2D-D9ED0869FC43}">
      <dsp:nvSpPr>
        <dsp:cNvPr id="0" name=""/>
        <dsp:cNvSpPr/>
      </dsp:nvSpPr>
      <dsp:spPr>
        <a:xfrm>
          <a:off x="0" y="14339"/>
          <a:ext cx="4632423" cy="103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B.A. in Philosophy from Virginia Tech</a:t>
          </a:r>
        </a:p>
      </dsp:txBody>
      <dsp:txXfrm>
        <a:off x="50662" y="65001"/>
        <a:ext cx="4531099" cy="936495"/>
      </dsp:txXfrm>
    </dsp:sp>
    <dsp:sp modelId="{7BC05AB8-2AF9-4AB0-B313-987D5975431B}">
      <dsp:nvSpPr>
        <dsp:cNvPr id="0" name=""/>
        <dsp:cNvSpPr/>
      </dsp:nvSpPr>
      <dsp:spPr>
        <a:xfrm>
          <a:off x="0" y="1106878"/>
          <a:ext cx="4632423" cy="103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B.S. in Engineering from Embry-Riddle Aeronautical University</a:t>
          </a:r>
        </a:p>
      </dsp:txBody>
      <dsp:txXfrm>
        <a:off x="50662" y="1157540"/>
        <a:ext cx="4531099" cy="936495"/>
      </dsp:txXfrm>
    </dsp:sp>
    <dsp:sp modelId="{8C926223-E95A-4450-954D-33DC58C5600E}">
      <dsp:nvSpPr>
        <dsp:cNvPr id="0" name=""/>
        <dsp:cNvSpPr/>
      </dsp:nvSpPr>
      <dsp:spPr>
        <a:xfrm>
          <a:off x="0" y="2199418"/>
          <a:ext cx="4632423" cy="103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M.P.S in Psychology of Leadership from Penn State</a:t>
          </a:r>
        </a:p>
      </dsp:txBody>
      <dsp:txXfrm>
        <a:off x="50662" y="2250080"/>
        <a:ext cx="4531099" cy="936495"/>
      </dsp:txXfrm>
    </dsp:sp>
    <dsp:sp modelId="{8BC125D1-978C-4F85-9C18-FB84313A5E75}">
      <dsp:nvSpPr>
        <dsp:cNvPr id="0" name=""/>
        <dsp:cNvSpPr/>
      </dsp:nvSpPr>
      <dsp:spPr>
        <a:xfrm>
          <a:off x="0" y="3291958"/>
          <a:ext cx="4632423" cy="103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Currently working on M.S. in Aerospace Engineering from Embry-Riddle Aeronautical University</a:t>
          </a:r>
        </a:p>
      </dsp:txBody>
      <dsp:txXfrm>
        <a:off x="50662" y="3342620"/>
        <a:ext cx="4531099" cy="936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09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8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5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7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4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9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4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0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9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4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6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gled view of a part of a maze">
            <a:extLst>
              <a:ext uri="{FF2B5EF4-FFF2-40B4-BE49-F238E27FC236}">
                <a16:creationId xmlns:a16="http://schemas.microsoft.com/office/drawing/2014/main" id="{736E5122-5640-7ED7-C18B-08D794719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715448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Seasonal Attendance at Glacier National 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-Douglas Lindsey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5FCEF-73BA-1F85-2DDC-401DFD7E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Root Mean Square Error Cross-Validation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ECF0F20-3A4E-94DD-DBA3-DB750A52C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340" y="2091095"/>
            <a:ext cx="8003404" cy="464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9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C2132-89F6-3ED5-5BC9-EE2EE1F55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/>
              <a:t>Temperature Variance of Glacier National Park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12B93A96-66AA-E54D-1B94-8F752615F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" y="2289022"/>
            <a:ext cx="11420856" cy="379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64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B9CD9-F5E0-1745-9538-289A31C2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Conclusion</a:t>
            </a:r>
          </a:p>
        </p:txBody>
      </p:sp>
      <p:pic>
        <p:nvPicPr>
          <p:cNvPr id="16" name="Picture 15" descr="Stopwatch with time motion blur">
            <a:extLst>
              <a:ext uri="{FF2B5EF4-FFF2-40B4-BE49-F238E27FC236}">
                <a16:creationId xmlns:a16="http://schemas.microsoft.com/office/drawing/2014/main" id="{CB0A6A4E-2505-1F7D-FBA1-B5E456107C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9" r="-19" b="-19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22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40A90-B35B-61A3-74FA-866D3519F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Best time to go is </a:t>
            </a:r>
            <a:r>
              <a:rPr lang="en-US" sz="1800" b="1" dirty="0"/>
              <a:t>May</a:t>
            </a:r>
            <a:r>
              <a:rPr lang="en-US" sz="1800" dirty="0"/>
              <a:t>, good temperature range (38-66 degrees on average) and is predicted to still be below the average number of visitors per month. Probably do early May just to avoid crowds.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However</a:t>
            </a:r>
            <a:r>
              <a:rPr lang="en-US" sz="1800" dirty="0"/>
              <a:t>, understanding seasonal trends is important for a whole host of business scenarios (e.g. hiring seasonal workers)</a:t>
            </a:r>
          </a:p>
        </p:txBody>
      </p:sp>
    </p:spTree>
    <p:extLst>
      <p:ext uri="{BB962C8B-B14F-4D97-AF65-F5344CB8AC3E}">
        <p14:creationId xmlns:p14="http://schemas.microsoft.com/office/powerpoint/2010/main" val="3476974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B973-BCAF-FD20-F550-DF880C65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4493-0C62-44D4-3152-17844B300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Learning how to manipulate data in Python</a:t>
            </a:r>
          </a:p>
          <a:p>
            <a:r>
              <a:rPr lang="en-US" dirty="0"/>
              <a:t>Learning which packages need to be installed to get everything to work</a:t>
            </a:r>
          </a:p>
          <a:p>
            <a:r>
              <a:rPr lang="en-US" dirty="0"/>
              <a:t>Figuring out how Facebook Prophet works</a:t>
            </a:r>
          </a:p>
        </p:txBody>
      </p:sp>
    </p:spTree>
    <p:extLst>
      <p:ext uri="{BB962C8B-B14F-4D97-AF65-F5344CB8AC3E}">
        <p14:creationId xmlns:p14="http://schemas.microsoft.com/office/powerpoint/2010/main" val="3669080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1807-332F-0B95-2DFE-A3418A6B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 to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9C851-48A1-805E-7448-2643CC89C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Get multiple parks that I would be interested in and find their seasonal attendance variance. Find when optimum times to visit would be. Plan family road trip.</a:t>
            </a:r>
          </a:p>
        </p:txBody>
      </p:sp>
    </p:spTree>
    <p:extLst>
      <p:ext uri="{BB962C8B-B14F-4D97-AF65-F5344CB8AC3E}">
        <p14:creationId xmlns:p14="http://schemas.microsoft.com/office/powerpoint/2010/main" val="3994965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16EE-363B-6C0A-445A-BF2FEB3D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0C8A3-6F4B-0D85-DAD9-BD597353F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Automating Web Scraping for Currency Rates (Power Apps, Power Automate, </a:t>
            </a:r>
            <a:r>
              <a:rPr lang="en-US" dirty="0" err="1"/>
              <a:t>Sharepoint</a:t>
            </a:r>
            <a:r>
              <a:rPr lang="en-US" dirty="0"/>
              <a:t> Lists)</a:t>
            </a:r>
          </a:p>
          <a:p>
            <a:r>
              <a:rPr lang="en-US" dirty="0"/>
              <a:t>Automotive Port Capstone (SQL, Power BI)</a:t>
            </a:r>
          </a:p>
          <a:p>
            <a:r>
              <a:rPr lang="en-US" dirty="0"/>
              <a:t>Habitable Planet Capstone (SQL, Power BI)</a:t>
            </a:r>
          </a:p>
        </p:txBody>
      </p:sp>
    </p:spTree>
    <p:extLst>
      <p:ext uri="{BB962C8B-B14F-4D97-AF65-F5344CB8AC3E}">
        <p14:creationId xmlns:p14="http://schemas.microsoft.com/office/powerpoint/2010/main" val="67688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7F4B-8230-3B91-A37A-660E93C27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Me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359875D-901D-750E-F246-90D1A3034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342" y="295491"/>
            <a:ext cx="3482787" cy="3129369"/>
          </a:xfrm>
          <a:prstGeom prst="rect">
            <a:avLst/>
          </a:prstGeom>
        </p:spPr>
      </p:pic>
      <p:graphicFrame>
        <p:nvGraphicFramePr>
          <p:cNvPr id="220" name="Content Placeholder 2">
            <a:extLst>
              <a:ext uri="{FF2B5EF4-FFF2-40B4-BE49-F238E27FC236}">
                <a16:creationId xmlns:a16="http://schemas.microsoft.com/office/drawing/2014/main" id="{E1D594BB-191B-E931-64F0-9823455437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365984"/>
              </p:ext>
            </p:extLst>
          </p:nvPr>
        </p:nvGraphicFramePr>
        <p:xfrm>
          <a:off x="7386380" y="2406306"/>
          <a:ext cx="4800511" cy="4456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307388B-C9A9-8AE3-B1B8-F75958E8FB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578591"/>
              </p:ext>
            </p:extLst>
          </p:nvPr>
        </p:nvGraphicFramePr>
        <p:xfrm>
          <a:off x="-61049" y="2511642"/>
          <a:ext cx="4632423" cy="4344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2329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EADD0-3A84-1AD6-93CA-02B955F2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/>
              <a:t>Capstone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4481-9E87-CC95-7B30-7B3F0312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1575" y="1238250"/>
            <a:ext cx="3000375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Use machine learning time series forecasting to </a:t>
            </a:r>
            <a:r>
              <a:rPr lang="en-US" b="1" dirty="0"/>
              <a:t>predict</a:t>
            </a:r>
            <a:r>
              <a:rPr lang="en-US" dirty="0"/>
              <a:t> when the </a:t>
            </a:r>
            <a:r>
              <a:rPr lang="en-US" b="1" dirty="0"/>
              <a:t>best</a:t>
            </a:r>
            <a:r>
              <a:rPr lang="en-US" dirty="0"/>
              <a:t> time to visit Glacier National Park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71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91D5-EA4E-CDA1-13C1-4DF3064E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Familiarization and Manipulation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0525FB2-9E78-636D-F466-03F8B5F27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2" y="2323589"/>
            <a:ext cx="8002073" cy="3492854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AB1E65A-518B-9364-BB16-60175D2E96D2}"/>
              </a:ext>
            </a:extLst>
          </p:cNvPr>
          <p:cNvSpPr/>
          <p:nvPr/>
        </p:nvSpPr>
        <p:spPr>
          <a:xfrm>
            <a:off x="8065394" y="3820733"/>
            <a:ext cx="912253" cy="504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3CCFFF4-D594-F0B5-5EDF-84154125C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574" y="2197994"/>
            <a:ext cx="243397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7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A267-71D2-97A9-102B-1C9554EC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Prophet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A4A23-A5E6-DB99-6F3F-052ABCC6D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“Prophet” is an open-sourced library available on R or Python which helps users analyze and forecast time-series values released in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0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E8B48-6793-9E40-9957-C4392A564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Facebook Prophet – Time Series Prediction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F084EBB-6558-A46D-E543-791F3169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50" y="2810086"/>
            <a:ext cx="5720210" cy="3412862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4E541A3-AB20-3A01-ACC7-9CD434C94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142" y="2636591"/>
            <a:ext cx="5602148" cy="37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0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24449-EA9C-B1F8-3094-8F22F2B0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03" y="226061"/>
            <a:ext cx="11943008" cy="10920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/>
              <a:t>Prediction With Potential Variance Shown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57823C4-F89A-23A5-FDB3-3E573DD0E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" y="2649100"/>
            <a:ext cx="5913393" cy="3530918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A42C98D-D576-603A-ECB6-564956A5E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142" y="2649442"/>
            <a:ext cx="5773867" cy="379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07949-1740-9284-9A42-830A997A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/>
              <a:t>Annual Attendance Potential Variance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B244E77-60B6-4151-AABE-284D50BE8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94" y="2139484"/>
            <a:ext cx="8694656" cy="465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1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FF612-5D30-DF91-39FD-998F1A7B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/>
              <a:t>Monthly Attendance Potential Variance</a:t>
            </a:r>
          </a:p>
        </p:txBody>
      </p:sp>
      <p:sp>
        <p:nvSpPr>
          <p:cNvPr id="23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1CFC92B-0EC7-A23A-101A-E6E79BC97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836" y="2139484"/>
            <a:ext cx="8552045" cy="462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9322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AccentBoxVTI</vt:lpstr>
      <vt:lpstr>Seasonal Attendance at Glacier National Park</vt:lpstr>
      <vt:lpstr>About Me</vt:lpstr>
      <vt:lpstr>Capstone Goal</vt:lpstr>
      <vt:lpstr>Data Familiarization and Manipulation</vt:lpstr>
      <vt:lpstr>Facebook Prophet</vt:lpstr>
      <vt:lpstr>Facebook Prophet – Time Series Prediction</vt:lpstr>
      <vt:lpstr>Prediction With Potential Variance Shown</vt:lpstr>
      <vt:lpstr>Annual Attendance Potential Variance</vt:lpstr>
      <vt:lpstr>Monthly Attendance Potential Variance</vt:lpstr>
      <vt:lpstr>Root Mean Square Error Cross-Validation</vt:lpstr>
      <vt:lpstr>Temperature Variance of Glacier National Park</vt:lpstr>
      <vt:lpstr>Conclusion</vt:lpstr>
      <vt:lpstr>Pain Points</vt:lpstr>
      <vt:lpstr>Where to Next?</vt:lpstr>
      <vt:lpstr>Other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48</cp:revision>
  <dcterms:created xsi:type="dcterms:W3CDTF">2022-11-28T17:26:14Z</dcterms:created>
  <dcterms:modified xsi:type="dcterms:W3CDTF">2022-11-30T17:49:20Z</dcterms:modified>
</cp:coreProperties>
</file>