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0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B73C3-8686-4320-B12D-BC750AE3E4B9}" type="datetimeFigureOut">
              <a:rPr lang="ru-RU"/>
              <a:t>22.12.2018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1264B-E5DB-47BF-8CB0-D336729899D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68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3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9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0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4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7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1264B-E5DB-47BF-8CB0-D336729899D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8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7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4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8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F01F-C4CA-475E-BAE7-510A903A0223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0934-0B8E-49A3-8AD2-812442D2BD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0226" y="1940675"/>
            <a:ext cx="903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and Types</a:t>
            </a:r>
          </a:p>
          <a:p>
            <a:pPr algn="ctr"/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(Part 1)</a:t>
            </a:r>
            <a:endParaRPr lang="ru-RU" sz="4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774" y="4952494"/>
            <a:ext cx="4675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Сергей Артеменко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-mail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sergartem.sa@gmail.com</a:t>
            </a:r>
            <a:endParaRPr lang="en-US" sz="2400" u="sng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kype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street_sata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Telegram: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streetsata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4952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стать хорошим </a:t>
            </a:r>
            <a:r>
              <a:rPr lang="ru-RU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разработчиком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нужно </a:t>
            </a:r>
            <a:r>
              <a:rPr lang="ru-RU" b="1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программы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184551"/>
            <a:ext cx="1949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Elementary C#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94270"/>
            <a:ext cx="35445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24054" y="3521333"/>
            <a:ext cx="5755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методов доступа к закрытым полям.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8" y="1305342"/>
            <a:ext cx="106689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(setter)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- 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(getter)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63157" y="3982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instance.SetField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instance.GetField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80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782672"/>
            <a:ext cx="11539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интерфейс доступа к полю объекта.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C# — поля с логическим блоком, в котором есть ключевые слова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b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являются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синтаксическим «сахаром»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замены методов доступа к полю.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обращении к свойству вызывается определённый метод, который выполняет определённые операции с объектом.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7" y="359858"/>
            <a:ext cx="7975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 свойств, для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 </a:t>
            </a: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закрытым полям.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156" y="3303926"/>
            <a:ext cx="6360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void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SetField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(string value)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Метод-мутатор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mutator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(setter)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field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string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GetField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 -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(getter)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268308" y="3303926"/>
            <a:ext cx="44342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instance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мутатор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Метод-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аксессор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instance.Field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129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930" y="463441"/>
            <a:ext cx="66551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35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WriteOnly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свойства 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930" y="2566539"/>
            <a:ext cx="11572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 </a:t>
            </a:r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 </a:t>
            </a:r>
            <a:r>
              <a:rPr lang="ru-RU" sz="1400" i="1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–используется 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получения значения из переменной.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 доступа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-используется для записи значения в переменную.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7989" y="3475631"/>
            <a:ext cx="29730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24784" y="3475631"/>
            <a:ext cx="33398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Property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field = value;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27989" y="5381716"/>
            <a:ext cx="3233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только для чтения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92128" y="53817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Свойство только для записи</a:t>
            </a:r>
            <a:endParaRPr lang="ru-RU" sz="16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8930" y="1438046"/>
            <a:ext cx="114888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Блоки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обязательно одновременно должны присутствовать в свойстве. Если свойство определяют только блок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такое свойство доступно только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чтеня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мы можем получить его значение, но не установить. И, наоборот, если свойство имеет только блок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тогда это свойство доступно только для записи - можно только установить значение, но нельзя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получить.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7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5" y="408730"/>
            <a:ext cx="54954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Автоматические свойства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30815" y="1163948"/>
            <a:ext cx="114911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реализуемые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более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лаконичная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их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смысл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использовать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методах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get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дополнительная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логика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реализуемых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создаст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закрытое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анонимное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резервное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доступно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помощью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get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свойства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0815" y="3083651"/>
            <a:ext cx="483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604" y="4716774"/>
            <a:ext cx="47253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"Serg"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33;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73049" y="2271445"/>
            <a:ext cx="513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</a:t>
            </a:r>
            <a:r>
              <a:rPr lang="ru-RU" b="1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автоматических свойств</a:t>
            </a:r>
            <a:endParaRPr lang="ru-RU" b="1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0843" y="3115669"/>
            <a:ext cx="6541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Начиная с C# 7 методы доступа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реализовывать в виде членов, воплощающих выражения. В этом случае необходимо указывать ключевые слова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 следующем примере показано использование определений текста выражений для обоих методов доступа. Обратите внимание, что ключевое слово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используется с методом доступа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52398" y="471677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age;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age = value; 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5029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815" y="408730"/>
            <a:ext cx="77693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Анонимные типы (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Anonymous Types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176" y="1444089"/>
            <a:ext cx="1051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Анонимный тип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это просто безымянный класс, наследуемый от </a:t>
            </a:r>
            <a:r>
              <a:rPr lang="en-US" sz="1400" b="1" dirty="0" smtClean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409" y="2217838"/>
            <a:ext cx="27197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captain =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"Kirk"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6345115" y="2217838"/>
            <a:ext cx="34495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doctor =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"Leonard"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MiddleName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"McCoy"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331176" y="4455413"/>
            <a:ext cx="1127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Фактическое имя типа анонимных типов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неизвестно.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 «составляет» имя для типа, но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компилятор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когда-либо сможет его использовать.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9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796" y="416194"/>
            <a:ext cx="178125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7796" y="1469041"/>
            <a:ext cx="113635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именованная часть программы, которая может вызываться из других частей программы столько раз, сколько необходимо. Если переменные хранят некоторые значения, то методы содержат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набор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операторов, которые выполняют определенные действия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Общее определение методов выглядит следующим образом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[модификаторы] </a:t>
            </a:r>
            <a:r>
              <a:rPr lang="ru-RU" sz="1400" i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тип_возвращаемого_значения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название метода </a:t>
            </a:r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([параметры])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ru-RU" sz="1400" i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// тело метода</a:t>
            </a:r>
          </a:p>
          <a:p>
            <a:r>
              <a:rPr lang="ru-RU" sz="1400" i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ru-RU" sz="1400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и параметры необязательны.</a:t>
            </a:r>
            <a:endParaRPr lang="ru-RU" sz="1400" i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3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607" y="486532"/>
            <a:ext cx="6958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вызов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607" y="1608463"/>
            <a:ext cx="113192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тип возвращаемого значения, если метод ничего не возвращает указать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Выбрать имя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принимает аргументы – обязательно указать их тип и имя, если нет – оставить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скобки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пустыми.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метод имеет возвращаемое значение, обязательно в теле метода должно присутствовать ключевое слово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Тип возвращаемого значения метода должен соответствовать типу значения, указанному после ключевого слова </a:t>
            </a:r>
            <a:r>
              <a:rPr lang="ru-RU" sz="14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Написать имя метода.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указать после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имени скобки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если метод принимает какие-то аргументы, передать соответствующее количество аргументов соответствующего типа.</a:t>
            </a:r>
          </a:p>
        </p:txBody>
      </p:sp>
    </p:spTree>
    <p:extLst>
      <p:ext uri="{BB962C8B-B14F-4D97-AF65-F5344CB8AC3E}">
        <p14:creationId xmlns:p14="http://schemas.microsoft.com/office/powerpoint/2010/main" val="42168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250" y="460155"/>
            <a:ext cx="82381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Возврат из метода и возврат значения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65" y="1347842"/>
            <a:ext cx="580574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Hello();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первого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второго метода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Hello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World!"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"{0} + {1} = {2}"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x, y, x + y);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4614" y="2209615"/>
            <a:ext cx="578279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Здесь определены два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значение типа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Поэтому мы можем присвоить это значение какой-нибудь переменной типа </a:t>
            </a:r>
            <a:r>
              <a:rPr lang="ru-RU" sz="14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algn="just"/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метод - </a:t>
            </a:r>
            <a:r>
              <a:rPr lang="ru-RU" sz="1400" dirty="0" err="1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просто складывает два числа и выводит результат на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консоль, при этом ничего не возвращает – ключевое слово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endParaRPr lang="ru-RU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9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52" y="346513"/>
            <a:ext cx="43460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6" y="994953"/>
            <a:ext cx="11790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Параметры представляют собой переменные, которые определяются в сигнатуре метода и создаются при его вызове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Существует два способа передачи параметров в метод в языке C#: по значению и по ссылке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при вызове этого метода в программе нам обязательно надо передать на место параметров значения, которые соответствуют типу параметра. Данные значения еще называют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аргументами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943475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ередача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значению: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3430" y="2408881"/>
            <a:ext cx="37182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Sum(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+ y;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430" y="3230551"/>
            <a:ext cx="2964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параметров по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3156" y="3643728"/>
            <a:ext cx="5455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должны передать его инициализированным, и можете пользоваться его исходным значением. А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-параметра вы не обязаны инициализировать его перед вызовом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метода,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можете использовать его значение в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присваивания, и обязаны инициализировать его в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методе.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это как бы дополнительное возвращаемое значение функции. 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 — просто параметр, изменения которого видны снаружи функции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уровне CLR для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-параметров используется один и тот же механизм, но это незначительная техническая подробность. Разница в семантике.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34420" y="194263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s1);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s2);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//value = "Hello World!";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нельзя,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не инициализировано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//if (false)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 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;               // нельзя, забыли установить значение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(value);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можно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  <a:r>
              <a:rPr lang="ru-RU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не проблема, у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 остаётся старое значение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063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59" y="538523"/>
            <a:ext cx="60163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7579"/>
            <a:ext cx="12208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 позволяет использовать необязательные параметры. 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таких параметров нам необходимо объявить значение по умолчанию. 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следует учитывать, что после необязательных параметров все последующие параметры также должны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необязательными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0374" y="2768584"/>
            <a:ext cx="6877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0374" y="3891968"/>
            <a:ext cx="120288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как последние два параметра объявлены как необязательные, то мы можем один из них или оба опустить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0374" y="4584465"/>
            <a:ext cx="37933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3,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5418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133" y="460156"/>
            <a:ext cx="40703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понятия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133" y="1205398"/>
            <a:ext cx="1134597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представляет собой шаблон, по которому определяется форма объекта. В нем указываются данные и код, который будет оперировать этими данными. Физическое представление класса появится в оперативной памяти лишь после того, как будет создан объект этого класса. Физическое представление класса появится в оперативной памяти лишь после того, как будет создан объект этого класса. Классы — это, по сути, шаблоны, по которым можно создавать объекты. Каждый объект содержит данные и методы, манипулирующие этими данными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содержит члены, которые могут быть статическими или членами экземпляра. Статический член принадлежит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классу. Член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экземпляра принадлежит объекту.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статического поля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одинаково для каждого объекта.</a:t>
            </a:r>
          </a:p>
          <a:p>
            <a:pPr algn="just"/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некоторая сущность, обладающая определённым состоянием и поведением, имеет заданные значения свойств (полей) и операций над ними (методов).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Всё является объектом.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Вычисления осуществляются путём взаимодействия (обмена данными) между объектами, при котором один объект требует, чтобы другой объект выполнил некоторое действие. Объекты взаимодействуют, посылая и получая сообщения. Сообщение — это запрос на выполнение действия, дополненный набором аргументов, которые могут понадобиться при выполнении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 объект имеет независимую память, которая состоит из других объектов.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Каждый объект является представителем класса, который выражает общие свойства объектов (таких, как целые числа или списки).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классе задаётся поведение (функциональность) объекта. Тем самым все объекты, которые являются экземплярами одного класса, могут выполнять одни и те же действия.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Классы организованы в единую древовидную структуру с общим корнем, называемую иерархией наследования. Память и поведение, связанное с экземплярами определённого класса, автоматически доступны любому классу, расположенному ниже в иерархическом дереве.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132" y="6428789"/>
            <a:ext cx="11345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образом, программа представляет собой набор объектов, имеющих состояние и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1192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148" y="512318"/>
            <a:ext cx="64340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Именованные параметры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9003" y="1825354"/>
            <a:ext cx="11442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предыдущих примерах при вызове методов значения для параметров передавались в порядке объявления этих параметров в методе. Но мы можем нарушить подобный порядок, используя именованные параметры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2239" y="3092223"/>
            <a:ext cx="9042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= 5,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4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+ y + z + s;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(x: 2, y: 3);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//Необязательный параметр z использует значение по умолчанию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OptionalParam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(y: 2, x: 3, s: 10);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732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7" y="336286"/>
            <a:ext cx="936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 параметров и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</a:t>
            </a:r>
            <a:r>
              <a:rPr lang="en-US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слово </a:t>
            </a:r>
            <a:r>
              <a:rPr lang="ru-RU" sz="35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endParaRPr lang="ru-RU" sz="35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505837"/>
            <a:ext cx="11679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спользуя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мы можем передавать неопределенное количество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можем передать как отдельные значения, так и массив значений, либо вообще не передавать параметры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данный способ имеет ограничения: после параметра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params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мы не можем указывать другие параметры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921609"/>
            <a:ext cx="53004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Addition(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integers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+= integers[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3651" y="2921609"/>
            <a:ext cx="4979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Addition(1, 2, 3, 4, 5);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3, 4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Addition(array);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Addition();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03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496" y="398609"/>
            <a:ext cx="43749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8" y="1271635"/>
            <a:ext cx="11521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можем создать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и тот же метод, но с разным набором параметров. И в зависимости от имеющихся параметров применять определенную версию метода. Такая возможность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называется перегрузкой методов (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overloading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 языке C# мы можем создавать в классе несколько методов с одним и тем же именем. Но при этом мы должны учитывать, что методы с одним и тем же именем должны иметь либо разное количество параметров, либо параметры разных типов.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496" y="2471463"/>
            <a:ext cx="404835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Calculator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 + c + d;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$"Result is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{result}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86121" y="2467826"/>
            <a:ext cx="40909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Calculator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Calculator();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(1, 2, 3);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6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calc.Add(1, 2, 3, 4); </a:t>
            </a:r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10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(1.4, 2.5);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3.9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86121" y="5688571"/>
            <a:ext cx="6598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Стоит отметить, что разные версии метода могут иметь разные возвращаемые значения, как в данном случае третья версия возвращает объект типа </a:t>
            </a:r>
            <a:r>
              <a:rPr lang="ru-RU" sz="1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ru-RU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81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380" y="400398"/>
            <a:ext cx="30764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5380" y="1299182"/>
            <a:ext cx="11345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инициализирует объект при его создании. У конструктора такое же имя, как и у его класса, а с точки зрения синтаксиса он подобен методу. Но у конструкторов нет возвращаемого типа, указываемого явно.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378" y="2056453"/>
            <a:ext cx="416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 бывают двух типов: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877" y="2634336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 по умолчанию: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4877" y="3100096"/>
            <a:ext cx="29392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4877" y="4528766"/>
            <a:ext cx="295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Пользовательские конструкторы: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4877" y="4941773"/>
            <a:ext cx="44779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arg2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722564" y="2634336"/>
            <a:ext cx="69887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всегда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невидимый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умолчанию.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всегда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совпадает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именем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класса.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имеют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возвращаемых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значений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полей значениями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пользовательского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полей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предопределенными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значениями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пользовательский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требуется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создавать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экземпляры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использованием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умолчанию,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умолчанию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должен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быть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явно,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иначе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возникнет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ошибка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уровне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компиляции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57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457" y="416194"/>
            <a:ext cx="55130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Перегрузка 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133" y="1164134"/>
            <a:ext cx="624643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Неизвестно"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18;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age = a;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Возраст: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age}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60122" y="3103126"/>
            <a:ext cx="54424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и методы классов, конструкторы можно перегружать.</a:t>
            </a: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дает возможность конструировать объекты самыми разными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способами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Обязательно учитывайте сигнатуру при создании пользовательских конструкторов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8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278014"/>
            <a:ext cx="1872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Ключевое слово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endParaRPr lang="en-US" sz="140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108463"/>
            <a:ext cx="62135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Конструкторы, вызывающие </a:t>
            </a:r>
            <a:endParaRPr lang="en-US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конструкторы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3157" y="1647346"/>
            <a:ext cx="118143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Один конструктор может вызывать другой конструктор того же класса, если после сигнатуры вызывающего конструктора поставить ключевое слово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указать набор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параметров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должен совпадать по количеству и типу с набором параметров вызываемого конструктора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3157" y="2478343"/>
            <a:ext cx="1160095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 ключевого слова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 с одним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параметром,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приводит к вызову этого конструктора.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двумя параметрами."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Использование ключевого слова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в конструкторе приводит к вызову конструктора с двумя </a:t>
            </a:r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параметрами.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(300, 400)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"Конструктор с одним параметром."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080" y="5859430"/>
            <a:ext cx="11814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Попытка вызова конструктора с несуществующим набором параметров приведет к ошибке уровня компиляции!</a:t>
            </a:r>
            <a:endParaRPr lang="ru-RU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4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3157" y="1372451"/>
            <a:ext cx="11504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Одной из особенностей C # является то, что также можно написать статический конструктор без параметров для класса.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Такой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выполняется только один раз, в отличие от ранее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написанных конструкторов,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 являются конструкторами экземпляров,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 выполняются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всякий раз, когда создается объект этого класса:</a:t>
            </a:r>
            <a:endParaRPr lang="en-US" sz="1400" i="0" dirty="0">
              <a:solidFill>
                <a:schemeClr val="bg2">
                  <a:lumMod val="2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157" y="372232"/>
            <a:ext cx="54521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конструктор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157" y="2234207"/>
            <a:ext cx="43639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initialization code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rest of class definition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0231" y="2234207"/>
            <a:ext cx="65971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вызывается автоматически перед созданием первого экземпляра или ссылкой на какие-либо статические члены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не принимает модификаторы доступа и не имеет параметров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нельзя вызывать напрямую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Пользователь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управляет временем, в течение которого статический конструктор выполняется в программе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Статический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конструктор вызывается до выполнения конструктора экземпляра.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9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447017"/>
            <a:ext cx="74061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Общая форма определения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422122"/>
            <a:ext cx="11790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определении класса объявляются данные, которые он содержит, а также код, оперирующий этими данными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содержатся в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членах данных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определяемых классом, а код — в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функциях-членах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66355" y="4467842"/>
            <a:ext cx="2882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определяется класс?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73393" y="5061786"/>
            <a:ext cx="54423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определять внутри пространства имен, вне пространства имен, внутри другого класса. Как правило, классы помещаются в отдельные файлы.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8229" y="2074062"/>
            <a:ext cx="54245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HelloApp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5961" y="2074062"/>
            <a:ext cx="207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326130"/>
            <a:ext cx="54184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объекта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157" y="1162735"/>
            <a:ext cx="11790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CLR требует, чтобы все объекты создавались оператором </a:t>
            </a:r>
            <a:r>
              <a:rPr lang="ru-RU" sz="1400" dirty="0" err="1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861" y="167617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3157" y="2205004"/>
            <a:ext cx="4182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 </a:t>
            </a:r>
            <a:r>
              <a:rPr lang="ru-RU" sz="1400" dirty="0" err="1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выполняет следующие действия: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8408" y="2672278"/>
            <a:ext cx="954844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Вычисление количества байтов, необходимых для хранения всех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экземплярных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полей типа и всех его базовых типов, включая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System.Object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(в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котором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отсутствуют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собственные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экземплярные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поля). Кроме того, в каждом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объекте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кучи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должны присутствовать дополнительные члены, называемые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указателем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объект-тип (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pointer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индексом блока синхронизации (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они необходимы CLR для управления объектом. Байты этих дополнительных членов добавляются к байтам, необходимым для размещения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самого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объекта.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Выделение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памяти для объекта с резервированием необходимого для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данного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количества байтов в управляемой куче. Выделенные байты инициализируются нулями (0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Инициализация указателя на объект-тип и индекса блока синхронизации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 конструктора экземпляра типа с параметрами, указанными при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вызове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err="1" smtClean="0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157" y="5724875"/>
            <a:ext cx="11574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Выполнив все эти операции, </a:t>
            </a:r>
            <a:r>
              <a:rPr lang="ru-RU" sz="1400" dirty="0" err="1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ссылку (или указатель) на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вновь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созданный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объект. В предыдущем примере кода эта ссылка сохраняется в переменной </a:t>
            </a:r>
            <a:r>
              <a:rPr lang="en-US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 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оператора </a:t>
            </a:r>
            <a:r>
              <a:rPr lang="ru-RU" sz="1400" dirty="0" err="1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нет пары — оператора </a:t>
            </a:r>
            <a:r>
              <a:rPr lang="ru-RU" sz="1400" dirty="0" err="1">
                <a:solidFill>
                  <a:srgbClr val="3B3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то есть нет явного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способа освобождения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памяти, занятой объектом. Уборкой мусора занимается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arbage Collector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автоматически находит объекты, ставшие ненужными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недоступными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 освобождает занимаемую ими память.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6" y="313803"/>
            <a:ext cx="5499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 экземпляр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720" y="1415281"/>
            <a:ext cx="4479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содержат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себе статические поля и все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методы.</a:t>
            </a:r>
          </a:p>
          <a:p>
            <a:pPr algn="just"/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Экземпляры 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содержат не статические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497688" y="1385736"/>
            <a:ext cx="5790967" cy="4797777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043" y="3014567"/>
            <a:ext cx="63818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instance1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instance2 =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instance1.field = 2;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instance2.field = 5;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instance1.Method();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instance2.Method();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7916332" y="2542990"/>
            <a:ext cx="2558662" cy="222391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37687" y="3301002"/>
            <a:ext cx="2647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Method() </a:t>
            </a:r>
            <a:r>
              <a:rPr lang="en-US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endParaRPr lang="ru-R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(field);</a:t>
            </a:r>
          </a:p>
          <a:p>
            <a:r>
              <a:rPr lang="ru-RU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034441" y="223062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053666" y="4304057"/>
            <a:ext cx="1269910" cy="1104754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8977" y="1482289"/>
            <a:ext cx="460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Управляемая куча (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Heap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997976" y="259833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= 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97976" y="4671768"/>
            <a:ext cx="1013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976" y="1879755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1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60531" y="3912240"/>
            <a:ext cx="169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 2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Прямая со стрелкой 14"/>
          <p:cNvCxnSpPr>
            <a:endCxn id="8" idx="2"/>
          </p:cNvCxnSpPr>
          <p:nvPr/>
        </p:nvCxnSpPr>
        <p:spPr>
          <a:xfrm flipV="1">
            <a:off x="1921669" y="2783004"/>
            <a:ext cx="4112772" cy="302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77156" y="3604337"/>
            <a:ext cx="3920820" cy="12520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266689" y="2783004"/>
            <a:ext cx="770998" cy="41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3"/>
          </p:cNvCxnSpPr>
          <p:nvPr/>
        </p:nvCxnSpPr>
        <p:spPr>
          <a:xfrm flipV="1">
            <a:off x="7283929" y="4441217"/>
            <a:ext cx="1007110" cy="407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630311" y="5041100"/>
            <a:ext cx="3404130" cy="11792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7"/>
          </p:cNvCxnSpPr>
          <p:nvPr/>
        </p:nvCxnSpPr>
        <p:spPr>
          <a:xfrm flipV="1">
            <a:off x="7137602" y="3486892"/>
            <a:ext cx="2000752" cy="978952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247465" y="3803338"/>
            <a:ext cx="2587713" cy="886205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9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326130"/>
            <a:ext cx="4363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членов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99629"/>
              </p:ext>
            </p:extLst>
          </p:nvPr>
        </p:nvGraphicFramePr>
        <p:xfrm>
          <a:off x="290147" y="1317543"/>
          <a:ext cx="11421206" cy="5348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71836744"/>
                    </a:ext>
                  </a:extLst>
                </a:gridCol>
                <a:gridCol w="8906606">
                  <a:extLst>
                    <a:ext uri="{9D8B030D-6E8A-4147-A177-3AD203B41FA5}">
                      <a16:colId xmlns:a16="http://schemas.microsoft.com/office/drawing/2014/main" val="268538502"/>
                    </a:ext>
                  </a:extLst>
                </a:gridCol>
              </a:tblGrid>
              <a:tr h="326619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Член класса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Описание</a:t>
                      </a:r>
                      <a:endParaRPr lang="en-US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69993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Поля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Поле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переменная класса или структуры, хранящая значение.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02096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Константы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Константы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— это поля, значения которых устанавливаются во время компиляции и не изменяются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8306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Методы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Methods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Метод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— это блок кода, содержащий ряд инструкций. Программа инициирует выполнение инструкций, вызывая метод и указывая все аргументы, необходимые для этого метода.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412597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Свойства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Properties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Свойство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— это метод или пара методов, предназначенных для чтения и корректной записи в поле, то есть оно служит для инкапсуляции (закрытия) поля. Составляющими свойства являются — </a:t>
                      </a:r>
                      <a:r>
                        <a:rPr lang="ru-RU" sz="13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getter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 </a:t>
                      </a:r>
                      <a:r>
                        <a:rPr lang="ru-RU" sz="13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setter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807778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Конструкторы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Constructors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Конструкторы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это специальные методы, которые вызываются автоматически при создании экземпляра объекта. Они должны иметь то же имя, что и класс, к которому они принадлежат, и не могут иметь возвращаемый тип. Конструкторы нужны для инициализации.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01828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Индексаторы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Indexers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Индексаторы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позволяют получить доступ к вашему объекту так же, как к массивам (по индексу).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037477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События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События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являются членами класса, которые позволяют объекту уведомлять подписчика всякий раз, когда что-то происходит с самим объектом, например, изменение поля или свойства класса. У</a:t>
                      </a:r>
                      <a:r>
                        <a:rPr lang="ru-RU" sz="13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лиента может быть </a:t>
                      </a:r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обработчик событий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который как-то реагирует на это событие.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052140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Деструкторы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Destructors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Синтаксис </a:t>
                      </a:r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деструкторов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или </a:t>
                      </a:r>
                      <a:r>
                        <a:rPr lang="ru-RU" sz="13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финализаторов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аналогичен синтаксису </a:t>
                      </a:r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конструкторов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но они вызываются, когда CLR обнаруживает, что объект больше не нужен. У них одинаковые имя как у класса, которому предшествует тильда (~). Невозможно точно предсказать, когда будет вызван </a:t>
                      </a:r>
                      <a:r>
                        <a:rPr lang="ru-RU" sz="1300" b="1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финализатор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905219"/>
                  </a:ext>
                </a:extLst>
              </a:tr>
              <a:tr h="494086"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Различные типы (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Types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Классы могут также содержать </a:t>
                      </a:r>
                      <a:r>
                        <a:rPr lang="en-US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Inner</a:t>
                      </a:r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классы</a:t>
                      </a:r>
                      <a:r>
                        <a:rPr lang="en-US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ru-RU" sz="13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анонимные типы</a:t>
                      </a:r>
                      <a:r>
                        <a:rPr lang="ru-RU" sz="13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ru-RU" sz="13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3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типы перечислений</a:t>
                      </a:r>
                      <a:r>
                        <a:rPr lang="ru-RU" sz="13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 </a:t>
                      </a:r>
                      <a:r>
                        <a:rPr lang="en-US" sz="13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NULLABLE </a:t>
                      </a:r>
                      <a:r>
                        <a:rPr lang="ru-RU" sz="1300" b="1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типы</a:t>
                      </a:r>
                      <a:r>
                        <a:rPr lang="ru-RU" sz="13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13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5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3157" y="326130"/>
            <a:ext cx="27142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класса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156" y="1230896"/>
            <a:ext cx="11539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Поле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представляет собой значение данных, доступное только для чтения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чтения/записи. Поле может быть статическим — тогда оно является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типа. Поле может быть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экземплярным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(нестатическим) — тогда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оно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 состояния конкретного объекта. 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Рекомендуется ограничивать </a:t>
            </a:r>
            <a:r>
              <a:rPr lang="ru-RU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к полям, чтобы внешний код не мог нарушить </a:t>
            </a:r>
            <a:r>
              <a:rPr lang="ru-RU" sz="1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состояние типа </a:t>
            </a:r>
            <a:r>
              <a:rPr lang="ru-RU" sz="1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объекта.</a:t>
            </a:r>
            <a:endParaRPr lang="en-US" sz="1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7892" y="2458827"/>
            <a:ext cx="6878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PhoneCustomer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DayOfSendingBill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"Monday"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156" y="4302311"/>
            <a:ext cx="4736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Поля только для чтения.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only Fields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155" y="4760801"/>
            <a:ext cx="62112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гарантировать, что поля объекта не могут быть изменены во время выполнения, вы можете объявлять поля с модификатором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Полям с модификатором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readonly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могут быть назначены только значения из конструкторов. Так с помощью модификатора </a:t>
            </a:r>
            <a:r>
              <a:rPr lang="ru-RU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компилятор заменяет переменную своим значением везде, где эта переменная используется. Компилятор уже знает значение константы. Поля, доступные только для чтения, определяются во время выполнения из конструктора. В отличие от константных полей, поля только для чтения могут быть членами экземпляра.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0962" y="4760801"/>
            <a:ext cx="5586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Document()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creationTime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873" y="445920"/>
            <a:ext cx="51074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доступа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Прямоугольник 5"/>
          <p:cNvSpPr/>
          <p:nvPr/>
        </p:nvSpPr>
        <p:spPr>
          <a:xfrm>
            <a:off x="163157" y="1343790"/>
            <a:ext cx="117681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доступом в языке C# организуется с помощью четырех модификаторов доступа: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Модификаторы доступа позволяют задать допустимую область видимости для членов класса. То есть контекст, в котором можно употреблять данную переменную или метод.</a:t>
            </a:r>
          </a:p>
        </p:txBody>
      </p:sp>
      <p:sp>
        <p:nvSpPr>
          <p:cNvPr id="9" name="Прямоугольник 6"/>
          <p:cNvSpPr/>
          <p:nvPr/>
        </p:nvSpPr>
        <p:spPr>
          <a:xfrm>
            <a:off x="163157" y="2534048"/>
            <a:ext cx="1176811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закрытый класс или член класса. Представляет полную противоположность модификатору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Такой закрытый класс или член класса доступен только из кода в том же классе или контексте.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такой член класса доступен из любого места в текущем классе или в производных классах.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0428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157" y="406478"/>
            <a:ext cx="52213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Роль инкапсуляции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35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</a:t>
            </a:r>
            <a:r>
              <a:rPr lang="ru-RU" sz="35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парадигма </a:t>
            </a:r>
            <a:r>
              <a:rPr lang="ru-RU" sz="35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ООП.</a:t>
            </a:r>
            <a:endParaRPr lang="ru-RU" sz="3500" u="sng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3"/>
          <p:cNvSpPr/>
          <p:nvPr/>
        </p:nvSpPr>
        <p:spPr>
          <a:xfrm>
            <a:off x="163157" y="2424330"/>
            <a:ext cx="118231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члены класса - поля, методы, свойства - все они имеют модификаторы доступа. Модификаторы доступа позволяют задать допустимую область видимости для членов класса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Объявление полей класса без модификатора доступа равнозначно их объявлению с модификатором </a:t>
            </a:r>
            <a:r>
              <a:rPr lang="ru-RU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Согласно некоторым условностям – все поля класса должны иметь модификатор доступа </a:t>
            </a:r>
            <a:r>
              <a:rPr lang="ru-RU" sz="1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en-US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Этот механизм называется 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инкапсуляцией. </a:t>
            </a:r>
            <a:endParaRPr lang="ru-RU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Инкапсуляция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собой способности языка скрывать излишние детали реализации от пользователя объекта. </a:t>
            </a:r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идеей инкапсуляции программной логики тесно связана идея защиты данных. В идеале данные состояния объекта должны быть специфицированы с использованием ключевого слова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(или, возможно, </a:t>
            </a:r>
            <a:r>
              <a:rPr lang="ru-RU" sz="14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protected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Таким образом, внешний мир должен вежливо попросить, если захочет изменить или получить лежащее в основе значение. Это хороший принцип, поскольку общедоступные элементы данных можно легко повредить (даже нечаянно, а не преднамеренно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ru-RU" sz="1400" dirty="0" smtClean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предположим, что используется класс по имени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имеет два главных метода: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Фиктивный класс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инкапсулирует внутренние детали нахождения, загрузки, манипуляций и закрытия файла данных. Программистам нравится инкапсуляция, поскольку этот принцип ООП упрощает кодирование. Нет необходимости беспокоиться о многочисленных строках кода, которые работают "за кулисами", чтобы реализовать функционирование класса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DatabaseReader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Все, что потребуется — это создать экземпляр и отправлять ему соответствующие сообщения (например, "открыть файл по имени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AutoLot.mdf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расположенный на диске С:").</a:t>
            </a:r>
          </a:p>
        </p:txBody>
      </p:sp>
      <p:sp>
        <p:nvSpPr>
          <p:cNvPr id="10" name="Прямоугольник 4"/>
          <p:cNvSpPr/>
          <p:nvPr/>
        </p:nvSpPr>
        <p:spPr>
          <a:xfrm>
            <a:off x="163157" y="1876423"/>
            <a:ext cx="11823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Инкапсуляция (инкапсуляция вариаций)</a:t>
            </a:r>
            <a:r>
              <a:rPr lang="ru-RU" sz="1400" dirty="0" smtClean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Техника сокрытия частей Объектно-Ориентированных программных систем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0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3689</Words>
  <Application>Microsoft Office PowerPoint</Application>
  <PresentationFormat>Widescreen</PresentationFormat>
  <Paragraphs>506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Tahoma</vt:lpstr>
      <vt:lpstr>Times New Roman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Sergii Artemenko</dc:creator>
  <cp:lastModifiedBy>Sergii Artemenko</cp:lastModifiedBy>
  <cp:revision>159</cp:revision>
  <dcterms:created xsi:type="dcterms:W3CDTF">2017-04-09T05:13:59Z</dcterms:created>
  <dcterms:modified xsi:type="dcterms:W3CDTF">2018-12-22T07:29:34Z</dcterms:modified>
</cp:coreProperties>
</file>