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70" r:id="rId3"/>
    <p:sldId id="271" r:id="rId4"/>
    <p:sldId id="273" r:id="rId5"/>
    <p:sldId id="272" r:id="rId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Средний стиль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630" autoAdjust="0"/>
  </p:normalViewPr>
  <p:slideViewPr>
    <p:cSldViewPr snapToGrid="0">
      <p:cViewPr varScale="1">
        <p:scale>
          <a:sx n="109" d="100"/>
          <a:sy n="109" d="100"/>
        </p:scale>
        <p:origin x="552"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B73C3-8686-4320-B12D-BC750AE3E4B9}" type="datetimeFigureOut">
              <a:rPr lang="ru-RU"/>
              <a:t>19.07.2019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1264B-E5DB-47BF-8CB0-D336729899D0}" type="slidenum">
              <a:rPr lang="ru-RU"/>
              <a:t>‹#›</a:t>
            </a:fld>
            <a:endParaRPr lang="ru-RU"/>
          </a:p>
        </p:txBody>
      </p:sp>
    </p:spTree>
    <p:extLst>
      <p:ext uri="{BB962C8B-B14F-4D97-AF65-F5344CB8AC3E}">
        <p14:creationId xmlns:p14="http://schemas.microsoft.com/office/powerpoint/2010/main" val="3396683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CBB4F01F-C4CA-475E-BAE7-510A903A0223}" type="datetimeFigureOut">
              <a:rPr lang="ru-RU" smtClean="0"/>
              <a:t>19.07.2019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CB60934-0B8E-49A3-8AD2-812442D2BD8C}" type="slidenum">
              <a:rPr lang="ru-RU" smtClean="0"/>
              <a:t>‹#›</a:t>
            </a:fld>
            <a:endParaRPr lang="ru-RU"/>
          </a:p>
        </p:txBody>
      </p:sp>
    </p:spTree>
    <p:extLst>
      <p:ext uri="{BB962C8B-B14F-4D97-AF65-F5344CB8AC3E}">
        <p14:creationId xmlns:p14="http://schemas.microsoft.com/office/powerpoint/2010/main" val="207180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BB4F01F-C4CA-475E-BAE7-510A903A0223}" type="datetimeFigureOut">
              <a:rPr lang="ru-RU" smtClean="0"/>
              <a:t>19.07.2019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CB60934-0B8E-49A3-8AD2-812442D2BD8C}" type="slidenum">
              <a:rPr lang="ru-RU" smtClean="0"/>
              <a:t>‹#›</a:t>
            </a:fld>
            <a:endParaRPr lang="ru-RU"/>
          </a:p>
        </p:txBody>
      </p:sp>
    </p:spTree>
    <p:extLst>
      <p:ext uri="{BB962C8B-B14F-4D97-AF65-F5344CB8AC3E}">
        <p14:creationId xmlns:p14="http://schemas.microsoft.com/office/powerpoint/2010/main" val="49357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BB4F01F-C4CA-475E-BAE7-510A903A0223}" type="datetimeFigureOut">
              <a:rPr lang="ru-RU" smtClean="0"/>
              <a:t>19.07.2019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CB60934-0B8E-49A3-8AD2-812442D2BD8C}" type="slidenum">
              <a:rPr lang="ru-RU" smtClean="0"/>
              <a:t>‹#›</a:t>
            </a:fld>
            <a:endParaRPr lang="ru-RU"/>
          </a:p>
        </p:txBody>
      </p:sp>
    </p:spTree>
    <p:extLst>
      <p:ext uri="{BB962C8B-B14F-4D97-AF65-F5344CB8AC3E}">
        <p14:creationId xmlns:p14="http://schemas.microsoft.com/office/powerpoint/2010/main" val="110244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BB4F01F-C4CA-475E-BAE7-510A903A0223}" type="datetimeFigureOut">
              <a:rPr lang="ru-RU" smtClean="0"/>
              <a:t>19.07.2019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CB60934-0B8E-49A3-8AD2-812442D2BD8C}" type="slidenum">
              <a:rPr lang="ru-RU" smtClean="0"/>
              <a:t>‹#›</a:t>
            </a:fld>
            <a:endParaRPr lang="ru-RU"/>
          </a:p>
        </p:txBody>
      </p:sp>
    </p:spTree>
    <p:extLst>
      <p:ext uri="{BB962C8B-B14F-4D97-AF65-F5344CB8AC3E}">
        <p14:creationId xmlns:p14="http://schemas.microsoft.com/office/powerpoint/2010/main" val="3690446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BB4F01F-C4CA-475E-BAE7-510A903A0223}" type="datetimeFigureOut">
              <a:rPr lang="ru-RU" smtClean="0"/>
              <a:t>19.07.2019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CB60934-0B8E-49A3-8AD2-812442D2BD8C}" type="slidenum">
              <a:rPr lang="ru-RU" smtClean="0"/>
              <a:t>‹#›</a:t>
            </a:fld>
            <a:endParaRPr lang="ru-RU"/>
          </a:p>
        </p:txBody>
      </p:sp>
    </p:spTree>
    <p:extLst>
      <p:ext uri="{BB962C8B-B14F-4D97-AF65-F5344CB8AC3E}">
        <p14:creationId xmlns:p14="http://schemas.microsoft.com/office/powerpoint/2010/main" val="3808476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CBB4F01F-C4CA-475E-BAE7-510A903A0223}" type="datetimeFigureOut">
              <a:rPr lang="ru-RU" smtClean="0"/>
              <a:t>19.07.2019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CB60934-0B8E-49A3-8AD2-812442D2BD8C}" type="slidenum">
              <a:rPr lang="ru-RU" smtClean="0"/>
              <a:t>‹#›</a:t>
            </a:fld>
            <a:endParaRPr lang="ru-RU"/>
          </a:p>
        </p:txBody>
      </p:sp>
    </p:spTree>
    <p:extLst>
      <p:ext uri="{BB962C8B-B14F-4D97-AF65-F5344CB8AC3E}">
        <p14:creationId xmlns:p14="http://schemas.microsoft.com/office/powerpoint/2010/main" val="1770878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CBB4F01F-C4CA-475E-BAE7-510A903A0223}" type="datetimeFigureOut">
              <a:rPr lang="ru-RU" smtClean="0"/>
              <a:t>19.07.2019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CB60934-0B8E-49A3-8AD2-812442D2BD8C}" type="slidenum">
              <a:rPr lang="ru-RU" smtClean="0"/>
              <a:t>‹#›</a:t>
            </a:fld>
            <a:endParaRPr lang="ru-RU"/>
          </a:p>
        </p:txBody>
      </p:sp>
    </p:spTree>
    <p:extLst>
      <p:ext uri="{BB962C8B-B14F-4D97-AF65-F5344CB8AC3E}">
        <p14:creationId xmlns:p14="http://schemas.microsoft.com/office/powerpoint/2010/main" val="350615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CBB4F01F-C4CA-475E-BAE7-510A903A0223}" type="datetimeFigureOut">
              <a:rPr lang="ru-RU" smtClean="0"/>
              <a:t>19.07.2019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CB60934-0B8E-49A3-8AD2-812442D2BD8C}" type="slidenum">
              <a:rPr lang="ru-RU" smtClean="0"/>
              <a:t>‹#›</a:t>
            </a:fld>
            <a:endParaRPr lang="ru-RU"/>
          </a:p>
        </p:txBody>
      </p:sp>
    </p:spTree>
    <p:extLst>
      <p:ext uri="{BB962C8B-B14F-4D97-AF65-F5344CB8AC3E}">
        <p14:creationId xmlns:p14="http://schemas.microsoft.com/office/powerpoint/2010/main" val="1814510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BB4F01F-C4CA-475E-BAE7-510A903A0223}" type="datetimeFigureOut">
              <a:rPr lang="ru-RU" smtClean="0"/>
              <a:t>19.07.2019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CB60934-0B8E-49A3-8AD2-812442D2BD8C}" type="slidenum">
              <a:rPr lang="ru-RU" smtClean="0"/>
              <a:t>‹#›</a:t>
            </a:fld>
            <a:endParaRPr lang="ru-RU"/>
          </a:p>
        </p:txBody>
      </p:sp>
    </p:spTree>
    <p:extLst>
      <p:ext uri="{BB962C8B-B14F-4D97-AF65-F5344CB8AC3E}">
        <p14:creationId xmlns:p14="http://schemas.microsoft.com/office/powerpoint/2010/main" val="2196583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BB4F01F-C4CA-475E-BAE7-510A903A0223}" type="datetimeFigureOut">
              <a:rPr lang="ru-RU" smtClean="0"/>
              <a:t>19.07.2019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CB60934-0B8E-49A3-8AD2-812442D2BD8C}" type="slidenum">
              <a:rPr lang="ru-RU" smtClean="0"/>
              <a:t>‹#›</a:t>
            </a:fld>
            <a:endParaRPr lang="ru-RU"/>
          </a:p>
        </p:txBody>
      </p:sp>
    </p:spTree>
    <p:extLst>
      <p:ext uri="{BB962C8B-B14F-4D97-AF65-F5344CB8AC3E}">
        <p14:creationId xmlns:p14="http://schemas.microsoft.com/office/powerpoint/2010/main" val="87228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BB4F01F-C4CA-475E-BAE7-510A903A0223}" type="datetimeFigureOut">
              <a:rPr lang="ru-RU" smtClean="0"/>
              <a:t>19.07.2019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CB60934-0B8E-49A3-8AD2-812442D2BD8C}" type="slidenum">
              <a:rPr lang="ru-RU" smtClean="0"/>
              <a:t>‹#›</a:t>
            </a:fld>
            <a:endParaRPr lang="ru-RU"/>
          </a:p>
        </p:txBody>
      </p:sp>
    </p:spTree>
    <p:extLst>
      <p:ext uri="{BB962C8B-B14F-4D97-AF65-F5344CB8AC3E}">
        <p14:creationId xmlns:p14="http://schemas.microsoft.com/office/powerpoint/2010/main" val="283218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4F01F-C4CA-475E-BAE7-510A903A0223}" type="datetimeFigureOut">
              <a:rPr lang="ru-RU" smtClean="0"/>
              <a:t>19.07.2019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60934-0B8E-49A3-8AD2-812442D2BD8C}" type="slidenum">
              <a:rPr lang="ru-RU" smtClean="0"/>
              <a:t>‹#›</a:t>
            </a:fld>
            <a:endParaRPr lang="ru-RU"/>
          </a:p>
        </p:txBody>
      </p:sp>
    </p:spTree>
    <p:extLst>
      <p:ext uri="{BB962C8B-B14F-4D97-AF65-F5344CB8AC3E}">
        <p14:creationId xmlns:p14="http://schemas.microsoft.com/office/powerpoint/2010/main" val="289150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nlog-project.or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0226" y="1940675"/>
            <a:ext cx="9036424" cy="1569660"/>
          </a:xfrm>
          <a:prstGeom prst="rect">
            <a:avLst/>
          </a:prstGeom>
          <a:noFill/>
        </p:spPr>
        <p:txBody>
          <a:bodyPr wrap="square" rtlCol="0">
            <a:spAutoFit/>
          </a:bodyPr>
          <a:lstStyle/>
          <a:p>
            <a:pPr algn="ctr"/>
            <a:r>
              <a:rPr lang="ru-RU" sz="4800" b="1" dirty="0" err="1"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Логирование</a:t>
            </a:r>
            <a:r>
              <a:rPr lang="ru-RU" sz="4800" b="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a:t>
            </a:r>
          </a:p>
          <a:p>
            <a:pPr algn="ctr"/>
            <a:r>
              <a:rPr lang="en-US" sz="4800" b="1" dirty="0" err="1"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Nlog</a:t>
            </a:r>
            <a:r>
              <a:rPr lang="en-US" sz="4800" b="1"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 platform</a:t>
            </a:r>
            <a:endParaRPr lang="ru-RU" sz="4800" b="1"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7286774" y="4952494"/>
            <a:ext cx="4675447" cy="1569660"/>
          </a:xfrm>
          <a:prstGeom prst="rect">
            <a:avLst/>
          </a:prstGeom>
          <a:noFill/>
        </p:spPr>
        <p:txBody>
          <a:bodyPr wrap="none" rtlCol="0">
            <a:spAutoFit/>
          </a:bodyPr>
          <a:lstStyle/>
          <a:p>
            <a:r>
              <a:rPr lang="ru-RU" sz="2400" dirty="0">
                <a:latin typeface="Tahoma" panose="020B0604030504040204" pitchFamily="34" charset="0"/>
                <a:ea typeface="Tahoma" panose="020B0604030504040204" pitchFamily="34" charset="0"/>
                <a:cs typeface="Tahoma" panose="020B0604030504040204" pitchFamily="34" charset="0"/>
              </a:rPr>
              <a:t>Сергей Артеменко</a:t>
            </a:r>
          </a:p>
          <a:p>
            <a:r>
              <a:rPr lang="en-US" sz="24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E</a:t>
            </a:r>
            <a:r>
              <a:rPr lang="en-US" sz="2400"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-mail</a:t>
            </a:r>
            <a:r>
              <a:rPr lang="en-US" sz="24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u="sng"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sergartem.sa@gmail.com</a:t>
            </a:r>
            <a:endParaRPr lang="en-US" sz="2400" u="sng"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r>
              <a:rPr lang="en-US" sz="24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S</a:t>
            </a:r>
            <a:r>
              <a:rPr lang="en-US" sz="2400"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kype</a:t>
            </a:r>
            <a:r>
              <a:rPr lang="en-US" sz="24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err="1"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street_sata</a:t>
            </a:r>
            <a:endParaRPr lang="en-US" sz="2400" dirty="0"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a:p>
            <a:r>
              <a:rPr lang="en-US" sz="24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Telegram: @</a:t>
            </a:r>
            <a:r>
              <a:rPr lang="en-US" sz="2400" dirty="0" err="1" smtClean="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streetsata</a:t>
            </a:r>
            <a:endParaRPr lang="ru-RU" sz="24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Прямоугольник 5"/>
          <p:cNvSpPr/>
          <p:nvPr/>
        </p:nvSpPr>
        <p:spPr>
          <a:xfrm>
            <a:off x="358588" y="4952494"/>
            <a:ext cx="6096000" cy="646331"/>
          </a:xfrm>
          <a:prstGeom prst="rect">
            <a:avLst/>
          </a:prstGeom>
        </p:spPr>
        <p:txBody>
          <a:bodyPr>
            <a:spAutoFit/>
          </a:bodyPr>
          <a:lstStyle/>
          <a:p>
            <a:r>
              <a:rPr lang="ru-RU"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Чтобы стать хорошим </a:t>
            </a:r>
            <a:r>
              <a:rPr lang="ru-RU" dirty="0" smtClean="0">
                <a:solidFill>
                  <a:srgbClr val="333333"/>
                </a:solidFill>
                <a:latin typeface="Tahoma" panose="020B0604030504040204" pitchFamily="34" charset="0"/>
                <a:ea typeface="Tahoma" panose="020B0604030504040204" pitchFamily="34" charset="0"/>
                <a:cs typeface="Tahoma" panose="020B0604030504040204" pitchFamily="34" charset="0"/>
              </a:rPr>
              <a:t>разработчиком</a:t>
            </a:r>
            <a:r>
              <a:rPr lang="ru-RU" b="0" i="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ru-RU"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 нужно </a:t>
            </a:r>
            <a:r>
              <a:rPr lang="ru-RU" b="1"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писать программы</a:t>
            </a:r>
            <a:r>
              <a:rPr lang="ru-RU"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endParaRPr lang="ru-RU" dirty="0">
              <a:latin typeface="Tahoma" panose="020B0604030504040204" pitchFamily="34" charset="0"/>
              <a:ea typeface="Tahoma" panose="020B0604030504040204" pitchFamily="34" charset="0"/>
              <a:cs typeface="Tahoma" panose="020B0604030504040204" pitchFamily="34" charset="0"/>
            </a:endParaRPr>
          </a:p>
        </p:txBody>
      </p:sp>
      <p:sp>
        <p:nvSpPr>
          <p:cNvPr id="7" name="Прямоугольник 6"/>
          <p:cNvSpPr/>
          <p:nvPr/>
        </p:nvSpPr>
        <p:spPr>
          <a:xfrm>
            <a:off x="358588" y="184551"/>
            <a:ext cx="1949183" cy="369332"/>
          </a:xfrm>
          <a:prstGeom prst="rect">
            <a:avLst/>
          </a:prstGeom>
        </p:spPr>
        <p:txBody>
          <a:bodyPr wrap="square">
            <a:spAutoFit/>
          </a:bodyPr>
          <a:lstStyle/>
          <a:p>
            <a:r>
              <a:rPr lang="en-US" b="0" i="0" dirty="0" smtClean="0">
                <a:solidFill>
                  <a:srgbClr val="333333"/>
                </a:solidFill>
                <a:effectLst/>
                <a:latin typeface="Tahoma" panose="020B0604030504040204" pitchFamily="34" charset="0"/>
                <a:ea typeface="Tahoma" panose="020B0604030504040204" pitchFamily="34" charset="0"/>
                <a:cs typeface="Tahoma" panose="020B0604030504040204" pitchFamily="34" charset="0"/>
              </a:rPr>
              <a:t>Elementary C#</a:t>
            </a:r>
            <a:endParaRPr lang="ru-RU"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02275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0372" y="416194"/>
            <a:ext cx="5303055" cy="630942"/>
          </a:xfrm>
          <a:prstGeom prst="rect">
            <a:avLst/>
          </a:prstGeom>
          <a:noFill/>
        </p:spPr>
        <p:txBody>
          <a:bodyPr wrap="none" rtlCol="0">
            <a:spAutoFit/>
          </a:bodyPr>
          <a:lstStyle/>
          <a:p>
            <a:r>
              <a:rPr lang="ru-RU" sz="35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Введение в </a:t>
            </a:r>
            <a:r>
              <a:rPr lang="ru-RU" sz="3500" dirty="0" err="1"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логирование</a:t>
            </a:r>
            <a:endParaRPr lang="en-US" sz="35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1050472" y="2404069"/>
            <a:ext cx="9878366" cy="830997"/>
          </a:xfrm>
          <a:prstGeom prst="rect">
            <a:avLst/>
          </a:prstGeom>
        </p:spPr>
        <p:txBody>
          <a:bodyPr wrap="square">
            <a:spAutoFit/>
          </a:bodyPr>
          <a:lstStyle/>
          <a:p>
            <a:pPr algn="just"/>
            <a:r>
              <a:rPr lang="ru-RU" sz="2400" b="1" dirty="0" smtClean="0">
                <a:latin typeface="Tahoma" panose="020B0604030504040204" pitchFamily="34" charset="0"/>
                <a:ea typeface="Tahoma" panose="020B0604030504040204" pitchFamily="34" charset="0"/>
                <a:cs typeface="Tahoma" panose="020B0604030504040204" pitchFamily="34" charset="0"/>
              </a:rPr>
              <a:t>Лог (</a:t>
            </a:r>
            <a:r>
              <a:rPr lang="ru-RU" sz="2400" b="1" dirty="0" err="1" smtClean="0">
                <a:latin typeface="Tahoma" panose="020B0604030504040204" pitchFamily="34" charset="0"/>
                <a:ea typeface="Tahoma" panose="020B0604030504040204" pitchFamily="34" charset="0"/>
                <a:cs typeface="Tahoma" panose="020B0604030504040204" pitchFamily="34" charset="0"/>
              </a:rPr>
              <a:t>log</a:t>
            </a:r>
            <a:r>
              <a:rPr lang="ru-RU" sz="2400" b="1" dirty="0" smtClean="0">
                <a:latin typeface="Tahoma" panose="020B0604030504040204" pitchFamily="34" charset="0"/>
                <a:ea typeface="Tahoma" panose="020B0604030504040204" pitchFamily="34" charset="0"/>
                <a:cs typeface="Tahoma" panose="020B0604030504040204" pitchFamily="34" charset="0"/>
              </a:rPr>
              <a:t>) - </a:t>
            </a:r>
            <a:r>
              <a:rPr lang="ru-RU" sz="2400" dirty="0" smtClean="0">
                <a:latin typeface="Tahoma" panose="020B0604030504040204" pitchFamily="34" charset="0"/>
                <a:ea typeface="Tahoma" panose="020B0604030504040204" pitchFamily="34" charset="0"/>
                <a:cs typeface="Tahoma" panose="020B0604030504040204" pitchFamily="34" charset="0"/>
              </a:rPr>
              <a:t>это специальный журнал, в котором хранится информация о состоянии работы приложения (программы).</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36830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0372" y="416194"/>
            <a:ext cx="4456669" cy="630942"/>
          </a:xfrm>
          <a:prstGeom prst="rect">
            <a:avLst/>
          </a:prstGeom>
          <a:noFill/>
        </p:spPr>
        <p:txBody>
          <a:bodyPr wrap="none" rtlCol="0">
            <a:spAutoFit/>
          </a:bodyPr>
          <a:lstStyle/>
          <a:p>
            <a:r>
              <a:rPr lang="ru-RU" sz="35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Уровни </a:t>
            </a:r>
            <a:r>
              <a:rPr lang="ru-RU" sz="3500" dirty="0" err="1"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логирования</a:t>
            </a:r>
            <a:endParaRPr lang="en-US" sz="35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250372" y="1161436"/>
            <a:ext cx="11452190" cy="5632311"/>
          </a:xfrm>
          <a:prstGeom prst="rect">
            <a:avLst/>
          </a:prstGeom>
        </p:spPr>
        <p:txBody>
          <a:bodyPr wrap="square">
            <a:spAutoFit/>
          </a:bodyPr>
          <a:lstStyle/>
          <a:p>
            <a:pPr algn="just"/>
            <a:r>
              <a:rPr lang="ru-RU" b="1" dirty="0">
                <a:latin typeface="Tahoma" panose="020B0604030504040204" pitchFamily="34" charset="0"/>
                <a:ea typeface="Tahoma" panose="020B0604030504040204" pitchFamily="34" charset="0"/>
                <a:cs typeface="Tahoma" panose="020B0604030504040204" pitchFamily="34" charset="0"/>
              </a:rPr>
              <a:t>Trace</a:t>
            </a:r>
            <a:r>
              <a:rPr lang="ru-RU" dirty="0">
                <a:latin typeface="Tahoma" panose="020B0604030504040204" pitchFamily="34" charset="0"/>
                <a:ea typeface="Tahoma" panose="020B0604030504040204" pitchFamily="34" charset="0"/>
                <a:cs typeface="Tahoma" panose="020B0604030504040204" pitchFamily="34" charset="0"/>
              </a:rPr>
              <a:t> – максимально детальная информация о том, что происходит с целевым участком кода, по шагам. Например: Попытка открыть подключение к БД, успешно\неуспешно. Сколько времени заняла эта операция. Сколько времени выполнялась выборка из БД, успешно\неуспешно. Сколько записей извлечено. Какая была нагрузка на систему, сколько использовано памяти. Сколько записей прошло нужную фильтрацию. Сколько записей оказалось в результирующей выборке, куда эти записи отправились дальше.  Проверка нужных значений в каждой записи.</a:t>
            </a:r>
          </a:p>
          <a:p>
            <a:pPr algn="just"/>
            <a:endParaRPr lang="ru-RU" dirty="0">
              <a:latin typeface="Tahoma" panose="020B0604030504040204" pitchFamily="34" charset="0"/>
              <a:ea typeface="Tahoma" panose="020B0604030504040204" pitchFamily="34" charset="0"/>
              <a:cs typeface="Tahoma" panose="020B0604030504040204" pitchFamily="34" charset="0"/>
            </a:endParaRPr>
          </a:p>
          <a:p>
            <a:pPr algn="just"/>
            <a:r>
              <a:rPr lang="ru-RU" b="1" dirty="0" err="1">
                <a:latin typeface="Tahoma" panose="020B0604030504040204" pitchFamily="34" charset="0"/>
                <a:ea typeface="Tahoma" panose="020B0604030504040204" pitchFamily="34" charset="0"/>
                <a:cs typeface="Tahoma" panose="020B0604030504040204" pitchFamily="34" charset="0"/>
              </a:rPr>
              <a:t>Debug</a:t>
            </a:r>
            <a:r>
              <a:rPr lang="ru-RU" dirty="0">
                <a:latin typeface="Tahoma" panose="020B0604030504040204" pitchFamily="34" charset="0"/>
                <a:ea typeface="Tahoma" panose="020B0604030504040204" pitchFamily="34" charset="0"/>
                <a:cs typeface="Tahoma" panose="020B0604030504040204" pitchFamily="34" charset="0"/>
              </a:rPr>
              <a:t> – это информация для отладки. </a:t>
            </a:r>
            <a:r>
              <a:rPr lang="ru-RU" dirty="0" err="1">
                <a:latin typeface="Tahoma" panose="020B0604030504040204" pitchFamily="34" charset="0"/>
                <a:ea typeface="Tahoma" panose="020B0604030504040204" pitchFamily="34" charset="0"/>
                <a:cs typeface="Tahoma" panose="020B0604030504040204" pitchFamily="34" charset="0"/>
              </a:rPr>
              <a:t>Логирование</a:t>
            </a:r>
            <a:r>
              <a:rPr lang="ru-RU" dirty="0">
                <a:latin typeface="Tahoma" panose="020B0604030504040204" pitchFamily="34" charset="0"/>
                <a:ea typeface="Tahoma" panose="020B0604030504040204" pitchFamily="34" charset="0"/>
                <a:cs typeface="Tahoma" panose="020B0604030504040204" pitchFamily="34" charset="0"/>
              </a:rPr>
              <a:t> крупных операций, менее детально, чем в Trace. Здесь мы не так подробно описываем весь процесс операции, но, тем не менее, заносим в журнал основные операции. Например: Совершено обращение к БД. Из базы выбрано N записей. Записи успешно обработаны и отправлены клиенту.</a:t>
            </a:r>
          </a:p>
          <a:p>
            <a:pPr algn="just"/>
            <a:endParaRPr lang="ru-RU" dirty="0">
              <a:latin typeface="Tahoma" panose="020B0604030504040204" pitchFamily="34" charset="0"/>
              <a:ea typeface="Tahoma" panose="020B0604030504040204" pitchFamily="34" charset="0"/>
              <a:cs typeface="Tahoma" panose="020B0604030504040204" pitchFamily="34" charset="0"/>
            </a:endParaRPr>
          </a:p>
          <a:p>
            <a:pPr algn="just"/>
            <a:r>
              <a:rPr lang="ru-RU" b="1" dirty="0" err="1">
                <a:latin typeface="Tahoma" panose="020B0604030504040204" pitchFamily="34" charset="0"/>
                <a:ea typeface="Tahoma" panose="020B0604030504040204" pitchFamily="34" charset="0"/>
                <a:cs typeface="Tahoma" panose="020B0604030504040204" pitchFamily="34" charset="0"/>
              </a:rPr>
              <a:t>Info</a:t>
            </a:r>
            <a:r>
              <a:rPr lang="ru-RU" dirty="0">
                <a:latin typeface="Tahoma" panose="020B0604030504040204" pitchFamily="34" charset="0"/>
                <a:ea typeface="Tahoma" panose="020B0604030504040204" pitchFamily="34" charset="0"/>
                <a:cs typeface="Tahoma" panose="020B0604030504040204" pitchFamily="34" charset="0"/>
              </a:rPr>
              <a:t> – это более общие информационные сообщения о текущей работе приложения, что происходит с системой в процессе ее использования. Например: Была выгрузка студентов в </a:t>
            </a:r>
            <a:r>
              <a:rPr lang="ru-RU" dirty="0" err="1">
                <a:latin typeface="Tahoma" panose="020B0604030504040204" pitchFamily="34" charset="0"/>
                <a:ea typeface="Tahoma" panose="020B0604030504040204" pitchFamily="34" charset="0"/>
                <a:cs typeface="Tahoma" panose="020B0604030504040204" pitchFamily="34" charset="0"/>
              </a:rPr>
              <a:t>Excel</a:t>
            </a:r>
            <a:r>
              <a:rPr lang="ru-RU" dirty="0">
                <a:latin typeface="Tahoma" panose="020B0604030504040204" pitchFamily="34" charset="0"/>
                <a:ea typeface="Tahoma" panose="020B0604030504040204" pitchFamily="34" charset="0"/>
                <a:cs typeface="Tahoma" panose="020B0604030504040204" pitchFamily="34" charset="0"/>
              </a:rPr>
              <a:t>-файл. На сайте зарегистрирован новый студент. Студент добавил новый отчет. Студент перемещен в другую группу.</a:t>
            </a:r>
          </a:p>
          <a:p>
            <a:pPr algn="just"/>
            <a:endParaRPr lang="ru-RU" dirty="0">
              <a:latin typeface="Tahoma" panose="020B0604030504040204" pitchFamily="34" charset="0"/>
              <a:ea typeface="Tahoma" panose="020B0604030504040204" pitchFamily="34" charset="0"/>
              <a:cs typeface="Tahoma" panose="020B0604030504040204" pitchFamily="34" charset="0"/>
            </a:endParaRPr>
          </a:p>
          <a:p>
            <a:pPr algn="just"/>
            <a:r>
              <a:rPr lang="ru-RU" b="1" dirty="0" err="1">
                <a:latin typeface="Tahoma" panose="020B0604030504040204" pitchFamily="34" charset="0"/>
                <a:ea typeface="Tahoma" panose="020B0604030504040204" pitchFamily="34" charset="0"/>
                <a:cs typeface="Tahoma" panose="020B0604030504040204" pitchFamily="34" charset="0"/>
              </a:rPr>
              <a:t>Warn</a:t>
            </a:r>
            <a:r>
              <a:rPr lang="ru-RU" dirty="0">
                <a:latin typeface="Tahoma" panose="020B0604030504040204" pitchFamily="34" charset="0"/>
                <a:ea typeface="Tahoma" panose="020B0604030504040204" pitchFamily="34" charset="0"/>
                <a:cs typeface="Tahoma" panose="020B0604030504040204" pitchFamily="34" charset="0"/>
              </a:rPr>
              <a:t> – сообщения о странной или подозрительной работе приложения. Это еще не серьезная ошибка, но следует обратить внимание на такое поведение системы. Например: Добавлен студент с возрастом 2 года. Студент получил отрицательный балл. Преподаватель завершил курс, в котором училось 0 студентов. В группе находится больше студентов, чем максимально возможно</a:t>
            </a:r>
            <a:r>
              <a:rPr lang="ru-RU" dirty="0" smtClean="0">
                <a:latin typeface="Tahoma" panose="020B0604030504040204" pitchFamily="34" charset="0"/>
                <a:ea typeface="Tahoma" panose="020B0604030504040204" pitchFamily="34" charset="0"/>
                <a:cs typeface="Tahoma" panose="020B0604030504040204" pitchFamily="34" charset="0"/>
              </a:rPr>
              <a:t>.</a:t>
            </a:r>
            <a:endParaRPr lang="ru-RU"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8850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0372" y="416194"/>
            <a:ext cx="4456669" cy="630942"/>
          </a:xfrm>
          <a:prstGeom prst="rect">
            <a:avLst/>
          </a:prstGeom>
          <a:noFill/>
        </p:spPr>
        <p:txBody>
          <a:bodyPr wrap="none" rtlCol="0">
            <a:spAutoFit/>
          </a:bodyPr>
          <a:lstStyle/>
          <a:p>
            <a:r>
              <a:rPr lang="ru-RU" sz="35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Уровни </a:t>
            </a:r>
            <a:r>
              <a:rPr lang="ru-RU" sz="3500" dirty="0" err="1"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логирования</a:t>
            </a:r>
            <a:endParaRPr lang="en-US" sz="35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250372" y="1899989"/>
            <a:ext cx="11452190" cy="2862322"/>
          </a:xfrm>
          <a:prstGeom prst="rect">
            <a:avLst/>
          </a:prstGeom>
        </p:spPr>
        <p:txBody>
          <a:bodyPr wrap="square">
            <a:spAutoFit/>
          </a:bodyPr>
          <a:lstStyle/>
          <a:p>
            <a:pPr algn="just"/>
            <a:r>
              <a:rPr lang="ru-RU" b="1" dirty="0" err="1" smtClean="0">
                <a:latin typeface="Tahoma" panose="020B0604030504040204" pitchFamily="34" charset="0"/>
                <a:ea typeface="Tahoma" panose="020B0604030504040204" pitchFamily="34" charset="0"/>
                <a:cs typeface="Tahoma" panose="020B0604030504040204" pitchFamily="34" charset="0"/>
              </a:rPr>
              <a:t>Error</a:t>
            </a:r>
            <a:r>
              <a:rPr lang="ru-RU" dirty="0" smtClean="0">
                <a:latin typeface="Tahoma" panose="020B0604030504040204" pitchFamily="34" charset="0"/>
                <a:ea typeface="Tahoma" panose="020B0604030504040204" pitchFamily="34" charset="0"/>
                <a:cs typeface="Tahoma" panose="020B0604030504040204" pitchFamily="34" charset="0"/>
              </a:rPr>
              <a:t> </a:t>
            </a:r>
            <a:r>
              <a:rPr lang="ru-RU" dirty="0">
                <a:latin typeface="Tahoma" panose="020B0604030504040204" pitchFamily="34" charset="0"/>
                <a:ea typeface="Tahoma" panose="020B0604030504040204" pitchFamily="34" charset="0"/>
                <a:cs typeface="Tahoma" panose="020B0604030504040204" pitchFamily="34" charset="0"/>
              </a:rPr>
              <a:t>– сообщения об ошибках в приложении. Подобные сообщения – это уже большая проблема, которую нужно решить для дальнейшей правильной работы системы. Например: Ошибка сохранения нового студента в БД. Невозможно загрузить студентов в данной группе. Ошибка при входе в личный кабинет студента.</a:t>
            </a:r>
          </a:p>
          <a:p>
            <a:pPr algn="just"/>
            <a:endParaRPr lang="ru-RU" dirty="0">
              <a:latin typeface="Tahoma" panose="020B0604030504040204" pitchFamily="34" charset="0"/>
              <a:ea typeface="Tahoma" panose="020B0604030504040204" pitchFamily="34" charset="0"/>
              <a:cs typeface="Tahoma" panose="020B0604030504040204" pitchFamily="34" charset="0"/>
            </a:endParaRPr>
          </a:p>
          <a:p>
            <a:pPr algn="just"/>
            <a:r>
              <a:rPr lang="ru-RU" b="1" dirty="0" err="1">
                <a:latin typeface="Tahoma" panose="020B0604030504040204" pitchFamily="34" charset="0"/>
                <a:ea typeface="Tahoma" panose="020B0604030504040204" pitchFamily="34" charset="0"/>
                <a:cs typeface="Tahoma" panose="020B0604030504040204" pitchFamily="34" charset="0"/>
              </a:rPr>
              <a:t>Fatal</a:t>
            </a:r>
            <a:r>
              <a:rPr lang="ru-RU" dirty="0">
                <a:latin typeface="Tahoma" panose="020B0604030504040204" pitchFamily="34" charset="0"/>
                <a:ea typeface="Tahoma" panose="020B0604030504040204" pitchFamily="34" charset="0"/>
                <a:cs typeface="Tahoma" panose="020B0604030504040204" pitchFamily="34" charset="0"/>
              </a:rPr>
              <a:t> – сообщения об очень серьезных ошибках в системе. Чаще всего это связано с работоспособностью всего приложения или его окружения на сервере. На такие сообщения следует реагировать МАКСИМАЛЬНО оперативно. Например: Приложение постоянно перезагружается из-за нехватки памяти или места на жестком диске. Приложение завершило работу по неизвестной причине. Нет доступа к базе данных. Нет доступа к сети. Заблокирован какой-то порт.</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37320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0372" y="416194"/>
            <a:ext cx="2529860" cy="630942"/>
          </a:xfrm>
          <a:prstGeom prst="rect">
            <a:avLst/>
          </a:prstGeom>
          <a:noFill/>
        </p:spPr>
        <p:txBody>
          <a:bodyPr wrap="none" rtlCol="0">
            <a:spAutoFit/>
          </a:bodyPr>
          <a:lstStyle/>
          <a:p>
            <a:r>
              <a:rPr lang="en-US" sz="3500" dirty="0" err="1">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NLog.config</a:t>
            </a:r>
            <a:endParaRPr lang="en-US" sz="3500" dirty="0" smtClean="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552241" y="5496043"/>
            <a:ext cx="11452190" cy="369332"/>
          </a:xfrm>
          <a:prstGeom prst="rect">
            <a:avLst/>
          </a:prstGeom>
        </p:spPr>
        <p:txBody>
          <a:bodyPr wrap="square">
            <a:spAutoFit/>
          </a:bodyPr>
          <a:lstStyle/>
          <a:p>
            <a:pPr algn="just"/>
            <a:r>
              <a:rPr lang="ru-RU" dirty="0" smtClean="0">
                <a:latin typeface="Tahoma" panose="020B0604030504040204" pitchFamily="34" charset="0"/>
                <a:ea typeface="Tahoma" panose="020B0604030504040204" pitchFamily="34" charset="0"/>
                <a:cs typeface="Tahoma" panose="020B0604030504040204" pitchFamily="34" charset="0"/>
              </a:rPr>
              <a:t>Официальный сайт проекта: </a:t>
            </a:r>
            <a:r>
              <a:rPr lang="en-US" dirty="0">
                <a:latin typeface="Tahoma" panose="020B0604030504040204" pitchFamily="34" charset="0"/>
                <a:ea typeface="Tahoma" panose="020B0604030504040204" pitchFamily="34" charset="0"/>
                <a:cs typeface="Tahoma" panose="020B0604030504040204" pitchFamily="34" charset="0"/>
                <a:hlinkClick r:id="rId2"/>
              </a:rPr>
              <a:t>https://nlog-project.org/</a:t>
            </a:r>
            <a:r>
              <a:rPr lang="ru-RU" dirty="0" smtClean="0">
                <a:latin typeface="Tahoma" panose="020B0604030504040204" pitchFamily="34" charset="0"/>
                <a:ea typeface="Tahoma" panose="020B0604030504040204" pitchFamily="34" charset="0"/>
                <a:cs typeface="Tahoma" panose="020B0604030504040204" pitchFamily="34" charset="0"/>
              </a:rPr>
              <a:t> </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559777" y="1971462"/>
            <a:ext cx="10773508" cy="2944396"/>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a:t>
            </a:r>
            <a:r>
              <a:rPr lang="en-US" b="1" dirty="0" err="1">
                <a:latin typeface="Tahoma" panose="020B0604030504040204" pitchFamily="34" charset="0"/>
                <a:ea typeface="Tahoma" panose="020B0604030504040204" pitchFamily="34" charset="0"/>
                <a:cs typeface="Tahoma" panose="020B0604030504040204" pitchFamily="34" charset="0"/>
              </a:rPr>
              <a:t>basedir</a:t>
            </a:r>
            <a:r>
              <a:rPr lang="en-US" b="1"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 </a:t>
            </a:r>
            <a:r>
              <a:rPr lang="ru-RU" dirty="0">
                <a:latin typeface="Tahoma" panose="020B0604030504040204" pitchFamily="34" charset="0"/>
                <a:ea typeface="Tahoma" panose="020B0604030504040204" pitchFamily="34" charset="0"/>
                <a:cs typeface="Tahoma" panose="020B0604030504040204" pitchFamily="34" charset="0"/>
              </a:rPr>
              <a:t>корневой каталог нашего приложения</a:t>
            </a:r>
          </a:p>
          <a:p>
            <a:pPr marL="285750" indent="-285750">
              <a:lnSpc>
                <a:spcPct val="150000"/>
              </a:lnSpc>
              <a:buFont typeface="Arial" panose="020B0604020202020204" pitchFamily="34" charset="0"/>
              <a:buChar char="•"/>
            </a:pPr>
            <a:r>
              <a:rPr lang="ru-RU" b="1" dirty="0">
                <a:latin typeface="Tahoma" panose="020B0604030504040204" pitchFamily="34" charset="0"/>
                <a:ea typeface="Tahoma" panose="020B0604030504040204" pitchFamily="34" charset="0"/>
                <a:cs typeface="Tahoma" panose="020B0604030504040204" pitchFamily="34" charset="0"/>
              </a:rPr>
              <a:t>${</a:t>
            </a:r>
            <a:r>
              <a:rPr lang="en-US" b="1" dirty="0" err="1">
                <a:latin typeface="Tahoma" panose="020B0604030504040204" pitchFamily="34" charset="0"/>
                <a:ea typeface="Tahoma" panose="020B0604030504040204" pitchFamily="34" charset="0"/>
                <a:cs typeface="Tahoma" panose="020B0604030504040204" pitchFamily="34" charset="0"/>
              </a:rPr>
              <a:t>shortdate</a:t>
            </a:r>
            <a:r>
              <a:rPr lang="en-US" b="1"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 </a:t>
            </a:r>
            <a:r>
              <a:rPr lang="ru-RU" dirty="0">
                <a:latin typeface="Tahoma" panose="020B0604030504040204" pitchFamily="34" charset="0"/>
                <a:ea typeface="Tahoma" panose="020B0604030504040204" pitchFamily="34" charset="0"/>
                <a:cs typeface="Tahoma" panose="020B0604030504040204" pitchFamily="34" charset="0"/>
              </a:rPr>
              <a:t>текущая дата в формате </a:t>
            </a:r>
            <a:r>
              <a:rPr lang="en-US" b="1" dirty="0" err="1">
                <a:latin typeface="Tahoma" panose="020B0604030504040204" pitchFamily="34" charset="0"/>
                <a:ea typeface="Tahoma" panose="020B0604030504040204" pitchFamily="34" charset="0"/>
                <a:cs typeface="Tahoma" panose="020B0604030504040204" pitchFamily="34" charset="0"/>
              </a:rPr>
              <a:t>yyyy</a:t>
            </a:r>
            <a:r>
              <a:rPr lang="en-US" b="1" dirty="0">
                <a:latin typeface="Tahoma" panose="020B0604030504040204" pitchFamily="34" charset="0"/>
                <a:ea typeface="Tahoma" panose="020B0604030504040204" pitchFamily="34" charset="0"/>
                <a:cs typeface="Tahoma" panose="020B0604030504040204" pitchFamily="34" charset="0"/>
              </a:rPr>
              <a:t>-MM-</a:t>
            </a:r>
            <a:r>
              <a:rPr lang="en-US" b="1" dirty="0" err="1">
                <a:latin typeface="Tahoma" panose="020B0604030504040204" pitchFamily="34" charset="0"/>
                <a:ea typeface="Tahoma" panose="020B0604030504040204" pitchFamily="34" charset="0"/>
                <a:cs typeface="Tahoma" panose="020B0604030504040204" pitchFamily="34" charset="0"/>
              </a:rPr>
              <a:t>dd</a:t>
            </a:r>
            <a:endParaRPr lang="en-US" b="1"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a:t>
            </a:r>
            <a:r>
              <a:rPr lang="en-US" b="1" dirty="0" err="1">
                <a:latin typeface="Tahoma" panose="020B0604030504040204" pitchFamily="34" charset="0"/>
                <a:ea typeface="Tahoma" panose="020B0604030504040204" pitchFamily="34" charset="0"/>
                <a:cs typeface="Tahoma" panose="020B0604030504040204" pitchFamily="34" charset="0"/>
              </a:rPr>
              <a:t>longdate</a:t>
            </a:r>
            <a:r>
              <a:rPr lang="en-US" b="1"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 </a:t>
            </a:r>
            <a:r>
              <a:rPr lang="ru-RU" dirty="0">
                <a:latin typeface="Tahoma" panose="020B0604030504040204" pitchFamily="34" charset="0"/>
                <a:ea typeface="Tahoma" panose="020B0604030504040204" pitchFamily="34" charset="0"/>
                <a:cs typeface="Tahoma" panose="020B0604030504040204" pitchFamily="34" charset="0"/>
              </a:rPr>
              <a:t>текущая дата в формате </a:t>
            </a:r>
            <a:r>
              <a:rPr lang="en-US" b="1" dirty="0" err="1">
                <a:latin typeface="Tahoma" panose="020B0604030504040204" pitchFamily="34" charset="0"/>
                <a:ea typeface="Tahoma" panose="020B0604030504040204" pitchFamily="34" charset="0"/>
                <a:cs typeface="Tahoma" panose="020B0604030504040204" pitchFamily="34" charset="0"/>
              </a:rPr>
              <a:t>yyyy</a:t>
            </a:r>
            <a:r>
              <a:rPr lang="en-US" b="1" dirty="0">
                <a:latin typeface="Tahoma" panose="020B0604030504040204" pitchFamily="34" charset="0"/>
                <a:ea typeface="Tahoma" panose="020B0604030504040204" pitchFamily="34" charset="0"/>
                <a:cs typeface="Tahoma" panose="020B0604030504040204" pitchFamily="34" charset="0"/>
              </a:rPr>
              <a:t>-MM-</a:t>
            </a:r>
            <a:r>
              <a:rPr lang="en-US" b="1" dirty="0" err="1">
                <a:latin typeface="Tahoma" panose="020B0604030504040204" pitchFamily="34" charset="0"/>
                <a:ea typeface="Tahoma" panose="020B0604030504040204" pitchFamily="34" charset="0"/>
                <a:cs typeface="Tahoma" panose="020B0604030504040204" pitchFamily="34" charset="0"/>
              </a:rPr>
              <a:t>dd</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HH:mm:ss.ffff</a:t>
            </a:r>
            <a:endParaRPr lang="en-US" b="1"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Arial" panose="020B0604020202020204" pitchFamily="34" charset="0"/>
              <a:buChar char="•"/>
            </a:pPr>
            <a:r>
              <a:rPr lang="en-US" b="1" dirty="0">
                <a:latin typeface="Tahoma" panose="020B0604030504040204" pitchFamily="34" charset="0"/>
                <a:ea typeface="Tahoma" panose="020B0604030504040204" pitchFamily="34" charset="0"/>
                <a:cs typeface="Tahoma" panose="020B0604030504040204" pitchFamily="34" charset="0"/>
              </a:rPr>
              <a:t>${</a:t>
            </a:r>
            <a:r>
              <a:rPr lang="en-US" b="1" dirty="0" err="1">
                <a:latin typeface="Tahoma" panose="020B0604030504040204" pitchFamily="34" charset="0"/>
                <a:ea typeface="Tahoma" panose="020B0604030504040204" pitchFamily="34" charset="0"/>
                <a:cs typeface="Tahoma" panose="020B0604030504040204" pitchFamily="34" charset="0"/>
              </a:rPr>
              <a:t>callsite</a:t>
            </a:r>
            <a:r>
              <a:rPr lang="en-US" b="1"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 </a:t>
            </a:r>
            <a:r>
              <a:rPr lang="ru-RU" dirty="0">
                <a:latin typeface="Tahoma" panose="020B0604030504040204" pitchFamily="34" charset="0"/>
                <a:ea typeface="Tahoma" panose="020B0604030504040204" pitchFamily="34" charset="0"/>
                <a:cs typeface="Tahoma" panose="020B0604030504040204" pitchFamily="34" charset="0"/>
              </a:rPr>
              <a:t>место вызова лога (название класса, название метода)</a:t>
            </a:r>
          </a:p>
          <a:p>
            <a:pPr marL="285750" indent="-285750">
              <a:lnSpc>
                <a:spcPct val="150000"/>
              </a:lnSpc>
              <a:buFont typeface="Arial" panose="020B0604020202020204" pitchFamily="34" charset="0"/>
              <a:buChar char="•"/>
            </a:pPr>
            <a:r>
              <a:rPr lang="ru-RU" b="1" dirty="0">
                <a:latin typeface="Tahoma" panose="020B0604030504040204" pitchFamily="34" charset="0"/>
                <a:ea typeface="Tahoma" panose="020B0604030504040204" pitchFamily="34" charset="0"/>
                <a:cs typeface="Tahoma" panose="020B0604030504040204" pitchFamily="34" charset="0"/>
              </a:rPr>
              <a:t>${</a:t>
            </a:r>
            <a:r>
              <a:rPr lang="en-US" b="1" dirty="0">
                <a:latin typeface="Tahoma" panose="020B0604030504040204" pitchFamily="34" charset="0"/>
                <a:ea typeface="Tahoma" panose="020B0604030504040204" pitchFamily="34" charset="0"/>
                <a:cs typeface="Tahoma" panose="020B0604030504040204" pitchFamily="34" charset="0"/>
              </a:rPr>
              <a:t>uppercase:${level} </a:t>
            </a:r>
            <a:r>
              <a:rPr lang="en-US" dirty="0">
                <a:latin typeface="Tahoma" panose="020B0604030504040204" pitchFamily="34" charset="0"/>
                <a:ea typeface="Tahoma" panose="020B0604030504040204" pitchFamily="34" charset="0"/>
                <a:cs typeface="Tahoma" panose="020B0604030504040204" pitchFamily="34" charset="0"/>
              </a:rPr>
              <a:t>- </a:t>
            </a:r>
            <a:r>
              <a:rPr lang="ru-RU" dirty="0">
                <a:latin typeface="Tahoma" panose="020B0604030504040204" pitchFamily="34" charset="0"/>
                <a:ea typeface="Tahoma" panose="020B0604030504040204" pitchFamily="34" charset="0"/>
                <a:cs typeface="Tahoma" panose="020B0604030504040204" pitchFamily="34" charset="0"/>
              </a:rPr>
              <a:t>уровень </a:t>
            </a:r>
            <a:r>
              <a:rPr lang="ru-RU" dirty="0" err="1">
                <a:latin typeface="Tahoma" panose="020B0604030504040204" pitchFamily="34" charset="0"/>
                <a:ea typeface="Tahoma" panose="020B0604030504040204" pitchFamily="34" charset="0"/>
                <a:cs typeface="Tahoma" panose="020B0604030504040204" pitchFamily="34" charset="0"/>
              </a:rPr>
              <a:t>логирования</a:t>
            </a:r>
            <a:endParaRPr lang="ru-RU"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Arial" panose="020B0604020202020204" pitchFamily="34" charset="0"/>
              <a:buChar char="•"/>
            </a:pPr>
            <a:r>
              <a:rPr lang="ru-RU" b="1" dirty="0">
                <a:latin typeface="Tahoma" panose="020B0604030504040204" pitchFamily="34" charset="0"/>
                <a:ea typeface="Tahoma" panose="020B0604030504040204" pitchFamily="34" charset="0"/>
                <a:cs typeface="Tahoma" panose="020B0604030504040204" pitchFamily="34" charset="0"/>
              </a:rPr>
              <a:t>${</a:t>
            </a:r>
            <a:r>
              <a:rPr lang="en-US" b="1" dirty="0">
                <a:latin typeface="Tahoma" panose="020B0604030504040204" pitchFamily="34" charset="0"/>
                <a:ea typeface="Tahoma" panose="020B0604030504040204" pitchFamily="34" charset="0"/>
                <a:cs typeface="Tahoma" panose="020B0604030504040204" pitchFamily="34" charset="0"/>
              </a:rPr>
              <a:t>message} </a:t>
            </a:r>
            <a:r>
              <a:rPr lang="en-US" dirty="0">
                <a:latin typeface="Tahoma" panose="020B0604030504040204" pitchFamily="34" charset="0"/>
                <a:ea typeface="Tahoma" panose="020B0604030504040204" pitchFamily="34" charset="0"/>
                <a:cs typeface="Tahoma" panose="020B0604030504040204" pitchFamily="34" charset="0"/>
              </a:rPr>
              <a:t>- </a:t>
            </a:r>
            <a:r>
              <a:rPr lang="ru-RU" dirty="0">
                <a:latin typeface="Tahoma" panose="020B0604030504040204" pitchFamily="34" charset="0"/>
                <a:ea typeface="Tahoma" panose="020B0604030504040204" pitchFamily="34" charset="0"/>
                <a:cs typeface="Tahoma" panose="020B0604030504040204" pitchFamily="34" charset="0"/>
              </a:rPr>
              <a:t>непосредственно сообщение, которое будет записано в лог</a:t>
            </a:r>
          </a:p>
          <a:p>
            <a:pPr marL="285750" indent="-285750">
              <a:lnSpc>
                <a:spcPct val="150000"/>
              </a:lnSpc>
              <a:buFont typeface="Arial" panose="020B0604020202020204" pitchFamily="34" charset="0"/>
              <a:buChar char="•"/>
            </a:pPr>
            <a:r>
              <a:rPr lang="ru-RU" b="1" dirty="0">
                <a:latin typeface="Tahoma" panose="020B0604030504040204" pitchFamily="34" charset="0"/>
                <a:ea typeface="Tahoma" panose="020B0604030504040204" pitchFamily="34" charset="0"/>
                <a:cs typeface="Tahoma" panose="020B0604030504040204" pitchFamily="34" charset="0"/>
              </a:rPr>
              <a:t>${</a:t>
            </a:r>
            <a:r>
              <a:rPr lang="en-US" b="1" dirty="0">
                <a:latin typeface="Tahoma" panose="020B0604030504040204" pitchFamily="34" charset="0"/>
                <a:ea typeface="Tahoma" panose="020B0604030504040204" pitchFamily="34" charset="0"/>
                <a:cs typeface="Tahoma" panose="020B0604030504040204" pitchFamily="34" charset="0"/>
              </a:rPr>
              <a:t>newline} </a:t>
            </a:r>
            <a:r>
              <a:rPr lang="en-US" dirty="0">
                <a:latin typeface="Tahoma" panose="020B0604030504040204" pitchFamily="34" charset="0"/>
                <a:ea typeface="Tahoma" panose="020B0604030504040204" pitchFamily="34" charset="0"/>
                <a:cs typeface="Tahoma" panose="020B0604030504040204" pitchFamily="34" charset="0"/>
              </a:rPr>
              <a:t>- </a:t>
            </a:r>
            <a:r>
              <a:rPr lang="ru-RU" dirty="0">
                <a:latin typeface="Tahoma" panose="020B0604030504040204" pitchFamily="34" charset="0"/>
                <a:ea typeface="Tahoma" panose="020B0604030504040204" pitchFamily="34" charset="0"/>
                <a:cs typeface="Tahoma" panose="020B0604030504040204" pitchFamily="34" charset="0"/>
              </a:rPr>
              <a:t>символ новой строки</a:t>
            </a:r>
          </a:p>
        </p:txBody>
      </p:sp>
      <p:sp>
        <p:nvSpPr>
          <p:cNvPr id="7" name="Rectangle 6"/>
          <p:cNvSpPr/>
          <p:nvPr/>
        </p:nvSpPr>
        <p:spPr>
          <a:xfrm>
            <a:off x="552241" y="1586397"/>
            <a:ext cx="11452190" cy="369332"/>
          </a:xfrm>
          <a:prstGeom prst="rect">
            <a:avLst/>
          </a:prstGeom>
        </p:spPr>
        <p:txBody>
          <a:bodyPr wrap="square">
            <a:spAutoFit/>
          </a:bodyPr>
          <a:lstStyle/>
          <a:p>
            <a:pPr algn="just"/>
            <a:r>
              <a:rPr lang="ru-RU" dirty="0">
                <a:latin typeface="Tahoma" panose="020B0604030504040204" pitchFamily="34" charset="0"/>
                <a:ea typeface="Tahoma" panose="020B0604030504040204" pitchFamily="34" charset="0"/>
                <a:cs typeface="Tahoma" panose="020B0604030504040204" pitchFamily="34" charset="0"/>
              </a:rPr>
              <a:t>В этом файле находятся настройки логгера (куда будут выводиться </a:t>
            </a:r>
            <a:r>
              <a:rPr lang="ru-RU" dirty="0" err="1">
                <a:latin typeface="Tahoma" panose="020B0604030504040204" pitchFamily="34" charset="0"/>
                <a:ea typeface="Tahoma" panose="020B0604030504040204" pitchFamily="34" charset="0"/>
                <a:cs typeface="Tahoma" panose="020B0604030504040204" pitchFamily="34" charset="0"/>
              </a:rPr>
              <a:t>логи</a:t>
            </a:r>
            <a:r>
              <a:rPr lang="ru-RU" dirty="0">
                <a:latin typeface="Tahoma" panose="020B0604030504040204" pitchFamily="34" charset="0"/>
                <a:ea typeface="Tahoma" panose="020B0604030504040204" pitchFamily="34" charset="0"/>
                <a:cs typeface="Tahoma" panose="020B0604030504040204" pitchFamily="34" charset="0"/>
              </a:rPr>
              <a:t>, формат записи логов и т.д.). </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5553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3304</TotalTime>
  <Words>512</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Tahoma</vt:lpstr>
      <vt:lpstr>Тема Office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Sergii Artemenko</dc:creator>
  <cp:lastModifiedBy>Class4-11</cp:lastModifiedBy>
  <cp:revision>211</cp:revision>
  <dcterms:created xsi:type="dcterms:W3CDTF">2017-04-09T05:13:59Z</dcterms:created>
  <dcterms:modified xsi:type="dcterms:W3CDTF">2019-07-19T11:55:53Z</dcterms:modified>
</cp:coreProperties>
</file>