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3" r:id="rId14"/>
    <p:sldId id="284" r:id="rId15"/>
    <p:sldId id="285" r:id="rId16"/>
    <p:sldId id="280" r:id="rId17"/>
    <p:sldId id="282" r:id="rId18"/>
    <p:sldId id="286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E%D1%82%D0%B2%D0%B5%D1%82_%D0%BD%D0%B0_%D0%B3%D0%BB%D0%B0%D0%B2%D0%BD%D1%8B%D0%B9_%D0%B2%D0%BE%D0%BF%D1%80%D0%BE%D1%81_%D0%B6%D0%B8%D0%B7%D0%BD%D0%B8,_%D0%B2%D1%81%D0%B5%D0%BB%D0%B5%D0%BD%D0%BD%D0%BE%D0%B9_%D0%B8_%D0%B2%D1%81%D0%B5%D0%B3%D0%BE_%D1%82%D0%B0%D0%BA%D0%BE%D0%B3%D0%BE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7029" TargetMode="External"/><Relationship Id="rId2" Type="http://schemas.openxmlformats.org/officeDocument/2006/relationships/hyperlink" Target="https://docs.microsoft.com/ru-ru/dotnet/csharp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br.com/post/413065/" TargetMode="External"/><Relationship Id="rId4" Type="http://schemas.openxmlformats.org/officeDocument/2006/relationships/hyperlink" Target="https://www.microsoft.com/en-us/download/details.aspx?id=3094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376" y="2337690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Первое знакомство с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68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181" y="-10755"/>
            <a:ext cx="93647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Предопределенные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ипы значений.</a:t>
            </a:r>
          </a:p>
          <a:p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Целочисленный тип.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46259"/>
              </p:ext>
            </p:extLst>
          </p:nvPr>
        </p:nvGraphicFramePr>
        <p:xfrm>
          <a:off x="383253" y="1570064"/>
          <a:ext cx="10264694" cy="4164531"/>
        </p:xfrm>
        <a:graphic>
          <a:graphicData uri="http://schemas.openxmlformats.org/drawingml/2006/table">
            <a:tbl>
              <a:tblPr/>
              <a:tblGrid>
                <a:gridCol w="450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данных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Диапазон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</a:rPr>
                        <a:t>byte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0 .. 255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2A2A2A"/>
                          </a:solidFill>
                          <a:effectLst/>
                        </a:rPr>
                        <a:t>sbyte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-128 .. 127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2A2A2A"/>
                          </a:solidFill>
                          <a:effectLst/>
                        </a:rPr>
                        <a:t>short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-32,768 .. 32,767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2A2A2A"/>
                          </a:solidFill>
                          <a:effectLst/>
                        </a:rPr>
                        <a:t>ushort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0 .. 65,535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2A2A2A"/>
                          </a:solidFill>
                          <a:effectLst/>
                        </a:rPr>
                        <a:t>int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-2,147,483,648 .. 2,147,483,647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2A2A2A"/>
                          </a:solidFill>
                          <a:effectLst/>
                        </a:rPr>
                        <a:t>uint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0 .. 4,294,967,295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339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2A2A2A"/>
                          </a:solidFill>
                          <a:effectLst/>
                        </a:rPr>
                        <a:t>long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rgbClr val="2A2A2A"/>
                          </a:solidFill>
                          <a:effectLst/>
                        </a:rPr>
                        <a:t>-9,223,372,036,854,775,808 .. 9,223,372,036,854,775,807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2A2A2A"/>
                          </a:solidFill>
                          <a:effectLst/>
                        </a:rPr>
                        <a:t>ulong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0 .. 18,446,744,073,709,551,615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2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0" y="-10755"/>
            <a:ext cx="9408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Предопределенные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ипы значений.</a:t>
            </a:r>
          </a:p>
          <a:p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с плавающей запятой.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87528"/>
              </p:ext>
            </p:extLst>
          </p:nvPr>
        </p:nvGraphicFramePr>
        <p:xfrm>
          <a:off x="377924" y="1776832"/>
          <a:ext cx="10264694" cy="1389914"/>
        </p:xfrm>
        <a:graphic>
          <a:graphicData uri="http://schemas.openxmlformats.org/drawingml/2006/table">
            <a:tbl>
              <a:tblPr/>
              <a:tblGrid>
                <a:gridCol w="513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данных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Диапазон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2A2A2A"/>
                          </a:solidFill>
                          <a:effectLst/>
                        </a:rPr>
                        <a:t>float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-3,402823e38 .. -3,402823e38 ..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double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-1,79769313486232e308 .. 1,79769313486232e308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180" y="4315480"/>
            <a:ext cx="114983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предназначен для меньших значений с плавающей точкой, для которых требуется меньшая точность.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больше, чем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 предлагает более высокую точность после запятой (15 разрядов)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-10755"/>
            <a:ext cx="93865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Предопределенные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ипы значений.</a:t>
            </a:r>
          </a:p>
          <a:p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Десятичный тип.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7134" y="1567441"/>
          <a:ext cx="11794866" cy="1199414"/>
        </p:xfrm>
        <a:graphic>
          <a:graphicData uri="http://schemas.openxmlformats.org/drawingml/2006/table">
            <a:tbl>
              <a:tblPr/>
              <a:tblGrid>
                <a:gridCol w="589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данных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Диапазон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decimal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rgbClr val="2A2A2A"/>
                          </a:solidFill>
                          <a:effectLst/>
                        </a:rPr>
                        <a:t>-79228162514264337593543950335 .. 79228162514264337593543950335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180" y="3259567"/>
            <a:ext cx="102950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в финансовых операциях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Точность – 28 разрядов!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5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Неверный тип данных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Неправильно указанный тип данных - частая ошибка в работе начинающего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разработчика.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Исправьте положение — укажите у всех объявленных переменных правильные типы вместо многоточия.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03462" y="25669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 num1 = +5.5e-2;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num2 = 7.8f;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num3 = 0;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num4 = 2000000000000L;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(num4);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4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преобразования типов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Исправьте все ошибки преобразования типов.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2370" y="2226309"/>
            <a:ext cx="8044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tenThousand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10000L;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pi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tenThousand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roundedTenThousandPi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integerPartOfTenThousandPi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integerPartOfTenThousandPi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roundedTenThousandPi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6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подсчета биткоинов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195978"/>
            <a:ext cx="11454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Вася регулярно получает за красивые глазки от кого-нибудь по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биткоинов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хотите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знать, сколько биткоинов у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Вас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уже накопилось. А чтобы не мелочиться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вы хотите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округлить сумму до ближайшего целого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написали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этого программу, но что-то с ней не так...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Исправить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ошибки.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2096" y="3442625"/>
            <a:ext cx="11814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1.11;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//количество биткоинов от одного человека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peopleCount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60;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человек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)amount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←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исправьте ошибку в этой строке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0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-10755"/>
            <a:ext cx="70247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Предопределенные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т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ипы значений.</a:t>
            </a:r>
          </a:p>
          <a:p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</a:rPr>
              <a:t>Символьный тип.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67101" y="1422192"/>
          <a:ext cx="11479308" cy="925094"/>
        </p:xfrm>
        <a:graphic>
          <a:graphicData uri="http://schemas.openxmlformats.org/drawingml/2006/table">
            <a:tbl>
              <a:tblPr/>
              <a:tblGrid>
                <a:gridCol w="589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данных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Диапазон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2A2A2A"/>
                          </a:solidFill>
                          <a:effectLst/>
                        </a:rPr>
                        <a:t>char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rgbClr val="2A2A2A"/>
                          </a:solidFill>
                          <a:effectLst/>
                        </a:rPr>
                        <a:t>Символ Юникода.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181" y="3010441"/>
            <a:ext cx="1149275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Литералы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 </a:t>
            </a:r>
            <a:r>
              <a:rPr lang="ru-RU" sz="21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записываются как заключенные в одиночные кавычки символы, например,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'А'.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Наравне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представлением </a:t>
            </a:r>
            <a:r>
              <a:rPr lang="ru-RU" sz="21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как символьных литералов, их можно представлять как 4-разрядные шестнадцатеричные значения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(например, ' \u0041'),  целочисленные значения с приведением (например, (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65) или же шестнадцатеричные  значения (например, ' \x0041'). </a:t>
            </a: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Кроме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того, они могут быть представлены в виде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управляющих последовательностей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192" y="0"/>
            <a:ext cx="7784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Предопределенные </a:t>
            </a:r>
            <a:r>
              <a:rPr lang="ru-RU" sz="3500" dirty="0" smtClean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ссылочный тип.</a:t>
            </a:r>
          </a:p>
          <a:p>
            <a:pPr lvl="0"/>
            <a:r>
              <a:rPr lang="ru-RU" sz="3500" dirty="0" smtClean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</a:t>
            </a:r>
            <a:r>
              <a:rPr lang="en-US" sz="3500" dirty="0" smtClean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string.</a:t>
            </a:r>
            <a:endParaRPr lang="ru-RU" sz="3500" dirty="0">
              <a:solidFill>
                <a:srgbClr val="5B9BD5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11" y="1635162"/>
            <a:ext cx="11508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С# распознает ключевое слово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которое "за кулисами" преобразуется в класс .NET </a:t>
            </a:r>
            <a:r>
              <a:rPr lang="ru-RU" sz="2100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System.String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Добро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str2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пожаловать!"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str3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str2;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конкатенация строк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(str3);</a:t>
            </a: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Несмотря на такой способ присваивания,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является ссылочным типом. "За  кулисами" объект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размещается в куче, а не в стеке, и когда вы присваиваете одну строку другой, то получаете две ссылки на одну и ту же строку в памяти. 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Рисунок 5" descr="file:///c:/users/stree/documents/visual studio 2015/Projects/test3/test3/bin/Debug/test3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15" y="2741239"/>
            <a:ext cx="2924383" cy="14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5911" y="135711"/>
            <a:ext cx="77849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Преобразование строки в число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8181" y="1195978"/>
            <a:ext cx="11454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написали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код, прибавляющий к числу единичку, но он опять не работает :(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13605" y="246776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"894376.243643"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Вы уверены, что ошибка где-то тут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0" y="1851595"/>
            <a:ext cx="800368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- удаление 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предыдущего символа;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 - возврат 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каретки;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 - перейти в начало новой строки;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\t  - перейти к следующей позиции табуляции;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\\  - вывести обратную черту;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\”  - вывести двойную кавычку “;</a:t>
            </a:r>
          </a:p>
          <a:p>
            <a:pPr fontAlgn="base"/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\’   </a:t>
            </a:r>
            <a:r>
              <a:rPr lang="en-US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вывести одинарную кавычку </a:t>
            </a:r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‘;</a:t>
            </a:r>
          </a:p>
          <a:p>
            <a:pPr fontAlgn="base"/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\0 – пусто</a:t>
            </a:r>
            <a:r>
              <a:rPr lang="en-US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fontAlgn="base"/>
            <a:r>
              <a:rPr lang="en-US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\v – </a:t>
            </a:r>
            <a:r>
              <a:rPr lang="ru-RU" sz="21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вертикальная табуляция.</a:t>
            </a:r>
            <a:endParaRPr lang="ru-RU" sz="21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0" y="239616"/>
            <a:ext cx="92408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Escape-</a:t>
            </a:r>
            <a:r>
              <a:rPr lang="ru-RU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</a:t>
            </a:r>
          </a:p>
          <a:p>
            <a:r>
              <a:rPr lang="ru-RU" sz="35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оформления)</a:t>
            </a:r>
            <a:endParaRPr lang="ru-RU" sz="35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3137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Терминология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6" y="1028355"/>
            <a:ext cx="11746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Скачать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с официального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Visual Studio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Она бесплатна для обучения, для индивидуальных разработчиков, для работы над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проектами и для научных исследований.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63154" y="1819161"/>
            <a:ext cx="11746077" cy="295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Кодовый файл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один из файлов на языке C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совокупность кодовых файлов, которые могут быть скомпилированы в сборку: программу или библиотеку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(</a:t>
            </a:r>
            <a:r>
              <a:rPr lang="ru-RU" sz="1400" b="1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несколько проектов, объединенные общими библиотеками и задачами. Как правило открывать с помощью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нужно именно файл решения (.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хотя можно открыть и отдельный проект (.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csproj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файл). Имейте в виду, если открыть отдельный кодовый файл, не открывая проект или решение, то не будет возможности его запустить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ссылка внутри проекта на другие сборки, которые позволяют использовать сторонний код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последовательность действий. Аналог функций, процедур и подпрограмм в других языках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совокупность данных и методов. Все сборки состоят из скомпилированных классов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Пространство имен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совокупность классов, логически связанных между собой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4" y="5235481"/>
            <a:ext cx="11746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Между сборками и пространствами имен нет прямого соответствия: в сборке может хранится несколько пространств имен, а разные классы одного пространства имен могут быть определены в разных сборках.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успешной компиляции, в директории проекта создается поддиректория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которой и оказывается результат компиляции —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файлы вашей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9883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445920"/>
            <a:ext cx="95910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подробное рассмотрение переменных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6" y="1424812"/>
            <a:ext cx="11495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Динамическая инициализация:</a:t>
            </a:r>
          </a:p>
          <a:p>
            <a:pPr algn="just"/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качестве инициализатора можно использовать любое выражение, действительное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момент объявление переменной, в том числе вызовы методов, другие переменные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литералы.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hypotenuse =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((s1 * s1) + (s2 * s2));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u="sng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Неявно типизированные локальные переменные:</a:t>
            </a:r>
            <a:endParaRPr lang="ru-RU" u="sng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Неявно типизированная  переменная  объявляется с  помощью  ключевого  слова 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должна быть тут же инициализирована. Для определения типа этой перемен­ной компилятору служит тип ее инициализатора, т.е. значения, которым она инициа­лизируется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pPr algn="just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9528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Преобразование и привидение типов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" y="1181356"/>
            <a:ext cx="115172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Неявные преобразования.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требуется никакого специального синтаксиса, поскольку преобразование безопасно для типов и данные не теряются. Примерами могут служить преобразования от меньшего к большему целому типу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2147483647;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bigNum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Явные преобразования (приведения).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явных преобразований необходим оператор приведения. Приведение требуется, когда при преобразовании может быть потеряна информация, или когда преобразование может завершиться неудачей по другим причинам. К типичным примерам относится числовое преобразование в тип, который имеет меньшую точность или меньший диапазон значений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= 1234.7;</a:t>
            </a: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= 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)x;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</a:rPr>
              <a:t>Класс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System.Convert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</a:rPr>
              <a:t>и метод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Parse(</a:t>
            </a:r>
            <a:r>
              <a:rPr lang="en-US" sz="1600" b="1" dirty="0" smtClean="0">
                <a:solidFill>
                  <a:srgbClr val="0070C0"/>
                </a:solidFill>
              </a:rPr>
              <a:t>String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.ToByte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(var1 + var2);</a:t>
            </a: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"34"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60516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Арифметические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47838"/>
              </p:ext>
            </p:extLst>
          </p:nvPr>
        </p:nvGraphicFramePr>
        <p:xfrm>
          <a:off x="759189" y="1346270"/>
          <a:ext cx="8363040" cy="5046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5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</a:t>
                      </a:r>
                      <a:endParaRPr lang="ru-RU" sz="17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Действие</a:t>
                      </a:r>
                      <a:endParaRPr lang="ru-RU" sz="17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Сложение,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Вычитание – бинарный оператор, 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унарный </a:t>
                      </a:r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минус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Умножение,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Деление,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Деление по </a:t>
                      </a:r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модулю,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Декремент,</a:t>
                      </a:r>
                      <a:r>
                        <a:rPr lang="ru-RU" sz="17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унарный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++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Инкремент,</a:t>
                      </a:r>
                      <a:r>
                        <a:rPr lang="ru-RU" sz="17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унарный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55306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присваивания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639" y="1107583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Вспомним синтаксис: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имя_переменной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выражение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639" y="1798926"/>
            <a:ext cx="809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х, у,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х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 у = z = 100;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присвоить значение 100 переменным х, у и z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3639" y="262261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5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Составные операторы </a:t>
            </a:r>
            <a:r>
              <a:rPr lang="ru-RU" sz="25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присваивания</a:t>
            </a:r>
          </a:p>
          <a:p>
            <a:endParaRPr lang="ru-RU" b="1" i="1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i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 </a:t>
            </a:r>
            <a:r>
              <a:rPr lang="ru-RU" b="1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х + </a:t>
            </a:r>
            <a:r>
              <a:rPr lang="ru-RU" b="1" i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10;    </a:t>
            </a:r>
            <a:r>
              <a:rPr lang="ru-RU" i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эквивалентно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 += 10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 = х - 100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</a:t>
            </a:r>
            <a:r>
              <a:rPr lang="ru-RU" i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эквивалентно </a:t>
            </a:r>
            <a:r>
              <a:rPr lang="en-US" b="1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-= 100;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Составные операторы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05225"/>
              </p:ext>
            </p:extLst>
          </p:nvPr>
        </p:nvGraphicFramePr>
        <p:xfrm>
          <a:off x="369211" y="5148821"/>
          <a:ext cx="5240628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 smtClean="0">
                          <a:effectLst/>
                        </a:rPr>
                        <a:t>+=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 smtClean="0">
                          <a:effectLst/>
                        </a:rPr>
                        <a:t>-=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 smtClean="0">
                          <a:effectLst/>
                        </a:rPr>
                        <a:t>*=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 smtClean="0">
                          <a:effectLst/>
                        </a:rPr>
                        <a:t> /=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 smtClean="0">
                          <a:effectLst/>
                        </a:rPr>
                        <a:t>%=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smtClean="0">
                          <a:effectLst/>
                        </a:rPr>
                        <a:t>&amp;=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smtClean="0">
                          <a:effectLst/>
                        </a:rPr>
                        <a:t>|=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 smtClean="0"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effectLst/>
                        </a:rPr>
                        <a:t>^=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880313" y="321392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Составные операторы присваивания записываются более кратко, чем их несоставные эквиваленты. Поэтому их иногда еще называют укороченными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операторами присваивания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составных операторов присваивания имеются два главных преимущества.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первых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они более компактны, чем их "несокращенные" эквиваленты. И во-вторых,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дают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эффективный исполняемый код, поскольку левый операнд этих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операторов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вычисляется только один раз.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4537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Приоритет операторов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64829" y="1228801"/>
            <a:ext cx="51271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выражение содержит несколько операторов, порядок вычисления частей выражения определяется приоритетом операторов. Приоритет, используемый по умолчанию, можно изменить посредством группировки элементов в скобки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 + 2 * 3; </a:t>
            </a:r>
            <a:r>
              <a:rPr lang="ru-RU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1 + (2 * 3) = 7</a:t>
            </a: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 + 2) * 3; </a:t>
            </a:r>
            <a:r>
              <a:rPr lang="ru-RU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(1 + 2) * 3 = </a:t>
            </a:r>
            <a:r>
              <a:rPr lang="ru-RU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  <a:p>
            <a:endParaRPr lang="ru-RU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C# все бинарные операторы являются лево-ассоциативными; это означает, что операции выполняются слева направо. Исключением являются операторы присваивания и оператор проверки (?:), выполняемые справа налево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18194"/>
              </p:ext>
            </p:extLst>
          </p:nvPr>
        </p:nvGraphicFramePr>
        <p:xfrm>
          <a:off x="163157" y="847868"/>
          <a:ext cx="6557471" cy="5486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45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Категория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Операторы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Первичные операторы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(x)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x.y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f(x) a[x] x++ x-- new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typeof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sizeof</a:t>
                      </a: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 unchecked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Унарные операторы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 - ! ~ ++x --x (T)x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Операторы умножения и деления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/ %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Операторы сложения и вычитания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 -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Операторы сдвига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&lt;&lt; &gt;&gt;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Операторы отношения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 &gt; &lt;= &gt;= is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Операторы равенства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== !=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Поразрядный оператор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</a:t>
                      </a:r>
                      <a:endParaRPr lang="en-US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Поразрядный оператор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XOR</a:t>
                      </a:r>
                      <a:endParaRPr lang="en-US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^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Поразрядный оператор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</a:t>
                      </a:r>
                      <a:endParaRPr lang="en-US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|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Логический оператор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</a:t>
                      </a:r>
                      <a:endParaRPr lang="en-US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&amp;&amp;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Логический оператор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</a:t>
                      </a:r>
                      <a:endParaRPr lang="en-US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||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 проверки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?: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 присваивания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*= /= %= += -= &lt;&lt;= &gt;&gt;= &amp;= ^= |=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5911" y="135711"/>
            <a:ext cx="77849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en-US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endParaRPr lang="ru-RU" sz="35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8181" y="1195978"/>
            <a:ext cx="11454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прибавлением единицы все оказалось просто. Казалось бы прибавление к числу половинки должно быть не сложнее...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Подумайте, как так получилось, что казалось бы корректная программа не работает. Исправьте программу так, чтобы она компилировалась и выводила на консоль корректный ответ.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9800" y="3651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 += 0.5;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80605"/>
            <a:ext cx="17812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469041"/>
            <a:ext cx="115063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именованная часть программы, которая может вызываться из других частей программы столько раз, сколько необходимо. Если переменные хранят некоторые значения, то методы содержат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себе набор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операторов, которые выполняют определенные действия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определение методов выглядит следующим образом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[модификаторы]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тип_возвращаемого_значения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метода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([параметры])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тело метода</a:t>
            </a:r>
          </a:p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и параметры необязательны.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0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489463"/>
            <a:ext cx="57438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и вызов методов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608463"/>
            <a:ext cx="115063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тип возвращаемого значения, если метод ничего не возвращает указать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имя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принимает аргументы – обязательно указать их тип и имя, если нет – оставить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пустыми.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метод имеет возвращаемое значение, обязательно в теле метода должно присутствовать ключевое 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имя метода.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указать после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имени скобки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если метод принимает какие-то аргументы, передать соответствующее количество аргументов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90895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928" y="369720"/>
            <a:ext cx="8238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из метода и возврат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66" y="1347844"/>
            <a:ext cx="61281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Hello();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первого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второго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Hello()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29400" y="1686397"/>
            <a:ext cx="51145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Здесь определены два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возвращает значение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Поэтому мы можем присвоить это значение какой-нибудь переменной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algn="just"/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метод -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просто складывает два числа и выводит результат на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консоль, при этом ничего не возвращает – ключевое слово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16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71081"/>
            <a:ext cx="43749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02023"/>
            <a:ext cx="11779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можем создать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тот же метод, но с разным набором параметров. И в зависимости от имеющихся параметров применять определенную версию метода. Такая возможность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называется перегрузкой методов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overloading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 языке C# мы можем создавать в классе несколько методов с одним и тем же именем. Но при этом мы должны учитывать, что методы с одним и тем же именем должны иметь либо разное количество параметров, либо параметры разных 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2628766"/>
            <a:ext cx="40051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 + 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54207" y="2738686"/>
            <a:ext cx="51573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2, 3);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6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calc.Add(1, 2, 3, 4);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(1.4, 2.5);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3.9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6121" y="5798789"/>
            <a:ext cx="6856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Стоит отметить, что разные версии метода могут иметь разные возвращаемые значения, как в данном случае третья версия возвращает объект типа </a:t>
            </a:r>
            <a:r>
              <a:rPr lang="ru-RU" sz="1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5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3137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Терминология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739405"/>
            <a:ext cx="114954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в языке C# называют именованную последовательность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инструкций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так называют, но это неофициальная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терминология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Подпрограмма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Какие утверждения верны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Сборка — это как правило результат компиляции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(решение) может содержать несколько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проектов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сборке может содержаться только одно пространство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имён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проекте может быть более одного кодового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Разные проекты одного решения могут содержать классы в одном и том же пространстве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имён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перечисляется в секции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(ссылки) проекта в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(или других IDE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Пространства имён, доступные для использования в кодовых файлах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Сборки, классы которых доступны для использования в кодовых файлах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Сборки, в которых классы этого проекта будут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доступны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Пространства имён, определённые в этом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проекте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Каково предназначение инструкции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начале кодового файла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Подключает стороннюю библиотеку, открывая возможность пользоваться её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классами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Избавляет программиста от необходимости указывать пространство имён перед именами классов данного пространства имён, сокращая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 найти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 — результат компиляции моего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Скорее всего в подпапке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папки вашего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текущей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директории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Нигде, программа запускается, без создания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-файла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5911" y="135711"/>
            <a:ext cx="77849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Добрый работодатель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8181" y="1195978"/>
            <a:ext cx="114548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завтра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должены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важную подпрограмму для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Доброго Работодателя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Оставалось дописать всего один метод, когда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от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переутомления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крепчайше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заснули…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Напишите метод, который принимает на вход имя и зарплату и возвращает строку вида: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&lt;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&gt;,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salary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Salary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так как Работодатель Добр, он всегда округляет зарплату до ближайшего целого числа вверх.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599" y="3223966"/>
            <a:ext cx="89262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возвращает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"Hello, &lt;name&gt;, your salary is &lt;salary&gt;"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//...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10.01));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"Bill Gates"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10000000.5));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"Steve Jobs"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4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5911" y="135711"/>
            <a:ext cx="7784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lang="ru-RU" sz="35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лавный </a:t>
            </a:r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жизни, вселенной и всего такого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5911" y="1511664"/>
            <a:ext cx="11454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Многие знают, что ответ на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главный вопрос жизни, вселенной и всего такого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42. Но Вася хочет большего! Он желает знать квадрат этого числа!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разделили с Васей работу — он написал главную функцию, а вам осталось лишь дописать методы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GetSquare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3886" y="39282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(42));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119" y="172125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3500" dirty="0" smtClean="0">
                <a:solidFill>
                  <a:srgbClr val="5B9BD5">
                    <a:lumMod val="75000"/>
                  </a:srgbClr>
                </a:solidFill>
              </a:rPr>
              <a:t>Задания.</a:t>
            </a:r>
            <a:endParaRPr lang="ru-RU" sz="350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19" y="1010451"/>
            <a:ext cx="11530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Вывести на экран число </a:t>
            </a:r>
            <a:r>
              <a:rPr lang="el-GR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разными способами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программу для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отображения Ваших данных – ФИО, сколько лет и т.д.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System.Environment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Написать программу для вывода на консоль сведений о компьютере.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поменять местами значения двух переменных? Можно ли это сделать без ещё одной временной переменной. Стоит ли так делать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Дано расстояние в сантиметрах. Найти число полных метров в нем.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некоторого момента прошло 234 дня. Сколько полных недель прошло за этот период?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 прямоугольник с размерами 543 x 130 мм. Сколько квадратов со стороной 130 мм можно отрезать от него?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Дано двузначное число. Найти: а) число десятков в нем; б) число единиц в нем; в) сумму его цифр; г) произведение его цифр.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программу, вычисляющую среднее арифметическое двух чисел.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программу, которая вычисляет квадрат любого, введенного числа.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Дано трехзначное число. Найти число, полученное при прочтении его цифр справа налево.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Дано трехзначное число. Найти число, полученное при перестановке первой и второй цифр заданного числа.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создайте проект по шаблону WPF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Откройте дизайнер форм и поместите на форму два элемента управления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TextBox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один элемент управления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Дважды кликните левой кнопкой мыши по элементу управления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Behind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методе обработчике события нажатия на кнопку -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button_Click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напишите строку кода, которая будет выводить в textBox2, значение, которое пользователь введет в textBox1.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6837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шаг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8087" y="1968864"/>
            <a:ext cx="11157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Любая, даже самая сложная дорога, начинается с первого шага.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Выведите на консоль фразу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Допишите код функции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затем запустите и проверьте ваше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1395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 информации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7459" y="1424579"/>
            <a:ext cx="11157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сети есть большое количество источников информации по платформе .NET и языку C#. Большая часть этой информации — на английском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перевела на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русский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учебник по языку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#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Впрочем настоящим первоисточником по языку C# является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Спецификация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C#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Первый раздел этой спецификации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содержит всего 30 страниц, легко читается и дает достаточно хорошее представление о всех возможностях языка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следующих разделах спецификации каждая возможность описывается максимально полно, строго и формально, с разбором частных случаев. Вы можете обращаться к этим разделам, если хотите глубже разобраться в каких-либо возможностях языка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лекциях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C# версии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С новинками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восьмой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версии языка можно быстро познакомиться, например, из этой статьи: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Новый и более совершенный C#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8.0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12376" y="2506532"/>
            <a:ext cx="325598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84955" y="2506532"/>
            <a:ext cx="325598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2376" y="3531645"/>
            <a:ext cx="325598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2376" y="4661200"/>
            <a:ext cx="441780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96927" y="4661200"/>
            <a:ext cx="441780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12376" y="1101039"/>
            <a:ext cx="112571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Переменная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ячейка в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оперативной памяти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компьютера, которая имеет имя и хранит некоторое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переменной может меняться во время выполнения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записи в ячейку нового значения старое стирается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Например: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i="1" dirty="0" smtClean="0">
                <a:solidFill>
                  <a:schemeClr val="bg2">
                    <a:lumMod val="25000"/>
                  </a:schemeClr>
                </a:solidFill>
              </a:rPr>
              <a:t>ТипДанных Идентификатор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Присвоение значения: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= 10;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Объявление и инициализация переменной:	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Объявление 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инициализация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				 нескольких переменных: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10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				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10, y = 20;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</a:b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157" y="108463"/>
            <a:ext cx="27831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Переменные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0001" y="1101039"/>
            <a:ext cx="702474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начинаться с: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буквы;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символа доллара $;</a:t>
            </a:r>
          </a:p>
          <a:p>
            <a:pPr marL="342900" indent="-3429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знака подчеркивания _.</a:t>
            </a:r>
          </a:p>
          <a:p>
            <a:pPr>
              <a:spcAft>
                <a:spcPts val="1600"/>
              </a:spcAft>
            </a:pP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могут начинаться с: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цифры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знаки +, =, !, ? и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т.д.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нельзя использовать ключевые слова -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sz="2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т.д.;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пробелы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1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0002" y="186639"/>
            <a:ext cx="702474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Имена переменных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0002" y="186639"/>
            <a:ext cx="702474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ипы данных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001" y="1101039"/>
            <a:ext cx="114927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данных определяют: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значений, которые может принимать объект (экземпляр этого типа);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операций, которые допустимо выполнять над ним;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 хранения объектов в оперативной памяти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ru-RU" sz="32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значений и ссылочные типы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Концептуальная разница между ними состоит в том, что тип значения (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type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хранит данные непосредственно, в то время как ссылочный тип (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type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хранит ссылку на значение.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Эти типы хранятся в разных местах памяти: типы значений – в стеке, а ссылочные типы – в управляемой куче.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ata_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2" y="182881"/>
            <a:ext cx="10375163" cy="561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94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3078</Words>
  <Application>Microsoft Office PowerPoint</Application>
  <PresentationFormat>Widescreen</PresentationFormat>
  <Paragraphs>457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164</cp:revision>
  <dcterms:created xsi:type="dcterms:W3CDTF">2017-04-09T05:13:59Z</dcterms:created>
  <dcterms:modified xsi:type="dcterms:W3CDTF">2018-09-15T10:15:26Z</dcterms:modified>
</cp:coreProperties>
</file>