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7" r:id="rId6"/>
    <p:sldId id="262" r:id="rId7"/>
    <p:sldId id="268" r:id="rId8"/>
    <p:sldId id="269" r:id="rId9"/>
    <p:sldId id="263" r:id="rId10"/>
    <p:sldId id="265" r:id="rId11"/>
    <p:sldId id="266" r:id="rId12"/>
    <p:sldId id="271" r:id="rId13"/>
    <p:sldId id="270" r:id="rId14"/>
    <p:sldId id="27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52E0F2-77A8-447F-9F2B-3DBF28D29752}" v="1" dt="2019-03-30T18:30:53.98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i Artemenko" userId="e74ca0a6479d0fed" providerId="Windows Live" clId="Web-{D815C275-8221-4B4C-92AD-473908E43A5C}"/>
    <pc:docChg chg="modSld">
      <pc:chgData name="Sergii Artemenko" userId="e74ca0a6479d0fed" providerId="Windows Live" clId="Web-{D815C275-8221-4B4C-92AD-473908E43A5C}" dt="2019-03-30T12:30:56.468" v="1" actId="20577"/>
      <pc:docMkLst>
        <pc:docMk/>
      </pc:docMkLst>
      <pc:sldChg chg="modSp">
        <pc:chgData name="Sergii Artemenko" userId="e74ca0a6479d0fed" providerId="Windows Live" clId="Web-{D815C275-8221-4B4C-92AD-473908E43A5C}" dt="2019-03-30T12:30:56.455" v="0" actId="20577"/>
        <pc:sldMkLst>
          <pc:docMk/>
          <pc:sldMk cId="2722495672" sldId="270"/>
        </pc:sldMkLst>
        <pc:spChg chg="mod">
          <ac:chgData name="Sergii Artemenko" userId="e74ca0a6479d0fed" providerId="Windows Live" clId="Web-{D815C275-8221-4B4C-92AD-473908E43A5C}" dt="2019-03-30T12:30:56.455" v="0" actId="20577"/>
          <ac:spMkLst>
            <pc:docMk/>
            <pc:sldMk cId="2722495672" sldId="270"/>
            <ac:spMk id="2" creationId="{00000000-0000-0000-0000-000000000000}"/>
          </ac:spMkLst>
        </pc:spChg>
      </pc:sldChg>
    </pc:docChg>
  </pc:docChgLst>
  <pc:docChgLst>
    <pc:chgData name="Sergii Artemenko" userId="e74ca0a6479d0fed" providerId="Windows Live" clId="Web-{0B52E0F2-77A8-447F-9F2B-3DBF28D29752}"/>
    <pc:docChg chg="modSld">
      <pc:chgData name="Sergii Artemenko" userId="e74ca0a6479d0fed" providerId="Windows Live" clId="Web-{0B52E0F2-77A8-447F-9F2B-3DBF28D29752}" dt="2019-03-30T19:04:07.570" v="2" actId="14100"/>
      <pc:docMkLst>
        <pc:docMk/>
      </pc:docMkLst>
      <pc:sldChg chg="modSp">
        <pc:chgData name="Sergii Artemenko" userId="e74ca0a6479d0fed" providerId="Windows Live" clId="Web-{0B52E0F2-77A8-447F-9F2B-3DBF28D29752}" dt="2019-03-30T18:30:53.986" v="1" actId="14100"/>
        <pc:sldMkLst>
          <pc:docMk/>
          <pc:sldMk cId="113335912" sldId="269"/>
        </pc:sldMkLst>
        <pc:spChg chg="mod">
          <ac:chgData name="Sergii Artemenko" userId="e74ca0a6479d0fed" providerId="Windows Live" clId="Web-{0B52E0F2-77A8-447F-9F2B-3DBF28D29752}" dt="2019-03-30T18:30:53.986" v="1" actId="14100"/>
          <ac:spMkLst>
            <pc:docMk/>
            <pc:sldMk cId="113335912" sldId="269"/>
            <ac:spMk id="4" creationId="{00000000-0000-0000-0000-000000000000}"/>
          </ac:spMkLst>
        </pc:spChg>
      </pc:sldChg>
      <pc:sldChg chg="modSp">
        <pc:chgData name="Sergii Artemenko" userId="e74ca0a6479d0fed" providerId="Windows Live" clId="Web-{0B52E0F2-77A8-447F-9F2B-3DBF28D29752}" dt="2019-03-30T19:04:07.570" v="2" actId="14100"/>
        <pc:sldMkLst>
          <pc:docMk/>
          <pc:sldMk cId="2722495672" sldId="270"/>
        </pc:sldMkLst>
        <pc:spChg chg="mod">
          <ac:chgData name="Sergii Artemenko" userId="e74ca0a6479d0fed" providerId="Windows Live" clId="Web-{0B52E0F2-77A8-447F-9F2B-3DBF28D29752}" dt="2019-03-30T19:04:07.570" v="2" actId="14100"/>
          <ac:spMkLst>
            <pc:docMk/>
            <pc:sldMk cId="2722495672" sldId="270"/>
            <ac:spMk id="2" creationId="{00000000-0000-0000-0000-000000000000}"/>
          </ac:spMkLst>
        </pc:spChg>
      </pc:sldChg>
    </pc:docChg>
  </pc:docChgLst>
  <pc:docChgLst>
    <pc:chgData name="Sergii Artemenko" userId="e74ca0a6479d0fed" providerId="Windows Live" clId="Web-{5915C291-DDEE-4E12-8DD5-03AE2F21BBBB}"/>
    <pc:docChg chg="modSld">
      <pc:chgData name="Sergii Artemenko" userId="e74ca0a6479d0fed" providerId="Windows Live" clId="Web-{5915C291-DDEE-4E12-8DD5-03AE2F21BBBB}" dt="2018-12-01T12:03:16.593" v="7" actId="20577"/>
      <pc:docMkLst>
        <pc:docMk/>
      </pc:docMkLst>
      <pc:sldChg chg="modSp">
        <pc:chgData name="Sergii Artemenko" userId="e74ca0a6479d0fed" providerId="Windows Live" clId="Web-{5915C291-DDEE-4E12-8DD5-03AE2F21BBBB}" dt="2018-12-01T12:03:16.578" v="6" actId="20577"/>
        <pc:sldMkLst>
          <pc:docMk/>
          <pc:sldMk cId="2722495672" sldId="270"/>
        </pc:sldMkLst>
        <pc:spChg chg="mod">
          <ac:chgData name="Sergii Artemenko" userId="e74ca0a6479d0fed" providerId="Windows Live" clId="Web-{5915C291-DDEE-4E12-8DD5-03AE2F21BBBB}" dt="2018-12-01T12:03:16.578" v="6" actId="20577"/>
          <ac:spMkLst>
            <pc:docMk/>
            <pc:sldMk cId="2722495672" sldId="270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FFF9-FADC-47E1-B260-7B82D833F7FB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C68B-A965-43C9-B6D9-2FDD9752FD8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73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FFF9-FADC-47E1-B260-7B82D833F7FB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C68B-A965-43C9-B6D9-2FDD9752FD8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7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FFF9-FADC-47E1-B260-7B82D833F7FB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C68B-A965-43C9-B6D9-2FDD9752FD8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64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FFF9-FADC-47E1-B260-7B82D833F7FB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C68B-A965-43C9-B6D9-2FDD9752FD8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14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FFF9-FADC-47E1-B260-7B82D833F7FB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C68B-A965-43C9-B6D9-2FDD9752FD8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FFF9-FADC-47E1-B260-7B82D833F7FB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C68B-A965-43C9-B6D9-2FDD9752FD8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54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FFF9-FADC-47E1-B260-7B82D833F7FB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C68B-A965-43C9-B6D9-2FDD9752FD8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74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FFF9-FADC-47E1-B260-7B82D833F7FB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C68B-A965-43C9-B6D9-2FDD9752FD8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48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FFF9-FADC-47E1-B260-7B82D833F7FB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C68B-A965-43C9-B6D9-2FDD9752FD8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FFF9-FADC-47E1-B260-7B82D833F7FB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C68B-A965-43C9-B6D9-2FDD9752FD8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FFF9-FADC-47E1-B260-7B82D833F7FB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C68B-A965-43C9-B6D9-2FDD9752FD8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73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BFFF9-FADC-47E1-B260-7B82D833F7FB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AC68B-A965-43C9-B6D9-2FDD9752FD8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79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reetsata@live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63849" y="1905506"/>
            <a:ext cx="9036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Introduction </a:t>
            </a:r>
            <a:r>
              <a:rPr lang="ru-RU" sz="4800" b="1" dirty="0">
                <a:solidFill>
                  <a:schemeClr val="accent1">
                    <a:lumMod val="75000"/>
                  </a:schemeClr>
                </a:solidFill>
              </a:rPr>
              <a:t>С#</a:t>
            </a:r>
            <a:endParaRPr lang="en-US" sz="48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48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ru-RU" sz="4800" b="1" dirty="0">
                <a:solidFill>
                  <a:schemeClr val="accent1">
                    <a:lumMod val="75000"/>
                  </a:schemeClr>
                </a:solidFill>
              </a:rPr>
              <a:t>Выражения и операторы.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86774" y="4952494"/>
            <a:ext cx="3413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Сергей Артеменко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e-mail: 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streetsata@live.ru</a:t>
            </a:r>
            <a:endParaRPr lang="en-US" sz="2400" u="sng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skype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street_sata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428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157" y="108463"/>
            <a:ext cx="45375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Приоритет операторов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744261" y="1228801"/>
            <a:ext cx="54477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Если выражение содержит несколько операторов, порядок вычисления частей выражения определяется приоритетом операторов. Приоритет, используемый по умолчанию, можно изменить посредством группировки элементов в скобки:</a:t>
            </a:r>
          </a:p>
          <a:p>
            <a:endParaRPr lang="ru-RU" dirty="0"/>
          </a:p>
          <a:p>
            <a:r>
              <a:rPr lang="ru-RU" dirty="0" err="1">
                <a:solidFill>
                  <a:srgbClr val="0070C0"/>
                </a:solidFill>
              </a:rPr>
              <a:t>int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/>
              <a:t>value</a:t>
            </a:r>
            <a:r>
              <a:rPr lang="ru-RU" dirty="0"/>
              <a:t> = 1 + 2 * 3; </a:t>
            </a:r>
            <a:r>
              <a:rPr lang="ru-RU" dirty="0">
                <a:solidFill>
                  <a:srgbClr val="00B050"/>
                </a:solidFill>
              </a:rPr>
              <a:t>// 1 + (2 * 3) = 7</a:t>
            </a:r>
          </a:p>
          <a:p>
            <a:r>
              <a:rPr lang="ru-RU" dirty="0" err="1"/>
              <a:t>value</a:t>
            </a:r>
            <a:r>
              <a:rPr lang="ru-RU" dirty="0"/>
              <a:t> = (1 + 2) * 3; </a:t>
            </a:r>
            <a:r>
              <a:rPr lang="ru-RU" dirty="0">
                <a:solidFill>
                  <a:srgbClr val="00B050"/>
                </a:solidFill>
              </a:rPr>
              <a:t>// (1 + 2) * 3 = 9</a:t>
            </a:r>
          </a:p>
          <a:p>
            <a:endParaRPr lang="ru-RU" dirty="0">
              <a:solidFill>
                <a:srgbClr val="00B050"/>
              </a:solidFill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В C# все бинарные операторы являются лево-ассоциативными; это означает, что операции выполняются слева направо. Исключением являются операторы присваивания и оператор проверки (?:), выполняемые справа налево.</a:t>
            </a:r>
          </a:p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316547"/>
              </p:ext>
            </p:extLst>
          </p:nvPr>
        </p:nvGraphicFramePr>
        <p:xfrm>
          <a:off x="163157" y="847868"/>
          <a:ext cx="6557471" cy="4937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545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1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959">
                <a:tc>
                  <a:txBody>
                    <a:bodyPr/>
                    <a:lstStyle/>
                    <a:p>
                      <a:pPr algn="just"/>
                      <a:r>
                        <a:rPr lang="ru-RU" sz="1800" b="1" dirty="0">
                          <a:effectLst/>
                        </a:rPr>
                        <a:t>Категория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1" dirty="0">
                          <a:effectLst/>
                        </a:rPr>
                        <a:t>Операторы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>
                          <a:effectLst/>
                        </a:rPr>
                        <a:t>Первичные операторы</a:t>
                      </a:r>
                      <a:endParaRPr lang="ru-RU" sz="1800" b="0" dirty="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effectLst/>
                        </a:rPr>
                        <a:t>(x) </a:t>
                      </a:r>
                      <a:r>
                        <a:rPr lang="en-US" sz="1800" dirty="0" err="1">
                          <a:effectLst/>
                        </a:rPr>
                        <a:t>x.y</a:t>
                      </a:r>
                      <a:r>
                        <a:rPr lang="en-US" sz="1800" dirty="0">
                          <a:effectLst/>
                        </a:rPr>
                        <a:t> f(x) a[x] x++ x-- new </a:t>
                      </a:r>
                      <a:r>
                        <a:rPr lang="en-US" sz="1800" dirty="0" err="1">
                          <a:effectLst/>
                        </a:rPr>
                        <a:t>typeof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sizeof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 checked unchecked</a:t>
                      </a:r>
                      <a:endParaRPr lang="en-US" sz="1800" b="0" dirty="0">
                        <a:effectLst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just"/>
                      <a:r>
                        <a:rPr lang="ru-RU" sz="1800">
                          <a:effectLst/>
                        </a:rPr>
                        <a:t>Унарные операторы</a:t>
                      </a:r>
                      <a:endParaRPr lang="ru-RU" sz="1800" b="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+ - ! ~ ++x --x (T)x</a:t>
                      </a:r>
                      <a:endParaRPr lang="en-US" sz="1800" b="0">
                        <a:effectLst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just"/>
                      <a:r>
                        <a:rPr lang="ru-RU" sz="1800">
                          <a:effectLst/>
                        </a:rPr>
                        <a:t>Операторы умножения и деления</a:t>
                      </a:r>
                      <a:endParaRPr lang="ru-RU" sz="1800" b="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>
                          <a:effectLst/>
                        </a:rPr>
                        <a:t>* / %</a:t>
                      </a:r>
                      <a:endParaRPr lang="ru-RU" sz="1800" b="0">
                        <a:effectLst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just"/>
                      <a:r>
                        <a:rPr lang="ru-RU" sz="1800">
                          <a:effectLst/>
                        </a:rPr>
                        <a:t>Операторы сложения и вычитания</a:t>
                      </a:r>
                      <a:endParaRPr lang="ru-RU" sz="1800" b="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>
                          <a:effectLst/>
                        </a:rPr>
                        <a:t>+ -</a:t>
                      </a:r>
                      <a:endParaRPr lang="ru-RU" sz="1800" b="0" dirty="0">
                        <a:effectLst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just"/>
                      <a:r>
                        <a:rPr lang="ru-RU" sz="1800">
                          <a:effectLst/>
                        </a:rPr>
                        <a:t>Операторы сдвига</a:t>
                      </a:r>
                      <a:endParaRPr lang="ru-RU" sz="1800" b="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>
                          <a:effectLst/>
                        </a:rPr>
                        <a:t>&lt;&lt; &gt;&gt;</a:t>
                      </a:r>
                      <a:endParaRPr lang="ru-RU" sz="1800" b="0">
                        <a:effectLst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just"/>
                      <a:r>
                        <a:rPr lang="ru-RU" sz="1800">
                          <a:effectLst/>
                        </a:rPr>
                        <a:t>Операторы отношения</a:t>
                      </a:r>
                      <a:endParaRPr lang="ru-RU" sz="1800" b="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&lt; &gt; &lt;= &gt;= is</a:t>
                      </a:r>
                      <a:endParaRPr lang="en-US" sz="1800" b="0">
                        <a:effectLst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just"/>
                      <a:r>
                        <a:rPr lang="ru-RU" sz="1800">
                          <a:effectLst/>
                        </a:rPr>
                        <a:t>Операторы равенства</a:t>
                      </a:r>
                      <a:endParaRPr lang="ru-RU" sz="1800" b="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>
                          <a:effectLst/>
                        </a:rPr>
                        <a:t>== !=</a:t>
                      </a:r>
                      <a:endParaRPr lang="ru-RU" sz="1800" b="0">
                        <a:effectLst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just"/>
                      <a:r>
                        <a:rPr lang="ru-RU" sz="1800">
                          <a:effectLst/>
                        </a:rPr>
                        <a:t>Поразрядный оператор </a:t>
                      </a:r>
                      <a:r>
                        <a:rPr lang="en-US" sz="1800">
                          <a:effectLst/>
                        </a:rPr>
                        <a:t>AND</a:t>
                      </a:r>
                      <a:endParaRPr lang="en-US" sz="1800" b="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>
                          <a:effectLst/>
                        </a:rPr>
                        <a:t>&amp;</a:t>
                      </a:r>
                      <a:endParaRPr lang="ru-RU" sz="1800" b="0">
                        <a:effectLst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just"/>
                      <a:r>
                        <a:rPr lang="ru-RU" sz="1800">
                          <a:effectLst/>
                        </a:rPr>
                        <a:t>Поразрядный оператор </a:t>
                      </a:r>
                      <a:r>
                        <a:rPr lang="en-US" sz="1800">
                          <a:effectLst/>
                        </a:rPr>
                        <a:t>XOR</a:t>
                      </a:r>
                      <a:endParaRPr lang="en-US" sz="1800" b="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>
                          <a:effectLst/>
                        </a:rPr>
                        <a:t>^</a:t>
                      </a:r>
                      <a:endParaRPr lang="ru-RU" sz="1800" b="0">
                        <a:effectLst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just"/>
                      <a:r>
                        <a:rPr lang="ru-RU" sz="1800">
                          <a:effectLst/>
                        </a:rPr>
                        <a:t>Поразрядный оператор </a:t>
                      </a:r>
                      <a:r>
                        <a:rPr lang="en-US" sz="1800">
                          <a:effectLst/>
                        </a:rPr>
                        <a:t>OR</a:t>
                      </a:r>
                      <a:endParaRPr lang="en-US" sz="1800" b="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>
                          <a:effectLst/>
                        </a:rPr>
                        <a:t>|</a:t>
                      </a:r>
                      <a:endParaRPr lang="ru-RU" sz="1800" b="0">
                        <a:effectLst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just"/>
                      <a:r>
                        <a:rPr lang="ru-RU" sz="1800">
                          <a:effectLst/>
                        </a:rPr>
                        <a:t>Логический оператор </a:t>
                      </a:r>
                      <a:r>
                        <a:rPr lang="en-US" sz="1800">
                          <a:effectLst/>
                        </a:rPr>
                        <a:t>AND</a:t>
                      </a:r>
                      <a:endParaRPr lang="en-US" sz="1800" b="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>
                          <a:effectLst/>
                        </a:rPr>
                        <a:t>&amp;&amp;</a:t>
                      </a:r>
                      <a:endParaRPr lang="ru-RU" sz="1800" b="0">
                        <a:effectLst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just"/>
                      <a:r>
                        <a:rPr lang="ru-RU" sz="1800">
                          <a:effectLst/>
                        </a:rPr>
                        <a:t>Логический оператор </a:t>
                      </a:r>
                      <a:r>
                        <a:rPr lang="en-US" sz="1800">
                          <a:effectLst/>
                        </a:rPr>
                        <a:t>OR</a:t>
                      </a:r>
                      <a:endParaRPr lang="en-US" sz="1800" b="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>
                          <a:effectLst/>
                        </a:rPr>
                        <a:t>||</a:t>
                      </a:r>
                      <a:endParaRPr lang="ru-RU" sz="1800" b="0">
                        <a:effectLst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just"/>
                      <a:r>
                        <a:rPr lang="ru-RU" sz="1800">
                          <a:effectLst/>
                        </a:rPr>
                        <a:t>Оператор проверки</a:t>
                      </a:r>
                      <a:endParaRPr lang="ru-RU" sz="1800" b="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>
                          <a:effectLst/>
                        </a:rPr>
                        <a:t>?:</a:t>
                      </a:r>
                      <a:endParaRPr lang="ru-RU" sz="1800" b="0">
                        <a:effectLst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just"/>
                      <a:r>
                        <a:rPr lang="ru-RU" sz="1800">
                          <a:effectLst/>
                        </a:rPr>
                        <a:t>Оператор присваивания</a:t>
                      </a:r>
                      <a:endParaRPr lang="ru-RU" sz="1800" b="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dirty="0">
                          <a:effectLst/>
                        </a:rPr>
                        <a:t>= *= /= %= += -= &lt;&lt;= &gt;&gt;= &amp;= ^= |=</a:t>
                      </a:r>
                      <a:endParaRPr lang="ru-RU" sz="1800" b="0" dirty="0">
                        <a:effectLst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984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157" y="108463"/>
            <a:ext cx="177324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Задания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03006" y="1225689"/>
            <a:ext cx="104438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Написать программу, вычисляющую среднее арифметическое двух чисел.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Написать программу, которая вычисляет квадрат любого, введенного числа.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Ввести три числа и выведите на экран значение суммы и произведения этих чисел.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Ввести с клавиатуры номер трамвайного билета (6-значное число) и проверить является ли данный билет счастливым.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Дано трехзначное число. Найти число, полученное при прочтении его цифр</a:t>
            </a:r>
            <a:br>
              <a:rPr lang="ru-RU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справа налево.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Дано трехзначное число. Найти число, полученное при перестановке первой и</a:t>
            </a:r>
            <a:br>
              <a:rPr lang="ru-RU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второй цифр заданного числа.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Вычислить значение логического выражения при следующих значениях логических величин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Y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и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Z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X =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Ложь,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Y =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Истина,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Z =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Ложь:</a:t>
            </a:r>
            <a:br>
              <a:rPr lang="ru-RU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а)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X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или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Z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; б)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X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и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Y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; в)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X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и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Z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Вычислить значение логического выражения при следующих значениях логических величин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Y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и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Z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X =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Ложь,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Y =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Ложь,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Z =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Истина:</a:t>
            </a:r>
            <a:br>
              <a:rPr lang="ru-RU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а)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X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или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Y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и не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Z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; г)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X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и не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Y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или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Z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;</a:t>
            </a:r>
            <a:br>
              <a:rPr lang="ru-RU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б) не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X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и не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Y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; д)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X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и (не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Y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или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Z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);</a:t>
            </a:r>
            <a:br>
              <a:rPr lang="ru-RU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в) не (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X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и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Z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) или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Y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; е)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X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или (не (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Y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или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Z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)).</a:t>
            </a:r>
            <a:br>
              <a:rPr lang="ru-RU" dirty="0"/>
            </a:br>
            <a:br>
              <a:rPr lang="ru-RU" dirty="0"/>
            </a:br>
            <a:endParaRPr lang="ru-RU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601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177324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Задания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63157" y="1173470"/>
            <a:ext cx="115196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Используя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создайте проект по шаблону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Разместите на форме 8 кнопок с названиями целых типов. В обработчиках события нажатия на каждую кнопку напишите следующий код -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("сюда можно вписать текст"); и выполните программу.  После успешного выполнения программы, удалите строки - "сюда можно вписать текст" из каждого обработчика и вместо них укажите диапазон допустимых значений для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соответсвующих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типов. Запустите приложение.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Используя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создайте проект по шаблону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Дано значение числа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которое равно 3,141592653 и значение числа Эйлера е, которое  равно 2,7182818284 590452. Создайте две переменные, присвойте им значения числа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числа е и выведите их на экран без потери точности.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Используя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создайте проект по шаблону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Создайте три строковые переменные и присвойте им значения: 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"\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nмоя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строка 1" 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"\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tмоя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строка 2"  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"\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aмоя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строка 3“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Выведите значение каждой переменной на экран.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Используя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VisualStudio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создайте проект по шаблону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ConsoleApplication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Создайте две целочисленные переменные и выведите на экран результаты всех арифметических операций над этими двумя переменными. </a:t>
            </a:r>
          </a:p>
        </p:txBody>
      </p:sp>
    </p:spTree>
    <p:extLst>
      <p:ext uri="{BB962C8B-B14F-4D97-AF65-F5344CB8AC3E}">
        <p14:creationId xmlns:p14="http://schemas.microsoft.com/office/powerpoint/2010/main" val="1422889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7" y="108463"/>
            <a:ext cx="177324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Задания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63157" y="1090908"/>
            <a:ext cx="11519649" cy="452431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Имеется 3 переменные типа </a:t>
            </a:r>
            <a:r>
              <a:rPr lang="ru-RU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10, y = 12, и z = 3; Выполните и рассчитайте результат следующих операций для этих переменных: 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+= y - x++ * z;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 = --x – y * 5; 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/= x + 5 % z; 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= x++ + y * 5; 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y - x++ * z;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Используя </a:t>
            </a:r>
            <a:r>
              <a:rPr lang="ru-RU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создайте проект по шаблону </a:t>
            </a:r>
            <a:r>
              <a:rPr lang="ru-RU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 Вычислите среднее арифметическое </a:t>
            </a:r>
            <a:r>
              <a:rPr lang="ru-RU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трех целочисленных значений и выведите его на экран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Используя </a:t>
            </a:r>
            <a:r>
              <a:rPr lang="ru-RU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создайте проект по шаблону </a:t>
            </a:r>
            <a:r>
              <a:rPr lang="ru-RU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 Создайте константу с именем -</a:t>
            </a:r>
            <a:r>
              <a:rPr lang="ru-RU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(число π «пи»), создайте переменную радиус с именем – r. Используя формулу πR2, вычислите площадь круга и выведите результат на экран.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Используя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Visual Studio,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создайте проект по шаблону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Console Application. 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Напишите программу расчета объема -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V </a:t>
            </a:r>
            <a:r>
              <a:rPr lang="ru-RU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и площади поверхgности -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S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цилиндра.  Объем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V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цилиндра радиусом –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R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и высотой –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h,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вычисляется по формуле: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V = </a:t>
            </a:r>
            <a:r>
              <a:rPr lang="el-GR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π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R2h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Площадь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S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поверхности цилиндра вычисляется по формуле: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S = 2</a:t>
            </a:r>
            <a:r>
              <a:rPr lang="el-GR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π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R2 + 2</a:t>
            </a:r>
            <a:r>
              <a:rPr lang="el-GR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π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R2 = 2</a:t>
            </a:r>
            <a:r>
              <a:rPr lang="el-GR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π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R(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R+h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)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Результаты расчетов выведите на экран. 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22495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65762" y="5797074"/>
            <a:ext cx="10807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https://join.slack.com/t/hillelc3intro/shared_invite/enQtMzM5OTE5MzYyMjQ3LWFkZWFmZThkMmUyM2I5MDEzZmMyOTA2NzliZjJhZDI0YzZlYjVjNjQ0MjE1OTk2YzZjNmM3OWRjYTdmZmE1MGE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6165" y="5309101"/>
            <a:ext cx="3508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Slack workspace Hillel C# 3 Intro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46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157" y="108463"/>
            <a:ext cx="90393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Более подробное рассмотрение переменных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ru-RU"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157" y="847868"/>
            <a:ext cx="104008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2">
                    <a:lumMod val="25000"/>
                  </a:schemeClr>
                </a:solidFill>
              </a:rPr>
              <a:t>Динамическая инициализация:</a:t>
            </a:r>
          </a:p>
          <a:p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В качестве инициализатора можно использовать любое выражение, действительное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на момент объявление переменной, в том числе вызовы методов, другие переменные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или литералы.</a:t>
            </a:r>
          </a:p>
          <a:p>
            <a:endParaRPr lang="ru-RU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hypotenuse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Math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.Sqrt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((s1 * s1) + (s2 * s2));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u="sng" dirty="0">
                <a:solidFill>
                  <a:schemeClr val="bg2">
                    <a:lumMod val="25000"/>
                  </a:schemeClr>
                </a:solidFill>
              </a:rPr>
              <a:t>Неявно типизированные локальные переменные:</a:t>
            </a:r>
            <a:endParaRPr lang="ru-RU" u="sng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Неявно типизированная  переменная  объявляется с  помощью  ключевого  слова  </a:t>
            </a:r>
            <a:r>
              <a:rPr lang="ru-RU" i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и должна быть тут же инициализирована. Для определения типа этой перемен­ной компилятору служит тип ее инициализатора, т.е. значения, которым она инициа­лизируется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ru-RU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pi = 3.14;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05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157" y="108463"/>
            <a:ext cx="739882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Преобразование и привидение типов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157" y="847868"/>
            <a:ext cx="1041161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bg2">
                    <a:lumMod val="25000"/>
                  </a:schemeClr>
                </a:solidFill>
              </a:rPr>
              <a:t>Неявные преобразования.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Не требуется никакого специального синтаксиса, поскольку преобразование безопасно для типов и данные не теряются. Примерами могут служить преобразования от меньшего к большему целому типу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2147483647;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bigNum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chemeClr val="bg2">
                    <a:lumMod val="25000"/>
                  </a:schemeClr>
                </a:solidFill>
              </a:rPr>
              <a:t>Явные преобразования (приведения).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</a:rPr>
              <a:t>Для явных преобразований необходим оператор приведения. Приведение требуется, когда при преобразовании может быть потеряна информация, или когда преобразование может завершиться неудачей по другим причинам. К типичным примерам относится числовое преобразование в тип, который имеет меньшую точность или меньший диапазон значений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 = 1234.7;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 = 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)x;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chemeClr val="bg2">
                    <a:lumMod val="25000"/>
                  </a:schemeClr>
                </a:solidFill>
              </a:rPr>
              <a:t>Класс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System.Convert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</a:rPr>
              <a:t>и метод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Parse(</a:t>
            </a:r>
            <a:r>
              <a:rPr lang="en-US" sz="1600" b="1" dirty="0">
                <a:solidFill>
                  <a:srgbClr val="0070C0"/>
                </a:solidFill>
              </a:rPr>
              <a:t>String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sum =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Convert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.ToByte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(var1 + var2);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Int32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.Parse(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"34"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3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157" y="108463"/>
            <a:ext cx="561814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Арифметические операторы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64968"/>
              </p:ext>
            </p:extLst>
          </p:nvPr>
        </p:nvGraphicFramePr>
        <p:xfrm>
          <a:off x="247560" y="943499"/>
          <a:ext cx="7142944" cy="504679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44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ru-RU" sz="17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Оператор</a:t>
                      </a:r>
                    </a:p>
                  </a:txBody>
                  <a:tcPr marL="138754" marR="138754" marT="138754" marB="13875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7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Действие</a:t>
                      </a:r>
                    </a:p>
                  </a:txBody>
                  <a:tcPr marL="138754" marR="138754" marT="138754" marB="13875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ru-RU" sz="2400" b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+</a:t>
                      </a:r>
                    </a:p>
                  </a:txBody>
                  <a:tcPr marL="138754" marR="138754" marT="138754" marB="13875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7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Сложение, бинарный оператор</a:t>
                      </a:r>
                      <a:endParaRPr lang="ru-RU" sz="17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</a:endParaRPr>
                    </a:p>
                  </a:txBody>
                  <a:tcPr marL="138754" marR="138754" marT="138754" marB="13875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ru-RU" sz="2400" b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</a:p>
                  </a:txBody>
                  <a:tcPr marL="138754" marR="138754" marT="138754" marB="13875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7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Вычитание – бинарный оператор, унарный минус</a:t>
                      </a:r>
                      <a:endParaRPr lang="ru-RU" sz="17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</a:endParaRPr>
                    </a:p>
                  </a:txBody>
                  <a:tcPr marL="138754" marR="138754" marT="138754" marB="13875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ru-RU" sz="2400" b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*</a:t>
                      </a:r>
                    </a:p>
                  </a:txBody>
                  <a:tcPr marL="138754" marR="138754" marT="138754" marB="13875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7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Умножение, бинарный оператор</a:t>
                      </a:r>
                      <a:endParaRPr lang="ru-RU" sz="17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</a:endParaRPr>
                    </a:p>
                  </a:txBody>
                  <a:tcPr marL="138754" marR="138754" marT="138754" marB="13875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ru-RU" sz="2400" b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/</a:t>
                      </a:r>
                    </a:p>
                  </a:txBody>
                  <a:tcPr marL="138754" marR="138754" marT="138754" marB="13875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7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Деление, бинарный оператор</a:t>
                      </a:r>
                      <a:endParaRPr lang="ru-RU" sz="17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</a:endParaRPr>
                    </a:p>
                  </a:txBody>
                  <a:tcPr marL="138754" marR="138754" marT="138754" marB="13875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ru-RU" sz="2400" b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%</a:t>
                      </a:r>
                    </a:p>
                  </a:txBody>
                  <a:tcPr marL="138754" marR="138754" marT="138754" marB="13875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7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Деление по модулю, бинарный оператор</a:t>
                      </a:r>
                      <a:endParaRPr lang="ru-RU" sz="17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</a:endParaRPr>
                    </a:p>
                  </a:txBody>
                  <a:tcPr marL="138754" marR="138754" marT="138754" marB="13875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ru-RU" sz="2400" b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--</a:t>
                      </a:r>
                    </a:p>
                  </a:txBody>
                  <a:tcPr marL="138754" marR="138754" marT="138754" marB="13875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7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Декремент,</a:t>
                      </a:r>
                      <a:r>
                        <a:rPr lang="ru-RU" sz="17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унарный оператор</a:t>
                      </a:r>
                      <a:endParaRPr lang="ru-RU" sz="17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</a:endParaRPr>
                    </a:p>
                  </a:txBody>
                  <a:tcPr marL="138754" marR="138754" marT="138754" marB="13875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++</a:t>
                      </a:r>
                    </a:p>
                  </a:txBody>
                  <a:tcPr marL="138754" marR="138754" marT="138754" marB="13875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7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Инкремент,</a:t>
                      </a:r>
                      <a:r>
                        <a:rPr lang="ru-RU" sz="17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унарный оператор</a:t>
                      </a:r>
                      <a:endParaRPr lang="ru-RU" sz="17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</a:endParaRPr>
                    </a:p>
                  </a:txBody>
                  <a:tcPr marL="138754" marR="138754" marT="138754" marB="13875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60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157" y="108463"/>
            <a:ext cx="771628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Арифметические операторы. Практика.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2729" y="1011219"/>
            <a:ext cx="99830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Дано расстояние в сантиметрах. Найти число полных метров в нем.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С некоторого момента прошло 234 дня. Сколько полных недель прошло за этот период?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 прямоугольник с размерами 543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130 мм. Сколько квадратов со стороной 130 мм можно отрезать от него?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Дано двузначное число. Найти: </a:t>
            </a:r>
          </a:p>
          <a:p>
            <a:pPr lvl="1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а) число десятков в нем; </a:t>
            </a:r>
          </a:p>
          <a:p>
            <a:pPr lvl="1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б) число единиц в нем; </a:t>
            </a:r>
          </a:p>
          <a:p>
            <a:pPr lvl="1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в) сумму его цифр; </a:t>
            </a:r>
          </a:p>
          <a:p>
            <a:pPr lvl="1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г) произведение его цифр.</a:t>
            </a:r>
          </a:p>
          <a:p>
            <a:pPr lvl="1"/>
            <a:endParaRPr lang="ru-RU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Самостоятельно: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Дано трехзначное число. Найти: </a:t>
            </a:r>
          </a:p>
          <a:p>
            <a:pPr lvl="1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а) число единиц в нем; </a:t>
            </a:r>
          </a:p>
          <a:p>
            <a:pPr lvl="1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б) число десятков в нем; </a:t>
            </a:r>
          </a:p>
          <a:p>
            <a:pPr lvl="1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в) сумму его цифр; </a:t>
            </a:r>
          </a:p>
          <a:p>
            <a:pPr lvl="1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г) произведение его цифр. 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89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157" y="108463"/>
            <a:ext cx="934416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Операторы отношения и логические операторы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8941" y="1086522"/>
            <a:ext cx="10209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Логические операторы в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C#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служат для работы с логическим типом данных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bool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значения которого может быть один из двух возможны — «истина» и «ложь»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true, false</a:t>
            </a:r>
            <a:r>
              <a:rPr lang="en-US" dirty="0"/>
              <a:t>)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  <a:p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Операторы отношения:				Логические операторы:</a:t>
            </a:r>
          </a:p>
          <a:p>
            <a:endParaRPr lang="ru-RU" i="1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144595"/>
              </p:ext>
            </p:extLst>
          </p:nvPr>
        </p:nvGraphicFramePr>
        <p:xfrm>
          <a:off x="359540" y="2405128"/>
          <a:ext cx="4233975" cy="23317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44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9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1" dirty="0">
                          <a:effectLst/>
                        </a:rPr>
                        <a:t>Оператор</a:t>
                      </a:r>
                      <a:endParaRPr lang="ru-RU" sz="1800" b="1" dirty="0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1" dirty="0">
                          <a:effectLst/>
                        </a:rPr>
                        <a:t> Его значение</a:t>
                      </a:r>
                      <a:endParaRPr lang="ru-RU" b="1" dirty="0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1" dirty="0">
                          <a:effectLst/>
                        </a:rPr>
                        <a:t>&lt;=</a:t>
                      </a:r>
                      <a:endParaRPr lang="ru-RU" sz="1800" b="1" dirty="0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dirty="0">
                          <a:effectLst/>
                        </a:rPr>
                        <a:t> Меньше или равно</a:t>
                      </a:r>
                      <a:endParaRPr lang="ru-RU" b="0" dirty="0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1">
                          <a:effectLst/>
                        </a:rPr>
                        <a:t>&gt;=</a:t>
                      </a:r>
                      <a:endParaRPr lang="ru-RU" sz="1800" b="1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dirty="0">
                          <a:effectLst/>
                        </a:rPr>
                        <a:t> Больше или равно</a:t>
                      </a:r>
                      <a:endParaRPr lang="ru-RU" b="0" dirty="0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1">
                          <a:effectLst/>
                        </a:rPr>
                        <a:t>&gt;</a:t>
                      </a:r>
                      <a:endParaRPr lang="ru-RU" sz="1800" b="1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dirty="0">
                          <a:effectLst/>
                        </a:rPr>
                        <a:t> Больше</a:t>
                      </a:r>
                      <a:endParaRPr lang="ru-RU" b="0" dirty="0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1">
                          <a:effectLst/>
                        </a:rPr>
                        <a:t>&lt;</a:t>
                      </a:r>
                      <a:endParaRPr lang="ru-RU" sz="1800" b="1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dirty="0">
                          <a:effectLst/>
                        </a:rPr>
                        <a:t> Меньше</a:t>
                      </a:r>
                      <a:endParaRPr lang="ru-RU" b="0" dirty="0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1" dirty="0">
                          <a:effectLst/>
                        </a:rPr>
                        <a:t>==</a:t>
                      </a:r>
                      <a:endParaRPr lang="ru-RU" sz="1800" b="1" dirty="0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dirty="0">
                          <a:effectLst/>
                        </a:rPr>
                        <a:t> Равно</a:t>
                      </a:r>
                      <a:endParaRPr lang="ru-RU" b="0" dirty="0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229262"/>
              </p:ext>
            </p:extLst>
          </p:nvPr>
        </p:nvGraphicFramePr>
        <p:xfrm>
          <a:off x="5824425" y="2385631"/>
          <a:ext cx="4416855" cy="27203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23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3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 b="1" i="0" dirty="0">
                          <a:effectLst/>
                        </a:rPr>
                        <a:t>Оператор</a:t>
                      </a:r>
                      <a:endParaRPr lang="ru-RU" b="1" i="0" dirty="0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1" dirty="0">
                          <a:effectLst/>
                        </a:rPr>
                        <a:t> Значение</a:t>
                      </a:r>
                      <a:endParaRPr lang="ru-RU" b="1" dirty="0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 b="1" i="0">
                          <a:effectLst/>
                        </a:rPr>
                        <a:t>&amp;</a:t>
                      </a:r>
                      <a:endParaRPr lang="ru-RU" b="1" i="0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dirty="0">
                          <a:effectLst/>
                        </a:rPr>
                        <a:t> И</a:t>
                      </a:r>
                      <a:endParaRPr lang="ru-RU" b="0" dirty="0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 b="1" i="0">
                          <a:effectLst/>
                        </a:rPr>
                        <a:t>│</a:t>
                      </a:r>
                      <a:endParaRPr lang="ru-RU" b="1" i="0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dirty="0">
                          <a:effectLst/>
                        </a:rPr>
                        <a:t> ИЛИ</a:t>
                      </a:r>
                      <a:endParaRPr lang="ru-RU" b="0" dirty="0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 b="1" i="0">
                          <a:effectLst/>
                        </a:rPr>
                        <a:t>^</a:t>
                      </a:r>
                      <a:endParaRPr lang="ru-RU" b="1" i="0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dirty="0">
                          <a:effectLst/>
                        </a:rPr>
                        <a:t> Исключающее ИЛИ</a:t>
                      </a:r>
                      <a:endParaRPr lang="ru-RU" b="0" dirty="0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 b="1" i="0">
                          <a:effectLst/>
                        </a:rPr>
                        <a:t>&amp;&amp;</a:t>
                      </a:r>
                      <a:endParaRPr lang="ru-RU" b="1" i="0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dirty="0">
                          <a:effectLst/>
                        </a:rPr>
                        <a:t> Укороченное И</a:t>
                      </a:r>
                      <a:endParaRPr lang="ru-RU" b="0" dirty="0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 b="1" i="0">
                          <a:effectLst/>
                        </a:rPr>
                        <a:t>││</a:t>
                      </a:r>
                      <a:endParaRPr lang="ru-RU" b="1" i="0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dirty="0">
                          <a:effectLst/>
                        </a:rPr>
                        <a:t> Укороченное ИЛИ</a:t>
                      </a:r>
                      <a:endParaRPr lang="ru-RU" b="0" dirty="0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 b="1" i="0" dirty="0">
                          <a:effectLst/>
                        </a:rPr>
                        <a:t>!</a:t>
                      </a:r>
                      <a:endParaRPr lang="ru-RU" b="1" i="0" dirty="0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dirty="0">
                          <a:effectLst/>
                        </a:rPr>
                        <a:t> НЕ</a:t>
                      </a:r>
                      <a:endParaRPr lang="ru-RU" b="0" dirty="0">
                        <a:effectLst/>
                        <a:latin typeface="inheri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34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157" y="108463"/>
            <a:ext cx="945797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Логические выражения.</a:t>
            </a:r>
          </a:p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Таблица истинности для логических выражений.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7037" y="1386477"/>
            <a:ext cx="31560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1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</a:rPr>
              <a:t>Таблица истинности для </a:t>
            </a:r>
            <a:r>
              <a:rPr kumimoji="0" lang="ru-RU" sz="1800" b="1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</a:rPr>
              <a:t>&amp;</a:t>
            </a:r>
            <a:r>
              <a:rPr kumimoji="0" lang="ru-RU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963078"/>
              </p:ext>
            </p:extLst>
          </p:nvPr>
        </p:nvGraphicFramePr>
        <p:xfrm>
          <a:off x="163157" y="1864272"/>
          <a:ext cx="5796562" cy="16383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21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1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1" dirty="0">
                          <a:effectLst/>
                          <a:latin typeface="+mn-lt"/>
                        </a:rPr>
                        <a:t>Выражение 1</a:t>
                      </a: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1" dirty="0">
                          <a:effectLst/>
                          <a:latin typeface="+mn-lt"/>
                        </a:rPr>
                        <a:t>Выражение 2</a:t>
                      </a: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1" dirty="0">
                          <a:effectLst/>
                          <a:latin typeface="+mn-lt"/>
                        </a:rPr>
                        <a:t> Выражение 1 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&amp;&amp;</a:t>
                      </a:r>
                      <a:r>
                        <a:rPr lang="en-US" sz="1400" b="1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ru-RU" sz="1400" b="1" baseline="0" dirty="0">
                          <a:effectLst/>
                          <a:latin typeface="+mn-lt"/>
                        </a:rPr>
                        <a:t>Выражение 2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+mn-lt"/>
                        </a:rPr>
                        <a:t>true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+mn-lt"/>
                        </a:rPr>
                        <a:t>true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1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true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+mn-lt"/>
                        </a:rPr>
                        <a:t>true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+mn-lt"/>
                        </a:rPr>
                        <a:t>false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1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false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+mn-lt"/>
                        </a:rPr>
                        <a:t>false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+mn-lt"/>
                        </a:rPr>
                        <a:t>true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1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false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+mn-lt"/>
                        </a:rPr>
                        <a:t>false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+mn-lt"/>
                        </a:rPr>
                        <a:t>false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1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false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47037" y="3535102"/>
            <a:ext cx="31560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1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</a:rPr>
              <a:t>Таблица истинности для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||</a:t>
            </a:r>
            <a:r>
              <a:rPr kumimoji="0" lang="ru-RU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119730"/>
              </p:ext>
            </p:extLst>
          </p:nvPr>
        </p:nvGraphicFramePr>
        <p:xfrm>
          <a:off x="163157" y="4012897"/>
          <a:ext cx="5796562" cy="16383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21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1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1" dirty="0">
                          <a:effectLst/>
                          <a:latin typeface="+mn-lt"/>
                        </a:rPr>
                        <a:t>Выражение 1</a:t>
                      </a: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1" dirty="0">
                          <a:effectLst/>
                          <a:latin typeface="+mn-lt"/>
                        </a:rPr>
                        <a:t>Выражение 2</a:t>
                      </a: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1" dirty="0">
                          <a:effectLst/>
                          <a:latin typeface="+mn-lt"/>
                        </a:rPr>
                        <a:t> Выражение 1 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||</a:t>
                      </a:r>
                      <a:r>
                        <a:rPr lang="en-US" sz="1400" b="1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ru-RU" sz="1400" b="1" baseline="0" dirty="0">
                          <a:effectLst/>
                          <a:latin typeface="+mn-lt"/>
                        </a:rPr>
                        <a:t>Выражение 2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+mn-lt"/>
                        </a:rPr>
                        <a:t>true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+mn-lt"/>
                        </a:rPr>
                        <a:t>true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1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true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+mn-lt"/>
                        </a:rPr>
                        <a:t>true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+mn-lt"/>
                        </a:rPr>
                        <a:t>false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1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true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+mn-lt"/>
                        </a:rPr>
                        <a:t>false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+mn-lt"/>
                        </a:rPr>
                        <a:t>true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1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true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+mn-lt"/>
                        </a:rPr>
                        <a:t>false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+mn-lt"/>
                        </a:rPr>
                        <a:t>false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1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false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7415392" y="1397130"/>
            <a:ext cx="31560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1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</a:rPr>
              <a:t>Таблица истинности для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!</a:t>
            </a:r>
            <a:r>
              <a:rPr kumimoji="0" lang="ru-RU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117515"/>
              </p:ext>
            </p:extLst>
          </p:nvPr>
        </p:nvGraphicFramePr>
        <p:xfrm>
          <a:off x="7328697" y="1849568"/>
          <a:ext cx="3242712" cy="9829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21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1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1" dirty="0">
                          <a:effectLst/>
                          <a:latin typeface="+mn-lt"/>
                        </a:rPr>
                        <a:t>Выражение</a:t>
                      </a: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+mn-lt"/>
                        </a:rPr>
                        <a:t>! </a:t>
                      </a:r>
                      <a:r>
                        <a:rPr lang="ru-RU" sz="1400" b="1" dirty="0">
                          <a:effectLst/>
                          <a:latin typeface="+mn-lt"/>
                        </a:rPr>
                        <a:t>Выражение</a:t>
                      </a: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+mn-lt"/>
                        </a:rPr>
                        <a:t>true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+mn-lt"/>
                        </a:rPr>
                        <a:t>false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+mn-lt"/>
                        </a:rPr>
                        <a:t>false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+mn-lt"/>
                        </a:rPr>
                        <a:t>true</a:t>
                      </a:r>
                      <a:endParaRPr lang="ru-RU" sz="14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62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157" y="108463"/>
            <a:ext cx="945797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Операторы отношения и логические операторы.</a:t>
            </a:r>
          </a:p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Практика.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124" y="1648496"/>
            <a:ext cx="111402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Вычислить значение логического выражения при следующих значениях логических величин А, В и С: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       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А =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True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В =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False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С =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False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1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) А или В;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) А и В;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) В или С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 4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) не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А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и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;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5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А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или не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;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6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А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и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В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или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С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Вычислить значение логического выражения при следующих значениях логических величин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А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В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и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С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       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А =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True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В =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False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С =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False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:</a:t>
            </a:r>
            <a:br>
              <a:rPr lang="ru-RU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А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или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В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и не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С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;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4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А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и не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В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или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С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;</a:t>
            </a:r>
            <a:br>
              <a:rPr lang="ru-RU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) не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А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и не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;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5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А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и (не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В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или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С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);</a:t>
            </a:r>
            <a:br>
              <a:rPr lang="ru-RU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) не (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А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и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С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) или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В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;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	 6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А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или (не (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В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и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С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)).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Вычислить значение логического выражения:</a:t>
            </a:r>
            <a:br>
              <a:rPr lang="ru-RU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x y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2 2 4 при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x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1,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y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1;</a:t>
            </a:r>
            <a:br>
              <a:rPr lang="ru-RU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) (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x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0) или ( 4)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y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2 при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x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1,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y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2;</a:t>
            </a:r>
            <a:br>
              <a:rPr lang="ru-RU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) (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x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0) и ( 4)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y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2 при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x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1,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y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2;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335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157" y="108463"/>
            <a:ext cx="512512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</a:rPr>
              <a:t>Операторы присваивания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639" y="1107583"/>
            <a:ext cx="3253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Вспомним синтаксис: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i="1" dirty="0" err="1">
                <a:solidFill>
                  <a:schemeClr val="bg2">
                    <a:lumMod val="25000"/>
                  </a:schemeClr>
                </a:solidFill>
              </a:rPr>
              <a:t>имя_переменной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 = выражение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639" y="1798926"/>
            <a:ext cx="809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х, у,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z;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х = у = z = 100;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присвоить значение 100 переменным х, у и z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3639" y="2622611"/>
            <a:ext cx="6096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500" b="1" dirty="0">
                <a:solidFill>
                  <a:schemeClr val="bg2">
                    <a:lumMod val="25000"/>
                  </a:schemeClr>
                </a:solidFill>
              </a:rPr>
              <a:t>Составные операторы присваивания</a:t>
            </a:r>
          </a:p>
          <a:p>
            <a:endParaRPr lang="ru-RU" b="1" i="1" dirty="0">
              <a:solidFill>
                <a:srgbClr val="000000"/>
              </a:solidFill>
            </a:endParaRPr>
          </a:p>
          <a:p>
            <a:r>
              <a:rPr lang="ru-RU" b="1" i="1" dirty="0">
                <a:solidFill>
                  <a:srgbClr val="000000"/>
                </a:solidFill>
              </a:rPr>
              <a:t>х = х + 10;    </a:t>
            </a:r>
            <a:r>
              <a:rPr lang="ru-RU" i="1" dirty="0">
                <a:solidFill>
                  <a:srgbClr val="000000"/>
                </a:solidFill>
              </a:rPr>
              <a:t>эквивалентно </a:t>
            </a:r>
            <a:r>
              <a:rPr lang="ru-RU" b="1" i="1" dirty="0"/>
              <a:t>х += 10;</a:t>
            </a:r>
          </a:p>
          <a:p>
            <a:r>
              <a:rPr lang="ru-RU" b="1" i="1" dirty="0"/>
              <a:t>х = х - 100;  </a:t>
            </a:r>
            <a:r>
              <a:rPr lang="ru-RU" i="1" dirty="0">
                <a:solidFill>
                  <a:srgbClr val="000000"/>
                </a:solidFill>
              </a:rPr>
              <a:t>эквивалентно </a:t>
            </a:r>
            <a:r>
              <a:rPr lang="en-US" b="1" i="1" dirty="0">
                <a:solidFill>
                  <a:srgbClr val="000000"/>
                </a:solidFill>
              </a:rPr>
              <a:t>x -= 100;</a:t>
            </a:r>
            <a:br>
              <a:rPr lang="ru-RU" b="1" dirty="0">
                <a:solidFill>
                  <a:schemeClr val="bg2">
                    <a:lumMod val="25000"/>
                  </a:schemeClr>
                </a:solidFill>
              </a:rPr>
            </a:b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Составные операторы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52020"/>
              </p:ext>
            </p:extLst>
          </p:nvPr>
        </p:nvGraphicFramePr>
        <p:xfrm>
          <a:off x="521611" y="4517450"/>
          <a:ext cx="5240628" cy="838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28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7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 dirty="0">
                          <a:effectLst/>
                          <a:latin typeface="+mn-lt"/>
                        </a:rPr>
                        <a:t>+=</a:t>
                      </a: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 dirty="0">
                          <a:effectLst/>
                          <a:latin typeface="+mn-lt"/>
                        </a:rPr>
                        <a:t>-=</a:t>
                      </a: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 dirty="0">
                          <a:effectLst/>
                          <a:latin typeface="+mn-lt"/>
                        </a:rPr>
                        <a:t>*=</a:t>
                      </a: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 dirty="0">
                          <a:effectLst/>
                          <a:latin typeface="+mn-lt"/>
                        </a:rPr>
                        <a:t> /=</a:t>
                      </a: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 dirty="0">
                          <a:effectLst/>
                          <a:latin typeface="+mn-lt"/>
                        </a:rPr>
                        <a:t>%=</a:t>
                      </a: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  <a:latin typeface="+mn-lt"/>
                        </a:rPr>
                        <a:t>&amp;=</a:t>
                      </a:r>
                      <a:endParaRPr lang="ru-RU" sz="20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  <a:latin typeface="+mn-lt"/>
                        </a:rPr>
                        <a:t>|=</a:t>
                      </a:r>
                      <a:endParaRPr lang="ru-RU" sz="20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+mn-lt"/>
                        </a:rPr>
                        <a:t>^=</a:t>
                      </a:r>
                      <a:endParaRPr lang="ru-RU" sz="2000" b="1" dirty="0">
                        <a:effectLst/>
                        <a:latin typeface="+mn-lt"/>
                      </a:endParaRPr>
                    </a:p>
                  </a:txBody>
                  <a:tcPr marL="0" marR="952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5880313" y="321392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Составные операторы присваивания записываются более кратко, чем их несоставные эквиваленты. Поэтому их иногда еще называют укороченными операторами присваивания.</a:t>
            </a:r>
            <a:br>
              <a:rPr lang="ru-RU" i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i="1" dirty="0">
                <a:solidFill>
                  <a:schemeClr val="bg2">
                    <a:lumMod val="25000"/>
                  </a:schemeClr>
                </a:solidFill>
              </a:rPr>
              <a:t>У составных операторов присваивания имеются два главных преимущества. Во первых, они более компактны, чем их "несокращенные" эквиваленты. И во-вторых, они дают более эффективный исполняемый код, поскольку левый операнд этих операторов вычисляется только один раз. </a:t>
            </a:r>
            <a:br>
              <a:rPr lang="ru-RU" dirty="0"/>
            </a:br>
            <a:br>
              <a:rPr lang="ru-RU" dirty="0">
                <a:solidFill>
                  <a:srgbClr val="000000"/>
                </a:solidFill>
                <a:latin typeface="PalatinoLinotype-Roman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00003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1453</Words>
  <Application>Microsoft Office PowerPoint</Application>
  <PresentationFormat>Широкий екран</PresentationFormat>
  <Paragraphs>229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15" baseType="lpstr"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Artemenko</dc:creator>
  <cp:lastModifiedBy>Sergii Artemenko</cp:lastModifiedBy>
  <cp:revision>43</cp:revision>
  <dcterms:created xsi:type="dcterms:W3CDTF">2017-04-03T18:33:10Z</dcterms:created>
  <dcterms:modified xsi:type="dcterms:W3CDTF">2019-03-30T19:04:07Z</dcterms:modified>
</cp:coreProperties>
</file>