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D380-C37E-4250-A116-FB2B74D0D91D}" v="3" dt="2019-10-13T15:44:3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84F10BD8-1BB4-4BEA-A61F-97076449DF8C}"/>
    <pc:docChg chg="modSld">
      <pc:chgData name="Sergii Artemenko" userId="e74ca0a6479d0fed" providerId="Windows Live" clId="Web-{84F10BD8-1BB4-4BEA-A61F-97076449DF8C}" dt="2019-04-17T15:38:51.431" v="5" actId="20577"/>
      <pc:docMkLst>
        <pc:docMk/>
      </pc:docMkLst>
      <pc:sldChg chg="modSp">
        <pc:chgData name="Sergii Artemenko" userId="e74ca0a6479d0fed" providerId="Windows Live" clId="Web-{84F10BD8-1BB4-4BEA-A61F-97076449DF8C}" dt="2019-04-17T15:38:51.431" v="5" actId="20577"/>
        <pc:sldMkLst>
          <pc:docMk/>
          <pc:sldMk cId="2927700377" sldId="260"/>
        </pc:sldMkLst>
        <pc:spChg chg="mod">
          <ac:chgData name="Sergii Artemenko" userId="e74ca0a6479d0fed" providerId="Windows Live" clId="Web-{84F10BD8-1BB4-4BEA-A61F-97076449DF8C}" dt="2019-04-17T15:38:51.431" v="5" actId="20577"/>
          <ac:spMkLst>
            <pc:docMk/>
            <pc:sldMk cId="2927700377" sldId="260"/>
            <ac:spMk id="5" creationId="{00000000-0000-0000-0000-000000000000}"/>
          </ac:spMkLst>
        </pc:spChg>
      </pc:sldChg>
    </pc:docChg>
  </pc:docChgLst>
  <pc:docChgLst>
    <pc:chgData name="Sergii Artemenko" userId="e74ca0a6479d0fed" providerId="Windows Live" clId="Web-{A6FAD380-C37E-4250-A116-FB2B74D0D91D}"/>
    <pc:docChg chg="modSld">
      <pc:chgData name="Sergii Artemenko" userId="e74ca0a6479d0fed" providerId="Windows Live" clId="Web-{A6FAD380-C37E-4250-A116-FB2B74D0D91D}" dt="2019-10-13T15:44:35.868" v="2" actId="1076"/>
      <pc:docMkLst>
        <pc:docMk/>
      </pc:docMkLst>
      <pc:sldChg chg="modSp">
        <pc:chgData name="Sergii Artemenko" userId="e74ca0a6479d0fed" providerId="Windows Live" clId="Web-{A6FAD380-C37E-4250-A116-FB2B74D0D91D}" dt="2019-10-13T15:44:35.868" v="2" actId="1076"/>
        <pc:sldMkLst>
          <pc:docMk/>
          <pc:sldMk cId="3471680821" sldId="261"/>
        </pc:sldMkLst>
        <pc:spChg chg="mod">
          <ac:chgData name="Sergii Artemenko" userId="e74ca0a6479d0fed" providerId="Windows Live" clId="Web-{A6FAD380-C37E-4250-A116-FB2B74D0D91D}" dt="2019-10-13T15:44:35.868" v="2" actId="1076"/>
          <ac:spMkLst>
            <pc:docMk/>
            <pc:sldMk cId="3471680821" sldId="261"/>
            <ac:spMk id="4" creationId="{00000000-0000-0000-0000-000000000000}"/>
          </ac:spMkLst>
        </pc:spChg>
      </pc:sldChg>
      <pc:sldChg chg="modSp">
        <pc:chgData name="Sergii Artemenko" userId="e74ca0a6479d0fed" providerId="Windows Live" clId="Web-{A6FAD380-C37E-4250-A116-FB2B74D0D91D}" dt="2019-10-13T14:50:53.206" v="1" actId="1076"/>
        <pc:sldMkLst>
          <pc:docMk/>
          <pc:sldMk cId="2185336961" sldId="262"/>
        </pc:sldMkLst>
        <pc:spChg chg="mod">
          <ac:chgData name="Sergii Artemenko" userId="e74ca0a6479d0fed" providerId="Windows Live" clId="Web-{A6FAD380-C37E-4250-A116-FB2B74D0D91D}" dt="2019-10-13T14:50:53.206" v="1" actId="1076"/>
          <ac:spMkLst>
            <pc:docMk/>
            <pc:sldMk cId="2185336961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Циклы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296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sergartem.sa@gmail.com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Бесконечные циклы. Операторы перехода</a:t>
            </a:r>
            <a:r>
              <a:rPr lang="en-US" sz="3500" b="1" dirty="0">
                <a:solidFill>
                  <a:srgbClr val="0070C0"/>
                </a:solidFill>
                <a:latin typeface="+mn-lt"/>
              </a:rPr>
              <a:t>.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08" y="772167"/>
            <a:ext cx="98295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ru-RU" sz="1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B050"/>
                </a:solidFill>
              </a:rPr>
              <a:t>Следует заметить что, любую из трех частей цикла </a:t>
            </a:r>
            <a:r>
              <a:rPr lang="en-US" sz="1400" dirty="0">
                <a:solidFill>
                  <a:srgbClr val="00B050"/>
                </a:solidFill>
              </a:rPr>
              <a:t>for</a:t>
            </a:r>
            <a:r>
              <a:rPr lang="ru-RU" sz="1400" dirty="0">
                <a:solidFill>
                  <a:srgbClr val="00B050"/>
                </a:solidFill>
              </a:rPr>
              <a:t> можно пропустить</a:t>
            </a:r>
            <a:r>
              <a:rPr lang="en-US" sz="1400" dirty="0"/>
              <a:t>.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>
                <a:solidFill>
                  <a:srgbClr val="0070C0"/>
                </a:solidFill>
              </a:rPr>
              <a:t>break 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/>
              <a:t>Завершает выполнение тела цикла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 &gt; 6)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1234567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>
                <a:solidFill>
                  <a:srgbClr val="0070C0"/>
                </a:solidFill>
              </a:rPr>
              <a:t>continue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/>
              <a:t>Игнорирует оставшиеся операторы в цикле и преждевременно начинает следующую итерацию.</a:t>
            </a:r>
            <a:endParaRPr lang="en-US" sz="1400" dirty="0"/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2) == 0)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.Write(i 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3 5 7 9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 err="1">
                <a:solidFill>
                  <a:srgbClr val="0070C0"/>
                </a:solidFill>
              </a:rPr>
              <a:t>goto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/>
              <a:t>Выполняет переход на метку (обозначенную с помощью суффикса в виде двоеточия) внутри блока операторов</a:t>
            </a:r>
            <a:endParaRPr lang="en-US" sz="1400" dirty="0"/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5)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200" dirty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.Write(i 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2 3 4 5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4185" y="156286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rgbClr val="0070C0"/>
                </a:solidFill>
                <a:latin typeface="+mn-lt"/>
              </a:rPr>
              <a:t>Цикл </a:t>
            </a:r>
            <a:r>
              <a:rPr lang="en-US" sz="3500" b="1" dirty="0" err="1">
                <a:solidFill>
                  <a:srgbClr val="0070C0"/>
                </a:solidFill>
                <a:latin typeface="+mn-lt"/>
              </a:rPr>
              <a:t>foreach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89" y="1031221"/>
            <a:ext cx="9782801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foreach</a:t>
            </a:r>
            <a:r>
              <a:rPr lang="ru-RU" sz="2800" dirty="0"/>
              <a:t> 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служит для циклического обращения к элементам коллекций, представляющей собой группу объектов.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rgbClr val="0070C0"/>
                </a:solidFill>
              </a:rPr>
              <a:t>foreach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(тип </a:t>
            </a:r>
            <a:r>
              <a:rPr lang="ru-RU" sz="2000" dirty="0" err="1"/>
              <a:t>имя_переменной_цикла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коллекция)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оператор;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Пример:				</a:t>
            </a:r>
            <a:r>
              <a:rPr lang="en-US" sz="2400" dirty="0"/>
              <a:t>	</a:t>
            </a:r>
            <a:r>
              <a:rPr lang="ru-RU" sz="2400" dirty="0"/>
              <a:t>Результат: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“framework"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73" y="4127565"/>
            <a:ext cx="2880320" cy="24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154" y="13985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Пример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цикла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foreach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54" y="1014785"/>
            <a:ext cx="978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отображает содержимое массива целых чисел и подсчитывает количество 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0, 1, 1, 2, 3, 5, 8, 13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+= 1;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Элемент #{0}: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count, element);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"Количество элементов в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масиве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2" y="3877107"/>
            <a:ext cx="4231610" cy="24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0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1911" y="13477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Вложенные циклы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11" y="1081713"/>
            <a:ext cx="117568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Вложенные циклы необходимы для решения большого числа задач, например, вычисления двойных, тройных и т.д. сумм, просмотр элементов двумерного массива и многих других задач.</a:t>
            </a:r>
          </a:p>
          <a:p>
            <a:pPr algn="just">
              <a:lnSpc>
                <a:spcPct val="90000"/>
              </a:lnSpc>
            </a:pPr>
            <a:endParaRPr lang="ru-RU" sz="2400" dirty="0"/>
          </a:p>
          <a:p>
            <a:pPr algn="just">
              <a:lnSpc>
                <a:spcPct val="90000"/>
              </a:lnSpc>
            </a:pPr>
            <a:r>
              <a:rPr lang="ru-RU" sz="2400" dirty="0"/>
              <a:t>Синтаксис</a:t>
            </a:r>
            <a:r>
              <a:rPr lang="uk-UA" sz="2400" dirty="0"/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o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начало цикла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начало цикла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(;;)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еще один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конец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цикла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while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FF0000"/>
                </a:solidFill>
              </a:rPr>
              <a:t>Важно! </a:t>
            </a:r>
          </a:p>
          <a:p>
            <a:pPr algn="just"/>
            <a:r>
              <a:rPr lang="ru-RU" sz="2400" dirty="0">
                <a:solidFill>
                  <a:srgbClr val="FF0000"/>
                </a:solidFill>
              </a:rPr>
              <a:t>В </a:t>
            </a:r>
            <a:r>
              <a:rPr lang="en-US" sz="2400" dirty="0">
                <a:solidFill>
                  <a:srgbClr val="FF0000"/>
                </a:solidFill>
              </a:rPr>
              <a:t>C# </a:t>
            </a:r>
            <a:r>
              <a:rPr lang="ru-RU" sz="2400" dirty="0">
                <a:solidFill>
                  <a:srgbClr val="FF0000"/>
                </a:solidFill>
              </a:rPr>
              <a:t>нет команды, которая бы обеспечивала одновременный выход со всех вложенных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85374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Пример вложенных циклов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57" y="1018951"/>
            <a:ext cx="9782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Таблица умножения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Таблица умножения {0}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x {0}\n"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цикл проходит по строкам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b;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цикл проходит по столбцам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b; j++)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"{0}\t"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j * i);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7" y="3827263"/>
            <a:ext cx="6516009" cy="25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Домашнее задание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56" y="1075765"/>
            <a:ext cx="11616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 сумму положительных нечетных чисел, меньших 50.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 сумму целых положительных чисел из промежутка от a до b, кратных четырем.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Найти: а) все двузначные числа, сумма квадратов цифр которых делится на 13; б) все двузначные числа, обладающие следующим свойством: если к сумме цифр числа прибавить квадрат этой суммы, то получится снова искомое число.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натуральное число n и вещественные числа Найти: а) максимальное из вещественных чисел; б) минимальное из вещественных чисел; в) максимальное и минимальное из вещественных чисел. Примечание В задаче (в) использовать только один оператор цикла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два целых числа A и B (A &lt; B). Найти сумму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произведение всех целых чисел от A до B включительно.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два целых числа A и B (A &lt; B). Вывести в порядке возрастания все целые числа, расположенные между A и B (включая сами числа A и B),  а также количество N этих чисел.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вещественное число — цена 1 кг конфет. Вывести стоимость 1.2, 1.4, …, 2 кг конфет.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целые положительные числа A и B (A &lt; B). Вывести все целые числа от A до B включительно; при этом каждое число должно выводиться столько раз, каково его значение (например, число 3 выводится 3 раза).</a:t>
            </a:r>
          </a:p>
        </p:txBody>
      </p:sp>
    </p:spTree>
    <p:extLst>
      <p:ext uri="{BB962C8B-B14F-4D97-AF65-F5344CB8AC3E}">
        <p14:creationId xmlns:p14="http://schemas.microsoft.com/office/powerpoint/2010/main" val="1457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255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Повторение пройдённого материала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Угадать число, которое загадал пользователь, используя только инструкцию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if-else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Среди трех чисел найти среднее. Если среди чисел есть равные, вывести сообщение "Ошибка".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Определить, является ли число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 делителем числа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Проверить, принадлежит ли число введенное с клавиатуры, интервалу (-5;3).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Дано двузначное число. Определить: входит ли в него цифра 3</a:t>
            </a:r>
          </a:p>
          <a:p>
            <a:pPr fontAlgn="base"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входит ли в него цифра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а.</a:t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53" y="790345"/>
            <a:ext cx="8357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Что такое цикл? (Итерационный оператор)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2729" y="1646974"/>
            <a:ext cx="1129553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В C# имеются четыре различных вида циклов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while, do…while, for,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foreach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, позволяющие выполнять блок кода повторно до тех пор, пока удовлетворяется определенное условие.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	• цикл с известным числом шагов (пока)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</a:b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	• цикл с неизвестным числом шагов (цикл с условием) (для)</a:t>
            </a:r>
          </a:p>
        </p:txBody>
      </p: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2365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83909"/>
            <a:ext cx="11820862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while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повторно выполняет тело кода, пока выражение типа </a:t>
            </a:r>
            <a:r>
              <a:rPr lang="en-US" sz="2400" i="1" dirty="0" err="1">
                <a:solidFill>
                  <a:srgbClr val="0070C0"/>
                </a:solidFill>
              </a:rPr>
              <a:t>bool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является истинным. 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Выражение проверяется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до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выполнения тела кода.</a:t>
            </a: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while(</a:t>
            </a:r>
            <a:r>
              <a:rPr lang="ru-RU" sz="2000" b="1" i="1" dirty="0"/>
              <a:t>условие)</a:t>
            </a:r>
          </a:p>
          <a:p>
            <a:pPr>
              <a:lnSpc>
                <a:spcPct val="90000"/>
              </a:lnSpc>
            </a:pPr>
            <a:r>
              <a:rPr lang="ru-RU" sz="2000" b="1" i="1" dirty="0"/>
              <a:t>  оператор (операторы)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000" dirty="0"/>
              <a:t>Пример:</a:t>
            </a:r>
            <a:r>
              <a:rPr lang="ru-RU" sz="2400" dirty="0"/>
              <a:t>				</a:t>
            </a:r>
            <a:r>
              <a:rPr lang="ru-RU" sz="2000" dirty="0"/>
              <a:t>Результат: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фигурные скобки при 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одном операторе необязательны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89" y="4567075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675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while.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Примеры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373854"/>
            <a:ext cx="10540702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Составить программу вывода любого числа любое заданное число раз в виде, аналогичном показанному в предыдущей задаче. 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solidFill>
                  <a:schemeClr val="bg2">
                    <a:lumMod val="25000"/>
                  </a:schemeClr>
                </a:solidFill>
              </a:rPr>
              <a:t>Одна штука некоторого товара стоит 20,4 грн. Напечатать таблицу стоимости 2, 3, ..., 20 штук этого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товара</a:t>
            </a:r>
            <a:endParaRPr lang="ru-RU" dirty="0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Напечатать таблицу умножения на 7:  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1 х 7 = 7    2 х 7 = 14 ... 9 х 7 = 63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Создать программу, которая выводит на экран простые числа в диапазоне от 2 до 1000.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 N (&gt; 0). Используя операции деления нацело и взятия остатка от деления, найти количество и сумму его цифр.</a:t>
            </a:r>
          </a:p>
        </p:txBody>
      </p:sp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8472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1002533"/>
            <a:ext cx="11691770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do-while</a:t>
            </a:r>
            <a:r>
              <a:rPr lang="en-US" sz="2400" dirty="0"/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отличается от цикла </a:t>
            </a:r>
            <a:r>
              <a:rPr lang="en-US" sz="2400" i="1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тем, что проверяет выражение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после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выполнения блока операторов (тем самым гарантируя, что блок операторов будет выполнен хотя бы один раз)</a:t>
            </a:r>
          </a:p>
          <a:p>
            <a:pPr algn="just">
              <a:lnSpc>
                <a:spcPct val="90000"/>
              </a:lnSpc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pPr algn="just"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do</a:t>
            </a:r>
            <a:r>
              <a:rPr lang="en-US" sz="2000" b="1" i="1" dirty="0"/>
              <a:t> {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  операторы;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} </a:t>
            </a:r>
            <a:r>
              <a:rPr lang="en-US" sz="2000" b="1" i="1" dirty="0">
                <a:solidFill>
                  <a:srgbClr val="0070C0"/>
                </a:solidFill>
              </a:rPr>
              <a:t>while</a:t>
            </a:r>
            <a:r>
              <a:rPr lang="en-US" sz="2000" b="1" i="1" dirty="0"/>
              <a:t> (</a:t>
            </a:r>
            <a:r>
              <a:rPr lang="ru-RU" sz="2000" b="1" i="1" dirty="0"/>
              <a:t>условие);</a:t>
            </a:r>
          </a:p>
          <a:p>
            <a:pPr algn="just">
              <a:lnSpc>
                <a:spcPct val="90000"/>
              </a:lnSpc>
            </a:pPr>
            <a:endParaRPr lang="ru-RU" sz="2000" b="1" i="1" dirty="0"/>
          </a:p>
          <a:p>
            <a:pPr algn="just">
              <a:lnSpc>
                <a:spcPct val="90000"/>
              </a:lnSpc>
            </a:pPr>
            <a:r>
              <a:rPr lang="ru-RU" sz="2000" dirty="0"/>
              <a:t>Пример:</a:t>
            </a:r>
            <a:r>
              <a:rPr lang="en-US" sz="2000" dirty="0"/>
              <a:t>				</a:t>
            </a:r>
            <a:r>
              <a:rPr lang="ru-RU" sz="2000" dirty="0"/>
              <a:t>Результат:</a:t>
            </a:r>
            <a:endParaRPr lang="en-US" sz="2000" dirty="0"/>
          </a:p>
          <a:p>
            <a:pPr algn="just">
              <a:lnSpc>
                <a:spcPct val="90000"/>
              </a:lnSpc>
            </a:pPr>
            <a:endParaRPr lang="ru-RU" sz="2000" dirty="0"/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pPr algn="just">
              <a:lnSpc>
                <a:spcPct val="90000"/>
              </a:lnSpc>
            </a:pPr>
            <a:endParaRPr lang="ru-RU" sz="2000" dirty="0"/>
          </a:p>
          <a:p>
            <a:pPr algn="just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44" y="4025026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Пример цикла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68" y="1092471"/>
            <a:ext cx="9602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факториал числа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15;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"!0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"!{0}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  <a:endParaRPr lang="ru-RU" dirty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39" y="1310919"/>
            <a:ext cx="3236715" cy="45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9487" y="1670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486" y="969971"/>
            <a:ext cx="97828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напоминает цикл 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со специальными разделами для инициализации и итерации переменной цикла. Цикл </a:t>
            </a: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содержит три раздела.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rgbClr val="0070C0"/>
                </a:solidFill>
              </a:rPr>
              <a:t>for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(инициализация; условие; итерация)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оператор (операторы)</a:t>
            </a:r>
          </a:p>
          <a:p>
            <a:pPr>
              <a:lnSpc>
                <a:spcPct val="90000"/>
              </a:lnSpc>
            </a:pPr>
            <a:endParaRPr lang="ru-RU" sz="20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Инициализация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 выполняется до начала цикла. Обычно происходит инициализация одного или нескольких счетчиков цикла.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Условие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содержит выражение типа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bool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которое проверяется до начала каждой итерации цикла. Тело выполняется, если это условие истинно</a:t>
            </a:r>
            <a:endParaRPr lang="ru-RU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Итерация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выполняется после каждой итерации тела. Используется для обновления счетчика цикла.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/>
              <a:t>Пример:</a:t>
            </a:r>
            <a:r>
              <a:rPr lang="en-US" sz="2000" dirty="0"/>
              <a:t>				</a:t>
            </a:r>
            <a:r>
              <a:rPr lang="ru-RU" sz="2000" dirty="0"/>
              <a:t>Результат:</a:t>
            </a:r>
            <a:endParaRPr lang="en-US" sz="2000" dirty="0"/>
          </a:p>
          <a:p>
            <a:pPr algn="just">
              <a:lnSpc>
                <a:spcPct val="90000"/>
              </a:lnSpc>
            </a:pPr>
            <a:endParaRPr lang="ru-RU" sz="1400" dirty="0"/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63" y="5002419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1761" y="102497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rgbClr val="0070C0"/>
                </a:solidFill>
              </a:rPr>
              <a:t>Примеры цикла </a:t>
            </a:r>
            <a:r>
              <a:rPr lang="en-US" sz="3500" b="1" dirty="0">
                <a:solidFill>
                  <a:srgbClr val="0070C0"/>
                </a:solidFill>
              </a:rPr>
              <a:t>for</a:t>
            </a:r>
            <a:endParaRPr lang="ru-RU" sz="35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61" y="1027611"/>
            <a:ext cx="10045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Применение нескольких переменных управления циклом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j = 20;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j;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5, j -= 5)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{0}, j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условного выражения в цикле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j = 100; !b;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++, j--)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(j))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"Число {0} меньше квадратного корня из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i, j);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18" y="1193456"/>
            <a:ext cx="2527072" cy="1440160"/>
          </a:xfrm>
          <a:prstGeom prst="rect">
            <a:avLst/>
          </a:prstGeom>
        </p:spPr>
      </p:pic>
      <p:pic>
        <p:nvPicPr>
          <p:cNvPr id="7" name="Рисунок 6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60" y="4336997"/>
            <a:ext cx="395342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1136</Words>
  <Application>Microsoft Office PowerPoint</Application>
  <PresentationFormat>Широкоэкранный</PresentationFormat>
  <Paragraphs>194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34</cp:revision>
  <dcterms:created xsi:type="dcterms:W3CDTF">2017-04-09T05:13:59Z</dcterms:created>
  <dcterms:modified xsi:type="dcterms:W3CDTF">2019-10-13T15:44:36Z</dcterms:modified>
</cp:coreProperties>
</file>