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9270E-3A4A-4BF2-88FF-E00061EA69F4}" v="4" dt="2019-10-20T17:26:28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DF69270E-3A4A-4BF2-88FF-E00061EA69F4}"/>
    <pc:docChg chg="modSld">
      <pc:chgData name="Sergii Artemenko" userId="e74ca0a6479d0fed" providerId="Windows Live" clId="Web-{DF69270E-3A4A-4BF2-88FF-E00061EA69F4}" dt="2019-10-20T17:26:28.381" v="3"/>
      <pc:docMkLst>
        <pc:docMk/>
      </pc:docMkLst>
      <pc:sldChg chg="modSp">
        <pc:chgData name="Sergii Artemenko" userId="e74ca0a6479d0fed" providerId="Windows Live" clId="Web-{DF69270E-3A4A-4BF2-88FF-E00061EA69F4}" dt="2019-10-20T17:26:28.381" v="3"/>
        <pc:sldMkLst>
          <pc:docMk/>
          <pc:sldMk cId="2388407932" sldId="263"/>
        </pc:sldMkLst>
        <pc:graphicFrameChg chg="mod modGraphic">
          <ac:chgData name="Sergii Artemenko" userId="e74ca0a6479d0fed" providerId="Windows Live" clId="Web-{DF69270E-3A4A-4BF2-88FF-E00061EA69F4}" dt="2019-10-20T17:26:28.381" v="3"/>
          <ac:graphicFrameMkLst>
            <pc:docMk/>
            <pc:sldMk cId="2388407932" sldId="263"/>
            <ac:graphicFrameMk id="7" creationId="{00000000-0000-0000-0000-000000000000}"/>
          </ac:graphicFrameMkLst>
        </pc:graphicFrameChg>
      </pc:sldChg>
      <pc:sldChg chg="modSp">
        <pc:chgData name="Sergii Artemenko" userId="e74ca0a6479d0fed" providerId="Windows Live" clId="Web-{DF69270E-3A4A-4BF2-88FF-E00061EA69F4}" dt="2019-10-20T15:55:13.736" v="1" actId="1076"/>
        <pc:sldMkLst>
          <pc:docMk/>
          <pc:sldMk cId="2083831064" sldId="264"/>
        </pc:sldMkLst>
        <pc:spChg chg="mod">
          <ac:chgData name="Sergii Artemenko" userId="e74ca0a6479d0fed" providerId="Windows Live" clId="Web-{DF69270E-3A4A-4BF2-88FF-E00061EA69F4}" dt="2019-10-20T15:55:13.736" v="1" actId="1076"/>
          <ac:spMkLst>
            <pc:docMk/>
            <pc:sldMk cId="2083831064" sldId="264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Массивы (лекция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PT Sans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PT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>
                <a:solidFill>
                  <a:srgbClr val="0070C0"/>
                </a:solidFill>
                <a:latin typeface="+mn-lt"/>
              </a:rPr>
              <a:t>Двумерный массив. Задачи.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" y="903642"/>
            <a:ext cx="11725835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Заполнить массив из 10 элементов случайными числами в интервале [-10..10]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 двумерный массив. а) Вывести на экран элемент, расположенный в правом верхнем углу массива. б) Вывести на экран элемент, расположенный в левом нижнем углу массива.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Составить программу: а) заменяющую значение любого элемента пятой строки двумерного массива числом 1949; б) заменяющую значение любого элемента двумерного массива числом a.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Заполнить двумерный массив результатами таблицы умножения (в первой строке должны быть записаны произведения каждого из чисел от 1 до 9 на 1, во второй — на 2, ..., в последней — на 9).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 двумерный массив. Вывести на экран: а) все элементы третьей строки массива, начиная с последнего элемента этой строки; б) все элементы k-</a:t>
            </a:r>
            <a:r>
              <a:rPr lang="ru-RU" dirty="0" err="1"/>
              <a:t>го</a:t>
            </a:r>
            <a:r>
              <a:rPr lang="ru-RU" dirty="0"/>
              <a:t> столбца массива, начиная с нижнего элемента этого столбца.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 двумерный массив. Определить: а) сумму всех элементов третьей строки массива; б) сумму всех элементов s-</a:t>
            </a:r>
            <a:r>
              <a:rPr lang="ru-RU" dirty="0" err="1"/>
              <a:t>го</a:t>
            </a:r>
            <a:r>
              <a:rPr lang="ru-RU" dirty="0"/>
              <a:t> столбца массива.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 двумерный массив. Определить: а) сумму всех элементов второго столбца массива; б) сумму всех элементов k-й строки массива.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 двумерный массив. Определить: а) сумму квадратов элементов второй строки массива; б) сумму квадратов элементов c-</a:t>
            </a:r>
            <a:r>
              <a:rPr lang="ru-RU" dirty="0" err="1"/>
              <a:t>го</a:t>
            </a:r>
            <a:r>
              <a:rPr lang="ru-RU" dirty="0"/>
              <a:t> столбца массива.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 двумерный массив. Определить: а) максимальный элемент массива; б) минимальный элемент массива; в) координаты минимального элемента массива. Если элементов с минимальным значением несколько, то должны быть найдены координаты самого нижнего и самого правого из них; г) координаты максимального элемента массива. Если элементов с максимальным значением несколько, то должны быть найдены координаты самого верхнего и самого левого из них.</a:t>
            </a:r>
          </a:p>
        </p:txBody>
      </p:sp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4280431" y="2571980"/>
            <a:ext cx="3443819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25158" y="3400051"/>
            <a:ext cx="101552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44381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Массив –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Array (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англ.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41" y="957431"/>
            <a:ext cx="11629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Массив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— именованный набор однотипных переменных, расположенных в памяти непосредственно друг за другом, доступ к которым осуществляется по индексу.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728830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90481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52132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413783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65173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426824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988475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74097" y="2571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93617" y="2571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05547" y="2571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14946" y="3389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1011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53295" y="3400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1010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76597" y="3400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1012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17906" y="33652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1014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83118" y="3400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1013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52694" y="33665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1015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12940" y="3389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1016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8209" y="4099101"/>
            <a:ext cx="1723914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49853" y="4120180"/>
            <a:ext cx="14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Физические адреса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1775012" y="3769383"/>
            <a:ext cx="515468" cy="286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Левая фигурная скобка 27"/>
          <p:cNvSpPr/>
          <p:nvPr/>
        </p:nvSpPr>
        <p:spPr>
          <a:xfrm rot="16200000">
            <a:off x="5627223" y="2034430"/>
            <a:ext cx="751087" cy="4314715"/>
          </a:xfrm>
          <a:prstGeom prst="leftBrace">
            <a:avLst>
              <a:gd name="adj1" fmla="val 8333"/>
              <a:gd name="adj2" fmla="val 507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352126" y="3810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913777" y="3810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93435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3628461" y="4809542"/>
            <a:ext cx="1320057" cy="48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770105" y="4830621"/>
            <a:ext cx="14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Индексы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4280432" y="4100254"/>
            <a:ext cx="1123052" cy="644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8589026" y="1840459"/>
            <a:ext cx="1723914" cy="94440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8730670" y="1861539"/>
            <a:ext cx="14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Значения элементов массива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7724250" y="2036075"/>
            <a:ext cx="864776" cy="546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4176596" y="2596691"/>
            <a:ext cx="684755" cy="308586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7576" y="101855"/>
            <a:ext cx="32414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Индекс массива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5158" y="3400051"/>
            <a:ext cx="101552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68941" y="957431"/>
            <a:ext cx="11629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Индекс массива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— целое число, либо значение типа, приводимого к целому, указывающее на конкретный элемент массива.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7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728830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290481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852132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3783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865173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426824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988475" y="3076234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74097" y="2571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93617" y="2571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05547" y="2571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14946" y="3389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1011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53295" y="3400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1010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76597" y="3400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1012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17906" y="33652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1014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83118" y="3400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1013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52694" y="33665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1015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12940" y="3389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1016</a:t>
            </a:r>
            <a:endParaRPr lang="ru-RU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08209" y="4099101"/>
            <a:ext cx="1723914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49853" y="4120180"/>
            <a:ext cx="14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Физические адреса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1775012" y="3769383"/>
            <a:ext cx="515468" cy="286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Левая фигурная скобка 28"/>
          <p:cNvSpPr/>
          <p:nvPr/>
        </p:nvSpPr>
        <p:spPr>
          <a:xfrm rot="16200000">
            <a:off x="5627223" y="2034430"/>
            <a:ext cx="751087" cy="4314715"/>
          </a:xfrm>
          <a:prstGeom prst="leftBrace">
            <a:avLst>
              <a:gd name="adj1" fmla="val 8333"/>
              <a:gd name="adj2" fmla="val 507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352126" y="3810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13777" y="3810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93435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3842938" y="4832207"/>
            <a:ext cx="1320057" cy="48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984582" y="4853286"/>
            <a:ext cx="14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Индексы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781" y="4738288"/>
            <a:ext cx="138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myArray</a:t>
            </a:r>
            <a:endParaRPr lang="ru-RU" sz="2400" b="1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rot="10800000">
            <a:off x="4502968" y="4191787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4502967" y="1978936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592156" y="59333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array[0] = 10;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852132" y="1556189"/>
            <a:ext cx="2747985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842938" y="1573569"/>
            <a:ext cx="273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 массива </a:t>
            </a:r>
            <a:r>
              <a:rPr lang="en-US" b="1" dirty="0" err="1"/>
              <a:t>myArray</a:t>
            </a:r>
            <a:endParaRPr lang="ru-RU" b="1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4655367" y="5473677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192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Одномерный массив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1" y="957431"/>
            <a:ext cx="1162901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Одномерный массив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— массив содержащий один индекс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Значения по умолчанию числовых элементов массива задано равным нулю, а элементы ссылок имеют значение NULL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Индексация массивов начинается с нуля: массив с элементами n индексируется от 0 до n-1.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Элементы массива могут быть любых типов, включая тип массива.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32160" y="4031989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0603" y="3132660"/>
            <a:ext cx="341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,sans-serif"/>
              </a:rPr>
              <a:t>byte</a:t>
            </a:r>
            <a:r>
              <a:rPr lang="en-US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en-US" dirty="0">
                <a:latin typeface="Calibri,sans-serif"/>
              </a:rPr>
              <a:t>- </a:t>
            </a:r>
            <a:r>
              <a:rPr lang="ru-RU" dirty="0">
                <a:latin typeface="Calibri,sans-serif"/>
              </a:rPr>
              <a:t>тип элементов массива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27574" y="3132660"/>
            <a:ext cx="155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имя массива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3226" y="3132660"/>
            <a:ext cx="402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[3] - количество элементов массива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603" y="5117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,sans-serif"/>
              </a:rPr>
              <a:t>квадратные скобки указывают на то, </a:t>
            </a:r>
            <a:endParaRPr lang="ru-RU" dirty="0"/>
          </a:p>
          <a:p>
            <a:r>
              <a:rPr lang="ru-RU" dirty="0">
                <a:latin typeface="Calibri,sans-serif"/>
              </a:rPr>
              <a:t>что переменная </a:t>
            </a:r>
            <a:r>
              <a:rPr lang="en-US" dirty="0" err="1">
                <a:latin typeface="Calibri,sans-serif"/>
              </a:rPr>
              <a:t>myA</a:t>
            </a:r>
            <a:r>
              <a:rPr lang="ru-RU" dirty="0" err="1">
                <a:latin typeface="Calibri,sans-serif"/>
              </a:rPr>
              <a:t>rray</a:t>
            </a:r>
            <a:r>
              <a:rPr lang="ru-RU" dirty="0">
                <a:latin typeface="Calibri,sans-serif"/>
              </a:rPr>
              <a:t> типа </a:t>
            </a:r>
            <a:r>
              <a:rPr lang="ru-RU" dirty="0" err="1">
                <a:solidFill>
                  <a:srgbClr val="0070C0"/>
                </a:solidFill>
                <a:latin typeface="Consolas,sans-serif"/>
              </a:rPr>
              <a:t>byte</a:t>
            </a:r>
            <a:r>
              <a:rPr lang="ru-RU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ru-RU" dirty="0">
                <a:latin typeface="Calibri,sans-serif"/>
              </a:rPr>
              <a:t>- массив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46603" y="5394818"/>
            <a:ext cx="341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выражение создания массива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259276" y="3566018"/>
            <a:ext cx="1183171" cy="57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217459" y="3469379"/>
            <a:ext cx="10757" cy="67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8455511" y="3469379"/>
            <a:ext cx="193637" cy="555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732564" y="4555209"/>
            <a:ext cx="1418379" cy="527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Левая фигурная скобка 19"/>
          <p:cNvSpPr/>
          <p:nvPr/>
        </p:nvSpPr>
        <p:spPr>
          <a:xfrm rot="16200000">
            <a:off x="7159750" y="3942812"/>
            <a:ext cx="310906" cy="15491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1" idx="0"/>
          </p:cNvCxnSpPr>
          <p:nvPr/>
        </p:nvCxnSpPr>
        <p:spPr>
          <a:xfrm flipH="1" flipV="1">
            <a:off x="7401261" y="4959279"/>
            <a:ext cx="950489" cy="435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192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Одномерный массив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22456"/>
            <a:ext cx="10754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массив с именем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byte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размерностью 3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10;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присваиваем элементу с индексом 0 значение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20;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присваиваем элементу с индексом 1 значение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30;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присваиваем элементу с индексом 2 значение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[2]);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экран значение массива по индексу</a:t>
            </a:r>
            <a:endParaRPr lang="ru-RU" sz="1600" dirty="0"/>
          </a:p>
        </p:txBody>
      </p:sp>
      <p:pic>
        <p:nvPicPr>
          <p:cNvPr id="4" name="Рисунок 3" descr="C:\Users\stree\Documents\Visual Studio 2017\Projects\Test\Test\bin\Debug\Test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65" y="2219180"/>
            <a:ext cx="2253618" cy="16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57" y="4830184"/>
            <a:ext cx="11347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Важно! Если значение индексатора превышает длину массива, генерируется исключение! </a:t>
            </a:r>
          </a:p>
        </p:txBody>
      </p:sp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72037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Способы создания и инициализации</a:t>
            </a:r>
          </a:p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одномерных массивов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2167916"/>
            <a:ext cx="12028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массив с именем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byte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размерностью 3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массив с именем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byte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размерностью 3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тут же инициализируем значениями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массив с именем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без указания размерности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тут же инициализируем значениями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1, 2, 3 };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сокращенная запись и инициализация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Одномерный массив. Задачи.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973" y="1054249"/>
            <a:ext cx="11208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Заполнить массив из восьми элементов следующими значениями: первый элемент массива равен 37, второй — 0, третий — 50, четвертый — 46, пятый — 34, шестой — 46, седьмой — 0, восьмой —13. Вывести на экран.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Массив предназначен для хранения значений ростов двенадцати человек.  С помощью случайных чисел заполнить массив целыми значениями, лежащими в диапазоне от 163 до 190 включительно.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Присвоить начальные целые значения 1, 2, 3,… , 10 элементам массива из десяти элементов и выводит на экран элементы массива с четным индексом.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Создать массив размерностью в 10 элементов, вывести на экран все элементы массива в обратном порядке.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Создать массив размерностью в 12 элементов, сум</a:t>
            </a:r>
            <a:r>
              <a:rPr lang="ru-RU" dirty="0"/>
              <a:t>мир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овать значения. Суммирование осуществляется в теле цикла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Значения, используемые в качестве начальных для массива A, вводятся в программу пользователем с клавиатуры.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массиве хранится информация о сопротивлении каждого из 20 элементов электрической цепи. Все элементы соединены параллельно. Определить общее сопротивление цепи. (1 /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R(1) +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 /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R(2)…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 /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R(n)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Выяснить, верно ли, что сумма элементов массива есть неотрицательное число.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массив. Поменять местами: а) второй и пятый элементы; б) m-й и n-й элементы;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9487" y="16704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Многомерные массивы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9487" y="1018851"/>
            <a:ext cx="1031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Многомерные массивы – массивы имеющие более одного индекса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71667" y="1581078"/>
            <a:ext cx="295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Многомерные массивы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,sans-serif"/>
              </a:rPr>
              <a:t>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30916" y="2387001"/>
            <a:ext cx="2104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Прямоугольные.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Двумерные.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30106" y="2392978"/>
            <a:ext cx="129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Зубчатые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0916" y="3016487"/>
            <a:ext cx="2879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Массивы, которые содержат несколько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измерений, где все строки имеют одинаковую длину.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30106" y="2955205"/>
            <a:ext cx="3363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Массивы, которые содержат некоторое количество внутренних массивов, каждый из которых может иметь собственный уникальный верхний предел.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80839"/>
              </p:ext>
            </p:extLst>
          </p:nvPr>
        </p:nvGraphicFramePr>
        <p:xfrm>
          <a:off x="1801905" y="4697505"/>
          <a:ext cx="1705329" cy="111251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04264"/>
              </p:ext>
            </p:extLst>
          </p:nvPr>
        </p:nvGraphicFramePr>
        <p:xfrm>
          <a:off x="6630106" y="4785716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0696"/>
              </p:ext>
            </p:extLst>
          </p:nvPr>
        </p:nvGraphicFramePr>
        <p:xfrm>
          <a:off x="8336956" y="4785715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>
            <a:stCxn id="4" idx="2"/>
            <a:endCxn id="11" idx="0"/>
          </p:cNvCxnSpPr>
          <p:nvPr/>
        </p:nvCxnSpPr>
        <p:spPr>
          <a:xfrm flipH="1">
            <a:off x="2683352" y="1950410"/>
            <a:ext cx="2467535" cy="43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  <a:endCxn id="12" idx="0"/>
          </p:cNvCxnSpPr>
          <p:nvPr/>
        </p:nvCxnSpPr>
        <p:spPr>
          <a:xfrm>
            <a:off x="5150887" y="1950410"/>
            <a:ext cx="2127314" cy="44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/>
          <p:cNvSpPr/>
          <p:nvPr/>
        </p:nvSpPr>
        <p:spPr>
          <a:xfrm>
            <a:off x="3742499" y="3316899"/>
            <a:ext cx="32273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91761" y="102497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rgbClr val="0070C0"/>
                </a:solidFill>
              </a:rPr>
              <a:t>Двумерный массив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1761" y="975821"/>
            <a:ext cx="1071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Двумерный массив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— прямоугольный массив содержащий два индекса.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1761" y="155956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[4, 3];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4338"/>
              </p:ext>
            </p:extLst>
          </p:nvPr>
        </p:nvGraphicFramePr>
        <p:xfrm>
          <a:off x="1335253" y="2946499"/>
          <a:ext cx="51110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40999" y="246350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4773" y="246350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3244" y="246350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1008" y="2927873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1008" y="3309749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1008" y="369341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1008" y="408961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66788" y="2463501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Правый индекс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761" y="4821220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Левый индекс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924510" y="2648167"/>
            <a:ext cx="559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0"/>
            <a:endCxn id="15" idx="2"/>
          </p:cNvCxnSpPr>
          <p:nvPr/>
        </p:nvCxnSpPr>
        <p:spPr>
          <a:xfrm flipV="1">
            <a:off x="1152373" y="4458949"/>
            <a:ext cx="0" cy="362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789114" y="487314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[1][1] 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3701262" y="3553487"/>
            <a:ext cx="10758" cy="150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049843" y="3074018"/>
            <a:ext cx="50525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table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 = 0; t &lt; 3; ++t)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++i)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table[t, i] = (t * 4) + i + 1;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(table[t,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31" name="Рисунок 30" descr="C:\Users\stree\Documents\Visual Studio 2017\Projects\Test\Test\bin\Debug\Test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21" y="1744231"/>
            <a:ext cx="2149737" cy="16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986</Words>
  <Application>Microsoft Office PowerPoint</Application>
  <PresentationFormat>Широкоэкранный</PresentationFormat>
  <Paragraphs>173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60</cp:revision>
  <dcterms:created xsi:type="dcterms:W3CDTF">2017-04-09T05:13:59Z</dcterms:created>
  <dcterms:modified xsi:type="dcterms:W3CDTF">2019-10-20T17:26:31Z</dcterms:modified>
</cp:coreProperties>
</file>