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2" r:id="rId11"/>
    <p:sldId id="263" r:id="rId12"/>
    <p:sldId id="265" r:id="rId13"/>
    <p:sldId id="266" r:id="rId14"/>
    <p:sldId id="267" r:id="rId15"/>
    <p:sldId id="268" r:id="rId16"/>
    <p:sldId id="273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DBD18-6ADD-4E23-BB2C-087FC4E2E6C2}" v="1" dt="2019-03-30T08:38:2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i Artemenko" userId="e74ca0a6479d0fed" providerId="Windows Live" clId="Web-{B7DDBD18-6ADD-4E23-BB2C-087FC4E2E6C2}"/>
    <pc:docChg chg="modSld">
      <pc:chgData name="Sergii Artemenko" userId="e74ca0a6479d0fed" providerId="Windows Live" clId="Web-{B7DDBD18-6ADD-4E23-BB2C-087FC4E2E6C2}" dt="2019-03-30T08:38:25.536" v="1" actId="1076"/>
      <pc:docMkLst>
        <pc:docMk/>
      </pc:docMkLst>
      <pc:sldChg chg="modSp">
        <pc:chgData name="Sergii Artemenko" userId="e74ca0a6479d0fed" providerId="Windows Live" clId="Web-{B7DDBD18-6ADD-4E23-BB2C-087FC4E2E6C2}" dt="2019-03-30T08:38:25.536" v="1" actId="1076"/>
        <pc:sldMkLst>
          <pc:docMk/>
          <pc:sldMk cId="4180683047" sldId="270"/>
        </pc:sldMkLst>
        <pc:spChg chg="mod">
          <ac:chgData name="Sergii Artemenko" userId="e74ca0a6479d0fed" providerId="Windows Live" clId="Web-{B7DDBD18-6ADD-4E23-BB2C-087FC4E2E6C2}" dt="2019-03-30T08:38:25.536" v="1" actId="1076"/>
          <ac:spMkLst>
            <pc:docMk/>
            <pc:sldMk cId="4180683047" sldId="270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30.03.2019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Строки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PT Sans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</a:rPr>
              <a:t>Пример обращения со строками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7973" y="1375940"/>
            <a:ext cx="11814480" cy="563231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str1 =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"Программировать в .NET лучше всего на С#."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str2 =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"Программировать в .NET лучше  всего на С#."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str3 =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"Строки в C# весьма эффективны."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result,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"str1: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str1);</a:t>
            </a:r>
          </a:p>
          <a:p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Длина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строки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str1: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str1.Length);</a:t>
            </a:r>
          </a:p>
          <a:p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Создать варианты строки str1, набранные прописными и строчными буквами. 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str1.ToLower(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CultureInfo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.CurrentCulture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str1.ToUpper(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CultureInfo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.CurrentCulture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"Вариант строки str1, 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"набранный строчными буквами:\n 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strLow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"Вариант строки str1, 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"набранный прописными буквами:\n 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strUp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Вывести строку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str1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посимвольно.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Вывод строки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str1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посимвольно."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str1.Length;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(str1[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Сравнить строки способом порядкового сравнения.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(str1 == str2)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"str1 == str2"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"str1 != str2"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(str1 == str3)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"str1 == str3"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"str1 != str3"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Сравнить строки с учетом культурной среды. 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(str3, str1,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StringComparison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.CurrentCulture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(result == 0)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Строки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str1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и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str3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равны"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(result &lt; 0)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Строка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str1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меньше строки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str3"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Строка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str1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больше строки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str3"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Присвоить новую строку переменной str2. 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str2 =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"Один Два Три Один"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Поиск подстроки. 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str2.IndexOf(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Один"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StringComparison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.Ordinal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"Индекс первого вхождения подстроки &lt;Один&gt;: 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str2.LastIndexOf(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Один"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StringComparison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.Ordinal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"Индекс последнего вхождения подстроки &lt;Один&gt;: 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000" dirty="0"/>
          </a:p>
        </p:txBody>
      </p:sp>
      <p:pic>
        <p:nvPicPr>
          <p:cNvPr id="3" name="Рисунок 2" descr="C:\Users\stree\Documents\Visual Studio 2017\Projects\ConsoleApp2\ConsoleApp2\bin\Debug\ConsoleApp2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17" y="3092939"/>
            <a:ext cx="5928614" cy="38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</a:rPr>
              <a:t>Неизменность строк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7973" y="1185440"/>
            <a:ext cx="116602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Строковые объекты являются неизменяемыми: после создания их нельзя изменить. Все методы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и операторы C#, которые, как можно было бы представить, изменяют строку, в действительности возвращают результаты в новый строковый объект. Однажды, создав строку, мы больше не можем ее изменить (честным способом). Каждый вызов метода этого класса возвращает новую строку, а предыдущая строка становится добычей для сборщика мусора.</a:t>
            </a:r>
          </a:p>
          <a:p>
            <a:pPr algn="just"/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Строки являются неизменяемыми. Это сделано не просто так. В неизменности строк есть немало преимуществ: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Строковый тип является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потокобезопасным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так как ни один поток не может изменить содержимое строки.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Использование неизменных строк ведет к снижению нагрузки на память, так как нет необходимости хранить 2 экземпляра одной строки. В таком случае и памяти меньше расходуется, и сравнение происходит быстрее, так как требует сравнение лишь ссылок. Механизм, который это реализует в .NET называется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интернированием строк (пул строк)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7973" y="4752196"/>
            <a:ext cx="35958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300" dirty="0">
                <a:solidFill>
                  <a:srgbClr val="A31515"/>
                </a:solidFill>
                <a:latin typeface="Consolas" panose="020B0609020204030204" pitchFamily="49" charset="0"/>
              </a:rPr>
              <a:t> Строки неизменяемы.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length /2;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 = 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s[length -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s[length -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- 1] = c;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4" name="TextBox 3"/>
          <p:cNvSpPr txBox="1"/>
          <p:nvPr/>
        </p:nvSpPr>
        <p:spPr>
          <a:xfrm>
            <a:off x="4054207" y="5336971"/>
            <a:ext cx="625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Скомпилируется или нет?</a:t>
            </a:r>
          </a:p>
        </p:txBody>
      </p:sp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Класс </a:t>
            </a:r>
            <a:r>
              <a:rPr lang="en-US" sz="3300" b="1" dirty="0" err="1">
                <a:solidFill>
                  <a:srgbClr val="0070C0"/>
                </a:solidFill>
                <a:latin typeface="+mn-lt"/>
              </a:rPr>
              <a:t>StringBuilder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608" y="1176119"/>
            <a:ext cx="11997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Когда строка конструируется классом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выделяется ровно столько памяти, сколько необходимо для хранения данной строки. Однако, в пространстве имен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System.Text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имеется класс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который поступает лучше и обычно выделяет больше памяти, чем нужно в данный момент. У вас, как разработчика, есть возможность указать, сколько именно памяти должен выделить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но если вы этого не сделаете, то будет выбран объем по умолчанию, который зависит от размера начального текста, инициализирующего экземпляр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Класс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имеет два главных свойства: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 err="1">
                <a:solidFill>
                  <a:schemeClr val="bg2">
                    <a:lumMod val="25000"/>
                  </a:schemeClr>
                </a:solidFill>
              </a:rPr>
              <a:t>Length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показывающее длину строки, содержащуюся в объекте в данный момент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 err="1"/>
              <a:t>Capacity</a:t>
            </a:r>
            <a:r>
              <a:rPr lang="ru-RU" dirty="0"/>
              <a:t>, указывающее максимальную длину строки, которая может поместиться в выделенную для объекта память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меня зовут Сергей Артеменко"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120);</a:t>
            </a: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hello.AppendFormat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"Я рад вас приветствовать в мире разработки ПО"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6608" y="4414592"/>
            <a:ext cx="55860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меня зовут Сергей Артеменко"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, 120);</a:t>
            </a:r>
          </a:p>
          <a:p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hello.AppendFormat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"Я рад вас приветствовать в мире разработки ПО"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 = hello;</a:t>
            </a: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length / 2;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 = s[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s[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s[length -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s[length -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- 1] = c;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11826" y="5276366"/>
            <a:ext cx="625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Скомпилируется или нет?</a:t>
            </a:r>
          </a:p>
        </p:txBody>
      </p:sp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Методы класса </a:t>
            </a:r>
            <a:r>
              <a:rPr lang="en-US" sz="3300" b="1" dirty="0" err="1">
                <a:solidFill>
                  <a:srgbClr val="0070C0"/>
                </a:solidFill>
                <a:latin typeface="+mn-lt"/>
              </a:rPr>
              <a:t>StringBuilder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2011"/>
              </p:ext>
            </p:extLst>
          </p:nvPr>
        </p:nvGraphicFramePr>
        <p:xfrm>
          <a:off x="196469" y="1165686"/>
          <a:ext cx="11823195" cy="568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568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Append()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Добавляет строку к текущей строке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AppendFormat()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Добавляет строку, сформированную в соответствии со спецификатором формата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Insert()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</a:rPr>
                        <a:t>Вставляет подстроку в строку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Remove()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</a:rPr>
                        <a:t>Удаляет символ из текущей строки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Replace()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Заменяет все вхождения символа другим символом или вхождения подстроки другой подстрокой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527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ToString()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Возвращает текущую строку в виде объекта System.String (переопределение метода класса System.Object)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Append()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Добавляет строку к текущей строке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AppendFormat()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Добавляет строку, сформированную в соответствии со спецификатором формата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Insert()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</a:rPr>
                        <a:t>Вставляет подстроку в строку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7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Форматирующие строки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7681" y="10200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 = 12.05667m;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Обычная форматируемая строка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"Значение переменной d = {0:C}, а i = {1}"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, d, i);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7681" y="2098922"/>
            <a:ext cx="368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Спецификаторы формата для чисел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92131"/>
              </p:ext>
            </p:extLst>
          </p:nvPr>
        </p:nvGraphicFramePr>
        <p:xfrm>
          <a:off x="227681" y="2512322"/>
          <a:ext cx="11736636" cy="382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4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Спецификатор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19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Числовым типам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Символ местной валюты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$835.50 (США)</a:t>
                      </a:r>
                      <a:b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£835.50 (Великобритания) </a:t>
                      </a:r>
                    </a:p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835.50р.(Россия)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Только к целочисленным типам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Обычное целое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Числовым типам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Экспоненциальная нотация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8.35Е+002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Числовым типам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С фиксированной десятичной точкой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Числовым типам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Обычные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5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Числовым типам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Формат чисел, принятый в данной местности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4,384.50 (Великобритания/США)</a:t>
                      </a:r>
                      <a:b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4 384,50 (континентальная Европа)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Числовым типам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Процентная нотация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835,000.00%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Только к целочисленным типам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Шестнадцатеричный формат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1a1f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53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Форматирующие строки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608" y="1011653"/>
            <a:ext cx="345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Спецификаторы формата для дат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3681"/>
              </p:ext>
            </p:extLst>
          </p:nvPr>
        </p:nvGraphicFramePr>
        <p:xfrm>
          <a:off x="170147" y="1487958"/>
          <a:ext cx="5547606" cy="354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Спецификатор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в длинной форме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в краткой форме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и время в длинной форме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и время в краткой форме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— в краткой форме, время — в длинной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и время — в краткой форме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/>
                        </a:rPr>
                        <a:t>М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Месяц и день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То же, что и 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75470"/>
              </p:ext>
            </p:extLst>
          </p:nvPr>
        </p:nvGraphicFramePr>
        <p:xfrm>
          <a:off x="5949108" y="1480137"/>
          <a:ext cx="6048259" cy="43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Спецификатор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O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Формат даты и времени, включая часовой пояс. Строка, составленная в формате О, может быть преобразована обратно в эквивалентную форму вывода даты и времени. Это так называемый "круговой" формат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Дата и время в стандартной форме по Гринвичу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Сортируемый формат представления даты и времени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Время в длинной форме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Время в краткой форме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Длинная форма универсального представления даты и времени; время отображается как универсальное синхронизированное время (UTC)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Краткая форма универсального представления даты и времени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Месяц и год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59941" y="6061768"/>
            <a:ext cx="6745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Дата в формате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d: {0:d}\n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В формате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D: {0:D}"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4974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Интерполяция строк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609" y="1286025"/>
            <a:ext cx="11832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Начиная с версии языка C# 6.0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Visual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Studio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2015) была добавлена такая функциональность, как интерполяция строк. Эта функциональность призвана заменить форматирование строк.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6609" y="2119642"/>
            <a:ext cx="513437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Age = 23 };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Имя: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6609" y="2907092"/>
            <a:ext cx="11832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Знак доллара перед строкой указывает, что будет осуществляться интерполяция строк. Внутри строки опять же используются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плейсхолдеры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{...}, только внутри фигурных скобок уже можно напрямую писать те выражения, которые мы хотим вывести.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6609" y="4017708"/>
            <a:ext cx="35589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= 80;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 = 70;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{x + y}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(result);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80 + 70 = 150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608" y="4974435"/>
            <a:ext cx="11513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Добавляем пространство до и после форматируемого вывода: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6608" y="5377165"/>
            <a:ext cx="6819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Имя: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person.Name,-5}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пробелы после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Имя: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person.Name,5}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пробелы до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937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Упражнения</a:t>
            </a:r>
            <a:r>
              <a:rPr lang="en-US" sz="33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и домашнее задание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540" y="1112704"/>
            <a:ext cx="116668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слово. Вывести на экран его третий символ.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слово. Определить, одинаковы ли второй и четвертый символы в нем.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название футбольного клуба. Напечатать его на экране "столбиком".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слово s1. Получить слово s2, образованное нечетными буквами слова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 текст. Сколько раз в нем встречается символ "+" и сколько раз символ "*"?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предложение. Все буквы е в нем заменить буквой 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предложение. Все пробелы в нем заменить символом "_".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 текст. Напечатать все имеющиеся в нем цифры.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 текст, в котором имеются цифры. а) Найти их сумму. б) Найти максимальную цифру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Составить программу, которая запрашивает название государства и его столицы, а затем выводит сообщение: "Столица государства ... — город ..." (на месте многоточий должны быть выведены соответствующие значения).  Попробовать решить  с помощью массивов или/и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swtich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три слова. Напечатать их общие буквы. Повторяющиеся буквы каждого слова не рассматривать.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предложение из 10 слов. Заполнить ими массив из 10 элементов.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предложение. Напечатать его в обратном порядке слов, например, предложение мама мыла раму должно быть напечатано в виде раму мыла мама.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предложение. Определить: а) количество слов, начинающихся с буквы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б) количество слов, оканчивающихся буквой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9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72551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Повторение пройденного материала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941" y="1228893"/>
            <a:ext cx="1162901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Дан двумерный массив целых чисел. Определить: а) среднее арифметическое нечетных элементов пятой строки; б) среднее арифметическое элементов четвертого столбца, кратных четырем.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Дан двумерный массив. Определить: а) максимальное значение среди элементов третьего столбца массива; б) минимальное значение среди элементов второй строки массива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Дан двумерный массив. Определить: а) в какой строке массива сумма элементов больше: в первой или в предпоследней; б) в каком столбце массива сумма элементов меньше: во втором или в последнем. </a:t>
            </a:r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76" y="101855"/>
            <a:ext cx="15504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Строки</a:t>
            </a:r>
          </a:p>
        </p:txBody>
      </p:sp>
      <p:pic>
        <p:nvPicPr>
          <p:cNvPr id="7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76" y="1104870"/>
            <a:ext cx="11865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Строка является объектом типа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значением которого является текст. По сути, текст хранится в виде последовательной доступной только для чтения коллекции объектов типа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В конце строки на языке C# отсутствует символ, заканчивающийся на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поэтому строка C# может содержать любое число внедренных символов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("\0"). Свойство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Length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строки представляет число объектов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содержащихся в этой строке.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 </a:t>
            </a:r>
            <a:r>
              <a:rPr lang="ru-RU" sz="2800" b="1" dirty="0">
                <a:solidFill>
                  <a:schemeClr val="bg2">
                    <a:lumMod val="25000"/>
                  </a:schemeClr>
                </a:solidFill>
              </a:rPr>
              <a:t>или</a:t>
            </a:r>
            <a:r>
              <a:rPr lang="ru-RU" sz="2800" b="1" dirty="0"/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System.String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 C# ключевое 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является псевдонимом свойства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. Поэтому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эквивалентны. Класс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предоставляет множество методов для безопасного создания, обработки и сравнения строк. Кроме того, язык C# перегружает некоторые операторы для упрощения наиболее употребительных операций со строками.</a:t>
            </a:r>
          </a:p>
          <a:p>
            <a:pPr algn="just"/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Построение строк</a:t>
            </a:r>
          </a:p>
          <a:p>
            <a:pPr algn="just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При создании строкового литерала в действительности формируется строковый объект. Например:</a:t>
            </a:r>
          </a:p>
          <a:p>
            <a:pPr algn="just"/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"В C# строки являются объектами."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Где текстовая строка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"В C# строки являются объектами."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автоматически преобразуется в строковый объект средствами С#. Следовательно, применение класса типа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происходило в предыдущих примерах программ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неявным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3103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Объявление и инициализация строк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072892"/>
            <a:ext cx="805568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Объявление без инициализации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message1;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Инициализировать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null.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Инициализировать как пустую строку.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message3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Инициализация с помощью обычного строкового литерала.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"c:\\Program Files\\Microsoft Visual Studio 8.0"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Инициализировать строковым литералом.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@"c:\Program Files\Microsoft Visual Studio 9.0"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Используйте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System.String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если хотите.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 локальных переменных (то есть внутри тела метода)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Вы можете использовать неявную типизацию.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"Я все еще строго типизированный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System.String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73556" y="1298803"/>
            <a:ext cx="4413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Обратите внимание, что для создания строкового объекта оператор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не используется, за исключением случаев инициализации строки массивом символов!</a:t>
            </a:r>
          </a:p>
        </p:txBody>
      </p:sp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8562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Обращение со строками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739405"/>
            <a:ext cx="8916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Класс типа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содержит ряд методов для обращения со строками.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Основные методы класса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662735"/>
            <a:ext cx="1155669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Compare</a:t>
            </a:r>
            <a:r>
              <a:rPr lang="ru-RU" sz="1600" dirty="0"/>
              <a:t>: сравнивает две строки с учетом текущей культуры (</a:t>
            </a:r>
            <a:r>
              <a:rPr lang="ru-RU" sz="1600" dirty="0" err="1"/>
              <a:t>локали</a:t>
            </a:r>
            <a:r>
              <a:rPr lang="ru-RU" sz="1600" dirty="0"/>
              <a:t>) пользователя</a:t>
            </a:r>
          </a:p>
          <a:p>
            <a:r>
              <a:rPr lang="ru-RU" sz="1600" b="1" dirty="0" err="1"/>
              <a:t>CompareOrdinal</a:t>
            </a:r>
            <a:r>
              <a:rPr lang="ru-RU" sz="1600" dirty="0"/>
              <a:t>: сравнивает две строки без учета </a:t>
            </a:r>
            <a:r>
              <a:rPr lang="ru-RU" sz="1600" dirty="0" err="1"/>
              <a:t>локали</a:t>
            </a:r>
            <a:endParaRPr lang="ru-RU" sz="1600" dirty="0"/>
          </a:p>
          <a:p>
            <a:r>
              <a:rPr lang="ru-RU" sz="1600" b="1" dirty="0" err="1"/>
              <a:t>Contains</a:t>
            </a:r>
            <a:r>
              <a:rPr lang="ru-RU" sz="1600" dirty="0"/>
              <a:t>: определяет, содержится ли подстрока в строке</a:t>
            </a:r>
          </a:p>
          <a:p>
            <a:r>
              <a:rPr lang="ru-RU" sz="1600" b="1" dirty="0" err="1"/>
              <a:t>Concat</a:t>
            </a:r>
            <a:r>
              <a:rPr lang="ru-RU" sz="1600" dirty="0"/>
              <a:t>: соединяет строки</a:t>
            </a:r>
          </a:p>
          <a:p>
            <a:r>
              <a:rPr lang="ru-RU" sz="1600" b="1" dirty="0" err="1"/>
              <a:t>CopyTo</a:t>
            </a:r>
            <a:r>
              <a:rPr lang="ru-RU" sz="1600" dirty="0"/>
              <a:t>: копирует часть строки или всю строку в другую строку</a:t>
            </a:r>
          </a:p>
          <a:p>
            <a:r>
              <a:rPr lang="ru-RU" sz="1600" b="1" dirty="0" err="1"/>
              <a:t>EndsWith</a:t>
            </a:r>
            <a:r>
              <a:rPr lang="ru-RU" sz="1600" dirty="0"/>
              <a:t>: определяет, совпадает ли конец строки с подстрокой</a:t>
            </a:r>
          </a:p>
          <a:p>
            <a:r>
              <a:rPr lang="ru-RU" sz="1600" b="1" dirty="0" err="1"/>
              <a:t>Format</a:t>
            </a:r>
            <a:r>
              <a:rPr lang="ru-RU" sz="1600" dirty="0"/>
              <a:t>: форматирует строку</a:t>
            </a:r>
          </a:p>
          <a:p>
            <a:r>
              <a:rPr lang="ru-RU" sz="1600" b="1" dirty="0" err="1"/>
              <a:t>IndexOf</a:t>
            </a:r>
            <a:r>
              <a:rPr lang="ru-RU" sz="1600" dirty="0"/>
              <a:t>: находит индекс первого вхождения символа или подстроки в строке</a:t>
            </a:r>
          </a:p>
          <a:p>
            <a:r>
              <a:rPr lang="ru-RU" sz="1600" b="1" dirty="0" err="1"/>
              <a:t>Insert</a:t>
            </a:r>
            <a:r>
              <a:rPr lang="ru-RU" sz="1600" dirty="0"/>
              <a:t>: вставляет в строку подстроку</a:t>
            </a:r>
          </a:p>
          <a:p>
            <a:r>
              <a:rPr lang="ru-RU" sz="1600" b="1" dirty="0" err="1"/>
              <a:t>Join</a:t>
            </a:r>
            <a:r>
              <a:rPr lang="ru-RU" sz="1600" dirty="0"/>
              <a:t>: соединяет элементы массива строк</a:t>
            </a:r>
          </a:p>
          <a:p>
            <a:r>
              <a:rPr lang="ru-RU" sz="1600" b="1" dirty="0" err="1"/>
              <a:t>LastIndexOf</a:t>
            </a:r>
            <a:r>
              <a:rPr lang="ru-RU" sz="1600" dirty="0"/>
              <a:t>: находит индекс последнего вхождения символа или подстроки в строке</a:t>
            </a:r>
          </a:p>
          <a:p>
            <a:r>
              <a:rPr lang="ru-RU" sz="1600" b="1" dirty="0" err="1"/>
              <a:t>Replace</a:t>
            </a:r>
            <a:r>
              <a:rPr lang="ru-RU" sz="1600" dirty="0"/>
              <a:t>: замещает в строке символ или подстроку другим символом или подстрокой</a:t>
            </a:r>
          </a:p>
          <a:p>
            <a:r>
              <a:rPr lang="ru-RU" sz="1600" b="1" dirty="0" err="1"/>
              <a:t>Split</a:t>
            </a:r>
            <a:r>
              <a:rPr lang="ru-RU" sz="1600" dirty="0"/>
              <a:t>: разделяет одну строку на массив строк</a:t>
            </a:r>
          </a:p>
          <a:p>
            <a:r>
              <a:rPr lang="ru-RU" sz="1600" b="1" dirty="0" err="1"/>
              <a:t>Substring</a:t>
            </a:r>
            <a:r>
              <a:rPr lang="ru-RU" sz="1600" dirty="0"/>
              <a:t>: извлекает из строки подстроку, начиная с указанной позиции</a:t>
            </a:r>
          </a:p>
          <a:p>
            <a:r>
              <a:rPr lang="ru-RU" sz="1600" b="1" dirty="0" err="1"/>
              <a:t>ToLower</a:t>
            </a:r>
            <a:r>
              <a:rPr lang="ru-RU" sz="1600" dirty="0"/>
              <a:t>: переводит все символы строки в нижний регистр</a:t>
            </a:r>
          </a:p>
          <a:p>
            <a:r>
              <a:rPr lang="ru-RU" sz="1600" b="1" dirty="0" err="1"/>
              <a:t>ToUpper</a:t>
            </a:r>
            <a:r>
              <a:rPr lang="ru-RU" sz="1600" dirty="0"/>
              <a:t>: переводит все символы строки в верхний регистр</a:t>
            </a:r>
          </a:p>
          <a:p>
            <a:r>
              <a:rPr lang="ru-RU" sz="1600" b="1" dirty="0" err="1"/>
              <a:t>Trim</a:t>
            </a:r>
            <a:r>
              <a:rPr lang="ru-RU" sz="1600" dirty="0"/>
              <a:t>: удаляет начальные и конечные пробелы из строки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225409" y="2293677"/>
            <a:ext cx="3494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Имейте в виду, что таблица не является исчерпывающей.</a:t>
            </a:r>
          </a:p>
          <a:p>
            <a:pPr algn="just"/>
            <a:r>
              <a:rPr lang="ru-RU" b="1" dirty="0">
                <a:solidFill>
                  <a:srgbClr val="FF0000"/>
                </a:solidFill>
              </a:rPr>
              <a:t>Она предназначена лишь для того, чтобы дать представление о средствах, обеспечиваемых строками!</a:t>
            </a:r>
          </a:p>
        </p:txBody>
      </p:sp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6839856" y="1484596"/>
            <a:ext cx="5055458" cy="4199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65216" y="1484596"/>
            <a:ext cx="4541436" cy="4199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63157" y="108463"/>
            <a:ext cx="45414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Операции со строками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3182" y="1568393"/>
            <a:ext cx="156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Конкатенация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3182" y="1937725"/>
            <a:ext cx="341732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str1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str2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результат: строка "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hello world"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str3 = str1 +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str2;</a:t>
            </a:r>
          </a:p>
          <a:p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результат: строка "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hello world!!!"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str4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.Concat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(str3,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"!!!"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(str4);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3182" y="3307331"/>
            <a:ext cx="44434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Для объединения строк также может использоваться метод </a:t>
            </a:r>
            <a:r>
              <a:rPr lang="ru-RU" sz="1200" dirty="0" err="1"/>
              <a:t>Join</a:t>
            </a:r>
            <a:r>
              <a:rPr lang="ru-RU" sz="1200" dirty="0"/>
              <a:t>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3182" y="3676663"/>
            <a:ext cx="43333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str5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str6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 day"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str7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"keeps"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str8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 doctor"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str9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"away"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values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str5, str6, str7, str8, str9 };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str10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values);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результат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строка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"apple a day keeps a doctor away"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993500" y="1568393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993500" y="2093336"/>
            <a:ext cx="450983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s1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(s1, s2);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(result &lt; 0)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50" dirty="0">
                <a:solidFill>
                  <a:srgbClr val="A31515"/>
                </a:solidFill>
                <a:latin typeface="Consolas" panose="020B0609020204030204" pitchFamily="49" charset="0"/>
              </a:rPr>
              <a:t>Строка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s1 </a:t>
            </a:r>
            <a:r>
              <a:rPr lang="ru-RU" sz="1050" dirty="0">
                <a:solidFill>
                  <a:srgbClr val="A31515"/>
                </a:solidFill>
                <a:latin typeface="Consolas" panose="020B0609020204030204" pitchFamily="49" charset="0"/>
              </a:rPr>
              <a:t>перед строкой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s2"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(result &gt; 0)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050" dirty="0">
                <a:solidFill>
                  <a:srgbClr val="A31515"/>
                </a:solidFill>
                <a:latin typeface="Consolas" panose="020B0609020204030204" pitchFamily="49" charset="0"/>
              </a:rPr>
              <a:t>"Строка s1 стоит после строки s2"</a:t>
            </a:r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50" dirty="0">
                <a:solidFill>
                  <a:srgbClr val="A31515"/>
                </a:solidFill>
                <a:latin typeface="Consolas" panose="020B0609020204030204" pitchFamily="49" charset="0"/>
              </a:rPr>
              <a:t>Строки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s1 </a:t>
            </a:r>
            <a:r>
              <a:rPr lang="ru-RU" sz="1050" dirty="0">
                <a:solidFill>
                  <a:srgbClr val="A31515"/>
                </a:solidFill>
                <a:latin typeface="Consolas" panose="020B0609020204030204" pitchFamily="49" charset="0"/>
              </a:rPr>
              <a:t>и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s2 </a:t>
            </a:r>
            <a:r>
              <a:rPr lang="ru-RU" sz="1050" dirty="0">
                <a:solidFill>
                  <a:srgbClr val="A31515"/>
                </a:solidFill>
                <a:latin typeface="Consolas" panose="020B0609020204030204" pitchFamily="49" charset="0"/>
              </a:rPr>
              <a:t>идентичны"</a:t>
            </a:r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50" dirty="0">
                <a:solidFill>
                  <a:srgbClr val="008000"/>
                </a:solidFill>
                <a:latin typeface="Consolas" panose="020B0609020204030204" pitchFamily="49" charset="0"/>
              </a:rPr>
              <a:t>// результатом будет "Строка s1 перед строкой s2"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93500" y="4484206"/>
            <a:ext cx="423414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str1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это строка"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str2 =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"это текст, а это строка"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.CompareOrdinal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(str1, str2) !=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Строки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str1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и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str2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не равны"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993500" y="4083549"/>
            <a:ext cx="50259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Делает то же, что и метод </a:t>
            </a:r>
            <a:r>
              <a:rPr lang="ru-RU" sz="1200" dirty="0" err="1"/>
              <a:t>Compare</a:t>
            </a:r>
            <a:r>
              <a:rPr lang="ru-RU" sz="1200" dirty="0"/>
              <a:t>(), но без учета локальных установок</a:t>
            </a:r>
          </a:p>
        </p:txBody>
      </p:sp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66385" y="1713196"/>
            <a:ext cx="5055458" cy="4199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91745" y="1713196"/>
            <a:ext cx="4541436" cy="4199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3157" y="108463"/>
            <a:ext cx="45414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Операции со строками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74012" y="1796993"/>
            <a:ext cx="16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Поиск в строке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352255" y="1796993"/>
            <a:ext cx="1935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Разделение строк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89711" y="2250122"/>
            <a:ext cx="45414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s1.IndexOf(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равно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4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wor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indexOfSubstring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s1.IndexOf(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равно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indexOfSubstring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1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8186" y="3827949"/>
            <a:ext cx="3335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удалить из папки все файлы с расширением </a:t>
            </a:r>
            <a:r>
              <a:rPr lang="ru-RU" sz="1200" dirty="0" err="1"/>
              <a:t>exe</a:t>
            </a:r>
            <a:endParaRPr lang="ru-RU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0479" y="4104948"/>
            <a:ext cx="335349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path =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@"C:\SomeDir"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[] files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Directory.GetFiles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files.Length; i++)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(files[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".exe"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File.Delete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(files[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96559" y="2250122"/>
            <a:ext cx="38705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"И поэтому все так произошло"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words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text.Split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words)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  <a:endParaRPr lang="ru-RU" sz="28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27010" y="4481859"/>
            <a:ext cx="41857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words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text.Split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.RemoveEmptyEntries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196559" y="3827949"/>
            <a:ext cx="3264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Более правильный вариант. Второй параметр</a:t>
            </a:r>
          </a:p>
          <a:p>
            <a:r>
              <a:rPr lang="ru-RU" sz="1200" dirty="0" err="1"/>
              <a:t>StringSplitOptions.RemoveEmptyEntries</a:t>
            </a:r>
            <a:r>
              <a:rPr lang="ru-RU" sz="1200" dirty="0"/>
              <a:t> говорит,</a:t>
            </a:r>
          </a:p>
          <a:p>
            <a:r>
              <a:rPr lang="ru-RU" sz="1200" dirty="0"/>
              <a:t>что надо удалить все пустые подстроки. </a:t>
            </a:r>
          </a:p>
        </p:txBody>
      </p:sp>
    </p:spTree>
    <p:extLst>
      <p:ext uri="{BB962C8B-B14F-4D97-AF65-F5344CB8AC3E}">
        <p14:creationId xmlns:p14="http://schemas.microsoft.com/office/powerpoint/2010/main" val="418068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737797" y="1584786"/>
            <a:ext cx="5055458" cy="1908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3157" y="1584786"/>
            <a:ext cx="4541436" cy="4199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3157" y="108463"/>
            <a:ext cx="45414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Операции со строками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45424" y="1668583"/>
            <a:ext cx="17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Обрезка строки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798988" y="1668583"/>
            <a:ext cx="933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Вставка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92794" y="2211606"/>
            <a:ext cx="34318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hello world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результат "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hello world"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text.Trim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результат "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ello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worl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text.Trim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 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3157" y="3493293"/>
            <a:ext cx="4639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Обрезать определенную часть строки позволяет функция </a:t>
            </a:r>
            <a:r>
              <a:rPr lang="ru-RU" sz="1200" dirty="0" err="1"/>
              <a:t>Substring</a:t>
            </a:r>
            <a:r>
              <a:rPr lang="ru-RU" sz="1200" dirty="0"/>
              <a:t>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92794" y="3855223"/>
            <a:ext cx="4140105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50" dirty="0">
                <a:solidFill>
                  <a:srgbClr val="A31515"/>
                </a:solidFill>
                <a:latin typeface="Consolas" panose="020B0609020204030204" pitchFamily="49" charset="0"/>
              </a:rPr>
              <a:t>Хороший день"</a:t>
            </a:r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50" dirty="0">
                <a:solidFill>
                  <a:srgbClr val="008000"/>
                </a:solidFill>
                <a:latin typeface="Consolas" panose="020B0609020204030204" pitchFamily="49" charset="0"/>
              </a:rPr>
              <a:t>// обрезаем начиная с третьего символа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text.Substring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ru-RU" sz="1050" dirty="0">
                <a:solidFill>
                  <a:srgbClr val="008000"/>
                </a:solidFill>
                <a:latin typeface="Consolas" panose="020B0609020204030204" pitchFamily="49" charset="0"/>
              </a:rPr>
              <a:t>// результат "</a:t>
            </a:r>
            <a:r>
              <a:rPr lang="ru-RU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роший</a:t>
            </a:r>
            <a:r>
              <a:rPr lang="ru-RU" sz="1050" dirty="0">
                <a:solidFill>
                  <a:srgbClr val="008000"/>
                </a:solidFill>
                <a:latin typeface="Consolas" panose="020B0609020204030204" pitchFamily="49" charset="0"/>
              </a:rPr>
              <a:t> день"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</a:p>
          <a:p>
            <a:r>
              <a:rPr lang="ru-RU" sz="1050" dirty="0">
                <a:solidFill>
                  <a:srgbClr val="008000"/>
                </a:solidFill>
                <a:latin typeface="Consolas" panose="020B0609020204030204" pitchFamily="49" charset="0"/>
              </a:rPr>
              <a:t>// обрезаем сначала до последних двух символов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text.Substring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r>
              <a:rPr lang="ru-RU" sz="1050" dirty="0">
                <a:solidFill>
                  <a:srgbClr val="008000"/>
                </a:solidFill>
                <a:latin typeface="Consolas" panose="020B0609020204030204" pitchFamily="49" charset="0"/>
              </a:rPr>
              <a:t>// результат "</a:t>
            </a:r>
            <a:r>
              <a:rPr lang="ru-RU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роший</a:t>
            </a:r>
            <a:r>
              <a:rPr lang="ru-RU" sz="1050" dirty="0">
                <a:solidFill>
                  <a:srgbClr val="008000"/>
                </a:solidFill>
                <a:latin typeface="Consolas" panose="020B0609020204030204" pitchFamily="49" charset="0"/>
              </a:rPr>
              <a:t> де"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303210" y="2211606"/>
            <a:ext cx="29915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Хороший день"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замечательный 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text.Insert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(8,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endParaRPr lang="ru-RU" sz="2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737797" y="3740163"/>
            <a:ext cx="5055458" cy="31178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8409490" y="3855223"/>
            <a:ext cx="171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Удаление строк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303210" y="4339615"/>
            <a:ext cx="267546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Хороший день"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последнего символа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вырезаем последний символ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text.Remove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вырезаем первые два символа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text.Remove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2);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905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54144" y="1756058"/>
            <a:ext cx="5055458" cy="2480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79504" y="1756058"/>
            <a:ext cx="4541436" cy="2480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3157" y="108463"/>
            <a:ext cx="45414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Операции со строками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94984" y="1847180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Замена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40014" y="1839855"/>
            <a:ext cx="1935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Разделение строк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18265" y="2578518"/>
            <a:ext cx="34129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хороший день"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text.Replace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хороший"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"плохой"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text.Replace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о"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404655" y="2578518"/>
            <a:ext cx="41239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hello.ToLower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hello world!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hello.ToUpper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HELLO WORLD!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18265" y="5524209"/>
            <a:ext cx="868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https://msdn.microsoft.com/ru-ru/library/system.string(v=vs.110).aspx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18265" y="5966363"/>
            <a:ext cx="868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Более подробное описание на </a:t>
            </a:r>
            <a:r>
              <a:rPr lang="en-US" b="1" dirty="0">
                <a:solidFill>
                  <a:srgbClr val="FF0000"/>
                </a:solidFill>
              </a:rPr>
              <a:t>MSDN</a:t>
            </a:r>
            <a:r>
              <a:rPr lang="ru-RU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8048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2804</Words>
  <Application>Microsoft Office PowerPoint</Application>
  <PresentationFormat>Широкий екран</PresentationFormat>
  <Paragraphs>394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18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101</cp:revision>
  <dcterms:created xsi:type="dcterms:W3CDTF">2017-04-09T05:13:59Z</dcterms:created>
  <dcterms:modified xsi:type="dcterms:W3CDTF">2019-03-30T08:38:25Z</dcterms:modified>
</cp:coreProperties>
</file>