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2" autoAdjust="0"/>
    <p:restoredTop sz="94660"/>
  </p:normalViewPr>
  <p:slideViewPr>
    <p:cSldViewPr snapToGrid="0" showGuides="1">
      <p:cViewPr varScale="1">
        <p:scale>
          <a:sx n="66" d="100"/>
          <a:sy n="66" d="100"/>
        </p:scale>
        <p:origin x="2309" y="72"/>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BE5597-5BCE-4604-8896-F8B994F867A6}" type="datetimeFigureOut">
              <a:rPr lang="en-AU" smtClean="0"/>
              <a:t>10/03/2020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D3C137-1CC0-41FD-8D8D-54899CB426D6}" type="slidenum">
              <a:rPr lang="en-AU" smtClean="0"/>
              <a:t>‹#›</a:t>
            </a:fld>
            <a:endParaRPr lang="en-AU"/>
          </a:p>
        </p:txBody>
      </p:sp>
    </p:spTree>
    <p:extLst>
      <p:ext uri="{BB962C8B-B14F-4D97-AF65-F5344CB8AC3E}">
        <p14:creationId xmlns:p14="http://schemas.microsoft.com/office/powerpoint/2010/main" val="337030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E5597-5BCE-4604-8896-F8B994F867A6}" type="datetimeFigureOut">
              <a:rPr lang="en-AU" smtClean="0"/>
              <a:t>10/03/2020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D3C137-1CC0-41FD-8D8D-54899CB426D6}" type="slidenum">
              <a:rPr lang="en-AU" smtClean="0"/>
              <a:t>‹#›</a:t>
            </a:fld>
            <a:endParaRPr lang="en-AU"/>
          </a:p>
        </p:txBody>
      </p:sp>
    </p:spTree>
    <p:extLst>
      <p:ext uri="{BB962C8B-B14F-4D97-AF65-F5344CB8AC3E}">
        <p14:creationId xmlns:p14="http://schemas.microsoft.com/office/powerpoint/2010/main" val="1098186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E5597-5BCE-4604-8896-F8B994F867A6}" type="datetimeFigureOut">
              <a:rPr lang="en-AU" smtClean="0"/>
              <a:t>10/03/2020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D3C137-1CC0-41FD-8D8D-54899CB426D6}" type="slidenum">
              <a:rPr lang="en-AU" smtClean="0"/>
              <a:t>‹#›</a:t>
            </a:fld>
            <a:endParaRPr lang="en-AU"/>
          </a:p>
        </p:txBody>
      </p:sp>
    </p:spTree>
    <p:extLst>
      <p:ext uri="{BB962C8B-B14F-4D97-AF65-F5344CB8AC3E}">
        <p14:creationId xmlns:p14="http://schemas.microsoft.com/office/powerpoint/2010/main" val="1744403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1488" y="527405"/>
            <a:ext cx="5915025" cy="398870"/>
          </a:xfrm>
        </p:spPr>
        <p:txBody>
          <a:bodyPr/>
          <a:lstStyle>
            <a:lvl1pPr>
              <a:defRPr baseline="0"/>
            </a:lvl1pPr>
          </a:lstStyle>
          <a:p>
            <a:r>
              <a:rPr lang="en-US" dirty="0"/>
              <a:t>Week </a:t>
            </a:r>
          </a:p>
        </p:txBody>
      </p:sp>
      <p:sp>
        <p:nvSpPr>
          <p:cNvPr id="3" name="Content Placeholder 2"/>
          <p:cNvSpPr>
            <a:spLocks noGrp="1"/>
          </p:cNvSpPr>
          <p:nvPr>
            <p:ph idx="1" hasCustomPrompt="1"/>
          </p:nvPr>
        </p:nvSpPr>
        <p:spPr>
          <a:xfrm>
            <a:off x="471488" y="3920839"/>
            <a:ext cx="5915025" cy="4771900"/>
          </a:xfrm>
        </p:spPr>
        <p:txBody>
          <a:bodyPr>
            <a:normAutofit/>
          </a:bodyPr>
          <a:lstStyle>
            <a:lvl1pPr>
              <a:defRPr sz="1400"/>
            </a:lvl1pPr>
          </a:lstStyle>
          <a:p>
            <a:pPr lvl="0"/>
            <a:r>
              <a:rPr lang="en-US" dirty="0"/>
              <a:t>Reflection</a:t>
            </a:r>
          </a:p>
        </p:txBody>
      </p:sp>
      <p:sp>
        <p:nvSpPr>
          <p:cNvPr id="6" name="Slide Number Placeholder 5"/>
          <p:cNvSpPr>
            <a:spLocks noGrp="1"/>
          </p:cNvSpPr>
          <p:nvPr>
            <p:ph type="sldNum" sz="quarter" idx="12"/>
          </p:nvPr>
        </p:nvSpPr>
        <p:spPr>
          <a:xfrm>
            <a:off x="4298868" y="9547761"/>
            <a:ext cx="2087645" cy="190005"/>
          </a:xfrm>
        </p:spPr>
        <p:txBody>
          <a:bodyPr/>
          <a:lstStyle/>
          <a:p>
            <a:r>
              <a:rPr lang="en-AU" dirty="0"/>
              <a:t>Week  </a:t>
            </a:r>
            <a:fld id="{46D3C137-1CC0-41FD-8D8D-54899CB426D6}" type="slidenum">
              <a:rPr lang="en-AU" smtClean="0"/>
              <a:pPr/>
              <a:t>‹#›</a:t>
            </a:fld>
            <a:endParaRPr lang="en-AU" dirty="0"/>
          </a:p>
        </p:txBody>
      </p:sp>
      <p:sp>
        <p:nvSpPr>
          <p:cNvPr id="7" name="Picture Placeholder 2"/>
          <p:cNvSpPr>
            <a:spLocks noGrp="1" noChangeAspect="1"/>
          </p:cNvSpPr>
          <p:nvPr>
            <p:ph type="pic" idx="13"/>
          </p:nvPr>
        </p:nvSpPr>
        <p:spPr>
          <a:xfrm>
            <a:off x="471488" y="1104405"/>
            <a:ext cx="5915025" cy="266007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8" name="Content Placeholder 2"/>
          <p:cNvSpPr>
            <a:spLocks noGrp="1"/>
          </p:cNvSpPr>
          <p:nvPr>
            <p:ph idx="14" hasCustomPrompt="1"/>
          </p:nvPr>
        </p:nvSpPr>
        <p:spPr>
          <a:xfrm>
            <a:off x="471487" y="8870867"/>
            <a:ext cx="5915025" cy="520535"/>
          </a:xfrm>
        </p:spPr>
        <p:txBody>
          <a:bodyPr>
            <a:normAutofit/>
          </a:bodyPr>
          <a:lstStyle>
            <a:lvl1pPr>
              <a:defRPr sz="1400"/>
            </a:lvl1pPr>
            <a:lvl2pPr marL="342900" indent="0">
              <a:buNone/>
              <a:defRPr/>
            </a:lvl2pPr>
          </a:lstStyle>
          <a:p>
            <a:pPr lvl="0"/>
            <a:r>
              <a:rPr lang="en-US" dirty="0"/>
              <a:t>Reference</a:t>
            </a:r>
          </a:p>
        </p:txBody>
      </p:sp>
    </p:spTree>
    <p:extLst>
      <p:ext uri="{BB962C8B-B14F-4D97-AF65-F5344CB8AC3E}">
        <p14:creationId xmlns:p14="http://schemas.microsoft.com/office/powerpoint/2010/main" val="376584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BE5597-5BCE-4604-8896-F8B994F867A6}" type="datetimeFigureOut">
              <a:rPr lang="en-AU" smtClean="0"/>
              <a:t>10/03/2020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D3C137-1CC0-41FD-8D8D-54899CB426D6}" type="slidenum">
              <a:rPr lang="en-AU" smtClean="0"/>
              <a:t>‹#›</a:t>
            </a:fld>
            <a:endParaRPr lang="en-AU"/>
          </a:p>
        </p:txBody>
      </p:sp>
    </p:spTree>
    <p:extLst>
      <p:ext uri="{BB962C8B-B14F-4D97-AF65-F5344CB8AC3E}">
        <p14:creationId xmlns:p14="http://schemas.microsoft.com/office/powerpoint/2010/main" val="185970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BE5597-5BCE-4604-8896-F8B994F867A6}" type="datetimeFigureOut">
              <a:rPr lang="en-AU" smtClean="0"/>
              <a:t>10/03/2020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D3C137-1CC0-41FD-8D8D-54899CB426D6}" type="slidenum">
              <a:rPr lang="en-AU" smtClean="0"/>
              <a:t>‹#›</a:t>
            </a:fld>
            <a:endParaRPr lang="en-AU"/>
          </a:p>
        </p:txBody>
      </p:sp>
    </p:spTree>
    <p:extLst>
      <p:ext uri="{BB962C8B-B14F-4D97-AF65-F5344CB8AC3E}">
        <p14:creationId xmlns:p14="http://schemas.microsoft.com/office/powerpoint/2010/main" val="195740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BE5597-5BCE-4604-8896-F8B994F867A6}" type="datetimeFigureOut">
              <a:rPr lang="en-AU" smtClean="0"/>
              <a:t>10/03/2020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6D3C137-1CC0-41FD-8D8D-54899CB426D6}" type="slidenum">
              <a:rPr lang="en-AU" smtClean="0"/>
              <a:t>‹#›</a:t>
            </a:fld>
            <a:endParaRPr lang="en-AU"/>
          </a:p>
        </p:txBody>
      </p:sp>
    </p:spTree>
    <p:extLst>
      <p:ext uri="{BB962C8B-B14F-4D97-AF65-F5344CB8AC3E}">
        <p14:creationId xmlns:p14="http://schemas.microsoft.com/office/powerpoint/2010/main" val="1658427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E5597-5BCE-4604-8896-F8B994F867A6}" type="datetimeFigureOut">
              <a:rPr lang="en-AU" smtClean="0"/>
              <a:t>10/03/2020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6D3C137-1CC0-41FD-8D8D-54899CB426D6}" type="slidenum">
              <a:rPr lang="en-AU" smtClean="0"/>
              <a:t>‹#›</a:t>
            </a:fld>
            <a:endParaRPr lang="en-AU"/>
          </a:p>
        </p:txBody>
      </p:sp>
    </p:spTree>
    <p:extLst>
      <p:ext uri="{BB962C8B-B14F-4D97-AF65-F5344CB8AC3E}">
        <p14:creationId xmlns:p14="http://schemas.microsoft.com/office/powerpoint/2010/main" val="79680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E5597-5BCE-4604-8896-F8B994F867A6}" type="datetimeFigureOut">
              <a:rPr lang="en-AU" smtClean="0"/>
              <a:t>10/03/2020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6D3C137-1CC0-41FD-8D8D-54899CB426D6}" type="slidenum">
              <a:rPr lang="en-AU" smtClean="0"/>
              <a:t>‹#›</a:t>
            </a:fld>
            <a:endParaRPr lang="en-AU"/>
          </a:p>
        </p:txBody>
      </p:sp>
    </p:spTree>
    <p:extLst>
      <p:ext uri="{BB962C8B-B14F-4D97-AF65-F5344CB8AC3E}">
        <p14:creationId xmlns:p14="http://schemas.microsoft.com/office/powerpoint/2010/main" val="1326864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9BE5597-5BCE-4604-8896-F8B994F867A6}" type="datetimeFigureOut">
              <a:rPr lang="en-AU" smtClean="0"/>
              <a:t>10/03/2020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D3C137-1CC0-41FD-8D8D-54899CB426D6}" type="slidenum">
              <a:rPr lang="en-AU" smtClean="0"/>
              <a:t>‹#›</a:t>
            </a:fld>
            <a:endParaRPr lang="en-AU"/>
          </a:p>
        </p:txBody>
      </p:sp>
    </p:spTree>
    <p:extLst>
      <p:ext uri="{BB962C8B-B14F-4D97-AF65-F5344CB8AC3E}">
        <p14:creationId xmlns:p14="http://schemas.microsoft.com/office/powerpoint/2010/main" val="42566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850356" y="1437746"/>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9BE5597-5BCE-4604-8896-F8B994F867A6}" type="datetimeFigureOut">
              <a:rPr lang="en-AU" smtClean="0"/>
              <a:t>10/03/2020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D3C137-1CC0-41FD-8D8D-54899CB426D6}" type="slidenum">
              <a:rPr lang="en-AU" smtClean="0"/>
              <a:t>‹#›</a:t>
            </a:fld>
            <a:endParaRPr lang="en-AU"/>
          </a:p>
        </p:txBody>
      </p:sp>
    </p:spTree>
    <p:extLst>
      <p:ext uri="{BB962C8B-B14F-4D97-AF65-F5344CB8AC3E}">
        <p14:creationId xmlns:p14="http://schemas.microsoft.com/office/powerpoint/2010/main" val="359451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9BE5597-5BCE-4604-8896-F8B994F867A6}" type="datetimeFigureOut">
              <a:rPr lang="en-AU" smtClean="0"/>
              <a:t>10/03/2020</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6D3C137-1CC0-41FD-8D8D-54899CB426D6}" type="slidenum">
              <a:rPr lang="en-AU" smtClean="0"/>
              <a:t>‹#›</a:t>
            </a:fld>
            <a:endParaRPr lang="en-AU"/>
          </a:p>
        </p:txBody>
      </p:sp>
    </p:spTree>
    <p:extLst>
      <p:ext uri="{BB962C8B-B14F-4D97-AF65-F5344CB8AC3E}">
        <p14:creationId xmlns:p14="http://schemas.microsoft.com/office/powerpoint/2010/main" val="1969980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Plant Management </a:t>
            </a:r>
            <a:br>
              <a:rPr lang="en-AU" dirty="0"/>
            </a:br>
            <a:r>
              <a:rPr lang="en-AU" dirty="0"/>
              <a:t>2017</a:t>
            </a:r>
          </a:p>
        </p:txBody>
      </p:sp>
      <p:sp>
        <p:nvSpPr>
          <p:cNvPr id="3" name="Subtitle 2"/>
          <p:cNvSpPr>
            <a:spLocks noGrp="1"/>
          </p:cNvSpPr>
          <p:nvPr>
            <p:ph type="subTitle" idx="1"/>
          </p:nvPr>
        </p:nvSpPr>
        <p:spPr>
          <a:xfrm>
            <a:off x="857250" y="5202944"/>
            <a:ext cx="5143500" cy="520124"/>
          </a:xfrm>
        </p:spPr>
        <p:txBody>
          <a:bodyPr/>
          <a:lstStyle/>
          <a:p>
            <a:r>
              <a:rPr lang="en-AU" dirty="0"/>
              <a:t>Reflective Journal Template</a:t>
            </a:r>
          </a:p>
        </p:txBody>
      </p:sp>
      <p:sp>
        <p:nvSpPr>
          <p:cNvPr id="4" name="TextBox 3">
            <a:extLst>
              <a:ext uri="{FF2B5EF4-FFF2-40B4-BE49-F238E27FC236}">
                <a16:creationId xmlns:a16="http://schemas.microsoft.com/office/drawing/2014/main" id="{5E982912-45D2-4EF9-99B4-7FD581F16D27}"/>
              </a:ext>
            </a:extLst>
          </p:cNvPr>
          <p:cNvSpPr txBox="1"/>
          <p:nvPr/>
        </p:nvSpPr>
        <p:spPr>
          <a:xfrm>
            <a:off x="1345720" y="6185140"/>
            <a:ext cx="4001783" cy="923330"/>
          </a:xfrm>
          <a:prstGeom prst="rect">
            <a:avLst/>
          </a:prstGeom>
          <a:noFill/>
        </p:spPr>
        <p:txBody>
          <a:bodyPr wrap="square" rtlCol="0">
            <a:spAutoFit/>
          </a:bodyPr>
          <a:lstStyle/>
          <a:p>
            <a:r>
              <a:rPr lang="en-US" dirty="0"/>
              <a:t>Procurement And Sales And Marketing</a:t>
            </a:r>
          </a:p>
          <a:p>
            <a:r>
              <a:rPr lang="en-US" dirty="0"/>
              <a:t>Name: Victor Olet</a:t>
            </a:r>
          </a:p>
          <a:p>
            <a:r>
              <a:rPr lang="en-US" dirty="0"/>
              <a:t>Student ID:18109704</a:t>
            </a:r>
            <a:endParaRPr lang="en-AU" dirty="0"/>
          </a:p>
        </p:txBody>
      </p:sp>
    </p:spTree>
    <p:extLst>
      <p:ext uri="{BB962C8B-B14F-4D97-AF65-F5344CB8AC3E}">
        <p14:creationId xmlns:p14="http://schemas.microsoft.com/office/powerpoint/2010/main" val="43927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Procurement Sales And Marketing</a:t>
            </a:r>
            <a:endParaRPr lang="en-AU" dirty="0"/>
          </a:p>
        </p:txBody>
      </p:sp>
      <p:sp>
        <p:nvSpPr>
          <p:cNvPr id="3" name="Content Placeholder 2"/>
          <p:cNvSpPr>
            <a:spLocks noGrp="1"/>
          </p:cNvSpPr>
          <p:nvPr>
            <p:ph idx="1"/>
          </p:nvPr>
        </p:nvSpPr>
        <p:spPr/>
        <p:txBody>
          <a:bodyPr>
            <a:normAutofit/>
          </a:bodyPr>
          <a:lstStyle/>
          <a:p>
            <a:r>
              <a:rPr lang="en-US" dirty="0">
                <a:highlight>
                  <a:srgbClr val="FFFF00"/>
                </a:highlight>
              </a:rPr>
              <a:t>1</a:t>
            </a:r>
            <a:r>
              <a:rPr lang="en-US" baseline="30000" dirty="0">
                <a:highlight>
                  <a:srgbClr val="FFFF00"/>
                </a:highlight>
              </a:rPr>
              <a:t>st</a:t>
            </a:r>
            <a:r>
              <a:rPr lang="en-US" dirty="0">
                <a:highlight>
                  <a:srgbClr val="FFFF00"/>
                </a:highlight>
              </a:rPr>
              <a:t> point </a:t>
            </a:r>
            <a:r>
              <a:rPr lang="en-US" dirty="0"/>
              <a:t>From hearing about Eugenia’s career pathway, I have been challenged to broaden my career expectations as a chemical engineer.</a:t>
            </a:r>
          </a:p>
          <a:p>
            <a:r>
              <a:rPr lang="en-US" dirty="0"/>
              <a:t>I have never thought of being a procurement engineer. Initially, I thought that procurement is not pertinent to chemical engineering, but she went on to explain how chemical engineering is quite necessary when procuring.</a:t>
            </a:r>
          </a:p>
          <a:p>
            <a:r>
              <a:rPr lang="en-US" dirty="0"/>
              <a:t>A particular example, was when she is doing trials for a new chemical, her knowledge of chemical engineering helps her </a:t>
            </a:r>
            <a:r>
              <a:rPr lang="en-US" dirty="0" err="1"/>
              <a:t>analyse</a:t>
            </a:r>
            <a:r>
              <a:rPr lang="en-US" dirty="0"/>
              <a:t> the product in the lab to prove whether it works as well as it was specified, or not. This is more comprehensive  as opposed to just buying chemicals due to the seller’s promotion of the product alone.</a:t>
            </a:r>
          </a:p>
          <a:p>
            <a:r>
              <a:rPr lang="en-US" dirty="0">
                <a:highlight>
                  <a:srgbClr val="FFFF00"/>
                </a:highlight>
              </a:rPr>
              <a:t>2</a:t>
            </a:r>
            <a:r>
              <a:rPr lang="en-US" baseline="30000" dirty="0">
                <a:highlight>
                  <a:srgbClr val="FFFF00"/>
                </a:highlight>
              </a:rPr>
              <a:t>nd</a:t>
            </a:r>
            <a:r>
              <a:rPr lang="en-US" dirty="0">
                <a:highlight>
                  <a:srgbClr val="FFFF00"/>
                </a:highlight>
              </a:rPr>
              <a:t> point</a:t>
            </a:r>
            <a:r>
              <a:rPr lang="en-US" dirty="0"/>
              <a:t> One thing I have stopped doing is being too technical. I have always prided myself on being good in calculations, engineering software and scientific concepts. I have always thought that this is what defines a chemical engineer. But I </a:t>
            </a:r>
            <a:r>
              <a:rPr lang="en-US" dirty="0" err="1"/>
              <a:t>realised</a:t>
            </a:r>
            <a:r>
              <a:rPr lang="en-US" dirty="0"/>
              <a:t> I was only seeing one aspect of this profession, like the men describing the elephant in the figure above. After listening to Eugenia, I have learnt how important it is to blend technical skills with social skills in order to be successful at procuring, and at the workplace in general.</a:t>
            </a:r>
          </a:p>
          <a:p>
            <a:r>
              <a:rPr lang="en-US" dirty="0"/>
              <a:t>Also, I learned from Eugenia that being too technical can limit your career progress, as you can only do technical things. Expanding on non-technical skills might just give me the cutting edge in progressing upwards  in the career ladder.</a:t>
            </a:r>
            <a:endParaRPr lang="en-AU" dirty="0"/>
          </a:p>
        </p:txBody>
      </p:sp>
      <p:pic>
        <p:nvPicPr>
          <p:cNvPr id="7" name="Picture Placeholder 6">
            <a:extLst>
              <a:ext uri="{FF2B5EF4-FFF2-40B4-BE49-F238E27FC236}">
                <a16:creationId xmlns:a16="http://schemas.microsoft.com/office/drawing/2014/main" id="{BE005058-779F-4A3F-A06C-5E500A06A160}"/>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960215" y="926276"/>
            <a:ext cx="5003613" cy="2670940"/>
          </a:xfrm>
        </p:spPr>
      </p:pic>
      <p:sp>
        <p:nvSpPr>
          <p:cNvPr id="5" name="Content Placeholder 4"/>
          <p:cNvSpPr>
            <a:spLocks noGrp="1"/>
          </p:cNvSpPr>
          <p:nvPr>
            <p:ph idx="14"/>
          </p:nvPr>
        </p:nvSpPr>
        <p:spPr>
          <a:xfrm>
            <a:off x="471487" y="8870867"/>
            <a:ext cx="5981071" cy="635442"/>
          </a:xfrm>
        </p:spPr>
        <p:txBody>
          <a:bodyPr>
            <a:normAutofit fontScale="85000" lnSpcReduction="10000"/>
          </a:bodyPr>
          <a:lstStyle/>
          <a:p>
            <a:pPr algn="ctr"/>
            <a:r>
              <a:rPr lang="en-US" dirty="0"/>
              <a:t>Reference</a:t>
            </a:r>
            <a:endParaRPr lang="en-AU" dirty="0"/>
          </a:p>
          <a:p>
            <a:r>
              <a:rPr lang="en-AU" dirty="0" err="1"/>
              <a:t>Firouz</a:t>
            </a:r>
            <a:r>
              <a:rPr lang="en-AU" dirty="0"/>
              <a:t>, Leila, "Knowing the Elephant: Mobbing Way," </a:t>
            </a:r>
            <a:r>
              <a:rPr lang="en-AU" i="1" dirty="0"/>
              <a:t>Red Badger,</a:t>
            </a:r>
            <a:r>
              <a:rPr lang="en-AU" dirty="0"/>
              <a:t>  2015,  https://blog.red-badger.com/blog/2016/03/15/knowing-the-elephant-mobbing-way.</a:t>
            </a:r>
          </a:p>
          <a:p>
            <a:endParaRPr lang="en-AU" i="1" dirty="0"/>
          </a:p>
        </p:txBody>
      </p:sp>
      <p:sp>
        <p:nvSpPr>
          <p:cNvPr id="8" name="TextBox 7">
            <a:extLst>
              <a:ext uri="{FF2B5EF4-FFF2-40B4-BE49-F238E27FC236}">
                <a16:creationId xmlns:a16="http://schemas.microsoft.com/office/drawing/2014/main" id="{85BFDD3C-99AB-4CB6-A343-D2ACBC0D009D}"/>
              </a:ext>
            </a:extLst>
          </p:cNvPr>
          <p:cNvSpPr txBox="1"/>
          <p:nvPr/>
        </p:nvSpPr>
        <p:spPr>
          <a:xfrm>
            <a:off x="471488" y="3620528"/>
            <a:ext cx="6137656" cy="276999"/>
          </a:xfrm>
          <a:prstGeom prst="rect">
            <a:avLst/>
          </a:prstGeom>
          <a:noFill/>
        </p:spPr>
        <p:txBody>
          <a:bodyPr wrap="square" rtlCol="0">
            <a:spAutoFit/>
          </a:bodyPr>
          <a:lstStyle/>
          <a:p>
            <a:r>
              <a:rPr lang="en-US" sz="1200" dirty="0"/>
              <a:t>Importance of wholistic view. What is an elephant? Who is a chemical engineer? (</a:t>
            </a:r>
            <a:r>
              <a:rPr lang="en-US" sz="1200" dirty="0" err="1"/>
              <a:t>Firouz</a:t>
            </a:r>
            <a:r>
              <a:rPr lang="en-US" sz="1200" dirty="0"/>
              <a:t> 2015)</a:t>
            </a:r>
            <a:endParaRPr lang="en-AU" sz="1200" dirty="0"/>
          </a:p>
        </p:txBody>
      </p:sp>
    </p:spTree>
    <p:extLst>
      <p:ext uri="{BB962C8B-B14F-4D97-AF65-F5344CB8AC3E}">
        <p14:creationId xmlns:p14="http://schemas.microsoft.com/office/powerpoint/2010/main" val="2199149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Risk Management</a:t>
            </a:r>
            <a:endParaRPr lang="en-AU" dirty="0"/>
          </a:p>
        </p:txBody>
      </p:sp>
      <p:sp>
        <p:nvSpPr>
          <p:cNvPr id="3" name="Content Placeholder 2"/>
          <p:cNvSpPr>
            <a:spLocks noGrp="1"/>
          </p:cNvSpPr>
          <p:nvPr>
            <p:ph idx="1"/>
          </p:nvPr>
        </p:nvSpPr>
        <p:spPr/>
        <p:txBody>
          <a:bodyPr>
            <a:normAutofit/>
          </a:bodyPr>
          <a:lstStyle/>
          <a:p>
            <a:r>
              <a:rPr lang="en-US" dirty="0">
                <a:highlight>
                  <a:srgbClr val="FFFF00"/>
                </a:highlight>
              </a:rPr>
              <a:t>1</a:t>
            </a:r>
            <a:r>
              <a:rPr lang="en-US" baseline="30000" dirty="0">
                <a:highlight>
                  <a:srgbClr val="FFFF00"/>
                </a:highlight>
              </a:rPr>
              <a:t>st</a:t>
            </a:r>
            <a:r>
              <a:rPr lang="en-US" dirty="0">
                <a:highlight>
                  <a:srgbClr val="FFFF00"/>
                </a:highlight>
              </a:rPr>
              <a:t> point</a:t>
            </a:r>
            <a:r>
              <a:rPr lang="en-US" dirty="0"/>
              <a:t> Michael taught that although having risk is not desired, it is important not to be risk aversive to the point where one cannot make a decision. I have always disagreed with this notion because I have always thought that risk should be eliminated. However, with my thinking , the conclusion of this is that I cannot work on site because risk is always present and accidents happen. Michael’s suggestion ended up changing my mind, as I now see it is unreasonable to eliminate risk completely. I now see it is reasonable to work on site, as long as the risk is ALARP</a:t>
            </a:r>
          </a:p>
          <a:p>
            <a:r>
              <a:rPr lang="en-US" dirty="0">
                <a:highlight>
                  <a:srgbClr val="FFFF00"/>
                </a:highlight>
              </a:rPr>
              <a:t>2</a:t>
            </a:r>
            <a:r>
              <a:rPr lang="en-US" baseline="30000" dirty="0">
                <a:highlight>
                  <a:srgbClr val="FFFF00"/>
                </a:highlight>
              </a:rPr>
              <a:t>nd</a:t>
            </a:r>
            <a:r>
              <a:rPr lang="en-US" dirty="0">
                <a:highlight>
                  <a:srgbClr val="FFFF00"/>
                </a:highlight>
              </a:rPr>
              <a:t> point </a:t>
            </a:r>
            <a:r>
              <a:rPr lang="en-US" dirty="0"/>
              <a:t>Michael’s definition of ALARP also challenged  my perception, because he defined it in terms of financial risk, where fraud was being assessed. He was saying fraud is acceptable as long as it is not big enough to compromise Alcoa’s reputation. I find it hard to accept this, but I understand that in some countries like my home country, bribery is common practice, and so business there are forced to operate with some degree of bribery, even a company like Alcoa’s ( The picture above describes the situation when operating in a foreign country). This definition of ALARP does not sit very well with me unfortunately.</a:t>
            </a:r>
          </a:p>
          <a:p>
            <a:r>
              <a:rPr lang="en-US" dirty="0">
                <a:highlight>
                  <a:srgbClr val="FFFF00"/>
                </a:highlight>
              </a:rPr>
              <a:t>3</a:t>
            </a:r>
            <a:r>
              <a:rPr lang="en-US" baseline="30000" dirty="0">
                <a:highlight>
                  <a:srgbClr val="FFFF00"/>
                </a:highlight>
              </a:rPr>
              <a:t>rd</a:t>
            </a:r>
            <a:r>
              <a:rPr lang="en-US" dirty="0">
                <a:highlight>
                  <a:srgbClr val="FFFF00"/>
                </a:highlight>
              </a:rPr>
              <a:t> point </a:t>
            </a:r>
            <a:r>
              <a:rPr lang="en-US" dirty="0"/>
              <a:t>Michael shared that Alcoa’s risk management is based on Excel, which was a surprise to me. This reinforced the importance of mastering the Office suite software, as they are used in even big companies like Woodside and now Alcoa . I am aiming to be familiar with these software before I graduate in 6 months time.</a:t>
            </a:r>
          </a:p>
          <a:p>
            <a:endParaRPr lang="en-AU" dirty="0"/>
          </a:p>
        </p:txBody>
      </p:sp>
      <p:pic>
        <p:nvPicPr>
          <p:cNvPr id="7" name="Picture Placeholder 6">
            <a:extLst>
              <a:ext uri="{FF2B5EF4-FFF2-40B4-BE49-F238E27FC236}">
                <a16:creationId xmlns:a16="http://schemas.microsoft.com/office/drawing/2014/main" id="{BE005058-779F-4A3F-A06C-5E500A06A160}"/>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1473138" y="929398"/>
            <a:ext cx="3885940" cy="2595808"/>
          </a:xfrm>
        </p:spPr>
      </p:pic>
      <p:sp>
        <p:nvSpPr>
          <p:cNvPr id="5" name="Content Placeholder 4"/>
          <p:cNvSpPr>
            <a:spLocks noGrp="1"/>
          </p:cNvSpPr>
          <p:nvPr>
            <p:ph idx="14"/>
          </p:nvPr>
        </p:nvSpPr>
        <p:spPr>
          <a:xfrm>
            <a:off x="471487" y="8870866"/>
            <a:ext cx="5981071" cy="817144"/>
          </a:xfrm>
        </p:spPr>
        <p:txBody>
          <a:bodyPr>
            <a:normAutofit fontScale="92500"/>
          </a:bodyPr>
          <a:lstStyle/>
          <a:p>
            <a:pPr algn="ctr"/>
            <a:r>
              <a:rPr lang="en-US" sz="1000" dirty="0"/>
              <a:t>Reference</a:t>
            </a:r>
            <a:endParaRPr lang="en-AU" sz="1000" dirty="0"/>
          </a:p>
          <a:p>
            <a:pPr marL="0" indent="0">
              <a:buNone/>
            </a:pPr>
            <a:r>
              <a:rPr lang="en-AU" dirty="0" err="1"/>
              <a:t>LanguageTies</a:t>
            </a:r>
            <a:r>
              <a:rPr lang="en-AU" dirty="0"/>
              <a:t>. When in Rome, Do as the Romans Do. </a:t>
            </a:r>
          </a:p>
          <a:p>
            <a:pPr marL="0" indent="0">
              <a:buNone/>
            </a:pPr>
            <a:r>
              <a:rPr lang="en-AU" dirty="0"/>
              <a:t> https://www.languageties.com/en/dictionary/when-in-rome-do-as-the-romans-do.</a:t>
            </a:r>
          </a:p>
          <a:p>
            <a:endParaRPr lang="en-AU" sz="600" i="1" dirty="0"/>
          </a:p>
        </p:txBody>
      </p:sp>
      <p:sp>
        <p:nvSpPr>
          <p:cNvPr id="8" name="TextBox 7">
            <a:extLst>
              <a:ext uri="{FF2B5EF4-FFF2-40B4-BE49-F238E27FC236}">
                <a16:creationId xmlns:a16="http://schemas.microsoft.com/office/drawing/2014/main" id="{85BFDD3C-99AB-4CB6-A343-D2ACBC0D009D}"/>
              </a:ext>
            </a:extLst>
          </p:cNvPr>
          <p:cNvSpPr txBox="1"/>
          <p:nvPr/>
        </p:nvSpPr>
        <p:spPr>
          <a:xfrm>
            <a:off x="471487" y="3525206"/>
            <a:ext cx="6195530" cy="461665"/>
          </a:xfrm>
          <a:prstGeom prst="rect">
            <a:avLst/>
          </a:prstGeom>
          <a:noFill/>
        </p:spPr>
        <p:txBody>
          <a:bodyPr wrap="square" rtlCol="0">
            <a:spAutoFit/>
          </a:bodyPr>
          <a:lstStyle/>
          <a:p>
            <a:r>
              <a:rPr lang="en-US" sz="1200" dirty="0"/>
              <a:t>If you’re in an area operating with different principles, it is easiest to operate with their principles. (</a:t>
            </a:r>
            <a:r>
              <a:rPr lang="en-US" sz="1200" dirty="0" err="1"/>
              <a:t>LanguageTies</a:t>
            </a:r>
            <a:r>
              <a:rPr lang="en-US" sz="1200" dirty="0"/>
              <a:t>)</a:t>
            </a:r>
            <a:endParaRPr lang="en-AU" sz="1200" dirty="0"/>
          </a:p>
        </p:txBody>
      </p:sp>
    </p:spTree>
    <p:extLst>
      <p:ext uri="{BB962C8B-B14F-4D97-AF65-F5344CB8AC3E}">
        <p14:creationId xmlns:p14="http://schemas.microsoft.com/office/powerpoint/2010/main" val="252715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Management</a:t>
            </a:r>
            <a:endParaRPr lang="en-AU" dirty="0"/>
          </a:p>
        </p:txBody>
      </p:sp>
      <p:sp>
        <p:nvSpPr>
          <p:cNvPr id="3" name="Content Placeholder 2"/>
          <p:cNvSpPr>
            <a:spLocks noGrp="1"/>
          </p:cNvSpPr>
          <p:nvPr>
            <p:ph idx="1"/>
          </p:nvPr>
        </p:nvSpPr>
        <p:spPr/>
        <p:txBody>
          <a:bodyPr>
            <a:normAutofit fontScale="92500" lnSpcReduction="10000"/>
          </a:bodyPr>
          <a:lstStyle/>
          <a:p>
            <a:pPr lvl="0"/>
            <a:r>
              <a:rPr lang="en-AU" dirty="0">
                <a:highlight>
                  <a:srgbClr val="FFFF00"/>
                </a:highlight>
              </a:rPr>
              <a:t>1</a:t>
            </a:r>
            <a:r>
              <a:rPr lang="en-AU" baseline="30000" dirty="0">
                <a:highlight>
                  <a:srgbClr val="FFFF00"/>
                </a:highlight>
              </a:rPr>
              <a:t>st</a:t>
            </a:r>
            <a:r>
              <a:rPr lang="en-AU" dirty="0">
                <a:highlight>
                  <a:srgbClr val="FFFF00"/>
                </a:highlight>
              </a:rPr>
              <a:t> point </a:t>
            </a:r>
            <a:r>
              <a:rPr lang="en-AU" dirty="0"/>
              <a:t>A point that Mr Venkatesh </a:t>
            </a:r>
            <a:r>
              <a:rPr lang="en-AU" dirty="0" err="1"/>
              <a:t>Iyer</a:t>
            </a:r>
            <a:r>
              <a:rPr lang="en-AU" dirty="0"/>
              <a:t> mentioned is that Project management is analogous to planning events in our own personal lives. I have been to project management workshops before, and I have struggled to get something from the classes because the ideas are quite unrelatable. </a:t>
            </a:r>
          </a:p>
          <a:p>
            <a:pPr lvl="0"/>
            <a:r>
              <a:rPr lang="en-AU" dirty="0"/>
              <a:t>Mr Venkatesh’s illustration of planning for a friend’s birthday party made me understand how a project manager ought to prioritise activities. “Planning which mode of transport to use to get to the party is not as important as having the venue first”, He said. Whichever mode of transport used, you’ll still get there. But without securing the venue quite early, you may miss your objective of having the birthday party.</a:t>
            </a:r>
          </a:p>
          <a:p>
            <a:pPr lvl="0"/>
            <a:r>
              <a:rPr lang="en-AU" dirty="0"/>
              <a:t>This point made me realise some of the things I do wrong as president of one of the Curtin engineering clubs. When planning for an event, I tend to try solving every concern that’s raised, where what I should really do is prioritise them, and address the most important first. It ends up that the event day comes before we’ve fully planned out everything, as we spent a big amount of time on trivial things. This is something I’m going to improve on.</a:t>
            </a:r>
          </a:p>
          <a:p>
            <a:pPr lvl="0"/>
            <a:r>
              <a:rPr lang="en-AU" dirty="0">
                <a:highlight>
                  <a:srgbClr val="FFFF00"/>
                </a:highlight>
              </a:rPr>
              <a:t>2</a:t>
            </a:r>
            <a:r>
              <a:rPr lang="en-AU" baseline="30000" dirty="0">
                <a:highlight>
                  <a:srgbClr val="FFFF00"/>
                </a:highlight>
              </a:rPr>
              <a:t>nd</a:t>
            </a:r>
            <a:r>
              <a:rPr lang="en-AU" dirty="0">
                <a:highlight>
                  <a:srgbClr val="FFFF00"/>
                </a:highlight>
              </a:rPr>
              <a:t> point</a:t>
            </a:r>
            <a:r>
              <a:rPr lang="en-AU" dirty="0"/>
              <a:t> Another key point that I got from Mr Venkatesh </a:t>
            </a:r>
            <a:r>
              <a:rPr lang="en-AU" dirty="0" err="1"/>
              <a:t>Iyer</a:t>
            </a:r>
            <a:r>
              <a:rPr lang="en-AU" dirty="0"/>
              <a:t> is the need to stay focused on the objective. One of the things I struggle with being in a leadership position is disagreeing with people and rejecting an idea. I fear that the person may take it personally and their reaction would be unpredictable.</a:t>
            </a:r>
          </a:p>
          <a:p>
            <a:r>
              <a:rPr lang="en-AU" dirty="0"/>
              <a:t>But I have learnt that the objective gives a basis for accepting or rejecting an idea. The reason to reject is which idea is most focused on attaining the objective, and hence it is not my own opinion. I would try being sensitive when saying it, but if it is not aligned with the objective, then that option can no longer be considered. As the picture above illustrates, you cannot focus on the objective and also accepting everyone’s opinion, otherwise, you would end up meeting neither of the two.</a:t>
            </a:r>
          </a:p>
        </p:txBody>
      </p:sp>
      <p:sp>
        <p:nvSpPr>
          <p:cNvPr id="4" name="Picture Placeholder 3"/>
          <p:cNvSpPr>
            <a:spLocks noGrp="1"/>
          </p:cNvSpPr>
          <p:nvPr>
            <p:ph type="pic" idx="13"/>
          </p:nvPr>
        </p:nvSpPr>
        <p:spPr/>
      </p:sp>
      <p:sp>
        <p:nvSpPr>
          <p:cNvPr id="5" name="Content Placeholder 4"/>
          <p:cNvSpPr>
            <a:spLocks noGrp="1"/>
          </p:cNvSpPr>
          <p:nvPr>
            <p:ph idx="14"/>
          </p:nvPr>
        </p:nvSpPr>
        <p:spPr/>
        <p:txBody>
          <a:bodyPr>
            <a:normAutofit fontScale="70000" lnSpcReduction="20000"/>
          </a:bodyPr>
          <a:lstStyle/>
          <a:p>
            <a:pPr algn="ctr"/>
            <a:r>
              <a:rPr lang="en-US" dirty="0"/>
              <a:t>References</a:t>
            </a:r>
            <a:endParaRPr lang="en-AU" dirty="0"/>
          </a:p>
          <a:p>
            <a:r>
              <a:rPr lang="en-AU" dirty="0"/>
              <a:t>Thomas, Steven. 2012. Focus – “If You Chase Two Rabbits, You Will Not Catch Either One”.  http://itsadeliverything.com/focus-if-you-chase-two-rabbits-you-will-not-catch-either-one.</a:t>
            </a:r>
          </a:p>
          <a:p>
            <a:endParaRPr lang="en-AU" dirty="0"/>
          </a:p>
        </p:txBody>
      </p:sp>
      <p:pic>
        <p:nvPicPr>
          <p:cNvPr id="6" name="Picture 5" descr="http://itsadeliverything.com/wordpress/images/If-you-chase-two-rabbits.jpg">
            <a:extLst>
              <a:ext uri="{FF2B5EF4-FFF2-40B4-BE49-F238E27FC236}">
                <a16:creationId xmlns:a16="http://schemas.microsoft.com/office/drawing/2014/main" id="{7B227173-F106-460C-B2E3-6DB96697544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486" y="1104404"/>
            <a:ext cx="5915026" cy="2311656"/>
          </a:xfrm>
          <a:prstGeom prst="rect">
            <a:avLst/>
          </a:prstGeom>
          <a:noFill/>
          <a:ln>
            <a:noFill/>
          </a:ln>
        </p:spPr>
      </p:pic>
      <p:sp>
        <p:nvSpPr>
          <p:cNvPr id="7" name="TextBox 6">
            <a:extLst>
              <a:ext uri="{FF2B5EF4-FFF2-40B4-BE49-F238E27FC236}">
                <a16:creationId xmlns:a16="http://schemas.microsoft.com/office/drawing/2014/main" id="{E7B11ABD-4B37-4F9C-AA89-9DE79302EDE8}"/>
              </a:ext>
            </a:extLst>
          </p:cNvPr>
          <p:cNvSpPr txBox="1"/>
          <p:nvPr/>
        </p:nvSpPr>
        <p:spPr>
          <a:xfrm>
            <a:off x="605862" y="3486830"/>
            <a:ext cx="5253487" cy="276999"/>
          </a:xfrm>
          <a:prstGeom prst="rect">
            <a:avLst/>
          </a:prstGeom>
          <a:noFill/>
        </p:spPr>
        <p:txBody>
          <a:bodyPr wrap="square" rtlCol="0">
            <a:spAutoFit/>
          </a:bodyPr>
          <a:lstStyle/>
          <a:p>
            <a:r>
              <a:rPr lang="en-US" sz="1200" dirty="0"/>
              <a:t>Russian proverb (Thomas 2012)</a:t>
            </a:r>
            <a:endParaRPr lang="en-AU" sz="1200" dirty="0"/>
          </a:p>
        </p:txBody>
      </p:sp>
    </p:spTree>
    <p:extLst>
      <p:ext uri="{BB962C8B-B14F-4D97-AF65-F5344CB8AC3E}">
        <p14:creationId xmlns:p14="http://schemas.microsoft.com/office/powerpoint/2010/main" val="39699634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9284</TotalTime>
  <Words>1103</Words>
  <Application>Microsoft Office PowerPoint</Application>
  <PresentationFormat>A4 Paper (210x297 mm)</PresentationFormat>
  <Paragraphs>31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Plant Management  2017</vt:lpstr>
      <vt:lpstr>Procurement Sales And Marketing</vt:lpstr>
      <vt:lpstr>Risk Management</vt:lpstr>
      <vt:lpstr>Project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Management  2017</dc:title>
  <dc:creator>Mayne, Jeffrey R</dc:creator>
  <cp:lastModifiedBy>Victor Olet</cp:lastModifiedBy>
  <cp:revision>27</cp:revision>
  <dcterms:created xsi:type="dcterms:W3CDTF">2017-07-17T01:27:02Z</dcterms:created>
  <dcterms:modified xsi:type="dcterms:W3CDTF">2020-03-10T14:53:35Z</dcterms:modified>
</cp:coreProperties>
</file>