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8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2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0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3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406B6-5F8F-422C-A0B6-EB77CD8D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8229600" cy="146304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superfashion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ru-RU" dirty="0"/>
              <a:t>Итерация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D8006-A165-41C1-977C-0864C4750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0916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68C64-3C9F-4EBC-93C4-7BEA3EC4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«Заказ»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5CCE4-5322-4081-A5B0-FB1FBD32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97" y="2799675"/>
            <a:ext cx="3251312" cy="313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A0849-C8CA-44F5-99DD-479B736D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0" y="2084832"/>
            <a:ext cx="4038095" cy="43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EB16E79-682B-4D1F-9472-71C527B1AE86}"/>
              </a:ext>
            </a:extLst>
          </p:cNvPr>
          <p:cNvCxnSpPr/>
          <p:nvPr/>
        </p:nvCxnSpPr>
        <p:spPr>
          <a:xfrm>
            <a:off x="5536734" y="4071877"/>
            <a:ext cx="1526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1499-1211-4BD8-ABC9-DCD5CC9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4457"/>
            <a:ext cx="9720072" cy="1162043"/>
          </a:xfrm>
        </p:spPr>
        <p:txBody>
          <a:bodyPr>
            <a:normAutofit/>
          </a:bodyPr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11D96C0-9DEF-4B11-9E75-84EA853E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81804"/>
            <a:ext cx="6282683" cy="472815"/>
          </a:xfrm>
        </p:spPr>
        <p:txBody>
          <a:bodyPr>
            <a:normAutofit/>
          </a:bodyPr>
          <a:lstStyle/>
          <a:p>
            <a:r>
              <a:rPr lang="ru-RU" dirty="0"/>
              <a:t>Получение информации о всех пользователях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F78AB3-6C81-45CA-9278-C2370C30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51966"/>
            <a:ext cx="10389441" cy="52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8DB11F-4BCE-4040-AB4D-B9934AEA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342289"/>
            <a:ext cx="10389441" cy="2209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4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1499-1211-4BD8-ABC9-DCD5CC9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4457"/>
            <a:ext cx="9720072" cy="1162043"/>
          </a:xfrm>
        </p:spPr>
        <p:txBody>
          <a:bodyPr>
            <a:normAutofit/>
          </a:bodyPr>
          <a:lstStyle/>
          <a:p>
            <a:r>
              <a:rPr lang="ru-RU" dirty="0"/>
              <a:t>Запросы к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06705-0295-461F-BAA0-08584DF0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67004"/>
            <a:ext cx="7133343" cy="472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0CDDA-497B-4C15-B26A-C8E7157A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651966"/>
            <a:ext cx="5312920" cy="4083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11D96C0-9DEF-4B11-9E75-84EA853E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81804"/>
            <a:ext cx="5332603" cy="472815"/>
          </a:xfrm>
        </p:spPr>
        <p:txBody>
          <a:bodyPr/>
          <a:lstStyle/>
          <a:p>
            <a:r>
              <a:rPr lang="ru-RU" dirty="0"/>
              <a:t>Получение информации о всех товарах</a:t>
            </a:r>
          </a:p>
        </p:txBody>
      </p:sp>
    </p:spTree>
    <p:extLst>
      <p:ext uri="{BB962C8B-B14F-4D97-AF65-F5344CB8AC3E}">
        <p14:creationId xmlns:p14="http://schemas.microsoft.com/office/powerpoint/2010/main" val="385304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CE0657-27D4-4180-8AA8-54C49410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9" y="2674612"/>
            <a:ext cx="8533333" cy="11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1499-1211-4BD8-ABC9-DCD5CC9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4457"/>
            <a:ext cx="9720072" cy="1162043"/>
          </a:xfrm>
        </p:spPr>
        <p:txBody>
          <a:bodyPr>
            <a:normAutofit/>
          </a:bodyPr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11D96C0-9DEF-4B11-9E75-84EA853E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12569"/>
            <a:ext cx="7910147" cy="84127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Получение информации о заказах</a:t>
            </a:r>
          </a:p>
          <a:p>
            <a:r>
              <a:rPr lang="ru-RU" dirty="0"/>
              <a:t>(информация о покупателе, название товара, количество, цена, сумма)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DDB684-808C-4947-A01A-ED2CF467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5" y="3961954"/>
            <a:ext cx="11392250" cy="164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3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CE28-0F72-4600-9A53-7CFB6B5C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СУБД </a:t>
            </a:r>
            <a:r>
              <a:rPr lang="en-US" dirty="0">
                <a:latin typeface="+mn-lt"/>
              </a:rPr>
              <a:t>PostgreSQL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727AE-DE53-4857-B620-4F289CFF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341303"/>
          </a:xfrm>
        </p:spPr>
        <p:txBody>
          <a:bodyPr>
            <a:noAutofit/>
          </a:bodyPr>
          <a:lstStyle/>
          <a:p>
            <a:pPr lvl="1"/>
            <a:r>
              <a:rPr lang="ru-RU" sz="1400" dirty="0"/>
              <a:t>Бесплатная</a:t>
            </a:r>
          </a:p>
          <a:p>
            <a:pPr marL="128016" lvl="1" indent="0">
              <a:buNone/>
            </a:pPr>
            <a:endParaRPr lang="ru-RU" sz="1400" dirty="0"/>
          </a:p>
          <a:p>
            <a:pPr lvl="1"/>
            <a:r>
              <a:rPr lang="ru-RU" sz="1400" dirty="0"/>
              <a:t>Производительная</a:t>
            </a:r>
          </a:p>
          <a:p>
            <a:pPr lvl="2"/>
            <a:r>
              <a:rPr lang="ru-RU" sz="1200" dirty="0"/>
              <a:t>Оптимизация запросов с помощью планировщика запросов</a:t>
            </a:r>
          </a:p>
          <a:p>
            <a:pPr lvl="2"/>
            <a:r>
              <a:rPr lang="ru-RU" sz="1200" dirty="0"/>
              <a:t>Поддержка параллельных операций: индексация, сканирование, агрегация</a:t>
            </a:r>
          </a:p>
          <a:p>
            <a:pPr lvl="2"/>
            <a:r>
              <a:rPr lang="ru-RU" sz="1200" dirty="0"/>
              <a:t>Механизмы работы с большими объёмами данных, такие как табличные </a:t>
            </a:r>
            <a:r>
              <a:rPr lang="ru-RU" sz="1200" dirty="0" err="1"/>
              <a:t>партиции</a:t>
            </a:r>
            <a:endParaRPr lang="ru-RU" sz="1200" dirty="0"/>
          </a:p>
          <a:p>
            <a:pPr marL="128016" lvl="1" indent="0">
              <a:buNone/>
            </a:pPr>
            <a:endParaRPr lang="ru-RU" sz="1400" dirty="0"/>
          </a:p>
          <a:p>
            <a:pPr lvl="1"/>
            <a:r>
              <a:rPr lang="ru-RU" sz="1400" dirty="0"/>
              <a:t>Кроссплатформенная</a:t>
            </a:r>
          </a:p>
          <a:p>
            <a:pPr lvl="2"/>
            <a:r>
              <a:rPr lang="ru-RU" sz="1200" dirty="0"/>
              <a:t>Работает на </a:t>
            </a:r>
            <a:r>
              <a:rPr lang="en-US" sz="1200" dirty="0"/>
              <a:t>Windows, Linux, macOS</a:t>
            </a:r>
          </a:p>
          <a:p>
            <a:pPr marL="310896" lvl="2" indent="0">
              <a:buNone/>
            </a:pPr>
            <a:endParaRPr lang="ru-RU" dirty="0"/>
          </a:p>
          <a:p>
            <a:pPr lvl="1"/>
            <a:r>
              <a:rPr lang="ru-RU" sz="1400" dirty="0"/>
              <a:t>Масштабируемая</a:t>
            </a:r>
            <a:r>
              <a:rPr lang="en-US" sz="1400" dirty="0"/>
              <a:t> </a:t>
            </a:r>
          </a:p>
          <a:p>
            <a:pPr lvl="2"/>
            <a:r>
              <a:rPr lang="ru-RU" sz="1200" dirty="0"/>
              <a:t>Подходит как для маленьких приложений, так и для миллионов транзакций в секунду</a:t>
            </a:r>
            <a:endParaRPr lang="en-US" sz="1200" dirty="0"/>
          </a:p>
          <a:p>
            <a:pPr marL="310896" lvl="2" indent="0">
              <a:buNone/>
            </a:pPr>
            <a:endParaRPr lang="ru-RU" dirty="0"/>
          </a:p>
          <a:p>
            <a:pPr lvl="1"/>
            <a:r>
              <a:rPr lang="ru-RU" sz="1400" dirty="0"/>
              <a:t>Расширяемая (функции на </a:t>
            </a:r>
            <a:r>
              <a:rPr lang="en-US" sz="1400" dirty="0"/>
              <a:t>Python, Java, C, …)</a:t>
            </a:r>
          </a:p>
          <a:p>
            <a:pPr lvl="2"/>
            <a:r>
              <a:rPr lang="ru-RU" sz="1200" dirty="0"/>
              <a:t>Собственные функции на разных языках – </a:t>
            </a:r>
            <a:r>
              <a:rPr lang="en-US" sz="1200" dirty="0"/>
              <a:t>Python, Java, C</a:t>
            </a:r>
          </a:p>
          <a:p>
            <a:pPr lvl="2"/>
            <a:r>
              <a:rPr lang="ru-RU" sz="1200" dirty="0"/>
              <a:t>Возможность добавления собственных типов данных, индексов и операторов</a:t>
            </a:r>
          </a:p>
        </p:txBody>
      </p:sp>
      <p:pic>
        <p:nvPicPr>
          <p:cNvPr id="1026" name="Picture 2" descr="PostgreSQL — Википедия">
            <a:extLst>
              <a:ext uri="{FF2B5EF4-FFF2-40B4-BE49-F238E27FC236}">
                <a16:creationId xmlns:a16="http://schemas.microsoft.com/office/drawing/2014/main" id="{585A2477-A32C-4C9B-9296-1893135E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98" y="1335024"/>
            <a:ext cx="4621917" cy="47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A6437-922E-4EDA-BA51-8162277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3405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Диаграмма классов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0868FD-7B0F-42EE-A4E4-5ACD858A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1560352"/>
            <a:ext cx="11495727" cy="51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7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2340A-5DD9-4400-A123-495C6EC9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</a:rPr>
              <a:t>Что такое </a:t>
            </a:r>
            <a:r>
              <a:rPr lang="en-US" sz="4000" dirty="0">
                <a:latin typeface="+mn-lt"/>
              </a:rPr>
              <a:t>ORM </a:t>
            </a:r>
            <a:r>
              <a:rPr lang="ru-RU" sz="4000" dirty="0">
                <a:latin typeface="+mn-lt"/>
              </a:rPr>
              <a:t>и как оно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CE799-19C0-424C-8D65-7446C48C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ORM (Object-Relational Mapping</a:t>
            </a:r>
            <a:r>
              <a:rPr lang="en-US" b="1" dirty="0"/>
              <a:t>)</a:t>
            </a:r>
            <a:r>
              <a:rPr lang="en-US" dirty="0"/>
              <a:t> – </a:t>
            </a:r>
            <a:r>
              <a:rPr lang="ru-RU" dirty="0"/>
              <a:t>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программе, использующей </a:t>
            </a:r>
            <a:r>
              <a:rPr lang="en-US" dirty="0"/>
              <a:t>ORM</a:t>
            </a:r>
            <a:r>
              <a:rPr lang="ru-RU" dirty="0"/>
              <a:t>, класс – это таблица, а поле класса – это колонка в этой таблице.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 ORM – </a:t>
            </a:r>
            <a:r>
              <a:rPr lang="ru-RU" dirty="0"/>
              <a:t>избавиться от необходимости написания </a:t>
            </a:r>
            <a:r>
              <a:rPr lang="en-US" dirty="0"/>
              <a:t>SQL-</a:t>
            </a:r>
            <a:r>
              <a:rPr lang="ru-RU" dirty="0"/>
              <a:t>кода для взаимодействия с БД.</a:t>
            </a:r>
          </a:p>
        </p:txBody>
      </p:sp>
    </p:spTree>
    <p:extLst>
      <p:ext uri="{BB962C8B-B14F-4D97-AF65-F5344CB8AC3E}">
        <p14:creationId xmlns:p14="http://schemas.microsoft.com/office/powerpoint/2010/main" val="2993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A4FE7C8-9B21-4C34-85F0-8284EA5425A7}"/>
              </a:ext>
            </a:extLst>
          </p:cNvPr>
          <p:cNvCxnSpPr>
            <a:cxnSpLocks/>
          </p:cNvCxnSpPr>
          <p:nvPr/>
        </p:nvCxnSpPr>
        <p:spPr>
          <a:xfrm>
            <a:off x="4471332" y="3431097"/>
            <a:ext cx="37498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8C8C4B-3A4D-4F6D-819C-D29087472651}"/>
              </a:ext>
            </a:extLst>
          </p:cNvPr>
          <p:cNvSpPr txBox="1"/>
          <p:nvPr/>
        </p:nvSpPr>
        <p:spPr>
          <a:xfrm>
            <a:off x="1835877" y="74297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Java </a:t>
            </a:r>
            <a:r>
              <a:rPr lang="ru-RU" b="1" dirty="0">
                <a:latin typeface="Bahnschrift" panose="020B0502040204020203" pitchFamily="34" charset="0"/>
              </a:rPr>
              <a:t>приложение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19AE8-6C8D-4336-BB4F-52493A71B769}"/>
              </a:ext>
            </a:extLst>
          </p:cNvPr>
          <p:cNvSpPr txBox="1"/>
          <p:nvPr/>
        </p:nvSpPr>
        <p:spPr>
          <a:xfrm>
            <a:off x="9121119" y="76139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Bahnschrift" panose="020B0502040204020203" pitchFamily="34" charset="0"/>
              </a:rPr>
              <a:t>База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9BE2C0-D751-4A52-BC14-FB19110D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84" y="1390883"/>
            <a:ext cx="2771429" cy="4428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Java&quot; Icon - Download for free – Iconduck">
            <a:extLst>
              <a:ext uri="{FF2B5EF4-FFF2-40B4-BE49-F238E27FC236}">
                <a16:creationId xmlns:a16="http://schemas.microsoft.com/office/drawing/2014/main" id="{580A9B54-FDC4-42A3-8F92-0A66A87D2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61" y="545285"/>
            <a:ext cx="390055" cy="5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stgreSQL&quot; Icon - Download for free – Iconduck">
            <a:extLst>
              <a:ext uri="{FF2B5EF4-FFF2-40B4-BE49-F238E27FC236}">
                <a16:creationId xmlns:a16="http://schemas.microsoft.com/office/drawing/2014/main" id="{F1FD1DEC-7C70-4B48-88E6-9176DA5A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6" y="742971"/>
            <a:ext cx="394048" cy="40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5C8D25-BCFB-41DC-947A-CEBF3976F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906" y="1447601"/>
            <a:ext cx="1969311" cy="3271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321CD-9EAC-4EC1-B9C5-EAB58D94831E}"/>
              </a:ext>
            </a:extLst>
          </p:cNvPr>
          <p:cNvSpPr txBox="1"/>
          <p:nvPr/>
        </p:nvSpPr>
        <p:spPr>
          <a:xfrm>
            <a:off x="4923886" y="3016263"/>
            <a:ext cx="29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" panose="020B0502040204020203" pitchFamily="34" charset="0"/>
              </a:rPr>
              <a:t>ORM (Object-Relational Mapping)</a:t>
            </a:r>
            <a:endParaRPr lang="ru-RU" sz="1400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C772F-0CE4-4A6E-BA8B-F907129BE170}"/>
              </a:ext>
            </a:extLst>
          </p:cNvPr>
          <p:cNvSpPr txBox="1"/>
          <p:nvPr/>
        </p:nvSpPr>
        <p:spPr>
          <a:xfrm>
            <a:off x="4977948" y="3538155"/>
            <a:ext cx="2736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Bahnschrift Light" panose="020B0502040204020203" pitchFamily="34" charset="0"/>
              </a:rPr>
              <a:t>Автоматическое 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5140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F1ADA-2B36-4C4E-9D4B-C2108B0C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b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JPA</a:t>
            </a:r>
            <a:endParaRPr lang="ru-RU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Spring Framework: Core Spring | Pluralsight">
            <a:extLst>
              <a:ext uri="{FF2B5EF4-FFF2-40B4-BE49-F238E27FC236}">
                <a16:creationId xmlns:a16="http://schemas.microsoft.com/office/drawing/2014/main" id="{C78A86F9-44BD-4DA9-A29C-927982E5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31" y="529993"/>
            <a:ext cx="1499616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C21DD05D-3C41-49D0-8A64-5B712C79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6003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/>
              <a:t>Spring</a:t>
            </a:r>
            <a:r>
              <a:rPr lang="ru-RU" sz="1800" b="1" dirty="0"/>
              <a:t> </a:t>
            </a:r>
            <a:r>
              <a:rPr lang="ru-RU" sz="1800" b="1" dirty="0" err="1"/>
              <a:t>Data</a:t>
            </a:r>
            <a:r>
              <a:rPr lang="ru-RU" sz="1800" b="1" dirty="0"/>
              <a:t> JPA </a:t>
            </a:r>
            <a:r>
              <a:rPr lang="ru-RU" sz="1800" dirty="0"/>
              <a:t>— это часть </a:t>
            </a:r>
            <a:r>
              <a:rPr lang="ru-RU" sz="1800" dirty="0" err="1"/>
              <a:t>Spring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, которая упрощает работу с базами данных. </a:t>
            </a:r>
            <a:br>
              <a:rPr lang="ru-RU" sz="1800" dirty="0"/>
            </a:br>
            <a:r>
              <a:rPr lang="ru-RU" sz="1800" dirty="0"/>
              <a:t>Она предоставляет удобные инструменты для взаимодействия с базой, позволяя разработчикам писать меньше кода для выполнения операций вроде сохранения, чтения, обновления и удаления данных.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В нашем боте мы создали классы, каждый из которых представляет свою таблицу (кроме перечислений</a:t>
            </a:r>
            <a:r>
              <a:rPr lang="en-US" sz="1800" dirty="0"/>
              <a:t> </a:t>
            </a:r>
            <a:r>
              <a:rPr lang="en-US" sz="1800" dirty="0" err="1"/>
              <a:t>enum</a:t>
            </a:r>
            <a:r>
              <a:rPr lang="en-US" sz="1800" dirty="0"/>
              <a:t>).</a:t>
            </a:r>
            <a:r>
              <a:rPr lang="ru-RU" sz="1800" dirty="0"/>
              <a:t> После запуска программы, классы автоматически конвертируются в таблицы в привязанной базе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DEEEC0-CC94-4B32-BD15-33C6C063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297"/>
            <a:ext cx="5938275" cy="6183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52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9AE6B-B597-47BD-B2E7-9540520E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сущность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B491F-97F2-4AF0-A98F-62BD7091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86000"/>
            <a:ext cx="5332603" cy="4023360"/>
          </a:xfrm>
        </p:spPr>
        <p:txBody>
          <a:bodyPr/>
          <a:lstStyle/>
          <a:p>
            <a:r>
              <a:rPr lang="ru-RU" dirty="0"/>
              <a:t>Базовая сущность используется для</a:t>
            </a:r>
            <a:br>
              <a:rPr lang="ru-RU" dirty="0"/>
            </a:br>
            <a:r>
              <a:rPr lang="ru-RU" dirty="0"/>
              <a:t>«встраивания» присущих всем классам</a:t>
            </a:r>
            <a:br>
              <a:rPr lang="ru-RU" dirty="0"/>
            </a:br>
            <a:r>
              <a:rPr lang="ru-RU" dirty="0"/>
              <a:t>колонок (полей) внутрь других классов.</a:t>
            </a:r>
          </a:p>
          <a:p>
            <a:endParaRPr lang="ru-RU" dirty="0"/>
          </a:p>
          <a:p>
            <a:r>
              <a:rPr lang="en-US" dirty="0"/>
              <a:t>Spring </a:t>
            </a:r>
            <a:r>
              <a:rPr lang="ru-RU" dirty="0"/>
              <a:t>понимает, что для этого класса не нужно создавать отдельную таблицу благодаря аннотации </a:t>
            </a:r>
            <a:r>
              <a:rPr lang="en-US" dirty="0">
                <a:solidFill>
                  <a:schemeClr val="accent2"/>
                </a:solidFill>
              </a:rPr>
              <a:t>@</a:t>
            </a:r>
            <a:r>
              <a:rPr lang="en-US" dirty="0" err="1">
                <a:solidFill>
                  <a:schemeClr val="accent2"/>
                </a:solidFill>
              </a:rPr>
              <a:t>MappedSuperclass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02D6D-3949-4BBE-83EF-802030D1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40" y="1979802"/>
            <a:ext cx="5185265" cy="4472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1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4BF0B-CA65-45F7-89EA-B43331B4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«пользователь»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05493B-F740-4CC8-BE78-6F9E3F259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" r="2613"/>
          <a:stretch/>
        </p:blipFill>
        <p:spPr>
          <a:xfrm>
            <a:off x="864066" y="2084832"/>
            <a:ext cx="3380764" cy="45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3ACD03-09D1-4158-B6F6-673FB39E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4" r="17595"/>
          <a:stretch/>
        </p:blipFill>
        <p:spPr>
          <a:xfrm>
            <a:off x="4244830" y="2989594"/>
            <a:ext cx="2365697" cy="367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49CC0E2-4DA3-453C-9BCD-4F85F9D527C4}"/>
              </a:ext>
            </a:extLst>
          </p:cNvPr>
          <p:cNvCxnSpPr/>
          <p:nvPr/>
        </p:nvCxnSpPr>
        <p:spPr>
          <a:xfrm>
            <a:off x="6853805" y="4365491"/>
            <a:ext cx="1526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78688E-4703-4FA1-8B3D-4525225DA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381" y="2524330"/>
            <a:ext cx="2807516" cy="368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47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7FC76-B3B6-4B9D-97DF-42153881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«товар»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8BAD18-269F-4D10-BEDD-54BD15E6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0"/>
          <a:stretch/>
        </p:blipFill>
        <p:spPr>
          <a:xfrm>
            <a:off x="862834" y="1973551"/>
            <a:ext cx="3491052" cy="463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AF0C0B-A726-4394-9BD9-BD72AD65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16" y="2477468"/>
            <a:ext cx="2954508" cy="312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2B9692E-5BC3-4EB4-B8DC-ADC01521C3B9}"/>
              </a:ext>
            </a:extLst>
          </p:cNvPr>
          <p:cNvCxnSpPr/>
          <p:nvPr/>
        </p:nvCxnSpPr>
        <p:spPr>
          <a:xfrm>
            <a:off x="5629013" y="4055099"/>
            <a:ext cx="1526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23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</TotalTime>
  <Words>247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Bahnschrift</vt:lpstr>
      <vt:lpstr>Bahnschrift Light</vt:lpstr>
      <vt:lpstr>Calibri</vt:lpstr>
      <vt:lpstr>Tw Cen MT</vt:lpstr>
      <vt:lpstr>Tw Cen MT Condensed</vt:lpstr>
      <vt:lpstr>Wingdings 3</vt:lpstr>
      <vt:lpstr>Интеграл</vt:lpstr>
      <vt:lpstr> superfashion              Итерация 6</vt:lpstr>
      <vt:lpstr>СУБД PostgreSQL</vt:lpstr>
      <vt:lpstr>Диаграмма классов</vt:lpstr>
      <vt:lpstr>Что такое ORM и как оно работает</vt:lpstr>
      <vt:lpstr>Презентация PowerPoint</vt:lpstr>
      <vt:lpstr>Spring DATA JPA</vt:lpstr>
      <vt:lpstr>Базовая сущность</vt:lpstr>
      <vt:lpstr>Сущность «пользователь»</vt:lpstr>
      <vt:lpstr>Сущность «товар»</vt:lpstr>
      <vt:lpstr>Сущность «Заказ»</vt:lpstr>
      <vt:lpstr>Запросы к базе данных</vt:lpstr>
      <vt:lpstr>Запросы к базе данных</vt:lpstr>
      <vt:lpstr>Запросы к базе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6</dc:title>
  <dc:creator>Rubix327</dc:creator>
  <cp:lastModifiedBy>О, привет</cp:lastModifiedBy>
  <cp:revision>23</cp:revision>
  <dcterms:created xsi:type="dcterms:W3CDTF">2024-12-04T23:32:22Z</dcterms:created>
  <dcterms:modified xsi:type="dcterms:W3CDTF">2024-12-05T11:50:05Z</dcterms:modified>
</cp:coreProperties>
</file>