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378" r:id="rId5"/>
    <p:sldId id="364" r:id="rId6"/>
    <p:sldId id="365" r:id="rId7"/>
    <p:sldId id="372" r:id="rId8"/>
    <p:sldId id="366" r:id="rId9"/>
    <p:sldId id="369" r:id="rId10"/>
    <p:sldId id="370" r:id="rId11"/>
    <p:sldId id="371" r:id="rId12"/>
    <p:sldId id="367" r:id="rId13"/>
    <p:sldId id="407" r:id="rId14"/>
    <p:sldId id="373" r:id="rId15"/>
    <p:sldId id="380" r:id="rId16"/>
    <p:sldId id="381" r:id="rId17"/>
    <p:sldId id="374" r:id="rId18"/>
    <p:sldId id="377" r:id="rId19"/>
    <p:sldId id="391" r:id="rId20"/>
    <p:sldId id="375" r:id="rId21"/>
    <p:sldId id="376" r:id="rId22"/>
    <p:sldId id="382" r:id="rId23"/>
    <p:sldId id="383" r:id="rId24"/>
    <p:sldId id="384" r:id="rId25"/>
    <p:sldId id="385" r:id="rId26"/>
    <p:sldId id="386" r:id="rId27"/>
    <p:sldId id="387" r:id="rId28"/>
    <p:sldId id="392" r:id="rId29"/>
    <p:sldId id="388" r:id="rId30"/>
    <p:sldId id="389" r:id="rId31"/>
    <p:sldId id="390" r:id="rId32"/>
    <p:sldId id="40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3" r:id="rId43"/>
    <p:sldId id="404" r:id="rId44"/>
    <p:sldId id="405" r:id="rId45"/>
    <p:sldId id="406" r:id="rId46"/>
    <p:sldId id="361" r:id="rId47"/>
    <p:sldId id="27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9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1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6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90C6-8308-4E6D-9D4A-7C7D8DC06E5D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C344-4A6C-4D97-AD9B-AD0B90B66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hestakovol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channel/UCydI5sgbZzqD9OQIwgcd-Hw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h-analytics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ush-analytics.ru/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h-analytics.ru/" TargetMode="External"/><Relationship Id="rId2" Type="http://schemas.openxmlformats.org/officeDocument/2006/relationships/hyperlink" Target="http://www.facebook.com/shestakov.ole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28" y="1772793"/>
            <a:ext cx="11369040" cy="788668"/>
          </a:xfrm>
        </p:spPr>
        <p:txBody>
          <a:bodyPr>
            <a:noAutofit/>
          </a:bodyPr>
          <a:lstStyle/>
          <a:p>
            <a:r>
              <a:rPr lang="en-US" sz="4000" dirty="0"/>
              <a:t>SEO </a:t>
            </a:r>
            <a:r>
              <a:rPr lang="ru-RU" sz="4000" dirty="0"/>
              <a:t>для бизнеса своими руками: рецепты и примеры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936452" y="5400272"/>
            <a:ext cx="5214974" cy="68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Олег Шестаков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595274" y="5429264"/>
            <a:ext cx="5214974" cy="68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МАРКА, Калининград 2017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Прямоугольник 16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1026" name="Picture 2" descr="C:\Users\Пользователь\Dropbox\!Rush\Логотип и фирменный стиль\Гранж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4" y="2692083"/>
            <a:ext cx="2479675" cy="2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6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  <a:ea typeface="+mn-ea"/>
                <a:cs typeface="+mn-cs"/>
              </a:rPr>
              <a:t>Drupal/</a:t>
            </a:r>
            <a:r>
              <a:rPr lang="en-US" sz="4400" b="1" dirty="0" err="1">
                <a:latin typeface="+mn-lt"/>
                <a:ea typeface="+mn-ea"/>
                <a:cs typeface="+mn-cs"/>
              </a:rPr>
              <a:t>ModX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>
                <a:solidFill>
                  <a:srgbClr val="00B050"/>
                </a:solidFill>
              </a:rPr>
              <a:t>Плюсы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Надежные и многофункциональные </a:t>
            </a:r>
            <a:r>
              <a:rPr lang="en-US" sz="2800" dirty="0"/>
              <a:t>CMS</a:t>
            </a:r>
            <a:endParaRPr lang="ru-RU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Можно реализовать очень сложную структуру и функционал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Много готовых модулей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Весьма успешно поддаются настройке под </a:t>
            </a:r>
            <a:r>
              <a:rPr lang="en-US" sz="2800" dirty="0"/>
              <a:t>SEO</a:t>
            </a:r>
            <a:r>
              <a:rPr lang="ru-RU" sz="2800" dirty="0"/>
              <a:t> </a:t>
            </a:r>
          </a:p>
          <a:p>
            <a:pPr algn="l"/>
            <a:endParaRPr lang="ru-RU" sz="2800" dirty="0"/>
          </a:p>
          <a:p>
            <a:pPr algn="l"/>
            <a:r>
              <a:rPr lang="ru-RU" sz="2800" b="1" dirty="0">
                <a:solidFill>
                  <a:srgbClr val="FF0000"/>
                </a:solidFill>
              </a:rPr>
              <a:t>Минусы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Обязательно нужен программист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Не так просты в управлении как </a:t>
            </a:r>
            <a:r>
              <a:rPr lang="en-US" sz="2800" dirty="0" err="1"/>
              <a:t>Wordpress</a:t>
            </a:r>
            <a:r>
              <a:rPr lang="en-US" sz="2800" dirty="0"/>
              <a:t> (</a:t>
            </a:r>
            <a:r>
              <a:rPr lang="ru-RU" sz="2800" dirty="0"/>
              <a:t>а нам это важно)</a:t>
            </a:r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36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>
                <a:latin typeface="+mn-lt"/>
                <a:ea typeface="+mn-ea"/>
                <a:cs typeface="+mn-cs"/>
              </a:rPr>
              <a:t>Bitrix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>
                <a:solidFill>
                  <a:srgbClr val="00B050"/>
                </a:solidFill>
              </a:rPr>
              <a:t>Плюсы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Многопрофильный монстр с кучей интеграций, идеально для </a:t>
            </a:r>
            <a:r>
              <a:rPr lang="en-US" sz="2800" dirty="0"/>
              <a:t>Ecommerce</a:t>
            </a:r>
            <a:endParaRPr lang="ru-RU" sz="2800" dirty="0"/>
          </a:p>
          <a:p>
            <a:pPr algn="l"/>
            <a:endParaRPr lang="ru-RU" sz="2800" dirty="0"/>
          </a:p>
          <a:p>
            <a:pPr algn="l"/>
            <a:r>
              <a:rPr lang="ru-RU" sz="2800" b="1" dirty="0">
                <a:solidFill>
                  <a:srgbClr val="FF0000"/>
                </a:solidFill>
              </a:rPr>
              <a:t>Минусы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Обязательно нужен программист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ОЧЕНЬ дорогая разработка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Часто сложно настроить под </a:t>
            </a:r>
            <a:r>
              <a:rPr lang="en-US" sz="2800" dirty="0"/>
              <a:t>SEO</a:t>
            </a:r>
            <a:r>
              <a:rPr lang="ru-RU" sz="2800" dirty="0"/>
              <a:t>. И дорого.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Очень нагруженная для новичков панель управления</a:t>
            </a:r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393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Зачем </a:t>
            </a:r>
            <a:r>
              <a:rPr lang="en-US" sz="4400" b="1" dirty="0">
                <a:latin typeface="+mn-lt"/>
                <a:ea typeface="+mn-ea"/>
                <a:cs typeface="+mn-cs"/>
              </a:rPr>
              <a:t>CMS? </a:t>
            </a:r>
            <a:r>
              <a:rPr lang="ru-RU" sz="4400" b="1" dirty="0">
                <a:latin typeface="+mn-lt"/>
                <a:ea typeface="+mn-ea"/>
                <a:cs typeface="+mn-cs"/>
              </a:rPr>
              <a:t>Есть же конструкторы!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Конструкторы подойдут только для одностраничных визиток, </a:t>
            </a:r>
            <a:r>
              <a:rPr lang="ru-RU" sz="2800" b="1" dirty="0"/>
              <a:t>которые не продвигаются. </a:t>
            </a:r>
            <a:r>
              <a:rPr lang="ru-RU" sz="2800" dirty="0"/>
              <a:t>Поэтому, пожалуйста забудьте про:</a:t>
            </a:r>
          </a:p>
          <a:p>
            <a:pPr marL="457200" indent="-457200" algn="l">
              <a:buAutoNum type="arabicPeriod"/>
            </a:pPr>
            <a:r>
              <a:rPr lang="en-US" sz="2800" dirty="0" err="1"/>
              <a:t>Wix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en-US" sz="2800" dirty="0" err="1"/>
              <a:t>Nethouse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en-US" sz="2800" dirty="0" err="1"/>
              <a:t>Ucoz</a:t>
            </a:r>
            <a:r>
              <a:rPr lang="en-US" sz="2800" dirty="0"/>
              <a:t> </a:t>
            </a:r>
            <a:endParaRPr lang="ru-RU" sz="2800" dirty="0"/>
          </a:p>
          <a:p>
            <a:pPr algn="l"/>
            <a:endParaRPr lang="ru-RU" sz="2800" dirty="0"/>
          </a:p>
          <a:p>
            <a:pPr algn="l"/>
            <a:r>
              <a:rPr lang="ru-RU" sz="2800" dirty="0"/>
              <a:t>Единственный, заточенный под </a:t>
            </a:r>
            <a:r>
              <a:rPr lang="en-US" sz="2800" dirty="0"/>
              <a:t>SEO</a:t>
            </a:r>
            <a:r>
              <a:rPr lang="ru-RU" sz="2800" dirty="0"/>
              <a:t> конструктор – это </a:t>
            </a:r>
            <a:r>
              <a:rPr lang="en-US" sz="2800" dirty="0"/>
              <a:t>Tilda</a:t>
            </a:r>
            <a:r>
              <a:rPr lang="ru-RU" sz="2800" dirty="0"/>
              <a:t>, можно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406249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Отдельно про </a:t>
            </a:r>
            <a:r>
              <a:rPr lang="en-US" sz="4400" b="1" dirty="0">
                <a:latin typeface="+mn-lt"/>
                <a:ea typeface="+mn-ea"/>
                <a:cs typeface="+mn-cs"/>
              </a:rPr>
              <a:t>Tilda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Не смотря на то, что это конструктор – имеется полный доступ </a:t>
            </a:r>
            <a:r>
              <a:rPr lang="ru-RU" sz="2800"/>
              <a:t>к </a:t>
            </a:r>
            <a:r>
              <a:rPr lang="ru-RU" sz="2800" smtClean="0"/>
              <a:t>коду </a:t>
            </a:r>
            <a:r>
              <a:rPr lang="ru-RU" sz="2800" dirty="0"/>
              <a:t>и </a:t>
            </a:r>
            <a:r>
              <a:rPr lang="en-US" sz="2800" dirty="0"/>
              <a:t>SEO-</a:t>
            </a:r>
            <a:r>
              <a:rPr lang="ru-RU" sz="2800" dirty="0"/>
              <a:t>функционал из коробки. Очевидные плюсы: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Простота создания посадочных страниц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Полный доступ к коду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Базовое </a:t>
            </a:r>
            <a:r>
              <a:rPr lang="en-US" sz="2800" dirty="0"/>
              <a:t>SEO </a:t>
            </a:r>
            <a:r>
              <a:rPr lang="ru-RU" sz="2800" dirty="0"/>
              <a:t>«из коробки»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Огромное количество интеграций (</a:t>
            </a:r>
            <a:r>
              <a:rPr lang="en-US" sz="2800" dirty="0"/>
              <a:t>CRM/</a:t>
            </a:r>
            <a:r>
              <a:rPr lang="ru-RU" sz="2800" dirty="0"/>
              <a:t>формы/обратный звонок и т.д.)</a:t>
            </a:r>
          </a:p>
        </p:txBody>
      </p:sp>
    </p:spTree>
    <p:extLst>
      <p:ext uri="{BB962C8B-B14F-4D97-AF65-F5344CB8AC3E}">
        <p14:creationId xmlns:p14="http://schemas.microsoft.com/office/powerpoint/2010/main" val="100474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Быстрый старт!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  <a:p>
            <a:pPr algn="l"/>
            <a:r>
              <a:rPr lang="en-US" sz="2800" dirty="0"/>
              <a:t>                                                  </a:t>
            </a:r>
          </a:p>
          <a:p>
            <a:pPr algn="l"/>
            <a:r>
              <a:rPr lang="en-US" sz="2800" dirty="0"/>
              <a:t> </a:t>
            </a:r>
          </a:p>
          <a:p>
            <a:pPr algn="l"/>
            <a:r>
              <a:rPr lang="en-US" sz="2800" dirty="0"/>
              <a:t>                                                                     </a:t>
            </a:r>
          </a:p>
          <a:p>
            <a:pPr algn="l"/>
            <a:r>
              <a:rPr lang="en-US" sz="2800" dirty="0"/>
              <a:t>                                                                                     </a:t>
            </a:r>
            <a:r>
              <a:rPr lang="en-US" sz="9800" dirty="0"/>
              <a:t>+</a:t>
            </a:r>
            <a:endParaRPr lang="en-US" sz="2800" dirty="0"/>
          </a:p>
          <a:p>
            <a:pPr algn="l"/>
            <a:r>
              <a:rPr lang="en-US" sz="2800" dirty="0"/>
              <a:t>   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ru-RU" sz="4400" dirty="0"/>
              <a:t>Получаем за 55</a:t>
            </a:r>
            <a:r>
              <a:rPr lang="en-US" sz="4400" dirty="0"/>
              <a:t>$</a:t>
            </a:r>
            <a:r>
              <a:rPr lang="ru-RU" sz="4400" dirty="0"/>
              <a:t> работающий сайт с отличным дизайном + 200</a:t>
            </a:r>
            <a:r>
              <a:rPr lang="en-US" sz="4400" dirty="0"/>
              <a:t>$ </a:t>
            </a:r>
            <a:r>
              <a:rPr lang="ru-RU" sz="4400" dirty="0"/>
              <a:t>программисту и вот уже то, что мы хотели.</a:t>
            </a:r>
          </a:p>
        </p:txBody>
      </p:sp>
      <p:pic>
        <p:nvPicPr>
          <p:cNvPr id="7170" name="Picture 2" descr="https://nemcd.com/wp-content/uploads/2015/01/wordpress-logo-68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2" y="2823356"/>
            <a:ext cx="3791768" cy="22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dealyap.com/wp-content/uploads/2015/12/themeforest-13a6de99a001d6ba0ff2164b33c9ac5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08" y="3228557"/>
            <a:ext cx="40671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3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  <a:ea typeface="+mn-ea"/>
                <a:cs typeface="+mn-cs"/>
              </a:rPr>
              <a:t>WP + </a:t>
            </a:r>
            <a:r>
              <a:rPr lang="en-US" sz="4400" b="1" dirty="0" err="1">
                <a:latin typeface="+mn-lt"/>
                <a:ea typeface="+mn-ea"/>
                <a:cs typeface="+mn-cs"/>
              </a:rPr>
              <a:t>ThemeForest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3" y="2213391"/>
            <a:ext cx="11703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62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  <a:ea typeface="+mn-ea"/>
                <a:cs typeface="+mn-cs"/>
              </a:rPr>
              <a:t>WP + </a:t>
            </a:r>
            <a:r>
              <a:rPr lang="en-US" sz="4400" b="1" dirty="0" err="1">
                <a:latin typeface="+mn-lt"/>
                <a:ea typeface="+mn-ea"/>
                <a:cs typeface="+mn-cs"/>
              </a:rPr>
              <a:t>ThemeForest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7" y="2036319"/>
            <a:ext cx="103886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35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248471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Какие факторы ранжирования есть у поисковых систем?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2625965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800" dirty="0">
                <a:solidFill>
                  <a:srgbClr val="00B050"/>
                </a:solidFill>
              </a:rPr>
              <a:t>Текстовые</a:t>
            </a:r>
          </a:p>
          <a:p>
            <a:pPr marL="457200" indent="-457200" algn="l">
              <a:buAutoNum type="arabicPeriod"/>
            </a:pPr>
            <a:r>
              <a:rPr lang="ru-RU" sz="2800" dirty="0">
                <a:solidFill>
                  <a:srgbClr val="FF0000"/>
                </a:solidFill>
              </a:rPr>
              <a:t>Ссылочные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sz="2800" dirty="0">
                <a:solidFill>
                  <a:srgbClr val="00B050"/>
                </a:solidFill>
              </a:rPr>
              <a:t>Региональные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sz="2800" dirty="0">
                <a:solidFill>
                  <a:srgbClr val="00B050"/>
                </a:solidFill>
              </a:rPr>
              <a:t>Коммерческие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sz="2800" dirty="0">
                <a:solidFill>
                  <a:schemeClr val="accent4"/>
                </a:solidFill>
              </a:rPr>
              <a:t>Поведенческие</a:t>
            </a:r>
            <a:endParaRPr lang="ru-RU" sz="2800" dirty="0">
              <a:solidFill>
                <a:srgbClr val="FF0000"/>
              </a:solidFill>
            </a:endParaRPr>
          </a:p>
          <a:p>
            <a:pPr marL="457200" indent="-457200" algn="l">
              <a:buAutoNum type="arabicPeriod"/>
            </a:pPr>
            <a:r>
              <a:rPr lang="ru-RU" sz="2800" dirty="0">
                <a:solidFill>
                  <a:srgbClr val="FF0000"/>
                </a:solidFill>
              </a:rPr>
              <a:t>Социальные (бред)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На что мы можем влиять?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2090061"/>
            <a:ext cx="10515600" cy="448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3600" dirty="0"/>
          </a:p>
          <a:p>
            <a:pPr marL="457200" indent="-457200" algn="l">
              <a:buAutoNum type="arabicPeriod"/>
            </a:pPr>
            <a:r>
              <a:rPr lang="ru-RU" sz="3600" dirty="0"/>
              <a:t>Текст</a:t>
            </a:r>
          </a:p>
          <a:p>
            <a:pPr marL="457200" indent="-457200" algn="l">
              <a:buAutoNum type="arabicPeriod"/>
            </a:pPr>
            <a:endParaRPr lang="ru-RU" sz="3600" b="1" dirty="0"/>
          </a:p>
          <a:p>
            <a:pPr marL="457200" indent="-457200" algn="l">
              <a:buAutoNum type="arabicPeriod"/>
            </a:pPr>
            <a:r>
              <a:rPr lang="ru-RU" sz="3600" dirty="0" err="1"/>
              <a:t>Юзабилити</a:t>
            </a:r>
            <a:endParaRPr lang="ru-RU" sz="3600" dirty="0"/>
          </a:p>
          <a:p>
            <a:pPr marL="457200" indent="-457200" algn="l">
              <a:buAutoNum type="arabicPeriod"/>
            </a:pPr>
            <a:endParaRPr lang="ru-RU" sz="3600" dirty="0"/>
          </a:p>
          <a:p>
            <a:pPr marL="457200" indent="-457200" algn="l">
              <a:buAutoNum type="arabicPeriod"/>
            </a:pPr>
            <a:r>
              <a:rPr lang="ru-RU" sz="3600" dirty="0"/>
              <a:t>Коммерческие факторы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346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Техническая оптимизация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2090061"/>
            <a:ext cx="10515600" cy="448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Базовые технические требования к сайту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Код ответа продвигаемых страниц </a:t>
            </a:r>
            <a:r>
              <a:rPr lang="ru-RU" sz="2800" b="1" dirty="0"/>
              <a:t>200 ОК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Наличие функционала настройки </a:t>
            </a:r>
            <a:r>
              <a:rPr lang="en-US" sz="2800" dirty="0"/>
              <a:t>Title, Description</a:t>
            </a:r>
            <a:r>
              <a:rPr lang="ru-RU" sz="2800" dirty="0"/>
              <a:t> и </a:t>
            </a:r>
            <a:r>
              <a:rPr lang="en-US" sz="2800" dirty="0"/>
              <a:t>H1 </a:t>
            </a:r>
            <a:r>
              <a:rPr lang="ru-RU" sz="2800" dirty="0"/>
              <a:t>для каждой страницы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Только один заголовок </a:t>
            </a:r>
            <a:r>
              <a:rPr lang="en-US" sz="2800" dirty="0"/>
              <a:t>H1 </a:t>
            </a:r>
            <a:r>
              <a:rPr lang="ru-RU" sz="2800" dirty="0"/>
              <a:t>на странице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Отсутствие дубликатов страниц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Нормальные ЧПУ ( /</a:t>
            </a:r>
            <a:r>
              <a:rPr lang="en-US" sz="2800" dirty="0" err="1"/>
              <a:t>normalnye-takie-chpu</a:t>
            </a:r>
            <a:r>
              <a:rPr lang="en-US" sz="2800" dirty="0"/>
              <a:t>) </a:t>
            </a:r>
            <a:r>
              <a:rPr lang="en-US" sz="2800" dirty="0">
                <a:sym typeface="Wingdings" pitchFamily="2" charset="2"/>
              </a:rPr>
              <a:t></a:t>
            </a:r>
            <a:endParaRPr lang="ru-RU" sz="2800" dirty="0"/>
          </a:p>
          <a:p>
            <a:pPr algn="l"/>
            <a:endParaRPr lang="en-US" sz="2800" dirty="0"/>
          </a:p>
          <a:p>
            <a:pPr algn="l"/>
            <a:r>
              <a:rPr lang="ru-RU" sz="2800" b="1" dirty="0"/>
              <a:t>Всего лишь с таким минимумом уже можно начинать </a:t>
            </a:r>
            <a:r>
              <a:rPr lang="en-US" sz="2800" b="1" dirty="0"/>
              <a:t>SEO!</a:t>
            </a:r>
          </a:p>
        </p:txBody>
      </p:sp>
    </p:spTree>
    <p:extLst>
      <p:ext uri="{BB962C8B-B14F-4D97-AF65-F5344CB8AC3E}">
        <p14:creationId xmlns:p14="http://schemas.microsoft.com/office/powerpoint/2010/main" val="345342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2395470" y="1493949"/>
            <a:ext cx="9461249" cy="468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-    В </a:t>
            </a:r>
            <a:r>
              <a:rPr lang="en-US" sz="2800" dirty="0"/>
              <a:t>SEO </a:t>
            </a:r>
            <a:r>
              <a:rPr lang="ru-RU" sz="2800" dirty="0"/>
              <a:t>с 2008 года</a:t>
            </a:r>
          </a:p>
          <a:p>
            <a:pPr marL="457200" indent="-457200" algn="l">
              <a:buFontTx/>
              <a:buChar char="-"/>
            </a:pPr>
            <a:r>
              <a:rPr lang="ru-RU" sz="2800" dirty="0"/>
              <a:t>Участвовал более чем в 100 </a:t>
            </a:r>
            <a:r>
              <a:rPr lang="en-US" sz="2800" dirty="0"/>
              <a:t>SEO</a:t>
            </a:r>
            <a:r>
              <a:rPr lang="ru-RU" sz="2800" dirty="0"/>
              <a:t>-проектах</a:t>
            </a:r>
          </a:p>
          <a:p>
            <a:pPr marL="457200" indent="-457200" algn="l">
              <a:buFontTx/>
              <a:buChar char="-"/>
            </a:pPr>
            <a:r>
              <a:rPr lang="ru-RU" sz="2800" dirty="0"/>
              <a:t>Автор стратегий для 20 крупных интернет-магазинов, 3 из ТОП20 в России</a:t>
            </a:r>
          </a:p>
          <a:p>
            <a:pPr algn="l"/>
            <a:r>
              <a:rPr lang="ru-RU" sz="2800" dirty="0"/>
              <a:t>-    Специализация: </a:t>
            </a:r>
            <a:r>
              <a:rPr lang="en-US" sz="2800" b="1" dirty="0"/>
              <a:t>E-commerce</a:t>
            </a:r>
            <a:r>
              <a:rPr lang="en-US" sz="2800" dirty="0"/>
              <a:t>, </a:t>
            </a:r>
            <a:r>
              <a:rPr lang="ru-RU" sz="2800" dirty="0"/>
              <a:t>проекты с большой          семантикой, автоматизация в </a:t>
            </a:r>
            <a:r>
              <a:rPr lang="en-US" sz="2800" dirty="0"/>
              <a:t>SEO</a:t>
            </a:r>
          </a:p>
          <a:p>
            <a:pPr algn="l"/>
            <a:r>
              <a:rPr lang="ru-RU" sz="2800" dirty="0"/>
              <a:t>-    Основатель </a:t>
            </a:r>
            <a:r>
              <a:rPr lang="en-US" sz="2800" dirty="0"/>
              <a:t>&amp; CEO</a:t>
            </a:r>
            <a:r>
              <a:rPr lang="ru-RU" sz="2800" dirty="0"/>
              <a:t> </a:t>
            </a:r>
            <a:r>
              <a:rPr lang="en-US" sz="2800" b="1" dirty="0"/>
              <a:t>Rush Analytics </a:t>
            </a:r>
            <a:r>
              <a:rPr lang="en-US" sz="2800" dirty="0"/>
              <a:t>&amp; </a:t>
            </a:r>
            <a:r>
              <a:rPr lang="en-US" sz="2800" b="1" dirty="0"/>
              <a:t>Rush Agency</a:t>
            </a:r>
            <a:endParaRPr lang="ru-RU" sz="2800" b="1" dirty="0"/>
          </a:p>
          <a:p>
            <a:endParaRPr lang="ru-RU" sz="2000" dirty="0"/>
          </a:p>
          <a:p>
            <a:pPr algn="r"/>
            <a:endParaRPr lang="ru-RU" dirty="0"/>
          </a:p>
        </p:txBody>
      </p:sp>
      <p:pic>
        <p:nvPicPr>
          <p:cNvPr id="12" name="Picture 5" descr="C:\Users\Пользователь\Desktop\mail.google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56" y="4649765"/>
            <a:ext cx="2209363" cy="22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&amp;Rcy;&amp;iecy;&amp;kcy;&amp;lcy;&amp;acy;&amp;mcy;&amp;ncy;&amp;ocy;-&amp;kcy;&amp;ocy;&amp;ncy;&amp;scy;&amp;acy;&amp;lcy;&amp;tcy;&amp;icy;&amp;ncy;&amp;gcy;&amp;ocy;&amp;vcy;&amp;ocy;&amp;iecy; &amp;acy;&amp;gcy;&amp;iecy;&amp;ncy;&amp;tcy;&amp;scy;&amp;tcy;&amp;vcy;&amp;ocy; Rush: &amp;pcy;&amp;rcy;&amp;ocy;&amp;dcy;&amp;vcy;&amp;icy;&amp;zhcy;&amp;iecy;&amp;ncy;&amp;icy;&amp;iecy; &amp;bcy;&amp;icy;&amp;zcy;&amp;ncy;&amp;iecy;&amp;scy;&amp;acy; &amp;vcy; &amp;icy;&amp;ncy;&amp;tcy;&amp;iecy;&amp;rcy;&amp;ncy;&amp;iecy;&amp;tcy;&amp;iecy;, SEO, &amp;Vcy;&amp;iecy;&amp;bcy;-&amp;acy;&amp;ncy;&amp;acy;&amp;lcy;&amp;icy;&amp;tcy;&amp;icy;&amp;kcy;&amp;acy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73" y="4832633"/>
            <a:ext cx="1706747" cy="17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Прямоугольник 18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10" name="Рисунок 9" descr="Изображение выглядит как человек, мужчина, одежда, нос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612BA09-702C-460F-A24F-DA4E8DBEC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0" y="1623994"/>
            <a:ext cx="1943195" cy="19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Текстовые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2090061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800" dirty="0"/>
              <a:t>Непосредственно текст на странице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Title </a:t>
            </a:r>
            <a:r>
              <a:rPr lang="ru-RU" sz="2800" dirty="0"/>
              <a:t>страницы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Description </a:t>
            </a:r>
            <a:r>
              <a:rPr lang="ru-RU" sz="2800" dirty="0"/>
              <a:t>страницы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Заголовок </a:t>
            </a:r>
            <a:r>
              <a:rPr lang="en-US" sz="2800" dirty="0"/>
              <a:t>H1</a:t>
            </a:r>
          </a:p>
          <a:p>
            <a:pPr marL="457200" indent="-457200" algn="l">
              <a:buAutoNum type="arabicPeriod"/>
            </a:pPr>
            <a:endParaRPr lang="en-US" sz="2800" dirty="0"/>
          </a:p>
          <a:p>
            <a:pPr algn="l"/>
            <a:r>
              <a:rPr lang="ru-RU" sz="2800" b="1" dirty="0"/>
              <a:t>Это все на что нам нужно влиять на данном этапе.</a:t>
            </a:r>
            <a:endParaRPr lang="en-US" sz="2800" b="1" dirty="0"/>
          </a:p>
          <a:p>
            <a:pPr marL="457200" indent="-457200" algn="l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29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Структура сайта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2090061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800" dirty="0"/>
              <a:t>Структура сайта критически важна для продвижения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Чем шире и качественней проработана структура – тем больше трафика будет на сайте</a:t>
            </a:r>
          </a:p>
          <a:p>
            <a:pPr algn="l"/>
            <a:endParaRPr lang="en-US" sz="2800" dirty="0"/>
          </a:p>
          <a:p>
            <a:pPr algn="l"/>
            <a:r>
              <a:rPr lang="ru-RU" sz="2800" b="1" dirty="0"/>
              <a:t>В принципе, все кроме</a:t>
            </a:r>
            <a:r>
              <a:rPr lang="en-US" sz="2800" b="1" dirty="0"/>
              <a:t> </a:t>
            </a:r>
            <a:r>
              <a:rPr lang="ru-RU" sz="2800" b="1" dirty="0"/>
              <a:t>технической оптимизации и структуры на начальном этапе вторично</a:t>
            </a:r>
            <a:endParaRPr lang="en-US" sz="2800" b="1" dirty="0"/>
          </a:p>
          <a:p>
            <a:pPr marL="457200" indent="-457200" algn="l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0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Быстро копируем структуру конкурентов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6615" y="2172193"/>
            <a:ext cx="8683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77D19"/>
              </a:buClr>
            </a:pPr>
            <a:r>
              <a:rPr lang="ru-RU" sz="2000" b="1" dirty="0"/>
              <a:t>Где применимо? </a:t>
            </a:r>
            <a:r>
              <a:rPr lang="ru-RU" sz="2000" dirty="0"/>
              <a:t>– в основном в </a:t>
            </a:r>
            <a:r>
              <a:rPr lang="en-US" sz="2000" dirty="0"/>
              <a:t>Ecommerce</a:t>
            </a:r>
            <a:r>
              <a:rPr lang="ru-RU" sz="2000" dirty="0"/>
              <a:t>. В сайтах с линейной структурой</a:t>
            </a:r>
            <a:endParaRPr lang="en-US" sz="2000" dirty="0"/>
          </a:p>
          <a:p>
            <a:pPr>
              <a:buClr>
                <a:srgbClr val="F77D19"/>
              </a:buClr>
            </a:pPr>
            <a:endParaRPr lang="ru-RU" sz="2000" dirty="0"/>
          </a:p>
        </p:txBody>
      </p:sp>
      <p:pic>
        <p:nvPicPr>
          <p:cNvPr id="9" name="Picture 2" descr="http://www.tuningmall.ro/imagini/produse/like-a-boss-stickere-auto-stickere-avertizare-stikere-luneta-stickermag-modele-sticker-stiker-stickeretop-stickere-personalizat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2791056"/>
            <a:ext cx="4141593" cy="31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Быстро копируем структуру конкурентов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4" y="1845614"/>
            <a:ext cx="107910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Алгоритм: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  Заходим в  ТОП по интересующей нас категории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  Отбираем сайты с хорошей структурой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  Собираем названия страниц с помощью </a:t>
            </a:r>
            <a:r>
              <a:rPr lang="en-US" sz="2400" dirty="0"/>
              <a:t>Screaming Frog </a:t>
            </a:r>
            <a:r>
              <a:rPr lang="en-US" sz="2400" dirty="0">
                <a:sym typeface="Wingdings" pitchFamily="2" charset="2"/>
              </a:rPr>
              <a:t></a:t>
            </a:r>
            <a:r>
              <a:rPr lang="ru-RU" sz="2400" dirty="0">
                <a:sym typeface="Wingdings" pitchFamily="2" charset="2"/>
              </a:rPr>
              <a:t> (или руками)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  Снимаем </a:t>
            </a:r>
            <a:r>
              <a:rPr lang="ru-RU" sz="2400" dirty="0" err="1"/>
              <a:t>частотку</a:t>
            </a:r>
            <a:r>
              <a:rPr lang="ru-RU" sz="2400" dirty="0"/>
              <a:t>, расширяем поисковыми подсказками. </a:t>
            </a:r>
            <a:r>
              <a:rPr lang="ru-RU" sz="2400" dirty="0" err="1"/>
              <a:t>Кластеризуем</a:t>
            </a:r>
            <a:r>
              <a:rPr lang="ru-RU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  </a:t>
            </a:r>
            <a:r>
              <a:rPr lang="ru-RU" sz="2400" b="1" dirty="0">
                <a:solidFill>
                  <a:srgbClr val="00B050"/>
                </a:solidFill>
              </a:rPr>
              <a:t>Внедряем. </a:t>
            </a:r>
            <a:r>
              <a:rPr lang="en-US" sz="2400" b="1" dirty="0">
                <a:solidFill>
                  <a:srgbClr val="00B050"/>
                </a:solidFill>
              </a:rPr>
              <a:t>PROFIT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err="1">
                <a:latin typeface="+mn-lt"/>
                <a:ea typeface="+mn-ea"/>
                <a:cs typeface="+mn-cs"/>
              </a:rPr>
              <a:t>Парсим</a:t>
            </a:r>
            <a:r>
              <a:rPr lang="ru-RU" sz="4400" b="1" dirty="0">
                <a:latin typeface="+mn-lt"/>
                <a:ea typeface="+mn-ea"/>
                <a:cs typeface="+mn-cs"/>
              </a:rPr>
              <a:t> заголовки </a:t>
            </a:r>
            <a:r>
              <a:rPr lang="en-US" sz="4400" b="1" dirty="0">
                <a:latin typeface="+mn-lt"/>
                <a:ea typeface="+mn-ea"/>
                <a:cs typeface="+mn-cs"/>
              </a:rPr>
              <a:t>H1 </a:t>
            </a:r>
            <a:r>
              <a:rPr lang="ru-RU" sz="4400" b="1" dirty="0">
                <a:latin typeface="+mn-lt"/>
                <a:ea typeface="+mn-ea"/>
                <a:cs typeface="+mn-cs"/>
              </a:rPr>
              <a:t>конкурентов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096644"/>
            <a:ext cx="8020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13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Получаем таблицу с практически готовой структурой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6" y="1845614"/>
            <a:ext cx="10249220" cy="420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7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err="1">
                <a:latin typeface="+mn-lt"/>
                <a:ea typeface="+mn-ea"/>
                <a:cs typeface="+mn-cs"/>
              </a:rPr>
              <a:t>Финализируем</a:t>
            </a:r>
            <a:r>
              <a:rPr lang="ru-RU" sz="4400" b="1" dirty="0">
                <a:latin typeface="+mn-lt"/>
                <a:ea typeface="+mn-ea"/>
                <a:cs typeface="+mn-cs"/>
              </a:rPr>
              <a:t> структуру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0984" y="1845614"/>
            <a:ext cx="86837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Алгоритм: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 полученным ключевым словам собираем подсказки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Проверяем частотность 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Делаем кластеризацию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Структура сайта готова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772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 выглядит готовая структура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4" y="1973801"/>
            <a:ext cx="11696020" cy="324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67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 создать структуру «с нуля»?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800" b="1" dirty="0"/>
              <a:t>Я записал для вам много классных видео по теме и сделал презентации</a:t>
            </a:r>
            <a:endParaRPr lang="ru-RU" sz="2400" b="1" dirty="0"/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Презентации - </a:t>
            </a:r>
            <a:r>
              <a:rPr lang="en-US" sz="2400" dirty="0">
                <a:hlinkClick r:id="rId3"/>
              </a:rPr>
              <a:t>http://www.slideshare.net/shestakovoleg</a:t>
            </a:r>
            <a:r>
              <a:rPr lang="ru-RU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Видео - </a:t>
            </a:r>
            <a:r>
              <a:rPr lang="en-US" sz="2400" dirty="0">
                <a:hlinkClick r:id="rId4"/>
              </a:rPr>
              <a:t>https://www.youtube.com/channel/UCydI5sgbZzqD9OQIwgcd-Hw</a:t>
            </a:r>
            <a:r>
              <a:rPr lang="en-US" sz="2400" dirty="0"/>
              <a:t> 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8330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Составляем мета-теги для страниц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en-US" sz="2400" b="1" dirty="0"/>
              <a:t>Title</a:t>
            </a:r>
            <a:endParaRPr lang="ru-RU" sz="2400" b="1" dirty="0"/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Самое частотное ключевое слово должно быть в его прямой форме в самом начале </a:t>
            </a:r>
            <a:r>
              <a:rPr lang="en-US" sz="2400" dirty="0" err="1"/>
              <a:t>Titile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Добавляем другие ключевые слова из семантики в </a:t>
            </a:r>
            <a:r>
              <a:rPr lang="en-US" sz="2400" dirty="0"/>
              <a:t>Title</a:t>
            </a:r>
            <a:r>
              <a:rPr lang="ru-RU" sz="2400" dirty="0"/>
              <a:t> стараясь покрыть как можно больше слов из нашего кластера для этой страницы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Суммарная длина </a:t>
            </a:r>
            <a:r>
              <a:rPr lang="en-US" sz="2400" dirty="0"/>
              <a:t>Title 12-15 </a:t>
            </a:r>
            <a:r>
              <a:rPr lang="ru-RU" sz="2400" dirty="0"/>
              <a:t>слов. Не нужно пытаться впихнуть все ключевые слова </a:t>
            </a:r>
            <a:r>
              <a:rPr lang="ru-RU" sz="2400" dirty="0">
                <a:sym typeface="Wingdings" pitchFamily="2" charset="2"/>
              </a:rPr>
              <a:t>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823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75537" y="3169828"/>
            <a:ext cx="10515600" cy="162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dirty="0"/>
              <a:t>Как быстро и с минимальной помощью разработчика и маркетолога запустить сайт, который будет приносить </a:t>
            </a:r>
            <a:r>
              <a:rPr lang="ru-RU" sz="3200" b="1" dirty="0"/>
              <a:t>трафик и продажи </a:t>
            </a:r>
            <a:r>
              <a:rPr lang="ru-RU" sz="3200" dirty="0"/>
              <a:t>с поиска Яндекса и </a:t>
            </a:r>
            <a:r>
              <a:rPr lang="en-US" sz="3200" dirty="0"/>
              <a:t>Google</a:t>
            </a:r>
            <a:endParaRPr lang="ru-RU" sz="3200" dirty="0"/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О чем сегодня поговорим?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</p:spTree>
    <p:extLst>
      <p:ext uri="{BB962C8B-B14F-4D97-AF65-F5344CB8AC3E}">
        <p14:creationId xmlns:p14="http://schemas.microsoft.com/office/powerpoint/2010/main" val="246440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Составляем мета-теги для страниц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Пример составления: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3" y="2837969"/>
            <a:ext cx="11769907" cy="37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8" y="3543461"/>
            <a:ext cx="6726626" cy="201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8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Составляем мета-теги для страниц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en-US" sz="2400" b="1" dirty="0"/>
              <a:t>Description</a:t>
            </a:r>
            <a:endParaRPr lang="ru-RU" sz="2400" b="1" dirty="0"/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Делаем классное, ЧИТАЕМОЕ, продающие описание вашей услуги </a:t>
            </a:r>
            <a:r>
              <a:rPr lang="en-US" sz="2400" dirty="0"/>
              <a:t>~</a:t>
            </a:r>
            <a:r>
              <a:rPr lang="ru-RU" sz="2400" dirty="0"/>
              <a:t>250 </a:t>
            </a:r>
            <a:r>
              <a:rPr lang="en-US" sz="2400" dirty="0"/>
              <a:t>c</a:t>
            </a:r>
            <a:r>
              <a:rPr lang="ru-RU" sz="2400" dirty="0" err="1"/>
              <a:t>имволов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Обязательно включаем главное ключевое слово для страницы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70" y="4553186"/>
            <a:ext cx="8555330" cy="167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398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Пишем тексты для страниц/заказываем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Основные требования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Никакой «воды»  - пишем только по делу. Как писать? – См. сайт </a:t>
            </a:r>
            <a:r>
              <a:rPr lang="ru-RU" sz="2400" dirty="0" err="1"/>
              <a:t>Главред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Каждое ключевое слово включаем в  текст прямом порядке слов хотя бы один раз. Если слов много – только самые важные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Вставляем картинки, видео, виджет </a:t>
            </a:r>
            <a:r>
              <a:rPr lang="ru-RU" sz="2400" dirty="0" err="1"/>
              <a:t>инстаграмма</a:t>
            </a:r>
            <a:r>
              <a:rPr lang="ru-RU" sz="2400" dirty="0"/>
              <a:t>, таблицы, списки – «сочно» оформляем страницу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4117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err="1">
                <a:latin typeface="+mn-lt"/>
                <a:ea typeface="+mn-ea"/>
                <a:cs typeface="+mn-cs"/>
              </a:rPr>
              <a:t>Региональность</a:t>
            </a:r>
            <a:r>
              <a:rPr lang="ru-RU" sz="4400" b="1" dirty="0">
                <a:latin typeface="+mn-lt"/>
                <a:ea typeface="+mn-ea"/>
                <a:cs typeface="+mn-cs"/>
              </a:rPr>
              <a:t> – это очень важно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От того присвоен регион в Яндексе или нет зависит будете ли вы ранжироваться или нет!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Заходим в вебмастер Яндекса, выбираем регион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Добавляем сайт на Яндекс Карты (Яндекс Организации)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39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err="1">
                <a:latin typeface="+mn-lt"/>
                <a:ea typeface="+mn-ea"/>
                <a:cs typeface="+mn-cs"/>
              </a:rPr>
              <a:t>Региональность</a:t>
            </a:r>
            <a:r>
              <a:rPr lang="ru-RU" sz="4400" b="1" dirty="0">
                <a:latin typeface="+mn-lt"/>
                <a:ea typeface="+mn-ea"/>
                <a:cs typeface="+mn-cs"/>
              </a:rPr>
              <a:t> – это очень важно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1" y="1845614"/>
            <a:ext cx="10794279" cy="493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382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Коммерческие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Особенно важны и хорошо работают в регионе Москва и московская область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Ассортимент – количество товаров/услуг </a:t>
            </a:r>
            <a:r>
              <a:rPr lang="ru-RU" sz="2400" b="1" dirty="0"/>
              <a:t>по поисковому запросу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Полнота контактной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Доверие – раскрытие информации о компании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297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Коммерческие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Ассортимент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На каждой странице под </a:t>
            </a:r>
            <a:r>
              <a:rPr lang="en-US" sz="2400" dirty="0"/>
              <a:t>SEO</a:t>
            </a:r>
            <a:r>
              <a:rPr lang="ru-RU" sz="2400" dirty="0"/>
              <a:t> размещаем максимальное количество товаров/или услуг. (Да, в услугах это тоже работает!)</a:t>
            </a:r>
          </a:p>
          <a:p>
            <a:pPr marL="514350" indent="-514350">
              <a:buFont typeface="+mj-lt"/>
              <a:buAutoNum type="arabicPeriod"/>
            </a:pPr>
            <a:endParaRPr lang="ru-RU" sz="2400" b="1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не знаете как предоставить «широту услуг» то </a:t>
            </a:r>
            <a:r>
              <a:rPr lang="ru-RU" sz="2400" b="1" dirty="0"/>
              <a:t>смотрите на конкурентов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7070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Коммерческие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Ассортимент – раскрытие «ассортиментной» матрицы в услугах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62" y="2496691"/>
            <a:ext cx="9108777" cy="436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9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Коммерческие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Полнота контактной информации – что добавить на сайт?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Региональный телефон + телефон 8-800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Форму обратной связи на странице «Контакты»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WhatsApp</a:t>
            </a:r>
            <a:r>
              <a:rPr lang="en-US" sz="2400" dirty="0"/>
              <a:t>, </a:t>
            </a:r>
            <a:r>
              <a:rPr lang="en-US" sz="2400" dirty="0" err="1"/>
              <a:t>Viber</a:t>
            </a:r>
            <a:r>
              <a:rPr lang="en-US" sz="2400" dirty="0"/>
              <a:t>, Telegram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Онлайн-консультант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Skype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7052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Коммерческие факторы ранжирования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«Доверие к сайту – что добавить на сайт»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Сертификаты на продукцию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Отзывы клиентов на страницу </a:t>
            </a:r>
            <a:r>
              <a:rPr lang="en-US" sz="2400" dirty="0"/>
              <a:t>/</a:t>
            </a:r>
            <a:r>
              <a:rPr lang="en-US" sz="2400" dirty="0" err="1"/>
              <a:t>otzyvy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Фото и ФИО руководителей и любых сотрудников компании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Реквизиты и расчетный счет компании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516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800" dirty="0"/>
              <a:t>Можно ли правда сделать </a:t>
            </a:r>
            <a:r>
              <a:rPr lang="en-US" sz="2800" dirty="0"/>
              <a:t>SEO</a:t>
            </a:r>
            <a:r>
              <a:rPr lang="ru-RU" sz="2800" dirty="0"/>
              <a:t> своими руками?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Какую </a:t>
            </a:r>
            <a:r>
              <a:rPr lang="en-US" sz="2800" dirty="0"/>
              <a:t>CMS (</a:t>
            </a:r>
            <a:r>
              <a:rPr lang="ru-RU" sz="2800" dirty="0"/>
              <a:t>платформу выбрать для сайта)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Как сделать структуру сайта, что поисковики ее полюбили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Как правильно составить мета-теги для страниц сайта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Как написать тексты для сайта, чтобы выйти в ТОП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Как отслеживать динамику роста своего сайта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Пару </a:t>
            </a:r>
            <a:r>
              <a:rPr lang="ru-RU" sz="2800" dirty="0" err="1"/>
              <a:t>лайфхаков</a:t>
            </a:r>
            <a:r>
              <a:rPr lang="ru-RU" sz="2800" dirty="0"/>
              <a:t> и фишек про увеличение конверсии и продаж</a:t>
            </a:r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О чем поговорим: в деталях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</p:spTree>
    <p:extLst>
      <p:ext uri="{BB962C8B-B14F-4D97-AF65-F5344CB8AC3E}">
        <p14:creationId xmlns:p14="http://schemas.microsoft.com/office/powerpoint/2010/main" val="309165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Собираем все вместе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У вас это займет примерно неделю работы – не больше!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Создаем страницы сайта исходя из структуры (которую взяли у конкурента или создали сами)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Заполняем </a:t>
            </a:r>
            <a:r>
              <a:rPr lang="en-US" sz="2400" dirty="0"/>
              <a:t>Title, Description, H1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Размещаем тексты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Добавляем сайт в Яндекс Вебмастер и ставим Яндекс Метрику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 Яндекс Вебмастере нажимаем «проиндексировать страницы»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b="1" dirty="0"/>
              <a:t>ЖДЕМ 1-2 месяца, постоянно улучшая сайт!</a:t>
            </a:r>
          </a:p>
        </p:txBody>
      </p:sp>
    </p:spTree>
    <p:extLst>
      <p:ext uri="{BB962C8B-B14F-4D97-AF65-F5344CB8AC3E}">
        <p14:creationId xmlns:p14="http://schemas.microsoft.com/office/powerpoint/2010/main" val="106825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 расти дальше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Чем у вас больше страниц под ключевые слова тем больше трафика!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Подбираем новые ключевые слова (</a:t>
            </a:r>
            <a:r>
              <a:rPr lang="en-US" sz="2400" dirty="0">
                <a:hlinkClick r:id="rId3"/>
              </a:rPr>
              <a:t>www.rush-analytics.ru</a:t>
            </a:r>
            <a:r>
              <a:rPr lang="en-US" sz="2400" dirty="0"/>
              <a:t>) 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Оформляем в структуру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Делаем страницы на сайте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Размещаем тексты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Добавляем новые страницы в Яндекс Вебмастер на переиндексацию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16881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Результаты </a:t>
            </a:r>
            <a:r>
              <a:rPr lang="en-US" sz="4400" b="1" dirty="0">
                <a:latin typeface="+mn-lt"/>
                <a:ea typeface="+mn-ea"/>
                <a:cs typeface="+mn-cs"/>
              </a:rPr>
              <a:t>– krisstyledance.ru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3" y="1845613"/>
            <a:ext cx="11140749" cy="427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98428" y="6125120"/>
            <a:ext cx="10289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1-2 заявки на танцы в день. 7 вечеров. 2500 рублей программисту</a:t>
            </a:r>
          </a:p>
        </p:txBody>
      </p:sp>
    </p:spTree>
    <p:extLst>
      <p:ext uri="{BB962C8B-B14F-4D97-AF65-F5344CB8AC3E}">
        <p14:creationId xmlns:p14="http://schemas.microsoft.com/office/powerpoint/2010/main" val="2209643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Результаты </a:t>
            </a:r>
            <a:r>
              <a:rPr lang="en-US" sz="4400" b="1" dirty="0">
                <a:latin typeface="+mn-lt"/>
                <a:ea typeface="+mn-ea"/>
                <a:cs typeface="+mn-cs"/>
              </a:rPr>
              <a:t>– vigul-sobak.ru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98428" y="6125120"/>
            <a:ext cx="10289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en-US" sz="2400" b="1" dirty="0"/>
              <a:t>3</a:t>
            </a:r>
            <a:r>
              <a:rPr lang="ru-RU" sz="2400" b="1" dirty="0"/>
              <a:t> заявки на выгул в неделю. 15 часов работы. 2500 рублей программисту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5" y="1857403"/>
            <a:ext cx="11166386" cy="428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261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Результаты </a:t>
            </a:r>
            <a:r>
              <a:rPr lang="en-US" sz="4400" b="1" dirty="0">
                <a:latin typeface="+mn-lt"/>
                <a:ea typeface="+mn-ea"/>
                <a:cs typeface="+mn-cs"/>
              </a:rPr>
              <a:t>– </a:t>
            </a:r>
            <a:r>
              <a:rPr lang="en-US" sz="4400" b="1" dirty="0"/>
              <a:t>kvadrokopter-servis.ru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9846" y="6125120"/>
            <a:ext cx="1131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5 заявок на ремонт </a:t>
            </a:r>
            <a:r>
              <a:rPr lang="ru-RU" sz="2400" b="1" dirty="0" err="1"/>
              <a:t>дронов</a:t>
            </a:r>
            <a:r>
              <a:rPr lang="ru-RU" sz="2400" b="1" dirty="0"/>
              <a:t> в неделю. 15 часов работы. 2500 рублей программисту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5" y="1713966"/>
            <a:ext cx="11403710" cy="428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401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50825"/>
            <a:ext cx="10515600" cy="79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 выжать из трафика максимум?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0983" y="1973801"/>
            <a:ext cx="102896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77D19"/>
              </a:buClr>
            </a:pPr>
            <a:r>
              <a:rPr lang="ru-RU" sz="2400" b="1" dirty="0"/>
              <a:t>Трафика не будет море и нужно выжать из него максимум!</a:t>
            </a:r>
          </a:p>
          <a:p>
            <a:pPr marL="514350" indent="-514350" algn="ctr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Обязательно ведите людей в ваши соц. сети – </a:t>
            </a:r>
            <a:r>
              <a:rPr lang="ru-RU" sz="2400" b="1" dirty="0"/>
              <a:t>они подписываются!!!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Поставьте </a:t>
            </a:r>
            <a:r>
              <a:rPr lang="en-US" sz="2400" dirty="0"/>
              <a:t>Live-</a:t>
            </a:r>
            <a:r>
              <a:rPr lang="ru-RU" sz="2400" dirty="0"/>
              <a:t>чат – например </a:t>
            </a:r>
            <a:r>
              <a:rPr lang="en-US" sz="2400" dirty="0" err="1"/>
              <a:t>Venyoo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Давайте прямые контакты для чатов </a:t>
            </a:r>
            <a:r>
              <a:rPr lang="en-US" sz="2400" dirty="0" err="1"/>
              <a:t>WhatsApp</a:t>
            </a:r>
            <a:r>
              <a:rPr lang="en-US" sz="2400" dirty="0"/>
              <a:t>/</a:t>
            </a:r>
            <a:r>
              <a:rPr lang="en-US" sz="2400" dirty="0" err="1"/>
              <a:t>Viber</a:t>
            </a:r>
            <a:r>
              <a:rPr lang="en-US" sz="2400" dirty="0"/>
              <a:t>/Telegram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Можно поставить робота </a:t>
            </a:r>
            <a:r>
              <a:rPr lang="en-US" sz="2400" dirty="0"/>
              <a:t>Venyoo.ru </a:t>
            </a:r>
            <a:r>
              <a:rPr lang="ru-RU" sz="2400" dirty="0"/>
              <a:t>– если некому быть в чате</a:t>
            </a:r>
            <a:endParaRPr lang="ru-RU" sz="2400" b="1" dirty="0"/>
          </a:p>
          <a:p>
            <a:pPr marL="514350" indent="-514350">
              <a:buFont typeface="+mj-lt"/>
              <a:buAutoNum type="arabicPeriod"/>
            </a:pPr>
            <a:endParaRPr lang="ru-RU" sz="2400" b="1" dirty="0"/>
          </a:p>
          <a:p>
            <a:pPr marL="514350" indent="-514350">
              <a:buFont typeface="+mj-lt"/>
              <a:buAutoNum type="arabicPeriod"/>
            </a:pPr>
            <a:r>
              <a:rPr lang="ru-RU" sz="2400" b="1" dirty="0"/>
              <a:t> Купите нормальных хостинг – рекомендую </a:t>
            </a:r>
            <a:r>
              <a:rPr lang="en-US" sz="2400" b="1" dirty="0"/>
              <a:t>Beget.ru </a:t>
            </a:r>
            <a:endParaRPr lang="ru-RU" sz="2400" b="1" dirty="0"/>
          </a:p>
          <a:p>
            <a:pPr marL="514350" indent="-514350">
              <a:buFont typeface="+mj-lt"/>
              <a:buAutoNum type="arabicPeriod"/>
            </a:pP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Следите, чтобы картинки и видео были заточены под смартфоны!</a:t>
            </a:r>
          </a:p>
        </p:txBody>
      </p:sp>
    </p:spTree>
    <p:extLst>
      <p:ext uri="{BB962C8B-B14F-4D97-AF65-F5344CB8AC3E}">
        <p14:creationId xmlns:p14="http://schemas.microsoft.com/office/powerpoint/2010/main" val="3991968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-111750" y="717800"/>
            <a:ext cx="1200911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+mn-lt"/>
                <a:ea typeface="+mn-ea"/>
                <a:cs typeface="+mn-cs"/>
              </a:rPr>
              <a:t>Где взять ключевые слова и проверить позиции?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22511" y="1846114"/>
            <a:ext cx="10515600" cy="4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dirty="0">
                <a:sym typeface="Wingdings" pitchFamily="2" charset="2"/>
              </a:rPr>
              <a:t>Заходим в сервис </a:t>
            </a:r>
            <a:r>
              <a:rPr lang="en-US" sz="3200" dirty="0">
                <a:sym typeface="Wingdings" pitchFamily="2" charset="2"/>
                <a:hlinkClick r:id="rId2"/>
              </a:rPr>
              <a:t>www.rush-analytics.ru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ru-RU" sz="3200" dirty="0">
                <a:sym typeface="Wingdings" pitchFamily="2" charset="2"/>
              </a:rPr>
              <a:t>и за 999 рублей в месяц получаем всю аналитику – и по ключевым словам и по позициям.</a:t>
            </a:r>
          </a:p>
          <a:p>
            <a:pPr algn="l"/>
            <a:r>
              <a:rPr lang="ru-RU" sz="3200" dirty="0">
                <a:sym typeface="Wingdings" pitchFamily="2" charset="2"/>
              </a:rPr>
              <a:t>Справится даже непрофессионал</a:t>
            </a:r>
          </a:p>
          <a:p>
            <a:pPr algn="l"/>
            <a:endParaRPr lang="ru-RU" sz="3200" dirty="0">
              <a:sym typeface="Wingdings" pitchFamily="2" charset="2"/>
            </a:endParaRPr>
          </a:p>
          <a:p>
            <a:r>
              <a:rPr lang="ru-RU" sz="3200" b="1" dirty="0">
                <a:solidFill>
                  <a:srgbClr val="00B050"/>
                </a:solidFill>
                <a:sym typeface="Wingdings" pitchFamily="2" charset="2"/>
              </a:rPr>
              <a:t>Сами используем в работе каждый день</a:t>
            </a:r>
            <a:endParaRPr lang="ru-RU" sz="3200" b="1" dirty="0">
              <a:solidFill>
                <a:srgbClr val="00B050"/>
              </a:solidFill>
            </a:endParaRPr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</p:spTree>
    <p:extLst>
      <p:ext uri="{BB962C8B-B14F-4D97-AF65-F5344CB8AC3E}">
        <p14:creationId xmlns:p14="http://schemas.microsoft.com/office/powerpoint/2010/main" val="120472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057099" y="2665499"/>
            <a:ext cx="6209732" cy="351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/>
              <a:t>Доклад подготовил: </a:t>
            </a:r>
            <a:r>
              <a:rPr lang="ru-RU" dirty="0"/>
              <a:t>Олег Шестаков</a:t>
            </a:r>
          </a:p>
          <a:p>
            <a:pPr algn="l"/>
            <a:r>
              <a:rPr lang="ru-RU" dirty="0"/>
              <a:t>Мои контакты:</a:t>
            </a:r>
            <a:endParaRPr lang="en-US" dirty="0"/>
          </a:p>
          <a:p>
            <a:pPr algn="l"/>
            <a:r>
              <a:rPr lang="en-US" dirty="0"/>
              <a:t>oleg@rush-agency.ru </a:t>
            </a:r>
          </a:p>
          <a:p>
            <a:pPr algn="l"/>
            <a:r>
              <a:rPr lang="en-US" dirty="0">
                <a:hlinkClick r:id="rId2"/>
              </a:rPr>
              <a:t>www.facebook.com/shestakov.oleg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www.rush-analytics.ru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Ваши вопросы</a:t>
            </a: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425850" y="1984445"/>
            <a:ext cx="5214974" cy="68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 sz="2400">
                <a:solidFill>
                  <a:schemeClr val="tx1">
                    <a:tint val="75000"/>
                  </a:schemeClr>
                </a:solidFill>
              </a:rPr>
              <a:t>МАРКА, Калининград 2017</a:t>
            </a:r>
            <a:endParaRPr lang="ru-RU" sz="24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11" name="Рисунок 10" descr="Изображение выглядит как человек, мужчина, одежда, нос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E857F5D-C730-47B4-884D-9CCC62495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44" y="2790642"/>
            <a:ext cx="2482725" cy="25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800" dirty="0"/>
              <a:t>Тем кто только собирается создать сайт для своего бизнеса</a:t>
            </a:r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Тем у кого уже есть сайт, но он не знает почему он не в </a:t>
            </a:r>
            <a:r>
              <a:rPr lang="ru-RU" sz="2800" dirty="0" err="1"/>
              <a:t>ТОПе</a:t>
            </a:r>
            <a:r>
              <a:rPr lang="ru-RU" sz="2800" dirty="0"/>
              <a:t> поисковых систем</a:t>
            </a:r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Кому будет полезно?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</p:spTree>
    <p:extLst>
      <p:ext uri="{BB962C8B-B14F-4D97-AF65-F5344CB8AC3E}">
        <p14:creationId xmlns:p14="http://schemas.microsoft.com/office/powerpoint/2010/main" val="22781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Можно ли правда сделать </a:t>
            </a:r>
            <a:r>
              <a:rPr lang="en-US" sz="4400" b="1" dirty="0">
                <a:latin typeface="+mn-lt"/>
                <a:ea typeface="+mn-ea"/>
                <a:cs typeface="+mn-cs"/>
              </a:rPr>
              <a:t>SEO </a:t>
            </a:r>
            <a:r>
              <a:rPr lang="ru-RU" sz="4400" b="1" dirty="0">
                <a:latin typeface="+mn-lt"/>
                <a:ea typeface="+mn-ea"/>
                <a:cs typeface="+mn-cs"/>
              </a:rPr>
              <a:t>самому?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dirty="0"/>
              <a:t>Конечно можно!*</a:t>
            </a:r>
          </a:p>
          <a:p>
            <a:endParaRPr lang="ru-RU" sz="5400" dirty="0"/>
          </a:p>
          <a:p>
            <a:endParaRPr lang="ru-RU" sz="5400" dirty="0"/>
          </a:p>
          <a:p>
            <a:endParaRPr lang="ru-RU" sz="4400" dirty="0"/>
          </a:p>
          <a:p>
            <a:r>
              <a:rPr lang="ru-RU" sz="1800" dirty="0"/>
              <a:t>Если у вас бизнес не по пластиковым окнам или установке кондиционеров </a:t>
            </a:r>
          </a:p>
          <a:p>
            <a:r>
              <a:rPr lang="ru-RU" sz="1800" dirty="0"/>
              <a:t>(вы выбрали неправильный бизнес)</a:t>
            </a:r>
          </a:p>
        </p:txBody>
      </p:sp>
    </p:spTree>
    <p:extLst>
      <p:ext uri="{BB962C8B-B14F-4D97-AF65-F5344CB8AC3E}">
        <p14:creationId xmlns:p14="http://schemas.microsoft.com/office/powerpoint/2010/main" val="1450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607512" y="1094736"/>
            <a:ext cx="11416463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Пример проекта который я сделал сам за 5 -7 вечеров в июле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5" y="2085263"/>
            <a:ext cx="11855950" cy="459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+mn-lt"/>
                <a:ea typeface="+mn-ea"/>
                <a:cs typeface="+mn-cs"/>
              </a:rPr>
              <a:t>Какую </a:t>
            </a:r>
            <a:r>
              <a:rPr lang="en-US" sz="4400" b="1" dirty="0">
                <a:latin typeface="+mn-lt"/>
                <a:ea typeface="+mn-ea"/>
                <a:cs typeface="+mn-cs"/>
              </a:rPr>
              <a:t>CMS </a:t>
            </a:r>
            <a:r>
              <a:rPr lang="ru-RU" sz="4400" b="1" dirty="0">
                <a:latin typeface="+mn-lt"/>
                <a:ea typeface="+mn-ea"/>
                <a:cs typeface="+mn-cs"/>
              </a:rPr>
              <a:t>выбрать для сайта?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343954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800" dirty="0" err="1"/>
              <a:t>Wordpress</a:t>
            </a:r>
            <a:r>
              <a:rPr lang="en-US" sz="2800" dirty="0"/>
              <a:t> – </a:t>
            </a:r>
            <a:r>
              <a:rPr lang="ru-RU" sz="2800" dirty="0"/>
              <a:t>очень простая, как </a:t>
            </a:r>
            <a:r>
              <a:rPr lang="ru-RU" sz="2800" dirty="0" err="1"/>
              <a:t>Вконтакте</a:t>
            </a:r>
            <a:r>
              <a:rPr lang="ru-RU" sz="2800" dirty="0"/>
              <a:t> </a:t>
            </a:r>
            <a:r>
              <a:rPr lang="ru-RU" sz="2800" dirty="0">
                <a:sym typeface="Wingdings" pitchFamily="2" charset="2"/>
              </a:rPr>
              <a:t> и очень функциональная</a:t>
            </a:r>
            <a:endParaRPr lang="ru-RU" sz="2800" dirty="0"/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 algn="l">
              <a:buAutoNum type="arabicPeriod"/>
            </a:pPr>
            <a:r>
              <a:rPr lang="en-US" sz="2800" dirty="0"/>
              <a:t>Drupal/</a:t>
            </a:r>
            <a:r>
              <a:rPr lang="en-US" sz="2800" dirty="0" err="1"/>
              <a:t>Modx</a:t>
            </a:r>
            <a:r>
              <a:rPr lang="ru-RU" sz="2800" dirty="0"/>
              <a:t> – более серьезные </a:t>
            </a:r>
            <a:r>
              <a:rPr lang="en-US" sz="2800" dirty="0"/>
              <a:t>CMS</a:t>
            </a:r>
            <a:r>
              <a:rPr lang="ru-RU" sz="2800" dirty="0"/>
              <a:t> – для сложных проектов</a:t>
            </a:r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 algn="l">
              <a:buAutoNum type="arabicPeriod"/>
            </a:pPr>
            <a:r>
              <a:rPr lang="en-US" sz="2800" dirty="0" err="1"/>
              <a:t>Bitrix</a:t>
            </a:r>
            <a:r>
              <a:rPr lang="en-US" sz="2800" dirty="0"/>
              <a:t> – </a:t>
            </a:r>
            <a:r>
              <a:rPr lang="ru-RU" sz="2800" b="1" dirty="0"/>
              <a:t>только для интернет-магазинов</a:t>
            </a:r>
            <a:endParaRPr lang="en-US" sz="2800" dirty="0"/>
          </a:p>
          <a:p>
            <a:pPr marL="457200" indent="-457200" algn="l">
              <a:buAutoNum type="arabicPeriod"/>
            </a:pPr>
            <a:endParaRPr lang="en-US" sz="2800" dirty="0"/>
          </a:p>
          <a:p>
            <a:pPr marL="457200" indent="-457200" algn="l">
              <a:buAutoNum type="arabicPeriod"/>
            </a:pPr>
            <a:r>
              <a:rPr lang="en-US" sz="2800" dirty="0" err="1"/>
              <a:t>Joomla</a:t>
            </a:r>
            <a:r>
              <a:rPr lang="en-US" sz="2800" dirty="0"/>
              <a:t> – </a:t>
            </a:r>
            <a:r>
              <a:rPr lang="ru-RU" sz="2800" b="1" dirty="0">
                <a:solidFill>
                  <a:srgbClr val="FF0000"/>
                </a:solidFill>
              </a:rPr>
              <a:t>никогда и ни в коем случае. Очень небезопасна – взломает даже школьник.</a:t>
            </a:r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470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559496" y="4154044"/>
            <a:ext cx="9108504" cy="78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5537" y="1009189"/>
            <a:ext cx="10515600" cy="101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>
                <a:latin typeface="+mn-lt"/>
                <a:ea typeface="+mn-ea"/>
                <a:cs typeface="+mn-cs"/>
              </a:rPr>
              <a:t>Wordpress</a:t>
            </a:r>
            <a:endParaRPr lang="ru-RU" sz="4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Прямоугольник 17"/>
          <p:cNvSpPr/>
          <p:nvPr/>
        </p:nvSpPr>
        <p:spPr>
          <a:xfrm>
            <a:off x="1298428" y="258773"/>
            <a:ext cx="7452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2800" dirty="0"/>
              <a:t>Рекламно-консалтинговое агентство </a:t>
            </a:r>
            <a:r>
              <a:rPr lang="en-US" sz="2800" dirty="0"/>
              <a:t>Rush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5948" y="2090061"/>
            <a:ext cx="10515600" cy="4127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>
                <a:solidFill>
                  <a:srgbClr val="00B050"/>
                </a:solidFill>
              </a:rPr>
              <a:t>Плюсы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Очень простая в управлении </a:t>
            </a:r>
            <a:r>
              <a:rPr lang="en-US" sz="2800" dirty="0"/>
              <a:t>CMS</a:t>
            </a:r>
            <a:endParaRPr lang="ru-RU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Старт сайта буквально за пол часа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Есть готовые бесплатные модули на все случаи жизни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Легко подключить социальные сети,  онлайн чаты и т.д.</a:t>
            </a:r>
            <a:endParaRPr lang="en-US" sz="2800" dirty="0"/>
          </a:p>
          <a:p>
            <a:pPr marL="457200" indent="-457200" algn="l">
              <a:buAutoNum type="arabicPeriod"/>
            </a:pPr>
            <a:r>
              <a:rPr lang="ru-RU" sz="2800" dirty="0"/>
              <a:t>Готов для </a:t>
            </a:r>
            <a:r>
              <a:rPr lang="en-US" sz="2800" dirty="0"/>
              <a:t>SEO </a:t>
            </a:r>
            <a:r>
              <a:rPr lang="ru-RU" sz="2800" dirty="0"/>
              <a:t>практически «из коробки»</a:t>
            </a:r>
          </a:p>
          <a:p>
            <a:pPr algn="l"/>
            <a:endParaRPr lang="ru-RU" sz="2800" dirty="0"/>
          </a:p>
          <a:p>
            <a:pPr algn="l"/>
            <a:r>
              <a:rPr lang="ru-RU" sz="2800" b="1" dirty="0">
                <a:solidFill>
                  <a:srgbClr val="FF0000"/>
                </a:solidFill>
              </a:rPr>
              <a:t>Минусы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Проблемно реализовать действительно сложные сайты</a:t>
            </a:r>
          </a:p>
          <a:p>
            <a:pPr marL="457200" indent="-457200" algn="l">
              <a:buAutoNum type="arabicPeriod"/>
            </a:pPr>
            <a:r>
              <a:rPr lang="ru-RU" sz="2800" dirty="0"/>
              <a:t>Если не следить за обновлениями – могут быть проблемы с безопасностью (решаемо)</a:t>
            </a:r>
          </a:p>
          <a:p>
            <a:pPr marL="457200" indent="-457200" algn="l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148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1543</Words>
  <Application>Microsoft Office PowerPoint</Application>
  <PresentationFormat>Широкоэкранный</PresentationFormat>
  <Paragraphs>343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Тема Office</vt:lpstr>
      <vt:lpstr>SEO для бизнеса своими руками: рецепты и 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для интернет-магазинов  +</dc:title>
  <dc:creator>SEOinSoul</dc:creator>
  <cp:lastModifiedBy>Олег Шестаков</cp:lastModifiedBy>
  <cp:revision>121</cp:revision>
  <dcterms:created xsi:type="dcterms:W3CDTF">2016-02-14T15:29:29Z</dcterms:created>
  <dcterms:modified xsi:type="dcterms:W3CDTF">2019-10-19T11:44:03Z</dcterms:modified>
</cp:coreProperties>
</file>