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1"/>
  </p:notesMasterIdLst>
  <p:sldIdLst>
    <p:sldId id="257" r:id="rId2"/>
    <p:sldId id="274" r:id="rId3"/>
    <p:sldId id="287" r:id="rId4"/>
    <p:sldId id="281" r:id="rId5"/>
    <p:sldId id="286" r:id="rId6"/>
    <p:sldId id="284" r:id="rId7"/>
    <p:sldId id="288" r:id="rId8"/>
    <p:sldId id="289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9314" autoAdjust="0"/>
  </p:normalViewPr>
  <p:slideViewPr>
    <p:cSldViewPr>
      <p:cViewPr>
        <p:scale>
          <a:sx n="75" d="100"/>
          <a:sy n="75" d="100"/>
        </p:scale>
        <p:origin x="-74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0AC73-C094-49E7-925A-BECE2D6D32D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263A-8D2C-4B20-9361-EB5AA2BD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BEB83A4-72C2-474E-95E0-4FB724883ED8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EA7EC04-CC9D-46D3-B873-789554BAB7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9106930" cy="1046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 smtClean="0">
              <a:latin typeface="Baskerville Old Face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Baskerville Old Face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Baskerville Old Face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Book Antiqua" pitchFamily="18" charset="0"/>
              </a:rPr>
              <a:t>Direct </a:t>
            </a:r>
            <a:r>
              <a:rPr lang="en-US" sz="3600" b="1" dirty="0">
                <a:latin typeface="Book Antiqua" pitchFamily="18" charset="0"/>
              </a:rPr>
              <a:t>Marketing Campaign Analysis </a:t>
            </a:r>
            <a:endParaRPr lang="en-US" sz="3600" b="1" dirty="0" smtClean="0">
              <a:latin typeface="Book Antiqua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Book Antiqua" pitchFamily="18" charset="0"/>
              </a:rPr>
              <a:t>        </a:t>
            </a:r>
            <a:r>
              <a:rPr lang="en-US" sz="2400" b="1" dirty="0">
                <a:latin typeface="Book Antiqua" pitchFamily="18" charset="0"/>
              </a:rPr>
              <a:t>Uncovering Actionable Insights for Future Strategies</a:t>
            </a:r>
            <a:endParaRPr lang="en-US" sz="2400" b="1" dirty="0" smtClean="0">
              <a:latin typeface="Book Antiqua" pitchFamily="18" charset="0"/>
            </a:endParaRPr>
          </a:p>
          <a:p>
            <a:pPr algn="ctr"/>
            <a:endParaRPr lang="en-US" sz="2400" b="1" dirty="0" smtClean="0">
              <a:latin typeface="Book Antiqua" pitchFamily="18" charset="0"/>
              <a:cs typeface="Times New Roman" pitchFamily="18" charset="0"/>
            </a:endParaRPr>
          </a:p>
          <a:p>
            <a:pPr algn="ctr"/>
            <a:endParaRPr lang="en-US" sz="1200" b="1" dirty="0">
              <a:latin typeface="Book Antiqua" pitchFamily="18" charset="0"/>
              <a:cs typeface="Times New Roman" pitchFamily="18" charset="0"/>
            </a:endParaRPr>
          </a:p>
          <a:p>
            <a:pPr algn="ctr"/>
            <a:endParaRPr lang="en-US" sz="1200" b="1" dirty="0" smtClean="0">
              <a:latin typeface="Book Antiqua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Book Antiqua" pitchFamily="18" charset="0"/>
              </a:rPr>
              <a:t>Prepared </a:t>
            </a:r>
            <a:r>
              <a:rPr lang="en-US" sz="2800" b="1" dirty="0">
                <a:latin typeface="Book Antiqua" pitchFamily="18" charset="0"/>
              </a:rPr>
              <a:t>By Helen </a:t>
            </a:r>
            <a:r>
              <a:rPr lang="en-US" sz="2800" b="1" dirty="0" err="1">
                <a:latin typeface="Book Antiqua" pitchFamily="18" charset="0"/>
              </a:rPr>
              <a:t>Mehari</a:t>
            </a:r>
            <a:r>
              <a:rPr lang="en-US" sz="2800" b="1" dirty="0">
                <a:latin typeface="Book Antiqua" pitchFamily="18" charset="0"/>
              </a:rPr>
              <a:t> </a:t>
            </a:r>
            <a:r>
              <a:rPr lang="en-US" sz="2800" b="1" dirty="0" err="1">
                <a:latin typeface="Book Antiqua" pitchFamily="18" charset="0"/>
              </a:rPr>
              <a:t>Tefera</a:t>
            </a:r>
            <a:endParaRPr lang="en-US" sz="2800" b="1" dirty="0">
              <a:latin typeface="Book Antiqua" pitchFamily="18" charset="0"/>
            </a:endParaRPr>
          </a:p>
          <a:p>
            <a:pPr algn="ctr"/>
            <a:endParaRPr lang="en-US" sz="2800" b="1" dirty="0" smtClean="0">
              <a:latin typeface="Book Antiqua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latin typeface="Book Antiqua" pitchFamily="18" charset="0"/>
              <a:cs typeface="Times New Roman" pitchFamily="18" charset="0"/>
            </a:endParaRPr>
          </a:p>
          <a:p>
            <a:pPr algn="ctr"/>
            <a:endParaRPr lang="en-US" sz="1200" b="1" dirty="0" smtClean="0">
              <a:latin typeface="Book Antiqua" pitchFamily="18" charset="0"/>
              <a:cs typeface="Times New Roman" pitchFamily="18" charset="0"/>
            </a:endParaRPr>
          </a:p>
          <a:p>
            <a:pPr algn="r"/>
            <a:r>
              <a:rPr lang="en-US" sz="2000" b="1" dirty="0">
                <a:latin typeface="Book Antiqua" pitchFamily="18" charset="0"/>
              </a:rPr>
              <a:t>Institution:</a:t>
            </a: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Portuguese </a:t>
            </a:r>
            <a:r>
              <a:rPr lang="en-US" sz="2000" dirty="0">
                <a:latin typeface="Book Antiqua" pitchFamily="18" charset="0"/>
              </a:rPr>
              <a:t>Banking </a:t>
            </a:r>
            <a:r>
              <a:rPr lang="en-US" sz="2000" dirty="0" smtClean="0">
                <a:latin typeface="Book Antiqua" pitchFamily="18" charset="0"/>
              </a:rPr>
              <a:t>Institution</a:t>
            </a:r>
            <a:endParaRPr lang="en-US" sz="2000" b="1" dirty="0">
              <a:latin typeface="Book Antiqua" pitchFamily="18" charset="0"/>
              <a:cs typeface="Times New Roman" pitchFamily="18" charset="0"/>
            </a:endParaRPr>
          </a:p>
          <a:p>
            <a:pPr algn="ctr"/>
            <a:endParaRPr lang="en-US" sz="1200" b="1" dirty="0" smtClean="0">
              <a:latin typeface="Book Antiqua" pitchFamily="18" charset="0"/>
              <a:cs typeface="Times New Roman" pitchFamily="18" charset="0"/>
            </a:endParaRPr>
          </a:p>
          <a:p>
            <a:pPr algn="ctr"/>
            <a:endParaRPr lang="en-US" sz="1200" b="1" dirty="0">
              <a:latin typeface="Book Antiqua" pitchFamily="18" charset="0"/>
              <a:cs typeface="Times New Roman" pitchFamily="18" charset="0"/>
            </a:endParaRPr>
          </a:p>
          <a:p>
            <a:pPr algn="r"/>
            <a:r>
              <a:rPr lang="en-US" dirty="0" smtClean="0">
                <a:latin typeface="Book Antiqua" pitchFamily="18" charset="0"/>
              </a:rPr>
              <a:t>Date May 25, 2025</a:t>
            </a:r>
          </a:p>
          <a:p>
            <a:pPr algn="ctr"/>
            <a:endParaRPr lang="en-US" dirty="0">
              <a:latin typeface="Book Antiqua" pitchFamily="18" charset="0"/>
            </a:endParaRPr>
          </a:p>
          <a:p>
            <a:pPr algn="ctr"/>
            <a:endParaRPr lang="en-US" b="1" dirty="0">
              <a:cs typeface="Times New Roman" pitchFamily="18" charset="0"/>
            </a:endParaRPr>
          </a:p>
          <a:p>
            <a:pPr algn="ctr"/>
            <a:endParaRPr lang="en-US" b="1" dirty="0" smtClean="0">
              <a:cs typeface="Times New Roman" pitchFamily="18" charset="0"/>
            </a:endParaRPr>
          </a:p>
          <a:p>
            <a:pPr algn="ctr"/>
            <a:endParaRPr lang="en-US" b="1" dirty="0">
              <a:cs typeface="Times New Roman" pitchFamily="18" charset="0"/>
            </a:endParaRPr>
          </a:p>
          <a:p>
            <a:pPr algn="ctr"/>
            <a:endParaRPr lang="en-US" b="1" dirty="0" smtClean="0">
              <a:cs typeface="Times New Roman" pitchFamily="18" charset="0"/>
            </a:endParaRPr>
          </a:p>
          <a:p>
            <a:pPr algn="ctr"/>
            <a:endParaRPr lang="en-US" b="1" dirty="0">
              <a:cs typeface="Times New Roman" pitchFamily="18" charset="0"/>
            </a:endParaRPr>
          </a:p>
          <a:p>
            <a:pPr algn="ctr"/>
            <a:endParaRPr lang="en-US" b="1" dirty="0" smtClean="0">
              <a:cs typeface="Times New Roman" pitchFamily="18" charset="0"/>
            </a:endParaRPr>
          </a:p>
          <a:p>
            <a:pPr algn="ctr"/>
            <a:endParaRPr lang="en-US" b="1" dirty="0">
              <a:cs typeface="Times New Roman" pitchFamily="18" charset="0"/>
            </a:endParaRPr>
          </a:p>
          <a:p>
            <a:pPr algn="ctr"/>
            <a:endParaRPr lang="en-US" b="1" dirty="0" smtClean="0">
              <a:cs typeface="Times New Roman" pitchFamily="18" charset="0"/>
            </a:endParaRPr>
          </a:p>
          <a:p>
            <a:pPr algn="ctr"/>
            <a:endParaRPr lang="en-US" b="1" dirty="0">
              <a:cs typeface="Times New Roman" pitchFamily="18" charset="0"/>
            </a:endParaRPr>
          </a:p>
          <a:p>
            <a:pPr algn="ctr"/>
            <a:endParaRPr lang="en-US" b="1" dirty="0" smtClean="0">
              <a:cs typeface="Times New Roman" pitchFamily="18" charset="0"/>
            </a:endParaRPr>
          </a:p>
          <a:p>
            <a:pPr algn="ctr"/>
            <a:endParaRPr lang="en-US" b="1" dirty="0" smtClean="0">
              <a:cs typeface="Times New Roman" pitchFamily="18" charset="0"/>
            </a:endParaRPr>
          </a:p>
          <a:p>
            <a:pPr algn="ctr"/>
            <a:endParaRPr lang="en-US" b="1" dirty="0">
              <a:cs typeface="Times New Roman" pitchFamily="18" charset="0"/>
            </a:endParaRPr>
          </a:p>
          <a:p>
            <a:pPr algn="ctr"/>
            <a:endParaRPr lang="en-US" b="1" dirty="0">
              <a:cs typeface="Times New Roman" pitchFamily="18" charset="0"/>
            </a:endParaRPr>
          </a:p>
          <a:p>
            <a:pPr algn="ctr"/>
            <a:endParaRPr lang="en-US" b="1" dirty="0" smtClean="0">
              <a:cs typeface="Times New Roman" pitchFamily="18" charset="0"/>
            </a:endParaRPr>
          </a:p>
          <a:p>
            <a:pPr algn="ctr"/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09599"/>
            <a:ext cx="18288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9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58"/>
            <a:ext cx="9144000" cy="62459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119" y="2819400"/>
            <a:ext cx="91398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Book Antiqua" pitchFamily="18" charset="0"/>
              </a:rPr>
              <a:t> Project </a:t>
            </a:r>
            <a:r>
              <a:rPr lang="en-US" sz="2400" b="1" dirty="0">
                <a:latin typeface="Book Antiqua" pitchFamily="18" charset="0"/>
              </a:rPr>
              <a:t>Overview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>
                <a:latin typeface="Book Antiqua" pitchFamily="18" charset="0"/>
              </a:rPr>
              <a:t>Analyzing a phone-based marketing campaign by a </a:t>
            </a:r>
            <a:r>
              <a:rPr lang="en-US" sz="2000" dirty="0" smtClean="0">
                <a:latin typeface="Book Antiqua" pitchFamily="18" charset="0"/>
              </a:rPr>
              <a:t>bank.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                        </a:t>
            </a:r>
            <a:r>
              <a:rPr lang="en-US" sz="2400" b="1" dirty="0" smtClean="0">
                <a:latin typeface="Book Antiqua" pitchFamily="18" charset="0"/>
              </a:rPr>
              <a:t>Goals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</a:t>
            </a:r>
            <a:r>
              <a:rPr lang="en-US" sz="2000" dirty="0">
                <a:latin typeface="Book Antiqua" pitchFamily="18" charset="0"/>
              </a:rPr>
              <a:t>Find out what worked and what </a:t>
            </a:r>
            <a:r>
              <a:rPr lang="en-US" sz="2000" dirty="0" smtClean="0">
                <a:latin typeface="Book Antiqua" pitchFamily="18" charset="0"/>
              </a:rPr>
              <a:t>didn't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ook Antiqua" pitchFamily="18" charset="0"/>
              </a:rPr>
              <a:t>Identify key patterns and recommend actionable strategies.</a:t>
            </a:r>
          </a:p>
          <a:p>
            <a:pPr algn="ctr"/>
            <a:endParaRPr lang="en-US" b="1" dirty="0"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 smtClean="0"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 smtClean="0"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Baskerville Old Face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68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92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Book Antiqua" pitchFamily="18" charset="0"/>
              </a:rPr>
              <a:t>Understanding Our Campaign &amp; Analysis </a:t>
            </a:r>
            <a:r>
              <a:rPr lang="en-US" sz="2400" b="1" dirty="0" smtClean="0">
                <a:latin typeface="Book Antiqua" pitchFamily="18" charset="0"/>
              </a:rPr>
              <a:t>Goals</a:t>
            </a:r>
          </a:p>
          <a:p>
            <a:pPr>
              <a:lnSpc>
                <a:spcPct val="150000"/>
              </a:lnSpc>
            </a:pPr>
            <a:endParaRPr lang="en-US" b="1" dirty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Book Antiqua" pitchFamily="18" charset="0"/>
              </a:rPr>
              <a:t>Content</a:t>
            </a:r>
            <a:r>
              <a:rPr lang="en-US" b="1" dirty="0" smtClean="0">
                <a:latin typeface="Book Antiqua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smtClean="0">
                <a:latin typeface="Book Antiqua" pitchFamily="18" charset="0"/>
              </a:rPr>
              <a:t>Campaign </a:t>
            </a:r>
            <a:r>
              <a:rPr lang="en-US" b="1" dirty="0">
                <a:latin typeface="Book Antiqua" pitchFamily="18" charset="0"/>
              </a:rPr>
              <a:t>Context: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Phone-based </a:t>
            </a:r>
            <a:r>
              <a:rPr lang="en-US" dirty="0">
                <a:latin typeface="Book Antiqua" pitchFamily="18" charset="0"/>
              </a:rPr>
              <a:t>outreach by a Portuguese banking institution to promote term deposits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Book Antiqu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Book Antiqua" pitchFamily="18" charset="0"/>
              </a:rPr>
              <a:t>Project Goal: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To </a:t>
            </a:r>
            <a:r>
              <a:rPr lang="en-US" dirty="0">
                <a:latin typeface="Book Antiqua" pitchFamily="18" charset="0"/>
              </a:rPr>
              <a:t>analyze campaign data, extract meaningful patterns, and provide actionable insights to optimize future marketing efforts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Book Antiqu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Book Antiqua" pitchFamily="18" charset="0"/>
              </a:rPr>
              <a:t>Key Questions Addressed</a:t>
            </a:r>
            <a:r>
              <a:rPr lang="en-US" b="1" dirty="0" smtClean="0">
                <a:latin typeface="Book Antiqua" pitchFamily="18" charset="0"/>
              </a:rPr>
              <a:t>:</a:t>
            </a:r>
            <a:endParaRPr lang="en-US" dirty="0" smtClean="0">
              <a:latin typeface="Book Antiqua" pitchFamily="18" charset="0"/>
            </a:endParaRPr>
          </a:p>
          <a:p>
            <a:pPr marL="3543300" lvl="7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Book Antiqua" pitchFamily="18" charset="0"/>
              </a:rPr>
              <a:t>Who </a:t>
            </a:r>
            <a:r>
              <a:rPr lang="en-US" dirty="0">
                <a:latin typeface="Book Antiqua" pitchFamily="18" charset="0"/>
              </a:rPr>
              <a:t>are our most receptive clients</a:t>
            </a:r>
            <a:r>
              <a:rPr lang="en-US" dirty="0" smtClean="0">
                <a:latin typeface="Book Antiqua" pitchFamily="18" charset="0"/>
              </a:rPr>
              <a:t>?</a:t>
            </a:r>
          </a:p>
          <a:p>
            <a:pPr marL="3543300" lvl="7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Book Antiqua" pitchFamily="18" charset="0"/>
              </a:rPr>
              <a:t>What </a:t>
            </a:r>
            <a:r>
              <a:rPr lang="en-US" dirty="0">
                <a:latin typeface="Book Antiqua" pitchFamily="18" charset="0"/>
              </a:rPr>
              <a:t>factors influence subscription</a:t>
            </a:r>
            <a:r>
              <a:rPr lang="en-US" dirty="0" smtClean="0">
                <a:latin typeface="Book Antiqua" pitchFamily="18" charset="0"/>
              </a:rPr>
              <a:t>?</a:t>
            </a:r>
          </a:p>
          <a:p>
            <a:pPr marL="3543300" lvl="7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Book Antiqua" pitchFamily="18" charset="0"/>
              </a:rPr>
              <a:t> How </a:t>
            </a:r>
            <a:r>
              <a:rPr lang="en-US" dirty="0">
                <a:latin typeface="Book Antiqua" pitchFamily="18" charset="0"/>
              </a:rPr>
              <a:t>can we improve conversion rates</a:t>
            </a:r>
            <a:r>
              <a:rPr lang="en-US" dirty="0" smtClean="0">
                <a:latin typeface="Book Antiqua" pitchFamily="18" charset="0"/>
              </a:rPr>
              <a:t>?</a:t>
            </a:r>
            <a:endParaRPr lang="en-US" dirty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dirty="0" smtClean="0">
              <a:latin typeface="Book Antiqua" pitchFamily="18" charset="0"/>
            </a:endParaRPr>
          </a:p>
          <a:p>
            <a:pPr algn="ctr"/>
            <a:r>
              <a:rPr lang="en-US" sz="2400" b="1" dirty="0">
                <a:latin typeface="Book Antiqua" pitchFamily="18" charset="0"/>
              </a:rPr>
              <a:t>Our Approach and Data Overview</a:t>
            </a:r>
          </a:p>
          <a:p>
            <a:pPr algn="ctr"/>
            <a:endParaRPr lang="en-US" sz="2000" b="1" dirty="0" smtClean="0">
              <a:latin typeface="Book Antiqu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2971800" cy="495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3800" y="1143000"/>
            <a:ext cx="541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Book Antiqua" pitchFamily="18" charset="0"/>
              </a:rPr>
              <a:t>Data </a:t>
            </a:r>
            <a:r>
              <a:rPr lang="en-US" b="1" dirty="0">
                <a:latin typeface="Book Antiqua" pitchFamily="18" charset="0"/>
              </a:rPr>
              <a:t>Source: </a:t>
            </a:r>
            <a:r>
              <a:rPr lang="en-US" dirty="0" smtClean="0">
                <a:latin typeface="Book Antiqua" pitchFamily="18" charset="0"/>
              </a:rPr>
              <a:t>Dataset </a:t>
            </a:r>
            <a:r>
              <a:rPr lang="en-US" dirty="0">
                <a:latin typeface="Book Antiqua" pitchFamily="18" charset="0"/>
              </a:rPr>
              <a:t>from a direct marketing campaign (bank.csv</a:t>
            </a:r>
            <a:r>
              <a:rPr lang="en-US" dirty="0" smtClean="0">
                <a:latin typeface="Book Antiqua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Book Antiqua" pitchFamily="18" charset="0"/>
              </a:rPr>
              <a:t>Tools </a:t>
            </a:r>
            <a:r>
              <a:rPr lang="en-US" b="1" dirty="0">
                <a:latin typeface="Book Antiqua" pitchFamily="18" charset="0"/>
              </a:rPr>
              <a:t>Used: </a:t>
            </a:r>
            <a:r>
              <a:rPr lang="en-US" dirty="0" smtClean="0">
                <a:latin typeface="Book Antiqua" pitchFamily="18" charset="0"/>
              </a:rPr>
              <a:t>Exploratory </a:t>
            </a:r>
            <a:r>
              <a:rPr lang="en-US" dirty="0">
                <a:latin typeface="Book Antiqua" pitchFamily="18" charset="0"/>
              </a:rPr>
              <a:t>Data Analysis (EDA) performed in Excel, with insights visualized in an interactive Excel Dashboard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748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75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 Antiqua" pitchFamily="18" charset="0"/>
              </a:rPr>
              <a:t>Who is Responding? Client Profile </a:t>
            </a:r>
            <a:r>
              <a:rPr lang="en-US" sz="2400" b="1" dirty="0" smtClean="0">
                <a:latin typeface="Book Antiqua" pitchFamily="18" charset="0"/>
              </a:rPr>
              <a:t>Insights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5350"/>
            <a:ext cx="8128000" cy="184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760133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itchFamily="18" charset="0"/>
              </a:rPr>
              <a:t>Visualization </a:t>
            </a:r>
            <a:r>
              <a:rPr lang="en-US" b="1" dirty="0">
                <a:latin typeface="Book Antiqua" pitchFamily="18" charset="0"/>
              </a:rPr>
              <a:t>1</a:t>
            </a:r>
            <a:r>
              <a:rPr lang="en-US" b="1" dirty="0" smtClean="0">
                <a:latin typeface="Book Antiqua" pitchFamily="18" charset="0"/>
              </a:rPr>
              <a:t>:</a:t>
            </a:r>
            <a:endParaRPr lang="en-US" dirty="0">
              <a:latin typeface="Book Antiqua" pitchFamily="18" charset="0"/>
            </a:endParaRPr>
          </a:p>
          <a:p>
            <a:pPr lvl="1"/>
            <a:r>
              <a:rPr lang="en-US" b="1" dirty="0">
                <a:latin typeface="Book Antiqua" pitchFamily="18" charset="0"/>
              </a:rPr>
              <a:t>Insight: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Our </a:t>
            </a:r>
            <a:r>
              <a:rPr lang="en-US" dirty="0">
                <a:latin typeface="Book Antiqua" pitchFamily="18" charset="0"/>
              </a:rPr>
              <a:t>analysis reveals that </a:t>
            </a:r>
            <a:r>
              <a:rPr lang="en-US" dirty="0" smtClean="0">
                <a:latin typeface="Book Antiqua" pitchFamily="18" charset="0"/>
              </a:rPr>
              <a:t>married </a:t>
            </a:r>
            <a:r>
              <a:rPr lang="en-US" dirty="0">
                <a:latin typeface="Book Antiqua" pitchFamily="18" charset="0"/>
              </a:rPr>
              <a:t>clients show the highest conversion rates, significantly outperforming single or divorced </a:t>
            </a:r>
            <a:r>
              <a:rPr lang="en-US" dirty="0" smtClean="0">
                <a:latin typeface="Book Antiqua" pitchFamily="18" charset="0"/>
              </a:rPr>
              <a:t>individuals.</a:t>
            </a:r>
            <a:endParaRPr lang="en-US" dirty="0">
              <a:latin typeface="Book Antiqua" pitchFamily="18" charset="0"/>
            </a:endParaRPr>
          </a:p>
          <a:p>
            <a:r>
              <a:rPr lang="en-US" b="1" dirty="0">
                <a:latin typeface="Book Antiqua" pitchFamily="18" charset="0"/>
              </a:rPr>
              <a:t>Visualization 2:</a:t>
            </a:r>
            <a:r>
              <a:rPr lang="en-US" dirty="0">
                <a:latin typeface="Book Antiqua" pitchFamily="18" charset="0"/>
              </a:rPr>
              <a:t> </a:t>
            </a:r>
          </a:p>
          <a:p>
            <a:pPr lvl="1"/>
            <a:r>
              <a:rPr lang="en-US" b="1" dirty="0">
                <a:latin typeface="Book Antiqua" pitchFamily="18" charset="0"/>
              </a:rPr>
              <a:t>Insight: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We </a:t>
            </a:r>
            <a:r>
              <a:rPr lang="en-US" dirty="0">
                <a:latin typeface="Book Antiqua" pitchFamily="18" charset="0"/>
              </a:rPr>
              <a:t>identified specific job types, such as </a:t>
            </a:r>
            <a:r>
              <a:rPr lang="en-US" dirty="0" smtClean="0">
                <a:latin typeface="Book Antiqua" pitchFamily="18" charset="0"/>
              </a:rPr>
              <a:t>retired </a:t>
            </a:r>
            <a:r>
              <a:rPr lang="en-US" dirty="0">
                <a:latin typeface="Book Antiqua" pitchFamily="18" charset="0"/>
              </a:rPr>
              <a:t>and student </a:t>
            </a:r>
            <a:r>
              <a:rPr lang="en-US" dirty="0" smtClean="0">
                <a:latin typeface="Book Antiqua" pitchFamily="18" charset="0"/>
              </a:rPr>
              <a:t>segments </a:t>
            </a:r>
            <a:r>
              <a:rPr lang="en-US" dirty="0">
                <a:latin typeface="Book Antiqua" pitchFamily="18" charset="0"/>
              </a:rPr>
              <a:t>as particularly receptive to term deposit offers, while </a:t>
            </a:r>
            <a:r>
              <a:rPr lang="en-US" dirty="0" smtClean="0">
                <a:latin typeface="Book Antiqua" pitchFamily="18" charset="0"/>
              </a:rPr>
              <a:t>'blue-collar workers’ </a:t>
            </a:r>
            <a:r>
              <a:rPr lang="en-US" dirty="0">
                <a:latin typeface="Book Antiqua" pitchFamily="18" charset="0"/>
              </a:rPr>
              <a:t>showed lower engagement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</a:endParaRPr>
          </a:p>
          <a:p>
            <a:r>
              <a:rPr lang="en-US" b="1" dirty="0">
                <a:latin typeface="Book Antiqua" pitchFamily="18" charset="0"/>
              </a:rPr>
              <a:t>Visualization 3 </a:t>
            </a:r>
            <a:r>
              <a:rPr lang="en-US" b="1" dirty="0" smtClean="0">
                <a:latin typeface="Book Antiqua" pitchFamily="18" charset="0"/>
              </a:rPr>
              <a:t>: </a:t>
            </a:r>
            <a:r>
              <a:rPr lang="en-US" dirty="0" smtClean="0">
                <a:latin typeface="Book Antiqua" pitchFamily="18" charset="0"/>
              </a:rPr>
              <a:t> </a:t>
            </a:r>
            <a:endParaRPr lang="en-US" dirty="0">
              <a:latin typeface="Book Antiqua" pitchFamily="18" charset="0"/>
            </a:endParaRPr>
          </a:p>
          <a:p>
            <a:pPr lvl="1"/>
            <a:r>
              <a:rPr lang="en-US" b="1" dirty="0">
                <a:latin typeface="Book Antiqua" pitchFamily="18" charset="0"/>
              </a:rPr>
              <a:t>Insight: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Understanding </a:t>
            </a:r>
            <a:r>
              <a:rPr lang="en-US" dirty="0">
                <a:latin typeface="Book Antiqua" pitchFamily="18" charset="0"/>
              </a:rPr>
              <a:t>our client's education levels </a:t>
            </a:r>
            <a:r>
              <a:rPr lang="en-US" dirty="0" smtClean="0">
                <a:latin typeface="Book Antiqua" pitchFamily="18" charset="0"/>
              </a:rPr>
              <a:t>'predominantly </a:t>
            </a:r>
            <a:r>
              <a:rPr lang="en-US" dirty="0">
                <a:latin typeface="Book Antiqua" pitchFamily="18" charset="0"/>
              </a:rPr>
              <a:t>secondary educated</a:t>
            </a:r>
            <a:r>
              <a:rPr lang="en-US" dirty="0" smtClean="0">
                <a:latin typeface="Book Antiqua" pitchFamily="18" charset="0"/>
              </a:rPr>
              <a:t>' </a:t>
            </a:r>
            <a:r>
              <a:rPr lang="en-US" dirty="0">
                <a:latin typeface="Book Antiqua" pitchFamily="18" charset="0"/>
              </a:rPr>
              <a:t>helps us tailor communication complexity."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04799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ook Antiqua" pitchFamily="18" charset="0"/>
              </a:rPr>
              <a:t>Campaign Performance: Trends &amp; Call Effectiveness</a:t>
            </a:r>
            <a:endParaRPr lang="en-US" sz="2000" b="1" dirty="0" smtClean="0">
              <a:latin typeface="Book Antiqu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620000" cy="196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733" y="2971800"/>
            <a:ext cx="87495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 Antiqua" pitchFamily="18" charset="0"/>
              </a:rPr>
              <a:t>Visualization 1:</a:t>
            </a:r>
            <a:r>
              <a:rPr lang="en-US" dirty="0">
                <a:latin typeface="Book Antiqua" pitchFamily="18" charset="0"/>
              </a:rPr>
              <a:t> </a:t>
            </a:r>
            <a:endParaRPr lang="en-US" dirty="0" smtClean="0">
              <a:latin typeface="Book Antiqua" pitchFamily="18" charset="0"/>
            </a:endParaRPr>
          </a:p>
          <a:p>
            <a:r>
              <a:rPr lang="en-US" b="1" dirty="0" smtClean="0">
                <a:latin typeface="Book Antiqua" pitchFamily="18" charset="0"/>
              </a:rPr>
              <a:t>Insight: </a:t>
            </a:r>
            <a:r>
              <a:rPr lang="en-US" dirty="0" smtClean="0">
                <a:latin typeface="Book Antiqua" pitchFamily="18" charset="0"/>
              </a:rPr>
              <a:t>Subscription </a:t>
            </a:r>
            <a:r>
              <a:rPr lang="en-US" dirty="0">
                <a:latin typeface="Book Antiqua" pitchFamily="18" charset="0"/>
              </a:rPr>
              <a:t>rates show significant monthly fluctuation, </a:t>
            </a:r>
            <a:r>
              <a:rPr lang="en-US" dirty="0" smtClean="0">
                <a:latin typeface="Book Antiqua" pitchFamily="18" charset="0"/>
              </a:rPr>
              <a:t>hitting</a:t>
            </a:r>
          </a:p>
          <a:p>
            <a:r>
              <a:rPr lang="en-US" dirty="0" smtClean="0">
                <a:latin typeface="Book Antiqua" pitchFamily="18" charset="0"/>
              </a:rPr>
              <a:t>               peaks </a:t>
            </a:r>
            <a:r>
              <a:rPr lang="en-US" dirty="0">
                <a:latin typeface="Book Antiqua" pitchFamily="18" charset="0"/>
              </a:rPr>
              <a:t>in </a:t>
            </a:r>
            <a:r>
              <a:rPr lang="en-US" dirty="0" smtClean="0">
                <a:latin typeface="Book Antiqua" pitchFamily="18" charset="0"/>
              </a:rPr>
              <a:t>March, December, </a:t>
            </a:r>
            <a:r>
              <a:rPr lang="en-US" dirty="0">
                <a:latin typeface="Book Antiqua" pitchFamily="18" charset="0"/>
              </a:rPr>
              <a:t>and </a:t>
            </a:r>
            <a:r>
              <a:rPr lang="en-US" dirty="0" smtClean="0">
                <a:latin typeface="Book Antiqua" pitchFamily="18" charset="0"/>
              </a:rPr>
              <a:t>particularly October  </a:t>
            </a:r>
            <a:r>
              <a:rPr lang="en-US" dirty="0">
                <a:latin typeface="Book Antiqua" pitchFamily="18" charset="0"/>
              </a:rPr>
              <a:t>(the highest), </a:t>
            </a:r>
            <a:endParaRPr lang="en-US" dirty="0" smtClean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              while </a:t>
            </a:r>
            <a:r>
              <a:rPr lang="en-US" dirty="0">
                <a:latin typeface="Book Antiqua" pitchFamily="18" charset="0"/>
              </a:rPr>
              <a:t>experiencing low points in April and September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endParaRPr lang="en-US" b="1" dirty="0" smtClean="0">
              <a:latin typeface="Book Antiqua" pitchFamily="18" charset="0"/>
            </a:endParaRPr>
          </a:p>
          <a:p>
            <a:r>
              <a:rPr lang="en-US" b="1" dirty="0">
                <a:latin typeface="Book Antiqua" pitchFamily="18" charset="0"/>
              </a:rPr>
              <a:t>Visualization 2:</a:t>
            </a:r>
            <a:r>
              <a:rPr lang="en-US" dirty="0">
                <a:latin typeface="Book Antiqua" pitchFamily="18" charset="0"/>
              </a:rPr>
              <a:t> </a:t>
            </a:r>
          </a:p>
          <a:p>
            <a:r>
              <a:rPr lang="en-US" b="1" dirty="0" smtClean="0">
                <a:latin typeface="Book Antiqua" pitchFamily="18" charset="0"/>
              </a:rPr>
              <a:t>Insight</a:t>
            </a:r>
            <a:r>
              <a:rPr lang="en-US" b="1" dirty="0">
                <a:latin typeface="Book Antiqua" pitchFamily="18" charset="0"/>
              </a:rPr>
              <a:t>:</a:t>
            </a:r>
            <a:r>
              <a:rPr lang="en-US" dirty="0">
                <a:latin typeface="Book Antiqua" pitchFamily="18" charset="0"/>
              </a:rPr>
              <a:t> Overall subscription rate is low, with a small percentage opting in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endParaRPr lang="en-US" dirty="0">
              <a:latin typeface="Book Antiqua" pitchFamily="18" charset="0"/>
            </a:endParaRPr>
          </a:p>
          <a:p>
            <a:r>
              <a:rPr lang="en-US" b="1" dirty="0">
                <a:latin typeface="Book Antiqua" pitchFamily="18" charset="0"/>
              </a:rPr>
              <a:t>Visualization </a:t>
            </a:r>
            <a:r>
              <a:rPr lang="en-US" b="1" dirty="0" smtClean="0">
                <a:latin typeface="Book Antiqua" pitchFamily="18" charset="0"/>
              </a:rPr>
              <a:t>3:</a:t>
            </a:r>
            <a:r>
              <a:rPr lang="en-US" dirty="0" smtClean="0">
                <a:latin typeface="Book Antiqua" pitchFamily="18" charset="0"/>
              </a:rPr>
              <a:t> </a:t>
            </a:r>
            <a:endParaRPr lang="en-US" dirty="0">
              <a:latin typeface="Book Antiqua" pitchFamily="18" charset="0"/>
            </a:endParaRPr>
          </a:p>
          <a:p>
            <a:r>
              <a:rPr lang="en-US" b="1" dirty="0" smtClean="0">
                <a:latin typeface="Book Antiqua" pitchFamily="18" charset="0"/>
              </a:rPr>
              <a:t>Insight</a:t>
            </a:r>
            <a:r>
              <a:rPr lang="en-US" b="1" dirty="0">
                <a:latin typeface="Book Antiqua" pitchFamily="18" charset="0"/>
              </a:rPr>
              <a:t>:</a:t>
            </a:r>
            <a:r>
              <a:rPr lang="en-US" dirty="0">
                <a:latin typeface="Book Antiqua" pitchFamily="18" charset="0"/>
              </a:rPr>
              <a:t> Most calls occur for clients aged 30-60, typically lasting under 1000 seconds.</a:t>
            </a:r>
          </a:p>
        </p:txBody>
      </p:sp>
    </p:spTree>
    <p:extLst>
      <p:ext uri="{BB962C8B-B14F-4D97-AF65-F5344CB8AC3E}">
        <p14:creationId xmlns:p14="http://schemas.microsoft.com/office/powerpoint/2010/main" val="19013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8077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Book Antiqua" pitchFamily="18" charset="0"/>
              </a:rPr>
              <a:t>Key Recommendations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Book Antiqua" pitchFamily="18" charset="0"/>
              </a:rPr>
              <a:t>Target Smarter:</a:t>
            </a:r>
            <a:r>
              <a:rPr lang="en-US" dirty="0">
                <a:latin typeface="Book Antiqua" pitchFamily="18" charset="0"/>
              </a:rPr>
              <a:t> Prioritize high-converting segments </a:t>
            </a:r>
            <a:r>
              <a:rPr lang="en-US" dirty="0" smtClean="0">
                <a:latin typeface="Book Antiqua" pitchFamily="18" charset="0"/>
              </a:rPr>
              <a:t>married</a:t>
            </a:r>
            <a:r>
              <a:rPr lang="en-US" dirty="0">
                <a:latin typeface="Book Antiqua" pitchFamily="18" charset="0"/>
              </a:rPr>
              <a:t>, </a:t>
            </a:r>
            <a:r>
              <a:rPr lang="en-US" dirty="0" smtClean="0">
                <a:latin typeface="Book Antiqua" pitchFamily="18" charset="0"/>
              </a:rPr>
              <a:t>Management Position </a:t>
            </a:r>
            <a:r>
              <a:rPr lang="en-US" dirty="0">
                <a:latin typeface="Book Antiqua" pitchFamily="18" charset="0"/>
              </a:rPr>
              <a:t>and tailor messaging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Book Antiqu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Book Antiqua" pitchFamily="18" charset="0"/>
              </a:rPr>
              <a:t>Optimize Campaign Timing:</a:t>
            </a:r>
            <a:r>
              <a:rPr lang="en-US" dirty="0">
                <a:latin typeface="Book Antiqua" pitchFamily="18" charset="0"/>
              </a:rPr>
              <a:t> Leverage monthly trends by focusing efforts around peak periods </a:t>
            </a:r>
            <a:r>
              <a:rPr lang="en-US" dirty="0" smtClean="0">
                <a:latin typeface="Book Antiqua" pitchFamily="18" charset="0"/>
              </a:rPr>
              <a:t>(March, October and  </a:t>
            </a:r>
            <a:r>
              <a:rPr lang="en-US" dirty="0">
                <a:latin typeface="Book Antiqua" pitchFamily="18" charset="0"/>
              </a:rPr>
              <a:t>D</a:t>
            </a:r>
            <a:r>
              <a:rPr lang="en-US" dirty="0" smtClean="0">
                <a:latin typeface="Book Antiqua" pitchFamily="18" charset="0"/>
              </a:rPr>
              <a:t>ecember).</a:t>
            </a:r>
          </a:p>
          <a:p>
            <a:pPr>
              <a:lnSpc>
                <a:spcPct val="150000"/>
              </a:lnSpc>
            </a:pPr>
            <a:endParaRPr lang="en-US" dirty="0">
              <a:latin typeface="Book Antiqu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>
                <a:latin typeface="Book Antiqua" pitchFamily="18" charset="0"/>
              </a:rPr>
              <a:t>Enhance Call Center Effectiveness:</a:t>
            </a:r>
            <a:r>
              <a:rPr lang="en-US" dirty="0">
                <a:latin typeface="Book Antiqua" pitchFamily="18" charset="0"/>
              </a:rPr>
              <a:t> Implement agent training to improve call strategies and conversion rates.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33" y="508000"/>
            <a:ext cx="7467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Book Antiqua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endParaRPr lang="en-US" b="1" dirty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Book Antiqua" pitchFamily="18" charset="0"/>
              </a:rPr>
              <a:t>Key Takeaway:</a:t>
            </a:r>
            <a:r>
              <a:rPr lang="en-US" sz="2000" dirty="0">
                <a:latin typeface="Book Antiqua" pitchFamily="18" charset="0"/>
              </a:rPr>
              <a:t> Our analysis provides clear, actionable insights to optimize future direct marketing campaigns</a:t>
            </a:r>
            <a:r>
              <a:rPr lang="en-US" sz="2000" dirty="0" smtClean="0">
                <a:latin typeface="Book Antiqua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Book Antiqua" pitchFamily="18" charset="0"/>
              </a:rPr>
              <a:t>Next Steps:</a:t>
            </a:r>
            <a:r>
              <a:rPr lang="en-US" sz="2000" dirty="0">
                <a:latin typeface="Book Antiqua" pitchFamily="18" charset="0"/>
              </a:rPr>
              <a:t> Implement targeted strategies to improve efficiency and increase term deposit subscriptions.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0480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accent6">
                    <a:lumMod val="50000"/>
                  </a:schemeClr>
                </a:solidFill>
                <a:latin typeface="Bradley Hand ITC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703172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Words>418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MEHARI</dc:creator>
  <cp:lastModifiedBy>HP</cp:lastModifiedBy>
  <cp:revision>203</cp:revision>
  <dcterms:created xsi:type="dcterms:W3CDTF">2022-02-15T05:47:02Z</dcterms:created>
  <dcterms:modified xsi:type="dcterms:W3CDTF">2025-05-25T12:12:26Z</dcterms:modified>
</cp:coreProperties>
</file>