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60" r:id="rId4"/>
    <p:sldId id="261" r:id="rId5"/>
    <p:sldId id="262" r:id="rId6"/>
    <p:sldId id="263" r:id="rId7"/>
    <p:sldId id="264" r:id="rId8"/>
    <p:sldId id="265" r:id="rId9"/>
    <p:sldId id="272" r:id="rId10"/>
    <p:sldId id="274" r:id="rId11"/>
    <p:sldId id="273" r:id="rId12"/>
    <p:sldId id="266" r:id="rId13"/>
    <p:sldId id="267" r:id="rId14"/>
    <p:sldId id="268" r:id="rId15"/>
    <p:sldId id="269" r:id="rId16"/>
    <p:sldId id="275" r:id="rId1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4A038-5010-4A84-8F7B-712004A9344B}" v="2" dt="2025-10-26T09:37:09.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28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28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28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28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28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28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28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93627" y="3512438"/>
            <a:ext cx="6709143" cy="885409"/>
          </a:xfrm>
        </p:spPr>
        <p:txBody>
          <a:bodyPr>
            <a:noAutofit/>
          </a:bodyPr>
          <a:lstStyle/>
          <a:p>
            <a:r>
              <a:rPr lang="en-US" sz="2800" b="1" dirty="0" err="1">
                <a:solidFill>
                  <a:schemeClr val="tx1"/>
                </a:solidFill>
                <a:latin typeface="Arial" panose="020B0604020202020204" pitchFamily="34" charset="0"/>
                <a:cs typeface="Arial" panose="020B0604020202020204" pitchFamily="34" charset="0"/>
              </a:rPr>
              <a:t>GemAura</a:t>
            </a:r>
            <a:r>
              <a:rPr lang="en-US" sz="2800" b="1" dirty="0">
                <a:solidFill>
                  <a:schemeClr val="tx1"/>
                </a:solidFill>
                <a:latin typeface="Arial" panose="020B0604020202020204" pitchFamily="34" charset="0"/>
                <a:cs typeface="Arial" panose="020B0604020202020204" pitchFamily="34" charset="0"/>
              </a:rPr>
              <a:t> - ONLINE SHOPPING CART</a:t>
            </a:r>
            <a:endParaRPr lang="en-US" sz="2800" b="1" dirty="0">
              <a:solidFill>
                <a:srgbClr val="7030A0"/>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r>
              <a:rPr lang="en-US" dirty="0"/>
              <a:t>30 October 2025</a:t>
            </a:r>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984885"/>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endParaRPr lang="en-US" b="1" dirty="0"/>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rPr>
              <a:t>STUDENT NAME                                                  </a:t>
            </a:r>
          </a:p>
          <a:p>
            <a:r>
              <a:rPr lang="en-US" sz="2000" b="1" dirty="0">
                <a:solidFill>
                  <a:schemeClr val="tx1"/>
                </a:solidFill>
              </a:rPr>
              <a:t>                                  NARESH KUMAR REDDY T (43110947)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9BFB-E115-1F75-CD56-471CDEEBE816}"/>
              </a:ext>
            </a:extLst>
          </p:cNvPr>
          <p:cNvSpPr>
            <a:spLocks noGrp="1"/>
          </p:cNvSpPr>
          <p:nvPr>
            <p:ph type="title"/>
          </p:nvPr>
        </p:nvSpPr>
        <p:spPr/>
        <p:txBody>
          <a:bodyPr/>
          <a:lstStyle/>
          <a:p>
            <a:r>
              <a:rPr lang="en-IN" dirty="0"/>
              <a:t>MODULE DESCRIPTION</a:t>
            </a:r>
          </a:p>
        </p:txBody>
      </p:sp>
      <p:sp>
        <p:nvSpPr>
          <p:cNvPr id="4" name="Date Placeholder 3">
            <a:extLst>
              <a:ext uri="{FF2B5EF4-FFF2-40B4-BE49-F238E27FC236}">
                <a16:creationId xmlns:a16="http://schemas.microsoft.com/office/drawing/2014/main" id="{F0B809C9-23CC-A06E-1B5E-DF3EE3987DD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DABFCDF-C198-99F7-3DDB-95648AE7113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C02FE12-EE71-5C50-777D-AA0A250E9CEE}"/>
              </a:ext>
            </a:extLst>
          </p:cNvPr>
          <p:cNvSpPr>
            <a:spLocks noGrp="1"/>
          </p:cNvSpPr>
          <p:nvPr>
            <p:ph type="sldNum" sz="quarter" idx="12"/>
          </p:nvPr>
        </p:nvSpPr>
        <p:spPr/>
        <p:txBody>
          <a:bodyPr/>
          <a:lstStyle/>
          <a:p>
            <a:fld id="{7B28076C-CE04-4A00-BFAA-A90EA8355859}" type="slidenum">
              <a:rPr lang="en-US" smtClean="0"/>
              <a:t>10</a:t>
            </a:fld>
            <a:endParaRPr lang="en-US"/>
          </a:p>
        </p:txBody>
      </p:sp>
      <p:sp>
        <p:nvSpPr>
          <p:cNvPr id="7" name="TextBox 6">
            <a:extLst>
              <a:ext uri="{FF2B5EF4-FFF2-40B4-BE49-F238E27FC236}">
                <a16:creationId xmlns:a16="http://schemas.microsoft.com/office/drawing/2014/main" id="{DC36526D-67B7-39F0-2C05-9870C15FF88C}"/>
              </a:ext>
            </a:extLst>
          </p:cNvPr>
          <p:cNvSpPr txBox="1"/>
          <p:nvPr/>
        </p:nvSpPr>
        <p:spPr>
          <a:xfrm>
            <a:off x="457200" y="1290846"/>
            <a:ext cx="8229600" cy="5770811"/>
          </a:xfrm>
          <a:prstGeom prst="rect">
            <a:avLst/>
          </a:prstGeom>
          <a:noFill/>
        </p:spPr>
        <p:txBody>
          <a:bodyPr wrap="square" rtlCol="0">
            <a:spAutoFit/>
          </a:bodyPr>
          <a:lstStyle/>
          <a:p>
            <a:pPr>
              <a:lnSpc>
                <a:spcPct val="150000"/>
              </a:lnSpc>
            </a:pPr>
            <a:r>
              <a:rPr lang="en-US" sz="1500" b="1" dirty="0">
                <a:latin typeface="Arial" panose="020B0604020202020204" pitchFamily="34" charset="0"/>
                <a:cs typeface="Arial" panose="020B0604020202020204" pitchFamily="34" charset="0"/>
              </a:rPr>
              <a:t>1. User Interface Module</a:t>
            </a:r>
          </a:p>
          <a:p>
            <a:pPr algn="just">
              <a:lnSpc>
                <a:spcPct val="150000"/>
              </a:lnSpc>
            </a:pPr>
            <a:r>
              <a:rPr lang="en-US" sz="1500" dirty="0">
                <a:latin typeface="Arial" panose="020B0604020202020204" pitchFamily="34" charset="0"/>
                <a:cs typeface="Arial" panose="020B0604020202020204" pitchFamily="34" charset="0"/>
              </a:rPr>
              <a:t>This module provides a </a:t>
            </a:r>
            <a:r>
              <a:rPr lang="en-US" sz="1500" b="1" dirty="0">
                <a:latin typeface="Arial" panose="020B0604020202020204" pitchFamily="34" charset="0"/>
                <a:cs typeface="Arial" panose="020B0604020202020204" pitchFamily="34" charset="0"/>
              </a:rPr>
              <a:t>clean and responsive front-end</a:t>
            </a:r>
            <a:r>
              <a:rPr lang="en-US" sz="1500" dirty="0">
                <a:latin typeface="Arial" panose="020B0604020202020204" pitchFamily="34" charset="0"/>
                <a:cs typeface="Arial" panose="020B0604020202020204" pitchFamily="34" charset="0"/>
              </a:rPr>
              <a:t> built using </a:t>
            </a:r>
            <a:r>
              <a:rPr lang="en-US" sz="1500" b="1" dirty="0">
                <a:latin typeface="Arial" panose="020B0604020202020204" pitchFamily="34" charset="0"/>
                <a:cs typeface="Arial" panose="020B0604020202020204" pitchFamily="34" charset="0"/>
              </a:rPr>
              <a:t>HTML, Tailwind CSS, and JavaScript</a:t>
            </a:r>
            <a:r>
              <a:rPr lang="en-US" sz="1500" dirty="0">
                <a:latin typeface="Arial" panose="020B0604020202020204" pitchFamily="34" charset="0"/>
                <a:cs typeface="Arial" panose="020B0604020202020204" pitchFamily="34" charset="0"/>
              </a:rPr>
              <a:t>. It ensures smooth navigation, attractive layouts, and easy access to product categories like rings, necklaces, earrings, and bracelets.</a:t>
            </a:r>
          </a:p>
          <a:p>
            <a:pPr>
              <a:lnSpc>
                <a:spcPct val="150000"/>
              </a:lnSpc>
            </a:pPr>
            <a:endParaRPr lang="en-US" sz="1500" dirty="0">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2. Product Management Module</a:t>
            </a:r>
          </a:p>
          <a:p>
            <a:pPr algn="just">
              <a:lnSpc>
                <a:spcPct val="150000"/>
              </a:lnSpc>
            </a:pPr>
            <a:r>
              <a:rPr lang="en-US" sz="1500" dirty="0">
                <a:latin typeface="Arial" panose="020B0604020202020204" pitchFamily="34" charset="0"/>
                <a:cs typeface="Arial" panose="020B0604020202020204" pitchFamily="34" charset="0"/>
              </a:rPr>
              <a:t>Handles </a:t>
            </a:r>
            <a:r>
              <a:rPr lang="en-US" sz="1500" b="1" dirty="0">
                <a:latin typeface="Arial" panose="020B0604020202020204" pitchFamily="34" charset="0"/>
                <a:cs typeface="Arial" panose="020B0604020202020204" pitchFamily="34" charset="0"/>
              </a:rPr>
              <a:t>product data storage and retrieval</a:t>
            </a:r>
            <a:r>
              <a:rPr lang="en-US" sz="1500" dirty="0">
                <a:latin typeface="Arial" panose="020B0604020202020204" pitchFamily="34" charset="0"/>
                <a:cs typeface="Arial" panose="020B0604020202020204" pitchFamily="34" charset="0"/>
              </a:rPr>
              <a:t> using </a:t>
            </a:r>
            <a:r>
              <a:rPr lang="en-US" sz="1500" b="1" dirty="0">
                <a:latin typeface="Arial" panose="020B0604020202020204" pitchFamily="34" charset="0"/>
                <a:cs typeface="Arial" panose="020B0604020202020204" pitchFamily="34" charset="0"/>
              </a:rPr>
              <a:t>Firebase </a:t>
            </a:r>
            <a:r>
              <a:rPr lang="en-US" sz="1500" b="1" dirty="0" err="1">
                <a:latin typeface="Arial" panose="020B0604020202020204" pitchFamily="34" charset="0"/>
                <a:cs typeface="Arial" panose="020B0604020202020204" pitchFamily="34" charset="0"/>
              </a:rPr>
              <a:t>Firestore</a:t>
            </a:r>
            <a:r>
              <a:rPr lang="en-US" sz="1500" dirty="0">
                <a:latin typeface="Arial" panose="020B0604020202020204" pitchFamily="34" charset="0"/>
                <a:cs typeface="Arial" panose="020B0604020202020204" pitchFamily="34" charset="0"/>
              </a:rPr>
              <a:t>. Products can be dynamically displayed, filtered by category, and viewed in detailed modals. Admins can easily update or add new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items.</a:t>
            </a:r>
          </a:p>
          <a:p>
            <a:pPr>
              <a:lnSpc>
                <a:spcPct val="150000"/>
              </a:lnSpc>
            </a:pPr>
            <a:endParaRPr lang="en-US" sz="1500" dirty="0">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3. Shopping Cart Module</a:t>
            </a:r>
          </a:p>
          <a:p>
            <a:pPr algn="just">
              <a:lnSpc>
                <a:spcPct val="150000"/>
              </a:lnSpc>
            </a:pPr>
            <a:r>
              <a:rPr lang="en-US" sz="1500" dirty="0">
                <a:latin typeface="Arial" panose="020B0604020202020204" pitchFamily="34" charset="0"/>
                <a:cs typeface="Arial" panose="020B0604020202020204" pitchFamily="34" charset="0"/>
              </a:rPr>
              <a:t>Allows users to </a:t>
            </a:r>
            <a:r>
              <a:rPr lang="en-US" sz="1500" b="1" dirty="0">
                <a:latin typeface="Arial" panose="020B0604020202020204" pitchFamily="34" charset="0"/>
                <a:cs typeface="Arial" panose="020B0604020202020204" pitchFamily="34" charset="0"/>
              </a:rPr>
              <a:t>add, remove, and manage </a:t>
            </a:r>
            <a:r>
              <a:rPr lang="en-US" sz="1500" b="1" dirty="0" err="1">
                <a:latin typeface="Arial" panose="020B0604020202020204" pitchFamily="34" charset="0"/>
                <a:cs typeface="Arial" panose="020B0604020202020204" pitchFamily="34" charset="0"/>
              </a:rPr>
              <a:t>jewellery</a:t>
            </a:r>
            <a:r>
              <a:rPr lang="en-US" sz="1500" b="1" dirty="0">
                <a:latin typeface="Arial" panose="020B0604020202020204" pitchFamily="34" charset="0"/>
                <a:cs typeface="Arial" panose="020B0604020202020204" pitchFamily="34" charset="0"/>
              </a:rPr>
              <a:t> items</a:t>
            </a:r>
            <a:r>
              <a:rPr lang="en-US" sz="1500" dirty="0">
                <a:latin typeface="Arial" panose="020B0604020202020204" pitchFamily="34" charset="0"/>
                <a:cs typeface="Arial" panose="020B0604020202020204" pitchFamily="34" charset="0"/>
              </a:rPr>
              <a:t> in real-time. It automatically updates the total price as users modify their selections, offering a seamless and interactive shopping experience.</a:t>
            </a:r>
          </a:p>
          <a:p>
            <a:endParaRPr lang="en-US" dirty="0"/>
          </a:p>
          <a:p>
            <a:endParaRPr lang="en-US" dirty="0"/>
          </a:p>
          <a:p>
            <a:endParaRPr lang="en-IN" dirty="0"/>
          </a:p>
        </p:txBody>
      </p:sp>
    </p:spTree>
    <p:extLst>
      <p:ext uri="{BB962C8B-B14F-4D97-AF65-F5344CB8AC3E}">
        <p14:creationId xmlns:p14="http://schemas.microsoft.com/office/powerpoint/2010/main" val="147677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AA81-7BC7-EAC8-C971-FFDF231566BD}"/>
              </a:ext>
            </a:extLst>
          </p:cNvPr>
          <p:cNvSpPr>
            <a:spLocks noGrp="1"/>
          </p:cNvSpPr>
          <p:nvPr>
            <p:ph type="title"/>
          </p:nvPr>
        </p:nvSpPr>
        <p:spPr/>
        <p:txBody>
          <a:bodyPr/>
          <a:lstStyle/>
          <a:p>
            <a:r>
              <a:rPr lang="en-IN" dirty="0"/>
              <a:t>MODULE DESCRIPTION</a:t>
            </a:r>
          </a:p>
        </p:txBody>
      </p:sp>
      <p:sp>
        <p:nvSpPr>
          <p:cNvPr id="4" name="Date Placeholder 3">
            <a:extLst>
              <a:ext uri="{FF2B5EF4-FFF2-40B4-BE49-F238E27FC236}">
                <a16:creationId xmlns:a16="http://schemas.microsoft.com/office/drawing/2014/main" id="{1F2DCA41-34EB-0AE2-35E5-0EF718A7C30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C1FE696-49EE-6A76-F109-4FE4AC2BE16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CB39D7B-5E92-0E1A-D88F-08508AAB67CD}"/>
              </a:ext>
            </a:extLst>
          </p:cNvPr>
          <p:cNvSpPr>
            <a:spLocks noGrp="1"/>
          </p:cNvSpPr>
          <p:nvPr>
            <p:ph type="sldNum" sz="quarter" idx="12"/>
          </p:nvPr>
        </p:nvSpPr>
        <p:spPr/>
        <p:txBody>
          <a:bodyPr/>
          <a:lstStyle/>
          <a:p>
            <a:fld id="{7B28076C-CE04-4A00-BFAA-A90EA8355859}" type="slidenum">
              <a:rPr lang="en-US" smtClean="0"/>
              <a:t>11</a:t>
            </a:fld>
            <a:endParaRPr lang="en-US"/>
          </a:p>
        </p:txBody>
      </p:sp>
      <p:sp>
        <p:nvSpPr>
          <p:cNvPr id="7" name="TextBox 6">
            <a:extLst>
              <a:ext uri="{FF2B5EF4-FFF2-40B4-BE49-F238E27FC236}">
                <a16:creationId xmlns:a16="http://schemas.microsoft.com/office/drawing/2014/main" id="{3CF348EB-3608-A779-53C8-96DB429990C5}"/>
              </a:ext>
            </a:extLst>
          </p:cNvPr>
          <p:cNvSpPr txBox="1"/>
          <p:nvPr/>
        </p:nvSpPr>
        <p:spPr>
          <a:xfrm>
            <a:off x="457200" y="1364188"/>
            <a:ext cx="8229600" cy="5493812"/>
          </a:xfrm>
          <a:prstGeom prst="rect">
            <a:avLst/>
          </a:prstGeom>
          <a:noFill/>
        </p:spPr>
        <p:txBody>
          <a:bodyPr wrap="square" rtlCol="0">
            <a:spAutoFit/>
          </a:bodyPr>
          <a:lstStyle/>
          <a:p>
            <a:pPr>
              <a:lnSpc>
                <a:spcPct val="150000"/>
              </a:lnSpc>
            </a:pPr>
            <a:r>
              <a:rPr lang="en-US" sz="1500" b="1" dirty="0">
                <a:latin typeface="Arial" panose="020B0604020202020204" pitchFamily="34" charset="0"/>
                <a:cs typeface="Arial" panose="020B0604020202020204" pitchFamily="34" charset="0"/>
              </a:rPr>
              <a:t>4. Firebase Integration Module</a:t>
            </a:r>
          </a:p>
          <a:p>
            <a:pPr algn="just">
              <a:lnSpc>
                <a:spcPct val="150000"/>
              </a:lnSpc>
            </a:pPr>
            <a:r>
              <a:rPr lang="en-US" sz="1500" dirty="0">
                <a:latin typeface="Arial" panose="020B0604020202020204" pitchFamily="34" charset="0"/>
                <a:cs typeface="Arial" panose="020B0604020202020204" pitchFamily="34" charset="0"/>
              </a:rPr>
              <a:t>Provides the </a:t>
            </a:r>
            <a:r>
              <a:rPr lang="en-US" sz="1500" b="1" dirty="0">
                <a:latin typeface="Arial" panose="020B0604020202020204" pitchFamily="34" charset="0"/>
                <a:cs typeface="Arial" panose="020B0604020202020204" pitchFamily="34" charset="0"/>
              </a:rPr>
              <a:t>backend connectivity</a:t>
            </a:r>
            <a:r>
              <a:rPr lang="en-US" sz="1500" dirty="0">
                <a:latin typeface="Arial" panose="020B0604020202020204" pitchFamily="34" charset="0"/>
                <a:cs typeface="Arial" panose="020B0604020202020204" pitchFamily="34" charset="0"/>
              </a:rPr>
              <a:t> for real-time database operations, authentication, and secure data storage. It ensures smooth synchronization between the client-side application and the database.</a:t>
            </a:r>
          </a:p>
          <a:p>
            <a:pPr>
              <a:lnSpc>
                <a:spcPct val="150000"/>
              </a:lnSpc>
            </a:pPr>
            <a:endParaRPr lang="en-US" sz="600" b="1" dirty="0">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5. Category &amp; Filter Module</a:t>
            </a:r>
          </a:p>
          <a:p>
            <a:pPr algn="just">
              <a:lnSpc>
                <a:spcPct val="150000"/>
              </a:lnSpc>
            </a:pPr>
            <a:r>
              <a:rPr lang="en-US" sz="1500" dirty="0">
                <a:latin typeface="Arial" panose="020B0604020202020204" pitchFamily="34" charset="0"/>
                <a:cs typeface="Arial" panose="020B0604020202020204" pitchFamily="34" charset="0"/>
              </a:rPr>
              <a:t>Enables users to </a:t>
            </a:r>
            <a:r>
              <a:rPr lang="en-US" sz="1500" b="1" dirty="0">
                <a:latin typeface="Arial" panose="020B0604020202020204" pitchFamily="34" charset="0"/>
                <a:cs typeface="Arial" panose="020B0604020202020204" pitchFamily="34" charset="0"/>
              </a:rPr>
              <a:t>search and filter</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items based on categories, price ranges, or product type, improving the browsing efficiency and user experience.</a:t>
            </a:r>
          </a:p>
          <a:p>
            <a:pPr>
              <a:lnSpc>
                <a:spcPct val="150000"/>
              </a:lnSpc>
            </a:pPr>
            <a:endParaRPr lang="en-US" sz="600" dirty="0">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6. Responsive Design &amp; Animation Module</a:t>
            </a:r>
          </a:p>
          <a:p>
            <a:pPr algn="just">
              <a:lnSpc>
                <a:spcPct val="150000"/>
              </a:lnSpc>
            </a:pPr>
            <a:r>
              <a:rPr lang="en-US" sz="1500" dirty="0">
                <a:latin typeface="Arial" panose="020B0604020202020204" pitchFamily="34" charset="0"/>
                <a:cs typeface="Arial" panose="020B0604020202020204" pitchFamily="34" charset="0"/>
              </a:rPr>
              <a:t>Implements </a:t>
            </a:r>
            <a:r>
              <a:rPr lang="en-US" sz="1500" b="1" dirty="0">
                <a:latin typeface="Arial" panose="020B0604020202020204" pitchFamily="34" charset="0"/>
                <a:cs typeface="Arial" panose="020B0604020202020204" pitchFamily="34" charset="0"/>
              </a:rPr>
              <a:t>Tailwind CSS utilities</a:t>
            </a:r>
            <a:r>
              <a:rPr lang="en-US" sz="1500" dirty="0">
                <a:latin typeface="Arial" panose="020B0604020202020204" pitchFamily="34" charset="0"/>
                <a:cs typeface="Arial" panose="020B0604020202020204" pitchFamily="34" charset="0"/>
              </a:rPr>
              <a:t> and </a:t>
            </a:r>
            <a:r>
              <a:rPr lang="en-US" sz="1500" b="1" dirty="0">
                <a:latin typeface="Arial" panose="020B0604020202020204" pitchFamily="34" charset="0"/>
                <a:cs typeface="Arial" panose="020B0604020202020204" pitchFamily="34" charset="0"/>
              </a:rPr>
              <a:t>JavaScript animations</a:t>
            </a:r>
            <a:r>
              <a:rPr lang="en-US" sz="1500" dirty="0">
                <a:latin typeface="Arial" panose="020B0604020202020204" pitchFamily="34" charset="0"/>
                <a:cs typeface="Arial" panose="020B0604020202020204" pitchFamily="34" charset="0"/>
              </a:rPr>
              <a:t> to make the interface responsive and visually appealing across all devices (desktop, tablet, and mobile).</a:t>
            </a:r>
          </a:p>
          <a:p>
            <a:pPr>
              <a:lnSpc>
                <a:spcPct val="150000"/>
              </a:lnSpc>
            </a:pPr>
            <a:endParaRPr lang="en-US" sz="600" dirty="0">
              <a:latin typeface="Arial" panose="020B0604020202020204" pitchFamily="34" charset="0"/>
              <a:cs typeface="Arial" panose="020B0604020202020204" pitchFamily="34" charset="0"/>
            </a:endParaRPr>
          </a:p>
          <a:p>
            <a:pPr>
              <a:lnSpc>
                <a:spcPct val="150000"/>
              </a:lnSpc>
            </a:pPr>
            <a:r>
              <a:rPr lang="en-US" sz="1500" b="1" dirty="0">
                <a:latin typeface="Arial" panose="020B0604020202020204" pitchFamily="34" charset="0"/>
                <a:cs typeface="Arial" panose="020B0604020202020204" pitchFamily="34" charset="0"/>
              </a:rPr>
              <a:t>7. Authentication </a:t>
            </a:r>
          </a:p>
          <a:p>
            <a:pPr algn="just">
              <a:lnSpc>
                <a:spcPct val="150000"/>
              </a:lnSpc>
            </a:pPr>
            <a:r>
              <a:rPr lang="en-US" sz="1500" dirty="0">
                <a:latin typeface="Arial" panose="020B0604020202020204" pitchFamily="34" charset="0"/>
                <a:cs typeface="Arial" panose="020B0604020202020204" pitchFamily="34" charset="0"/>
              </a:rPr>
              <a:t>Can include </a:t>
            </a:r>
            <a:r>
              <a:rPr lang="en-US" sz="1500" b="1" dirty="0">
                <a:latin typeface="Arial" panose="020B0604020202020204" pitchFamily="34" charset="0"/>
                <a:cs typeface="Arial" panose="020B0604020202020204" pitchFamily="34" charset="0"/>
              </a:rPr>
              <a:t>user login and registration</a:t>
            </a:r>
            <a:r>
              <a:rPr lang="en-US" sz="1500" dirty="0">
                <a:latin typeface="Arial" panose="020B0604020202020204" pitchFamily="34" charset="0"/>
                <a:cs typeface="Arial" panose="020B0604020202020204" pitchFamily="34" charset="0"/>
              </a:rPr>
              <a:t> using Firebase Authentication for personalized shopping, </a:t>
            </a:r>
            <a:r>
              <a:rPr lang="en-US" sz="1500" dirty="0" err="1">
                <a:latin typeface="Arial" panose="020B0604020202020204" pitchFamily="34" charset="0"/>
                <a:cs typeface="Arial" panose="020B0604020202020204" pitchFamily="34" charset="0"/>
              </a:rPr>
              <a:t>wishlists</a:t>
            </a:r>
            <a:r>
              <a:rPr lang="en-US" sz="1500" dirty="0">
                <a:latin typeface="Arial" panose="020B0604020202020204" pitchFamily="34" charset="0"/>
                <a:cs typeface="Arial" panose="020B0604020202020204" pitchFamily="34" charset="0"/>
              </a:rPr>
              <a:t>, and order tracking.</a:t>
            </a:r>
          </a:p>
          <a:p>
            <a:endParaRPr lang="en-IN" dirty="0"/>
          </a:p>
        </p:txBody>
      </p:sp>
    </p:spTree>
    <p:extLst>
      <p:ext uri="{BB962C8B-B14F-4D97-AF65-F5344CB8AC3E}">
        <p14:creationId xmlns:p14="http://schemas.microsoft.com/office/powerpoint/2010/main" val="43716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6B57B-DA6A-5F88-29A0-7A1D62BA6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70814-37DC-63BB-73E0-ED4B7ADD2469}"/>
              </a:ext>
            </a:extLst>
          </p:cNvPr>
          <p:cNvSpPr>
            <a:spLocks noGrp="1"/>
          </p:cNvSpPr>
          <p:nvPr>
            <p:ph type="title"/>
          </p:nvPr>
        </p:nvSpPr>
        <p:spPr/>
        <p:txBody>
          <a:bodyPr>
            <a:normAutofit/>
          </a:bodyPr>
          <a:lstStyle/>
          <a:p>
            <a:r>
              <a:rPr lang="en-US" sz="3600" dirty="0"/>
              <a:t>SAMPLE OUTPUT</a:t>
            </a:r>
          </a:p>
        </p:txBody>
      </p:sp>
      <p:sp>
        <p:nvSpPr>
          <p:cNvPr id="5" name="Footer Placeholder 4">
            <a:extLst>
              <a:ext uri="{FF2B5EF4-FFF2-40B4-BE49-F238E27FC236}">
                <a16:creationId xmlns:a16="http://schemas.microsoft.com/office/drawing/2014/main" id="{7437EF0D-46EF-BAF6-615C-0B272C713492}"/>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421E7326-F24B-2D98-AFCC-4D9D8484E9D7}"/>
              </a:ext>
            </a:extLst>
          </p:cNvPr>
          <p:cNvSpPr>
            <a:spLocks noGrp="1"/>
          </p:cNvSpPr>
          <p:nvPr>
            <p:ph type="sldNum" sz="quarter" idx="12"/>
          </p:nvPr>
        </p:nvSpPr>
        <p:spPr/>
        <p:txBody>
          <a:bodyPr/>
          <a:lstStyle/>
          <a:p>
            <a:fld id="{7B28076C-CE04-4A00-BFAA-A90EA8355859}" type="slidenum">
              <a:rPr lang="en-US" smtClean="0"/>
              <a:t>12</a:t>
            </a:fld>
            <a:endParaRPr lang="en-US" dirty="0"/>
          </a:p>
        </p:txBody>
      </p:sp>
      <p:pic>
        <p:nvPicPr>
          <p:cNvPr id="3" name="Content Placeholder 2">
            <a:extLst>
              <a:ext uri="{FF2B5EF4-FFF2-40B4-BE49-F238E27FC236}">
                <a16:creationId xmlns:a16="http://schemas.microsoft.com/office/drawing/2014/main" id="{66848A16-2E2C-3DD3-2838-0C550C4B62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73162" y="2042913"/>
            <a:ext cx="6115664" cy="2971943"/>
          </a:xfrm>
          <a:prstGeom prst="rect">
            <a:avLst/>
          </a:prstGeom>
          <a:noFill/>
          <a:ln>
            <a:noFill/>
          </a:ln>
        </p:spPr>
      </p:pic>
      <p:sp>
        <p:nvSpPr>
          <p:cNvPr id="9" name="TextBox 8">
            <a:extLst>
              <a:ext uri="{FF2B5EF4-FFF2-40B4-BE49-F238E27FC236}">
                <a16:creationId xmlns:a16="http://schemas.microsoft.com/office/drawing/2014/main" id="{54097372-F655-007F-AE06-2E18210397CF}"/>
              </a:ext>
            </a:extLst>
          </p:cNvPr>
          <p:cNvSpPr txBox="1"/>
          <p:nvPr/>
        </p:nvSpPr>
        <p:spPr>
          <a:xfrm>
            <a:off x="2487561" y="5515897"/>
            <a:ext cx="4680155" cy="307777"/>
          </a:xfrm>
          <a:prstGeom prst="rect">
            <a:avLst/>
          </a:prstGeom>
          <a:noFill/>
        </p:spPr>
        <p:txBody>
          <a:bodyPr wrap="square" rtlCol="0">
            <a:spAutoFit/>
          </a:bodyPr>
          <a:lstStyle/>
          <a:p>
            <a:pPr algn="ctr"/>
            <a:r>
              <a:rPr lang="en-IN" sz="1400" dirty="0">
                <a:latin typeface="Arial" panose="020B0604020202020204" pitchFamily="34" charset="0"/>
                <a:cs typeface="Arial" panose="020B0604020202020204" pitchFamily="34" charset="0"/>
              </a:rPr>
              <a:t>Fig 1.1 </a:t>
            </a:r>
            <a:r>
              <a:rPr lang="en-IN" sz="1400" dirty="0" err="1">
                <a:latin typeface="Arial" panose="020B0604020202020204" pitchFamily="34" charset="0"/>
                <a:cs typeface="Arial" panose="020B0604020202020204" pitchFamily="34" charset="0"/>
              </a:rPr>
              <a:t>GemAura</a:t>
            </a:r>
            <a:r>
              <a:rPr lang="en-IN" sz="1400" dirty="0">
                <a:latin typeface="Arial" panose="020B0604020202020204" pitchFamily="34" charset="0"/>
                <a:cs typeface="Arial" panose="020B0604020202020204" pitchFamily="34" charset="0"/>
              </a:rPr>
              <a:t> Interface – Product Display</a:t>
            </a:r>
          </a:p>
        </p:txBody>
      </p:sp>
    </p:spTree>
    <p:extLst>
      <p:ext uri="{BB962C8B-B14F-4D97-AF65-F5344CB8AC3E}">
        <p14:creationId xmlns:p14="http://schemas.microsoft.com/office/powerpoint/2010/main" val="165678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73149-BA28-CA6F-41E9-B8E93F4FD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BC473-0C55-7954-730B-E02F7F2778AF}"/>
              </a:ext>
            </a:extLst>
          </p:cNvPr>
          <p:cNvSpPr>
            <a:spLocks noGrp="1"/>
          </p:cNvSpPr>
          <p:nvPr>
            <p:ph type="title"/>
          </p:nvPr>
        </p:nvSpPr>
        <p:spPr/>
        <p:txBody>
          <a:bodyPr>
            <a:normAutofit/>
          </a:bodyPr>
          <a:lstStyle/>
          <a:p>
            <a:r>
              <a:rPr lang="en-US" sz="3600" dirty="0"/>
              <a:t>SAMPLE OUTPUT</a:t>
            </a:r>
          </a:p>
        </p:txBody>
      </p:sp>
      <p:sp>
        <p:nvSpPr>
          <p:cNvPr id="5" name="Footer Placeholder 4">
            <a:extLst>
              <a:ext uri="{FF2B5EF4-FFF2-40B4-BE49-F238E27FC236}">
                <a16:creationId xmlns:a16="http://schemas.microsoft.com/office/drawing/2014/main" id="{A348DD66-7521-5619-3B16-FBFCE04A3FD1}"/>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3EE79E4E-ECBB-27D9-71AC-8FEF0679A951}"/>
              </a:ext>
            </a:extLst>
          </p:cNvPr>
          <p:cNvSpPr>
            <a:spLocks noGrp="1"/>
          </p:cNvSpPr>
          <p:nvPr>
            <p:ph type="sldNum" sz="quarter" idx="12"/>
          </p:nvPr>
        </p:nvSpPr>
        <p:spPr/>
        <p:txBody>
          <a:bodyPr/>
          <a:lstStyle/>
          <a:p>
            <a:fld id="{7B28076C-CE04-4A00-BFAA-A90EA8355859}" type="slidenum">
              <a:rPr lang="en-US" smtClean="0"/>
              <a:t>13</a:t>
            </a:fld>
            <a:endParaRPr lang="en-US" dirty="0"/>
          </a:p>
        </p:txBody>
      </p:sp>
      <p:pic>
        <p:nvPicPr>
          <p:cNvPr id="3" name="Content Placeholder 2" descr="A screenshot of a computer&#10;&#10;AI-generated content may be incorrect.">
            <a:extLst>
              <a:ext uri="{FF2B5EF4-FFF2-40B4-BE49-F238E27FC236}">
                <a16:creationId xmlns:a16="http://schemas.microsoft.com/office/drawing/2014/main" id="{976B95E5-A62C-4923-DC4A-3B07D6D2EB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6181" y="1818968"/>
            <a:ext cx="6626942" cy="3303638"/>
          </a:xfrm>
          <a:prstGeom prst="rect">
            <a:avLst/>
          </a:prstGeom>
          <a:noFill/>
          <a:ln>
            <a:noFill/>
          </a:ln>
        </p:spPr>
      </p:pic>
      <p:sp>
        <p:nvSpPr>
          <p:cNvPr id="7" name="TextBox 6">
            <a:extLst>
              <a:ext uri="{FF2B5EF4-FFF2-40B4-BE49-F238E27FC236}">
                <a16:creationId xmlns:a16="http://schemas.microsoft.com/office/drawing/2014/main" id="{A851C746-84B9-0DB1-C961-9AB91DFCA047}"/>
              </a:ext>
            </a:extLst>
          </p:cNvPr>
          <p:cNvSpPr txBox="1"/>
          <p:nvPr/>
        </p:nvSpPr>
        <p:spPr>
          <a:xfrm>
            <a:off x="2340077" y="5594555"/>
            <a:ext cx="4503175" cy="307777"/>
          </a:xfrm>
          <a:prstGeom prst="rect">
            <a:avLst/>
          </a:prstGeom>
          <a:noFill/>
        </p:spPr>
        <p:txBody>
          <a:bodyPr wrap="square" rtlCol="0">
            <a:spAutoFit/>
          </a:bodyPr>
          <a:lstStyle/>
          <a:p>
            <a:pPr algn="ctr"/>
            <a:r>
              <a:rPr lang="en-IN" sz="1400" dirty="0">
                <a:latin typeface="Arial" panose="020B0604020202020204" pitchFamily="34" charset="0"/>
                <a:cs typeface="Arial" panose="020B0604020202020204" pitchFamily="34" charset="0"/>
              </a:rPr>
              <a:t>  Fig 1.2 </a:t>
            </a:r>
            <a:r>
              <a:rPr lang="en-IN" sz="1400" dirty="0" err="1">
                <a:latin typeface="Arial" panose="020B0604020202020204" pitchFamily="34" charset="0"/>
                <a:cs typeface="Arial" panose="020B0604020202020204" pitchFamily="34" charset="0"/>
              </a:rPr>
              <a:t>GemAura</a:t>
            </a:r>
            <a:r>
              <a:rPr lang="en-IN" sz="1400" dirty="0">
                <a:latin typeface="Arial" panose="020B0604020202020204" pitchFamily="34" charset="0"/>
                <a:cs typeface="Arial" panose="020B0604020202020204" pitchFamily="34" charset="0"/>
              </a:rPr>
              <a:t> Cart Overview</a:t>
            </a:r>
          </a:p>
        </p:txBody>
      </p:sp>
    </p:spTree>
    <p:extLst>
      <p:ext uri="{BB962C8B-B14F-4D97-AF65-F5344CB8AC3E}">
        <p14:creationId xmlns:p14="http://schemas.microsoft.com/office/powerpoint/2010/main" val="269693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F27C3-F4C4-5EDC-A1EF-E041CEEAB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BF0C2-9930-1355-9544-3251243BB301}"/>
              </a:ext>
            </a:extLst>
          </p:cNvPr>
          <p:cNvSpPr>
            <a:spLocks noGrp="1"/>
          </p:cNvSpPr>
          <p:nvPr>
            <p:ph type="title"/>
          </p:nvPr>
        </p:nvSpPr>
        <p:spPr/>
        <p:txBody>
          <a:bodyPr>
            <a:normAutofit/>
          </a:bodyPr>
          <a:lstStyle/>
          <a:p>
            <a:r>
              <a:rPr lang="en-US" sz="3600" dirty="0"/>
              <a:t>SAMPLE OUTPUT</a:t>
            </a:r>
          </a:p>
        </p:txBody>
      </p:sp>
      <p:sp>
        <p:nvSpPr>
          <p:cNvPr id="5" name="Footer Placeholder 4">
            <a:extLst>
              <a:ext uri="{FF2B5EF4-FFF2-40B4-BE49-F238E27FC236}">
                <a16:creationId xmlns:a16="http://schemas.microsoft.com/office/drawing/2014/main" id="{F24526B5-EA98-8399-BA46-D5477DD1D102}"/>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9B6D7188-D8DF-5A9D-0797-176A5D57089C}"/>
              </a:ext>
            </a:extLst>
          </p:cNvPr>
          <p:cNvSpPr>
            <a:spLocks noGrp="1"/>
          </p:cNvSpPr>
          <p:nvPr>
            <p:ph type="sldNum" sz="quarter" idx="12"/>
          </p:nvPr>
        </p:nvSpPr>
        <p:spPr/>
        <p:txBody>
          <a:bodyPr/>
          <a:lstStyle/>
          <a:p>
            <a:fld id="{7B28076C-CE04-4A00-BFAA-A90EA8355859}" type="slidenum">
              <a:rPr lang="en-US" smtClean="0"/>
              <a:t>14</a:t>
            </a:fld>
            <a:endParaRPr lang="en-US" dirty="0"/>
          </a:p>
        </p:txBody>
      </p:sp>
      <p:pic>
        <p:nvPicPr>
          <p:cNvPr id="3" name="Content Placeholder 2" descr="A screenshot of a chat&#10;&#10;AI-generated content may be incorrect.">
            <a:extLst>
              <a:ext uri="{FF2B5EF4-FFF2-40B4-BE49-F238E27FC236}">
                <a16:creationId xmlns:a16="http://schemas.microsoft.com/office/drawing/2014/main" id="{D2AAFF8F-DD17-B2C5-3893-BFDA9864C2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5342" y="1876936"/>
            <a:ext cx="6538452" cy="3104128"/>
          </a:xfrm>
          <a:prstGeom prst="rect">
            <a:avLst/>
          </a:prstGeom>
          <a:noFill/>
          <a:ln>
            <a:noFill/>
          </a:ln>
        </p:spPr>
      </p:pic>
      <p:sp>
        <p:nvSpPr>
          <p:cNvPr id="9" name="TextBox 8">
            <a:extLst>
              <a:ext uri="{FF2B5EF4-FFF2-40B4-BE49-F238E27FC236}">
                <a16:creationId xmlns:a16="http://schemas.microsoft.com/office/drawing/2014/main" id="{E806FC6D-9DFD-87F9-45A3-5276AAF559F8}"/>
              </a:ext>
            </a:extLst>
          </p:cNvPr>
          <p:cNvSpPr txBox="1"/>
          <p:nvPr/>
        </p:nvSpPr>
        <p:spPr>
          <a:xfrm>
            <a:off x="2281084" y="5447071"/>
            <a:ext cx="4994787" cy="369332"/>
          </a:xfrm>
          <a:prstGeom prst="rect">
            <a:avLst/>
          </a:prstGeom>
          <a:noFill/>
        </p:spPr>
        <p:txBody>
          <a:bodyPr wrap="square" rtlCol="0">
            <a:spAutoFit/>
          </a:bodyPr>
          <a:lstStyle/>
          <a:p>
            <a:pPr algn="ctr"/>
            <a:r>
              <a:rPr lang="en-IN" sz="1400" dirty="0">
                <a:latin typeface="Arial" panose="020B0604020202020204" pitchFamily="34" charset="0"/>
                <a:cs typeface="Arial" panose="020B0604020202020204" pitchFamily="34" charset="0"/>
              </a:rPr>
              <a:t>Fig 1.3 Admin Order Management - </a:t>
            </a:r>
            <a:r>
              <a:rPr lang="en-IN" sz="1400" dirty="0" err="1">
                <a:latin typeface="Arial" panose="020B0604020202020204" pitchFamily="34" charset="0"/>
                <a:cs typeface="Arial" panose="020B0604020202020204" pitchFamily="34" charset="0"/>
              </a:rPr>
              <a:t>GemAura</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9975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38" name="Google Shape;38;p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70000"/>
              </a:lnSpc>
              <a:spcBef>
                <a:spcPts val="0"/>
              </a:spcBef>
              <a:spcAft>
                <a:spcPts val="0"/>
              </a:spcAft>
              <a:buClr>
                <a:schemeClr val="dk1"/>
              </a:buClr>
              <a:buSzPct val="100000"/>
              <a:buChar char="•"/>
            </a:pPr>
            <a:r>
              <a:rPr lang="en-US" sz="2200" dirty="0">
                <a:latin typeface="Arial"/>
                <a:ea typeface="Arial"/>
                <a:cs typeface="Arial"/>
                <a:sym typeface="Arial"/>
              </a:rPr>
              <a:t>The development of this interactive online </a:t>
            </a:r>
            <a:r>
              <a:rPr lang="en-US" sz="2200" dirty="0" err="1">
                <a:latin typeface="Arial"/>
                <a:ea typeface="Arial"/>
                <a:cs typeface="Arial"/>
                <a:sym typeface="Arial"/>
              </a:rPr>
              <a:t>jewellery</a:t>
            </a:r>
            <a:r>
              <a:rPr lang="en-US" sz="2200" dirty="0">
                <a:latin typeface="Arial"/>
                <a:ea typeface="Arial"/>
                <a:cs typeface="Arial"/>
                <a:sym typeface="Arial"/>
              </a:rPr>
              <a:t> platform showcases the seamless integration of modern web technologies to deliver a user-friendly, responsive, and visually elegant shopping experience. By combining HTML, Tailwind CSS, and JavaScript for the front end with Firebase </a:t>
            </a:r>
            <a:r>
              <a:rPr lang="en-US" sz="2200" dirty="0" err="1">
                <a:latin typeface="Arial"/>
                <a:ea typeface="Arial"/>
                <a:cs typeface="Arial"/>
                <a:sym typeface="Arial"/>
              </a:rPr>
              <a:t>Firestore</a:t>
            </a:r>
            <a:r>
              <a:rPr lang="en-US" sz="2200" dirty="0">
                <a:latin typeface="Arial"/>
                <a:ea typeface="Arial"/>
                <a:cs typeface="Arial"/>
                <a:sym typeface="Arial"/>
              </a:rPr>
              <a:t> as the cloud-based backend, the system achieves both aesthetic appeal and technical efficiency. Features such as product filtering, interactive modals, and a dynamic shopping cart enhance engagement, while Firebase ensures real-time synchronization and secure data storage without traditional server management.</a:t>
            </a:r>
            <a:endParaRPr dirty="0"/>
          </a:p>
          <a:p>
            <a:pPr marL="342900" lvl="0" indent="-342900" algn="just" rtl="0">
              <a:lnSpc>
                <a:spcPct val="170000"/>
              </a:lnSpc>
              <a:spcBef>
                <a:spcPts val="275"/>
              </a:spcBef>
              <a:spcAft>
                <a:spcPts val="0"/>
              </a:spcAft>
              <a:buClr>
                <a:schemeClr val="dk1"/>
              </a:buClr>
              <a:buSzPct val="100000"/>
              <a:buChar char="•"/>
            </a:pPr>
            <a:r>
              <a:rPr lang="en-US" sz="2200" dirty="0">
                <a:latin typeface="Arial"/>
                <a:ea typeface="Arial"/>
                <a:cs typeface="Arial"/>
                <a:sym typeface="Arial"/>
              </a:rPr>
              <a:t>The work follows a structured and user-centered development approach, focusing on design consistency, iterative testing, and scalability. The final outcome demonstrates how creativity and technology can merge to produce a professional, secure, and efficient e-commerce platform. </a:t>
            </a:r>
            <a:r>
              <a:rPr lang="en-US" sz="2200">
                <a:latin typeface="Arial"/>
                <a:ea typeface="Arial"/>
                <a:cs typeface="Arial"/>
                <a:sym typeface="Arial"/>
              </a:rPr>
              <a:t>It highlights the potential for future improvements like payment integration, authentication, and order tracking, reinforcing the platform’s adaptability and commitment to modern digital retail standards.</a:t>
            </a:r>
            <a:endParaRPr/>
          </a:p>
          <a:p>
            <a:pPr marL="342900" lvl="0" indent="-215900" algn="l" rtl="0">
              <a:spcBef>
                <a:spcPts val="400"/>
              </a:spcBef>
              <a:spcAft>
                <a:spcPts val="0"/>
              </a:spcAft>
              <a:buClr>
                <a:schemeClr val="dk1"/>
              </a:buClr>
              <a:buSzPct val="100000"/>
              <a:buNone/>
            </a:pPr>
            <a:endParaRPr dirty="0"/>
          </a:p>
        </p:txBody>
      </p:sp>
      <p:sp>
        <p:nvSpPr>
          <p:cNvPr id="39" name="Google Shape;39;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40" name="Google Shape;40;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CF277-AD08-24BA-B8A8-DFAEA7CB69D0}"/>
              </a:ext>
            </a:extLst>
          </p:cNvPr>
          <p:cNvSpPr>
            <a:spLocks noGrp="1"/>
          </p:cNvSpPr>
          <p:nvPr>
            <p:ph idx="1"/>
          </p:nvPr>
        </p:nvSpPr>
        <p:spPr>
          <a:xfrm>
            <a:off x="2249424" y="2977896"/>
            <a:ext cx="8229600" cy="4525963"/>
          </a:xfrm>
        </p:spPr>
        <p:txBody>
          <a:bodyPr>
            <a:normAutofit/>
          </a:bodyPr>
          <a:lstStyle/>
          <a:p>
            <a:pPr marL="0" indent="0">
              <a:buNone/>
            </a:pPr>
            <a:r>
              <a:rPr lang="en-IN" sz="5500" dirty="0">
                <a:latin typeface="Arial" panose="020B0604020202020204" pitchFamily="34" charset="0"/>
                <a:cs typeface="Arial" panose="020B0604020202020204" pitchFamily="34" charset="0"/>
              </a:rPr>
              <a:t>THANK YOU</a:t>
            </a:r>
          </a:p>
        </p:txBody>
      </p:sp>
      <p:sp>
        <p:nvSpPr>
          <p:cNvPr id="4" name="Date Placeholder 3">
            <a:extLst>
              <a:ext uri="{FF2B5EF4-FFF2-40B4-BE49-F238E27FC236}">
                <a16:creationId xmlns:a16="http://schemas.microsoft.com/office/drawing/2014/main" id="{CFD475D3-944E-FABA-66E8-609013F260DA}"/>
              </a:ext>
            </a:extLst>
          </p:cNvPr>
          <p:cNvSpPr>
            <a:spLocks noGrp="1"/>
          </p:cNvSpPr>
          <p:nvPr>
            <p:ph type="dt" sz="half" idx="10"/>
          </p:nvPr>
        </p:nvSpPr>
        <p:spPr/>
        <p:txBody>
          <a:bodyPr/>
          <a:lstStyle/>
          <a:p>
            <a:r>
              <a:rPr lang="en-US" dirty="0"/>
              <a:t>30 October 2025</a:t>
            </a:r>
          </a:p>
        </p:txBody>
      </p:sp>
      <p:sp>
        <p:nvSpPr>
          <p:cNvPr id="5" name="Footer Placeholder 4">
            <a:extLst>
              <a:ext uri="{FF2B5EF4-FFF2-40B4-BE49-F238E27FC236}">
                <a16:creationId xmlns:a16="http://schemas.microsoft.com/office/drawing/2014/main" id="{124667F8-BF7A-5038-5C02-F5DEA3CD073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EB0485E-C784-8444-5020-C3CAD40C6D2E}"/>
              </a:ext>
            </a:extLst>
          </p:cNvPr>
          <p:cNvSpPr>
            <a:spLocks noGrp="1"/>
          </p:cNvSpPr>
          <p:nvPr>
            <p:ph type="sldNum" sz="quarter" idx="12"/>
          </p:nvPr>
        </p:nvSpPr>
        <p:spPr/>
        <p:txBody>
          <a:bodyPr/>
          <a:lstStyle/>
          <a:p>
            <a:fld id="{7B28076C-CE04-4A00-BFAA-A90EA8355859}" type="slidenum">
              <a:rPr lang="en-US" smtClean="0"/>
              <a:t>16</a:t>
            </a:fld>
            <a:endParaRPr lang="en-US"/>
          </a:p>
        </p:txBody>
      </p:sp>
    </p:spTree>
    <p:extLst>
      <p:ext uri="{BB962C8B-B14F-4D97-AF65-F5344CB8AC3E}">
        <p14:creationId xmlns:p14="http://schemas.microsoft.com/office/powerpoint/2010/main" val="153367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85000" lnSpcReduction="20000"/>
          </a:bodyPr>
          <a:lstStyle/>
          <a:p>
            <a:r>
              <a:rPr lang="en-US" dirty="0"/>
              <a:t>Abstract</a:t>
            </a:r>
          </a:p>
          <a:p>
            <a:r>
              <a:rPr lang="en-US" dirty="0"/>
              <a:t>Existing system</a:t>
            </a:r>
          </a:p>
          <a:p>
            <a:r>
              <a:rPr lang="en-US" dirty="0"/>
              <a:t>Proposed system</a:t>
            </a:r>
          </a:p>
          <a:p>
            <a:r>
              <a:rPr lang="en-US" dirty="0"/>
              <a:t>Advantages</a:t>
            </a:r>
          </a:p>
          <a:p>
            <a:r>
              <a:rPr lang="en-US" dirty="0"/>
              <a:t>Disadvantages </a:t>
            </a:r>
          </a:p>
          <a:p>
            <a:r>
              <a:rPr lang="en-US" dirty="0"/>
              <a:t>Hardware requirements </a:t>
            </a:r>
          </a:p>
          <a:p>
            <a:r>
              <a:rPr lang="en-US" dirty="0"/>
              <a:t>Software requirements </a:t>
            </a:r>
          </a:p>
          <a:p>
            <a:r>
              <a:rPr lang="en-US" dirty="0"/>
              <a:t>Module description </a:t>
            </a:r>
          </a:p>
          <a:p>
            <a:r>
              <a:rPr lang="en-US" dirty="0"/>
              <a:t>Sample output(Screenshot)</a:t>
            </a:r>
          </a:p>
          <a:p>
            <a:r>
              <a:rPr lang="en-US" dirty="0"/>
              <a:t>Conclusion </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30 October 2025</a:t>
            </a:r>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71187-EC04-3906-653C-3BD24E11A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BA6AE-E046-8C0B-A5A4-3B344BE3C6D5}"/>
              </a:ext>
            </a:extLst>
          </p:cNvPr>
          <p:cNvSpPr>
            <a:spLocks noGrp="1"/>
          </p:cNvSpPr>
          <p:nvPr>
            <p:ph type="title"/>
          </p:nvPr>
        </p:nvSpPr>
        <p:spPr/>
        <p:txBody>
          <a:bodyPr>
            <a:normAutofit/>
          </a:bodyPr>
          <a:lstStyle/>
          <a:p>
            <a:r>
              <a:rPr lang="en-US" sz="3600" dirty="0"/>
              <a:t>ABSTRACT</a:t>
            </a:r>
          </a:p>
        </p:txBody>
      </p:sp>
      <p:sp>
        <p:nvSpPr>
          <p:cNvPr id="5" name="Footer Placeholder 4">
            <a:extLst>
              <a:ext uri="{FF2B5EF4-FFF2-40B4-BE49-F238E27FC236}">
                <a16:creationId xmlns:a16="http://schemas.microsoft.com/office/drawing/2014/main" id="{CE86BA70-1462-2BDC-F3CB-CA794372BC36}"/>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309F226A-2C7D-B1B6-129B-1198FA4E975A}"/>
              </a:ext>
            </a:extLst>
          </p:cNvPr>
          <p:cNvSpPr>
            <a:spLocks noGrp="1"/>
          </p:cNvSpPr>
          <p:nvPr>
            <p:ph type="sldNum" sz="quarter" idx="12"/>
          </p:nvPr>
        </p:nvSpPr>
        <p:spPr/>
        <p:txBody>
          <a:bodyPr/>
          <a:lstStyle/>
          <a:p>
            <a:fld id="{7B28076C-CE04-4A00-BFAA-A90EA8355859}" type="slidenum">
              <a:rPr lang="en-US" smtClean="0"/>
              <a:t>3</a:t>
            </a:fld>
            <a:endParaRPr lang="en-US" dirty="0"/>
          </a:p>
        </p:txBody>
      </p:sp>
      <p:sp>
        <p:nvSpPr>
          <p:cNvPr id="4" name="Content Placeholder 3">
            <a:extLst>
              <a:ext uri="{FF2B5EF4-FFF2-40B4-BE49-F238E27FC236}">
                <a16:creationId xmlns:a16="http://schemas.microsoft.com/office/drawing/2014/main" id="{C1453B19-B2BB-A716-5F82-7FF442EF2A29}"/>
              </a:ext>
            </a:extLst>
          </p:cNvPr>
          <p:cNvSpPr>
            <a:spLocks noGrp="1"/>
          </p:cNvSpPr>
          <p:nvPr>
            <p:ph idx="1"/>
          </p:nvPr>
        </p:nvSpPr>
        <p:spPr>
          <a:xfrm>
            <a:off x="457200" y="1371600"/>
            <a:ext cx="8229600" cy="5121275"/>
          </a:xfrm>
        </p:spPr>
        <p:txBody>
          <a:bodyPr>
            <a:noAutofit/>
          </a:bodyPr>
          <a:lstStyle/>
          <a:p>
            <a:pPr marL="0" indent="0" algn="just">
              <a:lnSpc>
                <a:spcPct val="150000"/>
              </a:lnSpc>
              <a:buNone/>
            </a:pPr>
            <a:r>
              <a:rPr lang="en-US" sz="2000" b="1" dirty="0" err="1">
                <a:latin typeface="Arial" panose="020B0604020202020204" pitchFamily="34" charset="0"/>
                <a:cs typeface="Arial" panose="020B0604020202020204" pitchFamily="34" charset="0"/>
              </a:rPr>
              <a:t>GemAura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Jewellery</a:t>
            </a:r>
            <a:r>
              <a:rPr lang="en-US" sz="2000" b="1" dirty="0">
                <a:latin typeface="Arial" panose="020B0604020202020204" pitchFamily="34" charset="0"/>
                <a:cs typeface="Arial" panose="020B0604020202020204" pitchFamily="34" charset="0"/>
              </a:rPr>
              <a:t> Store</a:t>
            </a:r>
            <a:r>
              <a:rPr lang="en-US" sz="2000" dirty="0">
                <a:latin typeface="Arial" panose="020B0604020202020204" pitchFamily="34" charset="0"/>
                <a:cs typeface="Arial" panose="020B0604020202020204" pitchFamily="34" charset="0"/>
              </a:rPr>
              <a:t> is an elegant e-commerce web application designed for a premium online </a:t>
            </a:r>
            <a:r>
              <a:rPr lang="en-US" sz="2000" dirty="0" err="1">
                <a:latin typeface="Arial" panose="020B0604020202020204" pitchFamily="34" charset="0"/>
                <a:cs typeface="Arial" panose="020B0604020202020204" pitchFamily="34" charset="0"/>
              </a:rPr>
              <a:t>jewellery</a:t>
            </a:r>
            <a:r>
              <a:rPr lang="en-US" sz="2000" dirty="0">
                <a:latin typeface="Arial" panose="020B0604020202020204" pitchFamily="34" charset="0"/>
                <a:cs typeface="Arial" panose="020B0604020202020204" pitchFamily="34" charset="0"/>
              </a:rPr>
              <a:t> shopping experience. Built using </a:t>
            </a:r>
            <a:r>
              <a:rPr lang="en-US" sz="2000" b="1" dirty="0">
                <a:latin typeface="Arial" panose="020B0604020202020204" pitchFamily="34" charset="0"/>
                <a:cs typeface="Arial" panose="020B0604020202020204" pitchFamily="34" charset="0"/>
              </a:rPr>
              <a:t>HTML, Tailwind CSS, and JavaScript</a:t>
            </a:r>
            <a:r>
              <a:rPr lang="en-US" sz="2000" dirty="0">
                <a:latin typeface="Arial" panose="020B0604020202020204" pitchFamily="34" charset="0"/>
                <a:cs typeface="Arial" panose="020B0604020202020204" pitchFamily="34" charset="0"/>
              </a:rPr>
              <a:t> with </a:t>
            </a:r>
            <a:r>
              <a:rPr lang="en-US" sz="2000" b="1" dirty="0">
                <a:latin typeface="Arial" panose="020B0604020202020204" pitchFamily="34" charset="0"/>
                <a:cs typeface="Arial" panose="020B0604020202020204" pitchFamily="34" charset="0"/>
              </a:rPr>
              <a:t>Firebase </a:t>
            </a:r>
            <a:r>
              <a:rPr lang="en-US" sz="2000" b="1" dirty="0" err="1">
                <a:latin typeface="Arial" panose="020B0604020202020204" pitchFamily="34" charset="0"/>
                <a:cs typeface="Arial" panose="020B0604020202020204" pitchFamily="34" charset="0"/>
              </a:rPr>
              <a:t>Firestore</a:t>
            </a:r>
            <a:r>
              <a:rPr lang="en-US" sz="2000" dirty="0">
                <a:latin typeface="Arial" panose="020B0604020202020204" pitchFamily="34" charset="0"/>
                <a:cs typeface="Arial" panose="020B0604020202020204" pitchFamily="34" charset="0"/>
              </a:rPr>
              <a:t> as the backend, it enables users to browse and purchase </a:t>
            </a:r>
            <a:r>
              <a:rPr lang="en-US" sz="2000" dirty="0" err="1">
                <a:latin typeface="Arial" panose="020B0604020202020204" pitchFamily="34" charset="0"/>
                <a:cs typeface="Arial" panose="020B0604020202020204" pitchFamily="34" charset="0"/>
              </a:rPr>
              <a:t>jewellery</a:t>
            </a:r>
            <a:r>
              <a:rPr lang="en-US" sz="2000" dirty="0">
                <a:latin typeface="Arial" panose="020B0604020202020204" pitchFamily="34" charset="0"/>
                <a:cs typeface="Arial" panose="020B0604020202020204" pitchFamily="34" charset="0"/>
              </a:rPr>
              <a:t> through a </a:t>
            </a:r>
            <a:r>
              <a:rPr lang="en-US" sz="2000" b="1" dirty="0">
                <a:latin typeface="Arial" panose="020B0604020202020204" pitchFamily="34" charset="0"/>
                <a:cs typeface="Arial" panose="020B0604020202020204" pitchFamily="34" charset="0"/>
              </a:rPr>
              <a:t>responsive, interactive interface</a:t>
            </a:r>
            <a:r>
              <a:rPr lang="en-US" sz="2000" dirty="0">
                <a:latin typeface="Arial" panose="020B0604020202020204" pitchFamily="34" charset="0"/>
                <a:cs typeface="Arial" panose="020B0604020202020204" pitchFamily="34" charset="0"/>
              </a:rPr>
              <a:t>. The platform includes </a:t>
            </a:r>
            <a:r>
              <a:rPr lang="en-US" sz="2000" b="1" dirty="0">
                <a:latin typeface="Arial" panose="020B0604020202020204" pitchFamily="34" charset="0"/>
                <a:cs typeface="Arial" panose="020B0604020202020204" pitchFamily="34" charset="0"/>
              </a:rPr>
              <a:t>dynamic product displays, category filters, modals, and a real-time shopping cart</a:t>
            </a:r>
            <a:r>
              <a:rPr lang="en-US" sz="2000" dirty="0">
                <a:latin typeface="Arial" panose="020B0604020202020204" pitchFamily="34" charset="0"/>
                <a:cs typeface="Arial" panose="020B0604020202020204" pitchFamily="34" charset="0"/>
              </a:rPr>
              <a:t>. With </a:t>
            </a:r>
            <a:r>
              <a:rPr lang="en-US" sz="2000" b="1" dirty="0">
                <a:latin typeface="Arial" panose="020B0604020202020204" pitchFamily="34" charset="0"/>
                <a:cs typeface="Arial" panose="020B0604020202020204" pitchFamily="34" charset="0"/>
              </a:rPr>
              <a:t>Firebase integration</a:t>
            </a:r>
            <a:r>
              <a:rPr lang="en-US" sz="2000" dirty="0">
                <a:latin typeface="Arial" panose="020B0604020202020204" pitchFamily="34" charset="0"/>
                <a:cs typeface="Arial" panose="020B0604020202020204" pitchFamily="34" charset="0"/>
              </a:rPr>
              <a:t> ensuring secure, scalable, and real-time data updates, </a:t>
            </a:r>
            <a:r>
              <a:rPr lang="en-US" sz="2000" dirty="0" err="1">
                <a:latin typeface="Arial" panose="020B0604020202020204" pitchFamily="34" charset="0"/>
                <a:cs typeface="Arial" panose="020B0604020202020204" pitchFamily="34" charset="0"/>
              </a:rPr>
              <a:t>GemAura</a:t>
            </a:r>
            <a:r>
              <a:rPr lang="en-US" sz="2000" dirty="0">
                <a:latin typeface="Arial" panose="020B0604020202020204" pitchFamily="34" charset="0"/>
                <a:cs typeface="Arial" panose="020B0604020202020204" pitchFamily="34" charset="0"/>
              </a:rPr>
              <a:t> combines </a:t>
            </a:r>
            <a:r>
              <a:rPr lang="en-US" sz="2000" b="1" dirty="0">
                <a:latin typeface="Arial" panose="020B0604020202020204" pitchFamily="34" charset="0"/>
                <a:cs typeface="Arial" panose="020B0604020202020204" pitchFamily="34" charset="0"/>
              </a:rPr>
              <a:t>modern design and smooth performance</a:t>
            </a:r>
            <a:r>
              <a:rPr lang="en-US" sz="2000" dirty="0">
                <a:latin typeface="Arial" panose="020B0604020202020204" pitchFamily="34" charset="0"/>
                <a:cs typeface="Arial" panose="020B0604020202020204" pitchFamily="34" charset="0"/>
              </a:rPr>
              <a:t> to deliver a </a:t>
            </a:r>
            <a:r>
              <a:rPr lang="en-US" sz="2000" b="1" dirty="0">
                <a:latin typeface="Arial" panose="020B0604020202020204" pitchFamily="34" charset="0"/>
                <a:cs typeface="Arial" panose="020B0604020202020204" pitchFamily="34" charset="0"/>
              </a:rPr>
              <a:t>visually appealing and efficient</a:t>
            </a:r>
            <a:r>
              <a:rPr lang="en-US" sz="2000" dirty="0">
                <a:latin typeface="Arial" panose="020B0604020202020204" pitchFamily="34" charset="0"/>
                <a:cs typeface="Arial" panose="020B0604020202020204" pitchFamily="34" charset="0"/>
              </a:rPr>
              <a:t> shopping experience across all devices.</a:t>
            </a:r>
          </a:p>
        </p:txBody>
      </p:sp>
    </p:spTree>
    <p:extLst>
      <p:ext uri="{BB962C8B-B14F-4D97-AF65-F5344CB8AC3E}">
        <p14:creationId xmlns:p14="http://schemas.microsoft.com/office/powerpoint/2010/main" val="252829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A1CA5-70F6-CD0A-7EF5-9B48F9B0D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265C9-1CBD-F940-5264-718A4405B7FD}"/>
              </a:ext>
            </a:extLst>
          </p:cNvPr>
          <p:cNvSpPr>
            <a:spLocks noGrp="1"/>
          </p:cNvSpPr>
          <p:nvPr>
            <p:ph type="title"/>
          </p:nvPr>
        </p:nvSpPr>
        <p:spPr/>
        <p:txBody>
          <a:bodyPr>
            <a:normAutofit/>
          </a:bodyPr>
          <a:lstStyle/>
          <a:p>
            <a:r>
              <a:rPr lang="en-US" sz="3600" dirty="0"/>
              <a:t>EXISTING SYSTEM</a:t>
            </a:r>
          </a:p>
        </p:txBody>
      </p:sp>
      <p:sp>
        <p:nvSpPr>
          <p:cNvPr id="5" name="Footer Placeholder 4">
            <a:extLst>
              <a:ext uri="{FF2B5EF4-FFF2-40B4-BE49-F238E27FC236}">
                <a16:creationId xmlns:a16="http://schemas.microsoft.com/office/drawing/2014/main" id="{1A190412-8809-637C-71EA-4437CEEA8FD0}"/>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D6F98073-A8E2-905C-42E7-08E0CEC26579}"/>
              </a:ext>
            </a:extLst>
          </p:cNvPr>
          <p:cNvSpPr>
            <a:spLocks noGrp="1"/>
          </p:cNvSpPr>
          <p:nvPr>
            <p:ph type="sldNum" sz="quarter" idx="12"/>
          </p:nvPr>
        </p:nvSpPr>
        <p:spPr/>
        <p:txBody>
          <a:bodyPr/>
          <a:lstStyle/>
          <a:p>
            <a:fld id="{7B28076C-CE04-4A00-BFAA-A90EA8355859}" type="slidenum">
              <a:rPr lang="en-US" smtClean="0"/>
              <a:t>4</a:t>
            </a:fld>
            <a:endParaRPr lang="en-US" dirty="0"/>
          </a:p>
        </p:txBody>
      </p:sp>
      <p:sp>
        <p:nvSpPr>
          <p:cNvPr id="16" name="Rectangle 3">
            <a:extLst>
              <a:ext uri="{FF2B5EF4-FFF2-40B4-BE49-F238E27FC236}">
                <a16:creationId xmlns:a16="http://schemas.microsoft.com/office/drawing/2014/main" id="{8EBBA9F2-37FD-3504-143A-DC1942DE818E}"/>
              </a:ext>
            </a:extLst>
          </p:cNvPr>
          <p:cNvSpPr>
            <a:spLocks noGrp="1" noChangeArrowheads="1"/>
          </p:cNvSpPr>
          <p:nvPr>
            <p:ph idx="1"/>
          </p:nvPr>
        </p:nvSpPr>
        <p:spPr bwMode="auto">
          <a:xfrm>
            <a:off x="457200" y="1162444"/>
            <a:ext cx="8421329"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Tanishq Online Store</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Tanishq’s official e-commerce platform allows users to explore and purchase fine </a:t>
            </a:r>
            <a:r>
              <a:rPr kumimoji="0" lang="en-US" altLang="en-US" sz="1500" b="0" i="0" u="none" strike="noStrike" cap="none" normalizeH="0" baseline="0" dirty="0" err="1">
                <a:ln>
                  <a:noFill/>
                </a:ln>
                <a:solidFill>
                  <a:schemeClr val="tx1"/>
                </a:solidFill>
                <a:effectLst/>
                <a:latin typeface="Arial" panose="020B0604020202020204" pitchFamily="34" charset="0"/>
              </a:rPr>
              <a:t>jewellery</a:t>
            </a:r>
            <a:r>
              <a:rPr kumimoji="0" lang="en-US" altLang="en-US" sz="1500" b="0" i="0" u="none" strike="noStrike" cap="none" normalizeH="0" baseline="0" dirty="0">
                <a:ln>
                  <a:noFill/>
                </a:ln>
                <a:solidFill>
                  <a:schemeClr val="tx1"/>
                </a:solidFill>
                <a:effectLst/>
                <a:latin typeface="Arial" panose="020B0604020202020204" pitchFamily="34" charset="0"/>
              </a:rPr>
              <a:t> with secure payment options, virtual try-on, and personalized recommendations. It focuses on brand trust, authenticity, and luxury shopping experience.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Arial" panose="020B0604020202020204" pitchFamily="34" charset="0"/>
              </a:rPr>
              <a:t>CaratLane</a:t>
            </a:r>
            <a:r>
              <a:rPr kumimoji="0" lang="en-US" altLang="en-US" sz="1500" b="1"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err="1">
                <a:ln>
                  <a:noFill/>
                </a:ln>
                <a:solidFill>
                  <a:schemeClr val="tx1"/>
                </a:solidFill>
                <a:effectLst/>
                <a:latin typeface="Arial" panose="020B0604020202020204" pitchFamily="34" charset="0"/>
              </a:rPr>
              <a:t>Jewellery</a:t>
            </a:r>
            <a:r>
              <a:rPr kumimoji="0" lang="en-US" altLang="en-US" sz="1500" b="1" i="0" u="none" strike="noStrike" cap="none" normalizeH="0" baseline="0" dirty="0">
                <a:ln>
                  <a:noFill/>
                </a:ln>
                <a:solidFill>
                  <a:schemeClr val="tx1"/>
                </a:solidFill>
                <a:effectLst/>
                <a:latin typeface="Arial" panose="020B0604020202020204" pitchFamily="34" charset="0"/>
              </a:rPr>
              <a:t> Website</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err="1">
                <a:ln>
                  <a:noFill/>
                </a:ln>
                <a:solidFill>
                  <a:schemeClr val="tx1"/>
                </a:solidFill>
                <a:effectLst/>
                <a:latin typeface="Arial" panose="020B0604020202020204" pitchFamily="34" charset="0"/>
              </a:rPr>
              <a:t>CaratLane</a:t>
            </a:r>
            <a:r>
              <a:rPr kumimoji="0" lang="en-US" altLang="en-US" sz="1500" b="0" i="0" u="none" strike="noStrike" cap="none" normalizeH="0" baseline="0" dirty="0">
                <a:ln>
                  <a:noFill/>
                </a:ln>
                <a:solidFill>
                  <a:schemeClr val="tx1"/>
                </a:solidFill>
                <a:effectLst/>
                <a:latin typeface="Arial" panose="020B0604020202020204" pitchFamily="34" charset="0"/>
              </a:rPr>
              <a:t> offers a user-friendly interface with category-based navigation, price filtering, and 3D product previews. It integrates advanced technologies like AR-based virtual try-on and secure online payments.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Bluestone </a:t>
            </a:r>
            <a:r>
              <a:rPr kumimoji="0" lang="en-US" altLang="en-US" sz="1500" b="1" i="0" u="none" strike="noStrike" cap="none" normalizeH="0" baseline="0" dirty="0" err="1">
                <a:ln>
                  <a:noFill/>
                </a:ln>
                <a:solidFill>
                  <a:schemeClr val="tx1"/>
                </a:solidFill>
                <a:effectLst/>
                <a:latin typeface="Arial" panose="020B0604020202020204" pitchFamily="34" charset="0"/>
              </a:rPr>
              <a:t>Jewellery</a:t>
            </a:r>
            <a:r>
              <a:rPr kumimoji="0" lang="en-US" altLang="en-US" sz="1500" b="1" i="0" u="none" strike="noStrike" cap="none" normalizeH="0" baseline="0" dirty="0">
                <a:ln>
                  <a:noFill/>
                </a:ln>
                <a:solidFill>
                  <a:schemeClr val="tx1"/>
                </a:solidFill>
                <a:effectLst/>
                <a:latin typeface="Arial" panose="020B0604020202020204" pitchFamily="34" charset="0"/>
              </a:rPr>
              <a:t> Portal</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Bluestone’s online platform provides detailed product listings, real-time availability, and customization features. It emphasizes high-quality visuals and responsive design for mobile and desktop users.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PC </a:t>
            </a:r>
            <a:r>
              <a:rPr kumimoji="0" lang="en-US" altLang="en-US" sz="1500" b="1" i="0" u="none" strike="noStrike" cap="none" normalizeH="0" baseline="0" dirty="0" err="1">
                <a:ln>
                  <a:noFill/>
                </a:ln>
                <a:solidFill>
                  <a:schemeClr val="tx1"/>
                </a:solidFill>
                <a:effectLst/>
                <a:latin typeface="Arial" panose="020B0604020202020204" pitchFamily="34" charset="0"/>
              </a:rPr>
              <a:t>Jeweller</a:t>
            </a:r>
            <a:r>
              <a:rPr kumimoji="0" lang="en-US" altLang="en-US" sz="1500" b="1" i="0" u="none" strike="noStrike" cap="none" normalizeH="0" baseline="0" dirty="0">
                <a:ln>
                  <a:noFill/>
                </a:ln>
                <a:solidFill>
                  <a:schemeClr val="tx1"/>
                </a:solidFill>
                <a:effectLst/>
                <a:latin typeface="Arial" panose="020B0604020202020204" pitchFamily="34" charset="0"/>
              </a:rPr>
              <a:t> Online Store</a:t>
            </a:r>
            <a:endParaRPr lang="en-US" altLang="en-US" sz="1500" b="1"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This site features a large catalogue of </a:t>
            </a:r>
            <a:r>
              <a:rPr kumimoji="0" lang="en-US" altLang="en-US" sz="1500" b="0" i="0" u="none" strike="noStrike" cap="none" normalizeH="0" baseline="0" dirty="0" err="1">
                <a:ln>
                  <a:noFill/>
                </a:ln>
                <a:solidFill>
                  <a:schemeClr val="tx1"/>
                </a:solidFill>
                <a:effectLst/>
                <a:latin typeface="Arial" panose="020B0604020202020204" pitchFamily="34" charset="0"/>
              </a:rPr>
              <a:t>jewellery</a:t>
            </a:r>
            <a:r>
              <a:rPr kumimoji="0" lang="en-US" altLang="en-US" sz="1500" b="0" i="0" u="none" strike="noStrike" cap="none" normalizeH="0" baseline="0" dirty="0">
                <a:ln>
                  <a:noFill/>
                </a:ln>
                <a:solidFill>
                  <a:schemeClr val="tx1"/>
                </a:solidFill>
                <a:effectLst/>
                <a:latin typeface="Arial" panose="020B0604020202020204" pitchFamily="34" charset="0"/>
              </a:rPr>
              <a:t> with sorting and filtering options, </a:t>
            </a:r>
            <a:r>
              <a:rPr kumimoji="0" lang="en-US" altLang="en-US" sz="1500" b="0" i="0" u="none" strike="noStrike" cap="none" normalizeH="0" baseline="0" dirty="0" err="1">
                <a:ln>
                  <a:noFill/>
                </a:ln>
                <a:solidFill>
                  <a:schemeClr val="tx1"/>
                </a:solidFill>
                <a:effectLst/>
                <a:latin typeface="Arial" panose="020B0604020202020204" pitchFamily="34" charset="0"/>
              </a:rPr>
              <a:t>wishlist</a:t>
            </a:r>
            <a:r>
              <a:rPr kumimoji="0" lang="en-US" altLang="en-US" sz="1500" b="0" i="0" u="none" strike="noStrike" cap="none" normalizeH="0" baseline="0" dirty="0">
                <a:ln>
                  <a:noFill/>
                </a:ln>
                <a:solidFill>
                  <a:schemeClr val="tx1"/>
                </a:solidFill>
                <a:effectLst/>
                <a:latin typeface="Arial" panose="020B0604020202020204" pitchFamily="34" charset="0"/>
              </a:rPr>
              <a:t> functionality, and customer reviews. It uses robust backend systems for smooth performance and scalability.</a:t>
            </a:r>
          </a:p>
        </p:txBody>
      </p:sp>
    </p:spTree>
    <p:extLst>
      <p:ext uri="{BB962C8B-B14F-4D97-AF65-F5344CB8AC3E}">
        <p14:creationId xmlns:p14="http://schemas.microsoft.com/office/powerpoint/2010/main" val="221838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B9756-9866-175E-E217-54BAB5CC7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813A6-BBCE-5F91-468B-76E6CBB866C2}"/>
              </a:ext>
            </a:extLst>
          </p:cNvPr>
          <p:cNvSpPr>
            <a:spLocks noGrp="1"/>
          </p:cNvSpPr>
          <p:nvPr>
            <p:ph type="title"/>
          </p:nvPr>
        </p:nvSpPr>
        <p:spPr/>
        <p:txBody>
          <a:bodyPr>
            <a:normAutofit/>
          </a:bodyPr>
          <a:lstStyle/>
          <a:p>
            <a:r>
              <a:rPr lang="en-US" sz="3600" dirty="0"/>
              <a:t>PROPOSED SYSTEMS</a:t>
            </a:r>
          </a:p>
        </p:txBody>
      </p:sp>
      <p:sp>
        <p:nvSpPr>
          <p:cNvPr id="5" name="Footer Placeholder 4">
            <a:extLst>
              <a:ext uri="{FF2B5EF4-FFF2-40B4-BE49-F238E27FC236}">
                <a16:creationId xmlns:a16="http://schemas.microsoft.com/office/drawing/2014/main" id="{F756FDD9-FC0C-1A06-D835-269836370399}"/>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24D7446A-C156-0C25-5C4E-02AC87DF618A}"/>
              </a:ext>
            </a:extLst>
          </p:cNvPr>
          <p:cNvSpPr>
            <a:spLocks noGrp="1"/>
          </p:cNvSpPr>
          <p:nvPr>
            <p:ph type="sldNum" sz="quarter" idx="12"/>
          </p:nvPr>
        </p:nvSpPr>
        <p:spPr/>
        <p:txBody>
          <a:bodyPr/>
          <a:lstStyle/>
          <a:p>
            <a:fld id="{7B28076C-CE04-4A00-BFAA-A90EA8355859}" type="slidenum">
              <a:rPr lang="en-US" smtClean="0"/>
              <a:t>5</a:t>
            </a:fld>
            <a:endParaRPr lang="en-US" dirty="0"/>
          </a:p>
        </p:txBody>
      </p:sp>
      <p:sp>
        <p:nvSpPr>
          <p:cNvPr id="10" name="TextBox 9">
            <a:extLst>
              <a:ext uri="{FF2B5EF4-FFF2-40B4-BE49-F238E27FC236}">
                <a16:creationId xmlns:a16="http://schemas.microsoft.com/office/drawing/2014/main" id="{45DE1AA5-669F-DF1C-4670-7BA5A412EA79}"/>
              </a:ext>
            </a:extLst>
          </p:cNvPr>
          <p:cNvSpPr txBox="1"/>
          <p:nvPr/>
        </p:nvSpPr>
        <p:spPr>
          <a:xfrm>
            <a:off x="481781" y="1371600"/>
            <a:ext cx="8205019" cy="5401479"/>
          </a:xfrm>
          <a:prstGeom prst="rect">
            <a:avLst/>
          </a:prstGeom>
          <a:noFill/>
        </p:spPr>
        <p:txBody>
          <a:bodyPr wrap="square" rtlCol="0">
            <a:spAutoFit/>
          </a:bodyPr>
          <a:lstStyle/>
          <a:p>
            <a:pPr algn="just">
              <a:lnSpc>
                <a:spcPct val="150000"/>
              </a:lnSpc>
            </a:pPr>
            <a:r>
              <a:rPr lang="en-US" sz="1500" dirty="0">
                <a:latin typeface="Arial" panose="020B0604020202020204" pitchFamily="34" charset="0"/>
                <a:cs typeface="Arial" panose="020B0604020202020204" pitchFamily="34" charset="0"/>
              </a:rPr>
              <a:t>The proposed </a:t>
            </a:r>
            <a:r>
              <a:rPr lang="en-US" sz="1500" dirty="0" err="1">
                <a:latin typeface="Arial" panose="020B0604020202020204" pitchFamily="34" charset="0"/>
                <a:cs typeface="Arial" panose="020B0604020202020204" pitchFamily="34" charset="0"/>
              </a:rPr>
              <a:t>GemAura</a:t>
            </a:r>
            <a:r>
              <a:rPr lang="en-US" sz="1500" dirty="0">
                <a:latin typeface="Arial" panose="020B0604020202020204" pitchFamily="34" charset="0"/>
                <a:cs typeface="Arial" panose="020B0604020202020204" pitchFamily="34" charset="0"/>
              </a:rPr>
              <a:t>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Store Webpage aims to create a modern, responsive, and interactive online platform for purchasing fine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Unlike traditional e-commerce websites, it focuses on simplicity, performance, and real-time user experience using HTML, Tailwind CSS, JavaScript, and Firebase </a:t>
            </a:r>
            <a:r>
              <a:rPr lang="en-US" sz="1500" dirty="0" err="1">
                <a:latin typeface="Arial" panose="020B0604020202020204" pitchFamily="34" charset="0"/>
                <a:cs typeface="Arial" panose="020B0604020202020204" pitchFamily="34" charset="0"/>
              </a:rPr>
              <a:t>Firestore</a:t>
            </a:r>
            <a:r>
              <a:rPr lang="en-US" sz="1500" dirty="0">
                <a:latin typeface="Arial" panose="020B0604020202020204" pitchFamily="34" charset="0"/>
                <a:cs typeface="Arial" panose="020B0604020202020204" pitchFamily="34" charset="0"/>
              </a:rPr>
              <a:t>.</a:t>
            </a:r>
          </a:p>
          <a:p>
            <a:pPr algn="just">
              <a:lnSpc>
                <a:spcPct val="150000"/>
              </a:lnSpc>
            </a:pPr>
            <a:endParaRPr lang="en-US" sz="500" dirty="0">
              <a:latin typeface="Arial" panose="020B0604020202020204" pitchFamily="34" charset="0"/>
              <a:cs typeface="Arial" panose="020B0604020202020204" pitchFamily="34" charset="0"/>
            </a:endParaRPr>
          </a:p>
          <a:p>
            <a:pPr algn="just">
              <a:lnSpc>
                <a:spcPct val="150000"/>
              </a:lnSpc>
            </a:pPr>
            <a:r>
              <a:rPr lang="en-US" sz="1500" dirty="0">
                <a:latin typeface="Arial" panose="020B0604020202020204" pitchFamily="34" charset="0"/>
                <a:cs typeface="Arial" panose="020B0604020202020204" pitchFamily="34" charset="0"/>
              </a:rPr>
              <a:t>The system allows users to browse, filter, and view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items such as rings, necklaces, earrings, and bracelets through an intuitive interface. Each product includes detailed descriptions, prices, and interactive modals for a closer look. A real-time shopping cart dynamically updates total costs as users add or remove items.</a:t>
            </a:r>
          </a:p>
          <a:p>
            <a:pPr algn="just">
              <a:lnSpc>
                <a:spcPct val="150000"/>
              </a:lnSpc>
            </a:pPr>
            <a:endParaRPr lang="en-US" sz="500" dirty="0">
              <a:latin typeface="Arial" panose="020B0604020202020204" pitchFamily="34" charset="0"/>
              <a:cs typeface="Arial" panose="020B0604020202020204" pitchFamily="34" charset="0"/>
            </a:endParaRPr>
          </a:p>
          <a:p>
            <a:pPr algn="just">
              <a:lnSpc>
                <a:spcPct val="150000"/>
              </a:lnSpc>
            </a:pPr>
            <a:r>
              <a:rPr lang="en-US" sz="1500" dirty="0">
                <a:latin typeface="Arial" panose="020B0604020202020204" pitchFamily="34" charset="0"/>
                <a:cs typeface="Arial" panose="020B0604020202020204" pitchFamily="34" charset="0"/>
              </a:rPr>
              <a:t>Data is securely stored and synchronized using Firebase, eliminating the need for complex server setups while ensuring fast, scalable, and reliable performance. The responsive design ensures accessibility across all devices, and Tailwind CSS enhances visual appeal with clean layouts and </a:t>
            </a:r>
            <a:r>
              <a:rPr lang="en-US" sz="1500" dirty="0" err="1">
                <a:latin typeface="Arial" panose="020B0604020202020204" pitchFamily="34" charset="0"/>
                <a:cs typeface="Arial" panose="020B0604020202020204" pitchFamily="34" charset="0"/>
              </a:rPr>
              <a:t>animations.Overall</a:t>
            </a:r>
            <a:r>
              <a:rPr lang="en-US" sz="1500" dirty="0">
                <a:latin typeface="Arial" panose="020B0604020202020204" pitchFamily="34" charset="0"/>
                <a:cs typeface="Arial" panose="020B0604020202020204" pitchFamily="34" charset="0"/>
              </a:rPr>
              <a:t>, the proposed system delivers a premium, efficient, and visually captivating online </a:t>
            </a:r>
            <a:r>
              <a:rPr lang="en-US" sz="1500" dirty="0" err="1">
                <a:latin typeface="Arial" panose="020B0604020202020204" pitchFamily="34" charset="0"/>
                <a:cs typeface="Arial" panose="020B0604020202020204" pitchFamily="34" charset="0"/>
              </a:rPr>
              <a:t>jewellery</a:t>
            </a:r>
            <a:r>
              <a:rPr lang="en-US" sz="1500" dirty="0">
                <a:latin typeface="Arial" panose="020B0604020202020204" pitchFamily="34" charset="0"/>
                <a:cs typeface="Arial" panose="020B0604020202020204" pitchFamily="34" charset="0"/>
              </a:rPr>
              <a:t> shopping experience, blending elegant design with technical innovation.</a:t>
            </a:r>
          </a:p>
          <a:p>
            <a:endParaRPr lang="en-IN" sz="1500" dirty="0"/>
          </a:p>
        </p:txBody>
      </p:sp>
    </p:spTree>
    <p:extLst>
      <p:ext uri="{BB962C8B-B14F-4D97-AF65-F5344CB8AC3E}">
        <p14:creationId xmlns:p14="http://schemas.microsoft.com/office/powerpoint/2010/main" val="355434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ADVANTAGES</a:t>
            </a:r>
            <a:endParaRPr dirty="0"/>
          </a:p>
        </p:txBody>
      </p:sp>
      <p:sp>
        <p:nvSpPr>
          <p:cNvPr id="33" name="Google Shape;33;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fontScale="85000" lnSpcReduction="10000"/>
          </a:bodyPr>
          <a:lstStyle/>
          <a:p>
            <a:pPr>
              <a:lnSpc>
                <a:spcPct val="150000"/>
              </a:lnSpc>
            </a:pPr>
            <a:r>
              <a:rPr lang="en-US" sz="2000" dirty="0">
                <a:latin typeface="Arial" panose="020B0604020202020204" pitchFamily="34" charset="0"/>
                <a:cs typeface="Arial" panose="020B0604020202020204" pitchFamily="34" charset="0"/>
              </a:rPr>
              <a:t>Supports real-time updates for product listings and user actions.</a:t>
            </a:r>
          </a:p>
          <a:p>
            <a:pPr>
              <a:lnSpc>
                <a:spcPct val="150000"/>
              </a:lnSpc>
            </a:pPr>
            <a:r>
              <a:rPr lang="en-US" sz="2000" dirty="0">
                <a:latin typeface="Arial" panose="020B0604020202020204" pitchFamily="34" charset="0"/>
                <a:cs typeface="Arial" panose="020B0604020202020204" pitchFamily="34" charset="0"/>
              </a:rPr>
              <a:t>Minimalistic design enhances brand elegance and improves user focus on products.</a:t>
            </a:r>
          </a:p>
          <a:p>
            <a:pPr>
              <a:lnSpc>
                <a:spcPct val="150000"/>
              </a:lnSpc>
            </a:pPr>
            <a:r>
              <a:rPr lang="en-US" sz="2000" dirty="0">
                <a:latin typeface="Arial" panose="020B0604020202020204" pitchFamily="34" charset="0"/>
                <a:cs typeface="Arial" panose="020B0604020202020204" pitchFamily="34" charset="0"/>
              </a:rPr>
              <a:t>Provides a smooth user experience through animations and responsive layouts.</a:t>
            </a:r>
          </a:p>
          <a:p>
            <a:pPr>
              <a:lnSpc>
                <a:spcPct val="150000"/>
              </a:lnSpc>
            </a:pPr>
            <a:r>
              <a:rPr lang="en-US" sz="2000" dirty="0">
                <a:latin typeface="Arial" panose="020B0604020202020204" pitchFamily="34" charset="0"/>
                <a:cs typeface="Arial" panose="020B0604020202020204" pitchFamily="34" charset="0"/>
              </a:rPr>
              <a:t>Ensures secure data storage with Firebase authentication and cloud hosting.</a:t>
            </a:r>
          </a:p>
          <a:p>
            <a:pPr>
              <a:lnSpc>
                <a:spcPct val="150000"/>
              </a:lnSpc>
            </a:pPr>
            <a:r>
              <a:rPr lang="en-US" sz="2000" dirty="0">
                <a:latin typeface="Arial" panose="020B0604020202020204" pitchFamily="34" charset="0"/>
                <a:cs typeface="Arial" panose="020B0604020202020204" pitchFamily="34" charset="0"/>
              </a:rPr>
              <a:t>Easily scalable, allowing future integration of new categories or features.</a:t>
            </a:r>
          </a:p>
          <a:p>
            <a:pPr>
              <a:lnSpc>
                <a:spcPct val="150000"/>
              </a:lnSpc>
            </a:pPr>
            <a:r>
              <a:rPr lang="en-US" sz="2000" dirty="0">
                <a:latin typeface="Arial" panose="020B0604020202020204" pitchFamily="34" charset="0"/>
                <a:cs typeface="Arial" panose="020B0604020202020204" pitchFamily="34" charset="0"/>
              </a:rPr>
              <a:t>Compatible with cross-platform devices (mobile, tablet, desktop).</a:t>
            </a:r>
          </a:p>
          <a:p>
            <a:pPr>
              <a:lnSpc>
                <a:spcPct val="150000"/>
              </a:lnSpc>
            </a:pPr>
            <a:r>
              <a:rPr lang="en-US" sz="2000" dirty="0">
                <a:latin typeface="Arial" panose="020B0604020202020204" pitchFamily="34" charset="0"/>
                <a:cs typeface="Arial" panose="020B0604020202020204" pitchFamily="34" charset="0"/>
              </a:rPr>
              <a:t>Simple architecture makes it easy to deploy and manage.</a:t>
            </a:r>
          </a:p>
          <a:p>
            <a:pPr>
              <a:lnSpc>
                <a:spcPct val="150000"/>
              </a:lnSpc>
            </a:pPr>
            <a:r>
              <a:rPr lang="en-US" sz="2000" dirty="0">
                <a:latin typeface="Arial" panose="020B0604020202020204" pitchFamily="34" charset="0"/>
                <a:cs typeface="Arial" panose="020B0604020202020204" pitchFamily="34" charset="0"/>
              </a:rPr>
              <a:t>Reduces server maintenance costs due to serverless backend.</a:t>
            </a:r>
          </a:p>
          <a:p>
            <a:pPr marL="342900" lvl="0" indent="-342900" algn="l" rtl="0">
              <a:lnSpc>
                <a:spcPct val="150000"/>
              </a:lnSpc>
              <a:spcBef>
                <a:spcPts val="0"/>
              </a:spcBef>
              <a:spcAft>
                <a:spcPts val="0"/>
              </a:spcAft>
              <a:buClr>
                <a:schemeClr val="dk1"/>
              </a:buClr>
              <a:buSzPct val="100000"/>
              <a:buChar char="•"/>
            </a:pPr>
            <a:endParaRPr sz="1400" dirty="0">
              <a:latin typeface="Arial"/>
              <a:ea typeface="Arial"/>
              <a:cs typeface="Arial"/>
              <a:sym typeface="Arial"/>
            </a:endParaRPr>
          </a:p>
        </p:txBody>
      </p:sp>
      <p:sp>
        <p:nvSpPr>
          <p:cNvPr id="34" name="Google Shape;34;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35" name="Google Shape;35;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F5E3B-4033-751A-14C5-6AE2156B5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60A028-A794-F7DC-0E1E-79F6F85FCE06}"/>
              </a:ext>
            </a:extLst>
          </p:cNvPr>
          <p:cNvSpPr>
            <a:spLocks noGrp="1"/>
          </p:cNvSpPr>
          <p:nvPr>
            <p:ph type="title"/>
          </p:nvPr>
        </p:nvSpPr>
        <p:spPr/>
        <p:txBody>
          <a:bodyPr>
            <a:normAutofit/>
          </a:bodyPr>
          <a:lstStyle/>
          <a:p>
            <a:r>
              <a:rPr lang="en-US" sz="3600" dirty="0"/>
              <a:t>DISADVANTAGES</a:t>
            </a:r>
          </a:p>
        </p:txBody>
      </p:sp>
      <p:sp>
        <p:nvSpPr>
          <p:cNvPr id="5" name="Footer Placeholder 4">
            <a:extLst>
              <a:ext uri="{FF2B5EF4-FFF2-40B4-BE49-F238E27FC236}">
                <a16:creationId xmlns:a16="http://schemas.microsoft.com/office/drawing/2014/main" id="{F5EEA1B4-DC77-9624-A593-266EDCB0A159}"/>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48A92E0E-2B9D-CC49-B75A-36DDD6C7AAE0}"/>
              </a:ext>
            </a:extLst>
          </p:cNvPr>
          <p:cNvSpPr>
            <a:spLocks noGrp="1"/>
          </p:cNvSpPr>
          <p:nvPr>
            <p:ph type="sldNum" sz="quarter" idx="12"/>
          </p:nvPr>
        </p:nvSpPr>
        <p:spPr/>
        <p:txBody>
          <a:bodyPr/>
          <a:lstStyle/>
          <a:p>
            <a:fld id="{7B28076C-CE04-4A00-BFAA-A90EA8355859}" type="slidenum">
              <a:rPr lang="en-US" smtClean="0"/>
              <a:t>7</a:t>
            </a:fld>
            <a:endParaRPr lang="en-US" dirty="0"/>
          </a:p>
        </p:txBody>
      </p:sp>
      <p:sp>
        <p:nvSpPr>
          <p:cNvPr id="8" name="TextBox 7">
            <a:extLst>
              <a:ext uri="{FF2B5EF4-FFF2-40B4-BE49-F238E27FC236}">
                <a16:creationId xmlns:a16="http://schemas.microsoft.com/office/drawing/2014/main" id="{B15EAF47-30F4-D85C-21EA-F69F2656E917}"/>
              </a:ext>
            </a:extLst>
          </p:cNvPr>
          <p:cNvSpPr txBox="1"/>
          <p:nvPr/>
        </p:nvSpPr>
        <p:spPr>
          <a:xfrm>
            <a:off x="402336" y="1243584"/>
            <a:ext cx="8284464" cy="42025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Limited transaction management, unless integrated with a full payment gateway.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 migration can be complex if moving away from Firebase in the future.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Offline functionality not supported, limiting usability in poor network areas.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Higher learning curve for beginners using Firebase and Tailwind together.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Browser-based performance may vary depending on device speed.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Customization of backend logic is restricted compared to full-stack frameworks.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Security rules must be carefully managed to prevent unauthorized access.</a:t>
            </a:r>
          </a:p>
          <a:p>
            <a:pPr>
              <a:lnSpc>
                <a:spcPct val="150000"/>
              </a:lnSpc>
            </a:pPr>
            <a:r>
              <a:rPr lang="en-US" dirty="0">
                <a:latin typeface="Arial" panose="020B0604020202020204" pitchFamily="34" charset="0"/>
                <a:cs typeface="Arial" panose="020B0604020202020204" pitchFamily="34" charset="0"/>
              </a:rPr>
              <a:t>     May require third-party integrations for complete e-commerce operations.</a:t>
            </a:r>
            <a:endParaRPr lang="en-IN" dirty="0"/>
          </a:p>
        </p:txBody>
      </p:sp>
    </p:spTree>
    <p:extLst>
      <p:ext uri="{BB962C8B-B14F-4D97-AF65-F5344CB8AC3E}">
        <p14:creationId xmlns:p14="http://schemas.microsoft.com/office/powerpoint/2010/main" val="349270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1CFF9-8601-7AFD-AC49-03E6F2909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CC5FD-7EED-0757-2668-5F9F3BF8AA45}"/>
              </a:ext>
            </a:extLst>
          </p:cNvPr>
          <p:cNvSpPr>
            <a:spLocks noGrp="1"/>
          </p:cNvSpPr>
          <p:nvPr>
            <p:ph type="title"/>
          </p:nvPr>
        </p:nvSpPr>
        <p:spPr/>
        <p:txBody>
          <a:bodyPr>
            <a:normAutofit/>
          </a:bodyPr>
          <a:lstStyle/>
          <a:p>
            <a:r>
              <a:rPr lang="en-US" sz="3600" dirty="0"/>
              <a:t>HARDWARE REQUIREMENTS</a:t>
            </a:r>
          </a:p>
        </p:txBody>
      </p:sp>
      <p:sp>
        <p:nvSpPr>
          <p:cNvPr id="5" name="Footer Placeholder 4">
            <a:extLst>
              <a:ext uri="{FF2B5EF4-FFF2-40B4-BE49-F238E27FC236}">
                <a16:creationId xmlns:a16="http://schemas.microsoft.com/office/drawing/2014/main" id="{04B06F7F-6EF8-3BEA-2B93-B851279E3FE3}"/>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318F77D9-51EC-2910-19D6-954F19444569}"/>
              </a:ext>
            </a:extLst>
          </p:cNvPr>
          <p:cNvSpPr>
            <a:spLocks noGrp="1"/>
          </p:cNvSpPr>
          <p:nvPr>
            <p:ph type="sldNum" sz="quarter" idx="12"/>
          </p:nvPr>
        </p:nvSpPr>
        <p:spPr/>
        <p:txBody>
          <a:bodyPr/>
          <a:lstStyle/>
          <a:p>
            <a:fld id="{7B28076C-CE04-4A00-BFAA-A90EA8355859}" type="slidenum">
              <a:rPr lang="en-US" smtClean="0"/>
              <a:t>8</a:t>
            </a:fld>
            <a:endParaRPr lang="en-US" dirty="0"/>
          </a:p>
        </p:txBody>
      </p:sp>
      <p:sp>
        <p:nvSpPr>
          <p:cNvPr id="7" name="TextBox 6">
            <a:extLst>
              <a:ext uri="{FF2B5EF4-FFF2-40B4-BE49-F238E27FC236}">
                <a16:creationId xmlns:a16="http://schemas.microsoft.com/office/drawing/2014/main" id="{C55E35BE-7EF4-487B-EB47-1EFC27A22E81}"/>
              </a:ext>
            </a:extLst>
          </p:cNvPr>
          <p:cNvSpPr txBox="1"/>
          <p:nvPr/>
        </p:nvSpPr>
        <p:spPr>
          <a:xfrm>
            <a:off x="426720" y="1243584"/>
            <a:ext cx="8418340" cy="5112766"/>
          </a:xfrm>
          <a:prstGeom prst="rect">
            <a:avLst/>
          </a:prstGeom>
          <a:noFill/>
        </p:spPr>
        <p:txBody>
          <a:bodyPr wrap="square" rtlCol="0">
            <a:spAutoFit/>
          </a:bodyPr>
          <a:lstStyle/>
          <a:p>
            <a:endParaRPr lang="en-IN" dirty="0"/>
          </a:p>
        </p:txBody>
      </p:sp>
      <p:sp>
        <p:nvSpPr>
          <p:cNvPr id="9" name="Rectangle 2">
            <a:extLst>
              <a:ext uri="{FF2B5EF4-FFF2-40B4-BE49-F238E27FC236}">
                <a16:creationId xmlns:a16="http://schemas.microsoft.com/office/drawing/2014/main" id="{A697059A-EED0-E142-32B9-C333DC0D4C43}"/>
              </a:ext>
            </a:extLst>
          </p:cNvPr>
          <p:cNvSpPr>
            <a:spLocks noChangeArrowheads="1"/>
          </p:cNvSpPr>
          <p:nvPr/>
        </p:nvSpPr>
        <p:spPr bwMode="auto">
          <a:xfrm>
            <a:off x="454886" y="1640878"/>
            <a:ext cx="8234228"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Processor:</a:t>
            </a:r>
            <a:r>
              <a:rPr lang="en-US" altLang="en-US" sz="2000" dirty="0">
                <a:latin typeface="Arial" panose="020B0604020202020204" pitchFamily="34" charset="0"/>
              </a:rPr>
              <a:t> Intel Core i3 or higher</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RAM:</a:t>
            </a:r>
            <a:r>
              <a:rPr lang="en-US" altLang="en-US" sz="2000" dirty="0">
                <a:latin typeface="Arial" panose="020B0604020202020204" pitchFamily="34" charset="0"/>
              </a:rPr>
              <a:t> Minimum 4 GB (8 GB recommended)</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Storage:</a:t>
            </a:r>
            <a:r>
              <a:rPr lang="en-US" altLang="en-US" sz="2000" dirty="0">
                <a:latin typeface="Arial" panose="020B0604020202020204" pitchFamily="34" charset="0"/>
              </a:rPr>
              <a:t> At least 500 MB free space</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Display:</a:t>
            </a:r>
            <a:r>
              <a:rPr lang="en-US" altLang="en-US" sz="2000" dirty="0">
                <a:latin typeface="Arial" panose="020B0604020202020204" pitchFamily="34" charset="0"/>
              </a:rPr>
              <a:t> 1024×768 resolution or higher</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Internet Connection:</a:t>
            </a:r>
            <a:r>
              <a:rPr lang="en-US" altLang="en-US" sz="2000" dirty="0">
                <a:latin typeface="Arial" panose="020B0604020202020204" pitchFamily="34" charset="0"/>
              </a:rPr>
              <a:t> Required for Firebase integration and testing</a:t>
            </a:r>
          </a:p>
          <a:p>
            <a:pPr lvl="0" eaLnBrk="0" fontAlgn="base" hangingPunct="0">
              <a:lnSpc>
                <a:spcPct val="150000"/>
              </a:lnSpc>
              <a:spcBef>
                <a:spcPct val="0"/>
              </a:spcBef>
              <a:spcAft>
                <a:spcPct val="0"/>
              </a:spcAft>
              <a:buFontTx/>
              <a:buChar char="•"/>
            </a:pPr>
            <a:r>
              <a:rPr lang="en-US" altLang="en-US" sz="2000" b="1" dirty="0">
                <a:latin typeface="Arial" panose="020B0604020202020204" pitchFamily="34" charset="0"/>
              </a:rPr>
              <a:t>Device Compatibility:</a:t>
            </a:r>
            <a:r>
              <a:rPr lang="en-US" altLang="en-US" sz="2000" dirty="0">
                <a:latin typeface="Arial" panose="020B0604020202020204" pitchFamily="34" charset="0"/>
              </a:rPr>
              <a:t> Desktop, Laptop, Tablet, and Mobile</a:t>
            </a:r>
          </a:p>
        </p:txBody>
      </p:sp>
    </p:spTree>
    <p:extLst>
      <p:ext uri="{BB962C8B-B14F-4D97-AF65-F5344CB8AC3E}">
        <p14:creationId xmlns:p14="http://schemas.microsoft.com/office/powerpoint/2010/main" val="262042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042928C-E796-FA42-75C2-67718812E25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75F8FAF-5C23-AADB-50CC-BE371A613DF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5227FF8-92EA-B295-AE49-F27B23FED5B6}"/>
              </a:ext>
            </a:extLst>
          </p:cNvPr>
          <p:cNvSpPr>
            <a:spLocks noGrp="1"/>
          </p:cNvSpPr>
          <p:nvPr>
            <p:ph type="sldNum" sz="quarter" idx="12"/>
          </p:nvPr>
        </p:nvSpPr>
        <p:spPr/>
        <p:txBody>
          <a:bodyPr/>
          <a:lstStyle/>
          <a:p>
            <a:fld id="{7B28076C-CE04-4A00-BFAA-A90EA8355859}" type="slidenum">
              <a:rPr lang="en-US" smtClean="0"/>
              <a:t>9</a:t>
            </a:fld>
            <a:endParaRPr lang="en-US"/>
          </a:p>
        </p:txBody>
      </p:sp>
      <p:sp>
        <p:nvSpPr>
          <p:cNvPr id="7" name="TextBox 6">
            <a:extLst>
              <a:ext uri="{FF2B5EF4-FFF2-40B4-BE49-F238E27FC236}">
                <a16:creationId xmlns:a16="http://schemas.microsoft.com/office/drawing/2014/main" id="{BBD39D31-FEBA-9610-B5AA-B4C16AC47AB1}"/>
              </a:ext>
            </a:extLst>
          </p:cNvPr>
          <p:cNvSpPr txBox="1"/>
          <p:nvPr/>
        </p:nvSpPr>
        <p:spPr>
          <a:xfrm>
            <a:off x="1298448" y="365760"/>
            <a:ext cx="6547104" cy="646331"/>
          </a:xfrm>
          <a:prstGeom prst="rect">
            <a:avLst/>
          </a:prstGeom>
          <a:noFill/>
        </p:spPr>
        <p:txBody>
          <a:bodyPr wrap="square" rtlCol="0">
            <a:spAutoFit/>
          </a:bodyPr>
          <a:lstStyle/>
          <a:p>
            <a:pPr algn="ctr"/>
            <a:r>
              <a:rPr lang="en-IN" sz="3600" dirty="0">
                <a:latin typeface="+mj-lt"/>
                <a:cs typeface="Arial" panose="020B0604020202020204" pitchFamily="34" charset="0"/>
              </a:rPr>
              <a:t>SOFTWARE REQUIREMENTS</a:t>
            </a:r>
          </a:p>
        </p:txBody>
      </p:sp>
      <p:sp>
        <p:nvSpPr>
          <p:cNvPr id="9" name="Rectangle 1">
            <a:extLst>
              <a:ext uri="{FF2B5EF4-FFF2-40B4-BE49-F238E27FC236}">
                <a16:creationId xmlns:a16="http://schemas.microsoft.com/office/drawing/2014/main" id="{DEEF11AD-3B9F-0832-D362-4EE541975C00}"/>
              </a:ext>
            </a:extLst>
          </p:cNvPr>
          <p:cNvSpPr>
            <a:spLocks noChangeArrowheads="1"/>
          </p:cNvSpPr>
          <p:nvPr/>
        </p:nvSpPr>
        <p:spPr bwMode="auto">
          <a:xfrm>
            <a:off x="441960" y="1522745"/>
            <a:ext cx="7430432"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 Technologies:</a:t>
            </a:r>
            <a:r>
              <a:rPr kumimoji="0" lang="en-US" altLang="en-US" sz="2000" b="0" i="0" u="none" strike="noStrike" cap="none" normalizeH="0" baseline="0" dirty="0">
                <a:ln>
                  <a:noFill/>
                </a:ln>
                <a:solidFill>
                  <a:schemeClr val="tx1"/>
                </a:solidFill>
                <a:effectLst/>
                <a:latin typeface="Arial" panose="020B0604020202020204" pitchFamily="34" charset="0"/>
              </a:rPr>
              <a:t> HTML, Tailwind CSS, JavaScript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 Database:</a:t>
            </a:r>
            <a:r>
              <a:rPr kumimoji="0" lang="en-US" altLang="en-US" sz="2000" b="0" i="0" u="none" strike="noStrike" cap="none" normalizeH="0" baseline="0" dirty="0">
                <a:ln>
                  <a:noFill/>
                </a:ln>
                <a:solidFill>
                  <a:schemeClr val="tx1"/>
                </a:solidFill>
                <a:effectLst/>
                <a:latin typeface="Arial" panose="020B0604020202020204" pitchFamily="34" charset="0"/>
              </a:rPr>
              <a:t> Firebase </a:t>
            </a:r>
            <a:r>
              <a:rPr kumimoji="0" lang="en-US" altLang="en-US" sz="2000" b="0" i="0" u="none" strike="noStrike" cap="none" normalizeH="0" baseline="0" dirty="0" err="1">
                <a:ln>
                  <a:noFill/>
                </a:ln>
                <a:solidFill>
                  <a:schemeClr val="tx1"/>
                </a:solidFill>
                <a:effectLst/>
                <a:latin typeface="Arial" panose="020B0604020202020204" pitchFamily="34" charset="0"/>
              </a:rPr>
              <a:t>Firestore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Code Editor:</a:t>
            </a:r>
            <a:r>
              <a:rPr kumimoji="0" lang="en-US" altLang="en-US" sz="2000" b="0" i="0" u="none" strike="noStrike" cap="none" normalizeH="0" baseline="0" dirty="0">
                <a:ln>
                  <a:noFill/>
                </a:ln>
                <a:solidFill>
                  <a:schemeClr val="tx1"/>
                </a:solidFill>
                <a:effectLst/>
                <a:latin typeface="Arial" panose="020B0604020202020204" pitchFamily="34" charset="0"/>
              </a:rPr>
              <a:t> Visual Studio Code or Sublime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Web Browser:</a:t>
            </a:r>
            <a:r>
              <a:rPr kumimoji="0" lang="en-US" altLang="en-US" sz="2000" b="0" i="0" u="none" strike="noStrike" cap="none" normalizeH="0" baseline="0" dirty="0">
                <a:ln>
                  <a:noFill/>
                </a:ln>
                <a:solidFill>
                  <a:schemeClr val="tx1"/>
                </a:solidFill>
                <a:effectLst/>
                <a:latin typeface="Arial" panose="020B0604020202020204" pitchFamily="34" charset="0"/>
              </a:rPr>
              <a:t> Google Chrome / Firefox / Edge (latest version)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Version Control (optional):</a:t>
            </a:r>
            <a:r>
              <a:rPr kumimoji="0" lang="en-US" altLang="en-US" sz="2000" b="0" i="0" u="none" strike="noStrike" cap="none" normalizeH="0" baseline="0" dirty="0">
                <a:ln>
                  <a:noFill/>
                </a:ln>
                <a:solidFill>
                  <a:schemeClr val="tx1"/>
                </a:solidFill>
                <a:effectLst/>
                <a:latin typeface="Arial" panose="020B0604020202020204" pitchFamily="34" charset="0"/>
              </a:rPr>
              <a:t> Git and GitHub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 Tools:</a:t>
            </a:r>
            <a:r>
              <a:rPr kumimoji="0" lang="en-US" altLang="en-US" sz="2000" b="0" i="0" u="none" strike="noStrike" cap="none" normalizeH="0" baseline="0" dirty="0">
                <a:ln>
                  <a:noFill/>
                </a:ln>
                <a:solidFill>
                  <a:schemeClr val="tx1"/>
                </a:solidFill>
                <a:effectLst/>
                <a:latin typeface="Arial" panose="020B0604020202020204" pitchFamily="34" charset="0"/>
              </a:rPr>
              <a:t> Live Server Extension or Firebase Hosting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Operating System:</a:t>
            </a:r>
            <a:r>
              <a:rPr kumimoji="0" lang="en-US" altLang="en-US" sz="2000" b="0" i="0" u="none" strike="noStrike" cap="none" normalizeH="0" baseline="0" dirty="0">
                <a:ln>
                  <a:noFill/>
                </a:ln>
                <a:solidFill>
                  <a:schemeClr val="tx1"/>
                </a:solidFill>
                <a:effectLst/>
                <a:latin typeface="Arial" panose="020B0604020202020204" pitchFamily="34" charset="0"/>
              </a:rPr>
              <a:t> Windows / macOS / Linux</a:t>
            </a:r>
          </a:p>
        </p:txBody>
      </p:sp>
    </p:spTree>
    <p:extLst>
      <p:ext uri="{BB962C8B-B14F-4D97-AF65-F5344CB8AC3E}">
        <p14:creationId xmlns:p14="http://schemas.microsoft.com/office/powerpoint/2010/main" val="34628776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1329</Words>
  <Application>Microsoft Office PowerPoint</Application>
  <PresentationFormat>On-screen Show (4:3)</PresentationFormat>
  <Paragraphs>138</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Custom Design</vt:lpstr>
      <vt:lpstr>  </vt:lpstr>
      <vt:lpstr>AGENDA</vt:lpstr>
      <vt:lpstr>ABSTRACT</vt:lpstr>
      <vt:lpstr>EXISTING SYSTEM</vt:lpstr>
      <vt:lpstr>PROPOSED SYSTEMS</vt:lpstr>
      <vt:lpstr>ADVANTAGES</vt:lpstr>
      <vt:lpstr>DISADVANTAGES</vt:lpstr>
      <vt:lpstr>HARDWARE REQUIREMENTS</vt:lpstr>
      <vt:lpstr>PowerPoint Presentation</vt:lpstr>
      <vt:lpstr>MODULE DESCRIPTION</vt:lpstr>
      <vt:lpstr>MODULE DESCRIPTION</vt:lpstr>
      <vt:lpstr>SAMPLE OUTPUT</vt:lpstr>
      <vt:lpstr>SAMPLE OUTPUT</vt:lpstr>
      <vt:lpstr>SAMPLE 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Swetha S</cp:lastModifiedBy>
  <cp:revision>3</cp:revision>
  <dcterms:modified xsi:type="dcterms:W3CDTF">2025-10-28T17:22:36Z</dcterms:modified>
</cp:coreProperties>
</file>