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70620019-DC07-40B6-825F-3B0539E7834B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181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6F830-C6E1-49FC-BD2F-7120E44CC38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123F-2110-45ED-9B44-BCB88630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123F-2110-45ED-9B44-BCB8863064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123F-2110-45ED-9B44-BCB8863064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مستطيل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مستطيل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مستطيل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مستطيل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مستطيل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مستطيل مستدير الزوايا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مستطيل مستدير الزوايا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مستطيل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6" name="عنصر نائب للتاري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مستطيل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مستطيل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مستطيل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مستطيل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مستطيل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مستطيل مستدير الزوايا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مستطيل مستدير الزوايا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مستطيل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مستطيل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مستطيل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مستطيل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مستطيل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مستطيل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0FCC43E-6745-49A8-AA7E-B2073BC9711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421471-B854-463A-9BB3-29B2FDEB88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KANO MODEL 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Name:Salah</a:t>
            </a:r>
            <a:r>
              <a:rPr lang="en-US" dirty="0" smtClean="0"/>
              <a:t> </a:t>
            </a:r>
            <a:r>
              <a:rPr lang="en-US" dirty="0" err="1" smtClean="0"/>
              <a:t>Hasanin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ID:20161816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en-US" dirty="0"/>
              <a:t> is </a:t>
            </a:r>
            <a:r>
              <a:rPr lang="en-US" dirty="0" err="1">
                <a:solidFill>
                  <a:schemeClr val="accent6"/>
                </a:solidFill>
              </a:rPr>
              <a:t>kano</a:t>
            </a:r>
            <a:r>
              <a:rPr lang="en-US" dirty="0"/>
              <a:t> model ?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Kano model </a:t>
            </a:r>
            <a:r>
              <a:rPr lang="en-US" b="1" dirty="0"/>
              <a:t>is a theory of product requirements and customer needs 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          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KANO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MODEL</a:t>
            </a:r>
            <a:r>
              <a:rPr lang="en-US" dirty="0" smtClean="0">
                <a:solidFill>
                  <a:schemeClr val="accent6"/>
                </a:solidFill>
              </a:rPr>
              <a:t>  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5987833" cy="2438399"/>
          </a:xfrm>
        </p:spPr>
      </p:pic>
      <p:sp>
        <p:nvSpPr>
          <p:cNvPr id="5" name="مستطيل 4"/>
          <p:cNvSpPr/>
          <p:nvPr/>
        </p:nvSpPr>
        <p:spPr>
          <a:xfrm>
            <a:off x="685800" y="23622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*</a:t>
            </a:r>
            <a:r>
              <a:rPr lang="en-US" sz="3600" dirty="0" smtClean="0">
                <a:solidFill>
                  <a:schemeClr val="accent6"/>
                </a:solidFill>
              </a:rPr>
              <a:t>Product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6"/>
                </a:solidFill>
              </a:rPr>
              <a:t>development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6"/>
                </a:solidFill>
              </a:rPr>
              <a:t>and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accent6"/>
                </a:solidFill>
              </a:rPr>
              <a:t>Customer</a:t>
            </a:r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3600" dirty="0" smtClean="0">
                <a:solidFill>
                  <a:schemeClr val="accent6"/>
                </a:solidFill>
              </a:rPr>
              <a:t>Satisfaction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35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accent6"/>
                </a:solidFill>
              </a:rPr>
              <a:t>KANO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MODEL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Kano model assumes that any site, regardless of its advantages or capabilities, can be categorized into three main </a:t>
            </a:r>
            <a:r>
              <a:rPr lang="en-US" dirty="0" smtClean="0"/>
              <a:t>types: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1-</a:t>
            </a:r>
            <a:r>
              <a:rPr lang="en-US" dirty="0"/>
              <a:t>Basic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2-</a:t>
            </a:r>
            <a:r>
              <a:rPr lang="en-US" dirty="0"/>
              <a:t>Performance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3-</a:t>
            </a:r>
            <a:r>
              <a:rPr lang="en-US" dirty="0"/>
              <a:t>Delight Attributes</a:t>
            </a:r>
          </a:p>
        </p:txBody>
      </p:sp>
    </p:spTree>
    <p:extLst>
      <p:ext uri="{BB962C8B-B14F-4D97-AF65-F5344CB8AC3E}">
        <p14:creationId xmlns:p14="http://schemas.microsoft.com/office/powerpoint/2010/main" val="16220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Basic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Attributes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سهم إلى اليسار واليمين 3"/>
          <p:cNvSpPr/>
          <p:nvPr/>
        </p:nvSpPr>
        <p:spPr>
          <a:xfrm>
            <a:off x="1600200" y="3886200"/>
            <a:ext cx="5638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سهم إلى الأعلى والأسفل 4"/>
          <p:cNvSpPr/>
          <p:nvPr/>
        </p:nvSpPr>
        <p:spPr>
          <a:xfrm>
            <a:off x="4305300" y="2438400"/>
            <a:ext cx="228600" cy="3581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31" y="1645986"/>
            <a:ext cx="761937" cy="792414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50" y="6084703"/>
            <a:ext cx="542499" cy="780223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683534"/>
            <a:ext cx="548595" cy="633932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62200"/>
            <a:ext cx="512022" cy="676600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2819399" y="1752600"/>
            <a:ext cx="121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Satisfaction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Very high!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153398" y="3605390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Excellent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3150052" y="595118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Satisfaction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Very low 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" y="3515752"/>
            <a:ext cx="7619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Poor (or not at all)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Bent Arrow 27"/>
          <p:cNvSpPr/>
          <p:nvPr/>
        </p:nvSpPr>
        <p:spPr>
          <a:xfrm>
            <a:off x="3150051" y="4229099"/>
            <a:ext cx="3153643" cy="1571181"/>
          </a:xfrm>
          <a:prstGeom prst="bentArrow">
            <a:avLst>
              <a:gd name="adj1" fmla="val 5582"/>
              <a:gd name="adj2" fmla="val 10687"/>
              <a:gd name="adj3" fmla="val 50000"/>
              <a:gd name="adj4" fmla="val 9541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مستطيل 20"/>
          <p:cNvSpPr/>
          <p:nvPr/>
        </p:nvSpPr>
        <p:spPr>
          <a:xfrm>
            <a:off x="5410200" y="1295401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Represent </a:t>
            </a:r>
            <a:r>
              <a:rPr lang="en-US" dirty="0">
                <a:solidFill>
                  <a:srgbClr val="002060"/>
                </a:solidFill>
              </a:rPr>
              <a:t>the things that must exist on the site, if the user does not find these factors will not be satisfied with the </a:t>
            </a:r>
            <a:r>
              <a:rPr lang="en-US" dirty="0" smtClean="0">
                <a:solidFill>
                  <a:srgbClr val="002060"/>
                </a:solidFill>
              </a:rPr>
              <a:t>site and if found, this is normal does not change the quality of the site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</a:t>
            </a:r>
            <a:r>
              <a:rPr lang="en-US" dirty="0"/>
              <a:t>Performance Attributes</a:t>
            </a:r>
            <a:br>
              <a:rPr lang="en-US" dirty="0"/>
            </a:b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سهم إلى اليسار واليمين 3"/>
          <p:cNvSpPr/>
          <p:nvPr/>
        </p:nvSpPr>
        <p:spPr>
          <a:xfrm>
            <a:off x="1600200" y="3886200"/>
            <a:ext cx="5638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سهم إلى الأعلى والأسفل 4"/>
          <p:cNvSpPr/>
          <p:nvPr/>
        </p:nvSpPr>
        <p:spPr>
          <a:xfrm>
            <a:off x="4305300" y="2438400"/>
            <a:ext cx="228600" cy="3581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31" y="1645986"/>
            <a:ext cx="761937" cy="792414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50" y="6084703"/>
            <a:ext cx="542499" cy="780223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683534"/>
            <a:ext cx="548595" cy="633932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62200"/>
            <a:ext cx="512022" cy="676600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2819399" y="1752600"/>
            <a:ext cx="121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Satisfaction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Very high!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153398" y="3605390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Excellent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3150052" y="595118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Satisfaction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Very low 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" y="3515752"/>
            <a:ext cx="7619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Poor (or not at all)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Left-Right Arrow 3"/>
          <p:cNvSpPr/>
          <p:nvPr/>
        </p:nvSpPr>
        <p:spPr>
          <a:xfrm rot="19721118" flipV="1">
            <a:off x="1629651" y="3827031"/>
            <a:ext cx="5391352" cy="568826"/>
          </a:xfrm>
          <a:prstGeom prst="leftRightArrow">
            <a:avLst>
              <a:gd name="adj1" fmla="val 34410"/>
              <a:gd name="adj2" fmla="val 752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27"/>
          <p:cNvSpPr/>
          <p:nvPr/>
        </p:nvSpPr>
        <p:spPr>
          <a:xfrm>
            <a:off x="3150051" y="4229099"/>
            <a:ext cx="3153643" cy="1571181"/>
          </a:xfrm>
          <a:prstGeom prst="bentArrow">
            <a:avLst>
              <a:gd name="adj1" fmla="val 5582"/>
              <a:gd name="adj2" fmla="val 10687"/>
              <a:gd name="adj3" fmla="val 50000"/>
              <a:gd name="adj4" fmla="val 9541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6776132" y="1447799"/>
            <a:ext cx="19868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These attributes result in satisfaction when fulfilled and dissatisfaction when not fulfilled.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18286" y="564340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EG" sz="1400" dirty="0"/>
              <a:t>هذه الصفات يؤدي إلى الارتياح عند الوفاء بها وعدم الرضا عندما لا تتحقق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52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3-Delight </a:t>
            </a:r>
            <a:r>
              <a:rPr lang="en-US" dirty="0"/>
              <a:t>Attributes</a:t>
            </a:r>
            <a:br>
              <a:rPr lang="en-US" dirty="0"/>
            </a:b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سهم إلى اليسار واليمين 3"/>
          <p:cNvSpPr/>
          <p:nvPr/>
        </p:nvSpPr>
        <p:spPr>
          <a:xfrm>
            <a:off x="1600200" y="3886200"/>
            <a:ext cx="5638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سهم إلى الأعلى والأسفل 4"/>
          <p:cNvSpPr/>
          <p:nvPr/>
        </p:nvSpPr>
        <p:spPr>
          <a:xfrm>
            <a:off x="4305300" y="2438400"/>
            <a:ext cx="228600" cy="3581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31" y="1645986"/>
            <a:ext cx="761937" cy="792414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50" y="6084703"/>
            <a:ext cx="542499" cy="780223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683534"/>
            <a:ext cx="548595" cy="633932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62200"/>
            <a:ext cx="512022" cy="676600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2819399" y="1752600"/>
            <a:ext cx="121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Satisfaction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Very high!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8153398" y="3605390"/>
            <a:ext cx="91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Excellent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3150052" y="595118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Satisfaction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Very low 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" y="3515752"/>
            <a:ext cx="76199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Poor (or not at all)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Left-Right Arrow 3"/>
          <p:cNvSpPr/>
          <p:nvPr/>
        </p:nvSpPr>
        <p:spPr>
          <a:xfrm rot="19721118" flipV="1">
            <a:off x="1629651" y="3827031"/>
            <a:ext cx="5391352" cy="568826"/>
          </a:xfrm>
          <a:prstGeom prst="leftRightArrow">
            <a:avLst>
              <a:gd name="adj1" fmla="val 34410"/>
              <a:gd name="adj2" fmla="val 752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8"/>
          <p:cNvSpPr/>
          <p:nvPr/>
        </p:nvSpPr>
        <p:spPr>
          <a:xfrm rot="6449702" flipH="1">
            <a:off x="2373237" y="2297805"/>
            <a:ext cx="2887282" cy="2073400"/>
          </a:xfrm>
          <a:prstGeom prst="bentArrow">
            <a:avLst>
              <a:gd name="adj1" fmla="val 5399"/>
              <a:gd name="adj2" fmla="val 9222"/>
              <a:gd name="adj3" fmla="val 35151"/>
              <a:gd name="adj4" fmla="val 9347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Bent Arrow 27"/>
          <p:cNvSpPr/>
          <p:nvPr/>
        </p:nvSpPr>
        <p:spPr>
          <a:xfrm>
            <a:off x="3150051" y="4229099"/>
            <a:ext cx="3153643" cy="1571181"/>
          </a:xfrm>
          <a:prstGeom prst="bentArrow">
            <a:avLst>
              <a:gd name="adj1" fmla="val 5582"/>
              <a:gd name="adj2" fmla="val 10687"/>
              <a:gd name="adj3" fmla="val 50000"/>
              <a:gd name="adj4" fmla="val 9541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6629400" y="914401"/>
            <a:ext cx="2438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These attributes provide satisfaction when achieved fully, but do not cause dissatisfaction when not fulfilled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05800" cy="2057400"/>
          </a:xfrm>
        </p:spPr>
        <p:txBody>
          <a:bodyPr>
            <a:normAutofit/>
          </a:bodyPr>
          <a:lstStyle/>
          <a:p>
            <a:r>
              <a:rPr lang="ar-EG" dirty="0" smtClean="0">
                <a:solidFill>
                  <a:srgbClr val="002060"/>
                </a:solidFill>
              </a:rPr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  KANO MODEL 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40936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ar-EG" dirty="0">
                <a:solidFill>
                  <a:srgbClr val="002060"/>
                </a:solidFill>
              </a:rPr>
              <a:t>*</a:t>
            </a:r>
            <a:r>
              <a:rPr lang="en-US" dirty="0">
                <a:solidFill>
                  <a:srgbClr val="002060"/>
                </a:solidFill>
              </a:rPr>
              <a:t>The effect of </a:t>
            </a:r>
            <a:r>
              <a:rPr lang="en-US" dirty="0" smtClean="0">
                <a:solidFill>
                  <a:srgbClr val="002060"/>
                </a:solidFill>
              </a:rPr>
              <a:t>time </a:t>
            </a:r>
            <a:r>
              <a:rPr lang="en-US" dirty="0">
                <a:solidFill>
                  <a:srgbClr val="002060"/>
                </a:solidFill>
              </a:rPr>
              <a:t>on the Kano model</a:t>
            </a:r>
            <a:r>
              <a:rPr lang="ar-EG" dirty="0" smtClean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109728" indent="0">
              <a:buNone/>
            </a:pPr>
            <a:r>
              <a:rPr lang="en-US" dirty="0"/>
              <a:t>Competition is increasing day by day and therefore the competitive advantages of your product launched this month will not be competitive after 6 months   </a:t>
            </a:r>
          </a:p>
        </p:txBody>
      </p:sp>
    </p:spTree>
    <p:extLst>
      <p:ext uri="{BB962C8B-B14F-4D97-AF65-F5344CB8AC3E}">
        <p14:creationId xmlns:p14="http://schemas.microsoft.com/office/powerpoint/2010/main" val="19952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</a:t>
            </a:r>
            <a:r>
              <a:rPr lang="en-US" sz="6000" dirty="0" smtClean="0"/>
              <a:t>           </a:t>
            </a:r>
            <a:endParaRPr lang="en-US" sz="6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         THANK </a:t>
            </a:r>
          </a:p>
          <a:p>
            <a:pPr marL="109728" indent="0">
              <a:buNone/>
            </a:pP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            YOU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66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حضري">
  <a:themeElements>
    <a:clrScheme name="حضري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حضري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حضري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135</TotalTime>
  <Words>179</Words>
  <Application>Microsoft Office PowerPoint</Application>
  <PresentationFormat>On-screen Show (4:3)</PresentationFormat>
  <Paragraphs>43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حضري</vt:lpstr>
      <vt:lpstr>KANO MODEL </vt:lpstr>
      <vt:lpstr>What is kano model ?</vt:lpstr>
      <vt:lpstr>               KANO MODEL   </vt:lpstr>
      <vt:lpstr>                 KANO MODEL</vt:lpstr>
      <vt:lpstr>1- Basic Attributes                                     </vt:lpstr>
      <vt:lpstr>2- Performance Attributes                       </vt:lpstr>
      <vt:lpstr>3-Delight Attributes                       </vt:lpstr>
      <vt:lpstr>              KANO MODEL                         </vt:lpstr>
      <vt:lpstr>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KANO MODEL</dc:title>
  <dc:creator>Abo salah</dc:creator>
  <cp:lastModifiedBy>gamal</cp:lastModifiedBy>
  <cp:revision>11</cp:revision>
  <dcterms:created xsi:type="dcterms:W3CDTF">2018-03-03T11:03:09Z</dcterms:created>
  <dcterms:modified xsi:type="dcterms:W3CDTF">2018-03-15T17:03:37Z</dcterms:modified>
</cp:coreProperties>
</file>