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4" r:id="rId6"/>
    <p:sldId id="265" r:id="rId7"/>
    <p:sldId id="266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MuhammadHaris/qrd-for-pizza" TargetMode="External"/><Relationship Id="rId3" Type="http://schemas.openxmlformats.org/officeDocument/2006/relationships/hyperlink" Target="http://asq.org/learn-about-quality/qfd-quality-function-deployment/overview/overview.html" TargetMode="External"/><Relationship Id="rId7" Type="http://schemas.openxmlformats.org/officeDocument/2006/relationships/hyperlink" Target="https://www.youtube.com/watch?v=kW79CcSkoeo" TargetMode="External"/><Relationship Id="rId2" Type="http://schemas.openxmlformats.org/officeDocument/2006/relationships/hyperlink" Target="https://quality-one.com/qf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sixsigma.com/dictionary/voice-of-the-customer-voc/" TargetMode="External"/><Relationship Id="rId5" Type="http://schemas.openxmlformats.org/officeDocument/2006/relationships/hyperlink" Target="https://it.toolbox.com/blogs/craigborysowich/benefits-of-using-qfd-120406" TargetMode="External"/><Relationship Id="rId4" Type="http://schemas.openxmlformats.org/officeDocument/2006/relationships/hyperlink" Target="https://en.wikipedia.org/wiki/Quality_function_deploymen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Algerian" panose="04020705040A02060702" pitchFamily="82" charset="0"/>
              </a:rPr>
              <a:t>Quality function deployment (</a:t>
            </a:r>
            <a:r>
              <a:rPr lang="en-US" sz="4800" dirty="0" err="1" smtClean="0">
                <a:latin typeface="Algerian" panose="04020705040A02060702" pitchFamily="82" charset="0"/>
              </a:rPr>
              <a:t>qfd</a:t>
            </a:r>
            <a:r>
              <a:rPr lang="en-US" sz="4800" dirty="0" smtClean="0">
                <a:latin typeface="Algerian" panose="04020705040A02060702" pitchFamily="82" charset="0"/>
              </a:rPr>
              <a:t>)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609600"/>
          </a:xfrm>
        </p:spPr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Project Management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71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Definition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GB" dirty="0"/>
              <a:t>Quality Function Deployment (QFD) is a </a:t>
            </a:r>
            <a:r>
              <a:rPr lang="en-GB" dirty="0" smtClean="0"/>
              <a:t>process developed </a:t>
            </a:r>
            <a:r>
              <a:rPr lang="en-GB" dirty="0"/>
              <a:t>in Japan by </a:t>
            </a:r>
            <a:r>
              <a:rPr lang="en-GB" dirty="0" err="1"/>
              <a:t>Yoji</a:t>
            </a:r>
            <a:r>
              <a:rPr lang="en-GB" dirty="0"/>
              <a:t> </a:t>
            </a:r>
            <a:r>
              <a:rPr lang="en-GB" dirty="0" err="1"/>
              <a:t>Akao</a:t>
            </a:r>
            <a:r>
              <a:rPr lang="en-GB" dirty="0"/>
              <a:t> </a:t>
            </a:r>
            <a:r>
              <a:rPr lang="en-GB" dirty="0" smtClean="0"/>
              <a:t>in 1966.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GB" dirty="0" smtClean="0"/>
              <a:t>These process </a:t>
            </a:r>
            <a:r>
              <a:rPr lang="en-GB" dirty="0"/>
              <a:t>and set of tools used to effectively define customer requirements and convert them into detailed engineering specifications and plans to produce the products that </a:t>
            </a:r>
            <a:r>
              <a:rPr lang="en-GB" dirty="0" err="1"/>
              <a:t>fulfill</a:t>
            </a:r>
            <a:r>
              <a:rPr lang="en-GB" dirty="0"/>
              <a:t> those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The Purpose of QFD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GB" dirty="0"/>
              <a:t>Effective communication is one of the most important and impactful aspects of any organization’s success. QFD methodology effectively communicates customer needs to multiple business </a:t>
            </a:r>
            <a:r>
              <a:rPr lang="en-GB" dirty="0" smtClean="0"/>
              <a:t>operations through the forward steps: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GB" dirty="0">
                <a:solidFill>
                  <a:srgbClr val="002060"/>
                </a:solidFill>
              </a:rPr>
              <a:t>focus </a:t>
            </a:r>
            <a:r>
              <a:rPr lang="en-GB" dirty="0" smtClean="0">
                <a:solidFill>
                  <a:srgbClr val="002060"/>
                </a:solidFill>
              </a:rPr>
              <a:t>on </a:t>
            </a:r>
            <a:r>
              <a:rPr lang="en-GB" dirty="0">
                <a:solidFill>
                  <a:srgbClr val="002060"/>
                </a:solidFill>
              </a:rPr>
              <a:t>customers wants, not what the company thinks the customer wants</a:t>
            </a:r>
            <a:r>
              <a:rPr lang="en-GB" dirty="0" smtClean="0">
                <a:solidFill>
                  <a:srgbClr val="002060"/>
                </a:solidFill>
              </a:rPr>
              <a:t>.(The Voice of the Customer VOC)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Reduce </a:t>
            </a:r>
            <a:r>
              <a:rPr lang="en-US" dirty="0">
                <a:solidFill>
                  <a:srgbClr val="002060"/>
                </a:solidFill>
              </a:rPr>
              <a:t>development </a:t>
            </a:r>
            <a:r>
              <a:rPr lang="en-US" dirty="0" smtClean="0">
                <a:solidFill>
                  <a:srgbClr val="002060"/>
                </a:solidFill>
              </a:rPr>
              <a:t>time.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Reduce </a:t>
            </a:r>
            <a:r>
              <a:rPr lang="en-US" dirty="0">
                <a:solidFill>
                  <a:srgbClr val="002060"/>
                </a:solidFill>
              </a:rPr>
              <a:t>development </a:t>
            </a:r>
            <a:r>
              <a:rPr lang="en-US" dirty="0" smtClean="0">
                <a:solidFill>
                  <a:srgbClr val="002060"/>
                </a:solidFill>
              </a:rPr>
              <a:t>cost.</a:t>
            </a:r>
          </a:p>
        </p:txBody>
      </p:sp>
    </p:spTree>
    <p:extLst>
      <p:ext uri="{BB962C8B-B14F-4D97-AF65-F5344CB8AC3E}">
        <p14:creationId xmlns:p14="http://schemas.microsoft.com/office/powerpoint/2010/main" val="27394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The Purpose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QFD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 startAt="4"/>
            </a:pPr>
            <a:r>
              <a:rPr lang="en-US" dirty="0">
                <a:solidFill>
                  <a:srgbClr val="002060"/>
                </a:solidFill>
              </a:rPr>
              <a:t>Structure and Documentation: </a:t>
            </a:r>
            <a:r>
              <a:rPr lang="en-GB" dirty="0">
                <a:solidFill>
                  <a:srgbClr val="0070C0"/>
                </a:solidFill>
              </a:rPr>
              <a:t>QFD provides a structured method and tools for recording decisions made during the </a:t>
            </a:r>
            <a:r>
              <a:rPr lang="en-GB" dirty="0" smtClean="0">
                <a:solidFill>
                  <a:srgbClr val="0070C0"/>
                </a:solidFill>
              </a:rPr>
              <a:t>process.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GB" dirty="0" smtClean="0">
                <a:solidFill>
                  <a:srgbClr val="0070C0"/>
                </a:solidFill>
              </a:rPr>
              <a:t/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>That helps engineer to use the data to focus on product design feature.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GB" dirty="0" smtClean="0">
                <a:solidFill>
                  <a:srgbClr val="0070C0"/>
                </a:solidFill>
              </a:rPr>
              <a:t/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>Marketing uses this input for identifying marketing strategies.</a:t>
            </a:r>
            <a:r>
              <a:rPr lang="en-GB" dirty="0">
                <a:solidFill>
                  <a:srgbClr val="0070C0"/>
                </a:solidFill>
              </a:rPr>
              <a:t/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How to Implement QFD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core of this process is a chart called House of Quality, it’s constructed by answering the following five questions: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What do our customer need and want (Product Definition) ..?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Begins </a:t>
            </a:r>
            <a:r>
              <a:rPr lang="en-GB" dirty="0" smtClean="0">
                <a:solidFill>
                  <a:srgbClr val="0070C0"/>
                </a:solidFill>
              </a:rPr>
              <a:t>with </a:t>
            </a:r>
            <a:r>
              <a:rPr lang="en-GB" dirty="0">
                <a:solidFill>
                  <a:srgbClr val="0070C0"/>
                </a:solidFill>
              </a:rPr>
              <a:t>collection of VOC and translating the customer wants and needs into product specifications.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In terms of our customer, who well we doing relative to our possibilities (Voice of the Engineer) ..?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Define the critical points due to the organization’s possibilities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  <a:r>
              <a:rPr lang="ar-EG" dirty="0">
                <a:solidFill>
                  <a:srgbClr val="0070C0"/>
                </a:solidFill>
              </a:rPr>
              <a:t>الاحتمالات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How to Implement QFD (cont’d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 startAt="3"/>
            </a:pPr>
            <a:r>
              <a:rPr lang="en-US" dirty="0">
                <a:solidFill>
                  <a:srgbClr val="002060"/>
                </a:solidFill>
              </a:rPr>
              <a:t>What are the relationships between the voice of the customer and the voice of the engineer </a:t>
            </a:r>
            <a:r>
              <a:rPr lang="en-US" dirty="0" smtClean="0">
                <a:solidFill>
                  <a:srgbClr val="002060"/>
                </a:solidFill>
              </a:rPr>
              <a:t>..?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 comparison between requirements of the customer and the organization possibilities to define technical rules.</a:t>
            </a:r>
            <a:endParaRPr lang="en-US" dirty="0"/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 startAt="3"/>
            </a:pPr>
            <a:r>
              <a:rPr lang="en-US" dirty="0">
                <a:solidFill>
                  <a:srgbClr val="002060"/>
                </a:solidFill>
              </a:rPr>
              <a:t>How does our product or service performance </a:t>
            </a:r>
            <a:r>
              <a:rPr lang="en-US" dirty="0" smtClean="0">
                <a:solidFill>
                  <a:srgbClr val="002060"/>
                </a:solidFill>
              </a:rPr>
              <a:t>..?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Define how the product will achieve the customers’ requirements.</a:t>
            </a:r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 startAt="3"/>
            </a:pPr>
            <a:r>
              <a:rPr lang="en-US" dirty="0">
                <a:solidFill>
                  <a:srgbClr val="002060"/>
                </a:solidFill>
              </a:rPr>
              <a:t>What are the potential technical trade offs </a:t>
            </a:r>
            <a:r>
              <a:rPr lang="en-US" dirty="0" smtClean="0">
                <a:solidFill>
                  <a:srgbClr val="002060"/>
                </a:solidFill>
              </a:rPr>
              <a:t>..?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Determine how to achieve the highest profit with the least cost.</a:t>
            </a: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 startAt="3"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9800" y="449580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dirty="0"/>
              <a:t>الموازنة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65347"/>
            <a:ext cx="4979016" cy="64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Resources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hlinkClick r:id="rId2"/>
              </a:rPr>
              <a:t>https://quality-one.com/qfd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asq.org/learn-about-quality/qfd-quality-function-deployment/overview/overview.html</a:t>
            </a: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en.wikipedia.org/wiki/Quality_function_deployment</a:t>
            </a: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it.toolbox.com/blogs/craigborysowich/benefits-of-using-qfd-120406</a:t>
            </a: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>
                <a:hlinkClick r:id="rId6"/>
              </a:rPr>
              <a:t>https://www.isixsigma.com/dictionary/voice-of-the-customer-voc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www.youtube.com/watch?v=kW79CcSkoeo</a:t>
            </a: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www.slideshare.net/MuhammadHaris/qrd-for-pizza</a:t>
            </a:r>
            <a:endParaRPr lang="en-US" dirty="0" smtClean="0"/>
          </a:p>
          <a:p>
            <a:pPr marL="0" indent="0">
              <a:buClr>
                <a:srgbClr val="C00000"/>
              </a:buClr>
              <a:buNone/>
            </a:pPr>
            <a:endParaRPr lang="en-US" dirty="0" smtClean="0"/>
          </a:p>
          <a:p>
            <a:pPr>
              <a:buClr>
                <a:srgbClr val="C0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09391"/>
            <a:ext cx="3526693" cy="28956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4648200"/>
            <a:ext cx="264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rush Script MT" panose="03060802040406070304" pitchFamily="66" charset="0"/>
              </a:rPr>
              <a:t>Thank you</a:t>
            </a:r>
            <a:endParaRPr lang="en-US" sz="5400" dirty="0">
              <a:latin typeface="Brush Script MT" panose="030608020404060703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5999" y="5571530"/>
            <a:ext cx="264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Blackadder ITC" panose="04020505051007020D02" pitchFamily="82" charset="0"/>
              </a:rPr>
              <a:t>Mohamed EL-Saied</a:t>
            </a:r>
            <a:endParaRPr lang="en-US" sz="16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850</TotalTime>
  <Words>238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Quality function deployment (qfd)</vt:lpstr>
      <vt:lpstr>Definition</vt:lpstr>
      <vt:lpstr>The Purpose of QFD</vt:lpstr>
      <vt:lpstr>The Purpose of QFD (cont’d)</vt:lpstr>
      <vt:lpstr>How to Implement QFD</vt:lpstr>
      <vt:lpstr>How to Implement QFD (cont’d)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EL-Saied</dc:creator>
  <cp:lastModifiedBy>gamal</cp:lastModifiedBy>
  <cp:revision>28</cp:revision>
  <dcterms:created xsi:type="dcterms:W3CDTF">2006-08-16T00:00:00Z</dcterms:created>
  <dcterms:modified xsi:type="dcterms:W3CDTF">2018-03-15T17:56:42Z</dcterms:modified>
</cp:coreProperties>
</file>