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69" r:id="rId15"/>
    <p:sldId id="270" r:id="rId16"/>
    <p:sldId id="267" r:id="rId17"/>
    <p:sldId id="277" r:id="rId18"/>
    <p:sldId id="275" r:id="rId19"/>
    <p:sldId id="276" r:id="rId20"/>
    <p:sldId id="273" r:id="rId21"/>
    <p:sldId id="274" r:id="rId22"/>
    <p:sldId id="278" r:id="rId23"/>
    <p:sldId id="279" r:id="rId24"/>
    <p:sldId id="280" r:id="rId25"/>
    <p:sldId id="25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7B0B-CFAB-4B3D-87A3-35D174379495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C942F-0092-458C-AD31-736EAE12F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3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C942F-0092-458C-AD31-736EAE12F2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4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4005064"/>
            <a:ext cx="8136904" cy="648072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pt-BR" dirty="0" smtClean="0"/>
              <a:t>TÍTULO DA ATIVIDADE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7464" y="4725144"/>
            <a:ext cx="6400800" cy="70082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de ministrante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fld id="{2E02DC8D-48A2-4F87-A785-A51B16590331}" type="datetimeFigureOut">
              <a:rPr lang="pt-BR" smtClean="0"/>
              <a:pPr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fld id="{1FD3A2AE-0B56-435C-BB76-B364A9D427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4" descr="F:\SEMCOMP\itens-arte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6279"/>
            <a:ext cx="2232248" cy="20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 userDrawn="1"/>
        </p:nvSpPr>
        <p:spPr>
          <a:xfrm>
            <a:off x="1331640" y="6926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Play" panose="020B0000000000000000" pitchFamily="34" charset="0"/>
              </a:rPr>
              <a:t>INSTITUTO</a:t>
            </a:r>
            <a:r>
              <a:rPr lang="pt-BR" sz="1600" b="1" baseline="0" dirty="0" smtClean="0">
                <a:latin typeface="Play" panose="020B0000000000000000" pitchFamily="34" charset="0"/>
              </a:rPr>
              <a:t> FEDERAL DO MARANHÃO – CAMPUS CAXIAS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2627784" y="1620089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Play" panose="020B0000000000000000" pitchFamily="34" charset="0"/>
              </a:rPr>
              <a:t>I</a:t>
            </a:r>
            <a:r>
              <a:rPr lang="pt-BR" sz="3200" b="1" baseline="0" dirty="0" smtClean="0">
                <a:latin typeface="Play" panose="020B0000000000000000" pitchFamily="34" charset="0"/>
              </a:rPr>
              <a:t> SEMANA DE COMPUTAÇÃO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2699792" y="211369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para tudo e para todos</a:t>
            </a:r>
            <a:endParaRPr lang="pt-BR" sz="2400" b="1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2771800" y="2596842"/>
            <a:ext cx="6192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0" dirty="0" smtClean="0">
                <a:latin typeface="Play" panose="020B0000000000000000" pitchFamily="34" charset="0"/>
              </a:rPr>
              <a:t>27 a 30</a:t>
            </a:r>
            <a:r>
              <a:rPr lang="pt-BR" sz="2200" b="0" baseline="0" dirty="0" smtClean="0">
                <a:latin typeface="Play" panose="020B0000000000000000" pitchFamily="34" charset="0"/>
              </a:rPr>
              <a:t> de setembro de 2017</a:t>
            </a:r>
          </a:p>
        </p:txBody>
      </p:sp>
    </p:spTree>
    <p:extLst>
      <p:ext uri="{BB962C8B-B14F-4D97-AF65-F5344CB8AC3E}">
        <p14:creationId xmlns:p14="http://schemas.microsoft.com/office/powerpoint/2010/main" val="53830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49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6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5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9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5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76462" y="6309320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000202" y="6368752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SEMCOMP\itens-arte\bg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7" b="12333"/>
          <a:stretch/>
        </p:blipFill>
        <p:spPr bwMode="auto">
          <a:xfrm>
            <a:off x="-432048" y="-327992"/>
            <a:ext cx="9612560" cy="74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Tópico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Texto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fld id="{2E02DC8D-48A2-4F87-A785-A51B16590331}" type="datetimeFigureOut">
              <a:rPr lang="pt-BR" smtClean="0"/>
              <a:pPr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fld id="{1FD3A2AE-0B56-435C-BB76-B364A9D427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27992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387424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Play" panose="020B0000000000000000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omcat.apache.org.ww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 Web com JSF e JPA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Helano</a:t>
            </a:r>
            <a:r>
              <a:rPr lang="pt-BR" dirty="0"/>
              <a:t> França e Francisco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 (JSF)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Framework </a:t>
            </a:r>
            <a:r>
              <a:rPr lang="pt-BR" sz="2400" dirty="0"/>
              <a:t>web baseado em Java que tem </a:t>
            </a:r>
            <a:r>
              <a:rPr lang="pt-BR" sz="2400" dirty="0" smtClean="0"/>
              <a:t>como objetivo </a:t>
            </a:r>
            <a:r>
              <a:rPr lang="pt-BR" sz="2400" dirty="0"/>
              <a:t>simplificar </a:t>
            </a:r>
            <a:r>
              <a:rPr lang="pt-BR" sz="2400" dirty="0" smtClean="0"/>
              <a:t>o     desenvolvimento </a:t>
            </a:r>
            <a:r>
              <a:rPr lang="pt-BR" sz="2400" dirty="0"/>
              <a:t>de interfaces (telas) de sistemas </a:t>
            </a:r>
            <a:r>
              <a:rPr lang="pt-BR" sz="2400" dirty="0" smtClean="0"/>
              <a:t>para a </a:t>
            </a:r>
            <a:r>
              <a:rPr lang="pt-BR" sz="2400" dirty="0"/>
              <a:t>web, através de um modelo de componentes reutilizáveis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Desenvolvimento mais fácil e maior produtividade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221088"/>
            <a:ext cx="43204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Server faces (JSF)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JSF é baseado no padrão de projeto MVC (</a:t>
            </a:r>
            <a:r>
              <a:rPr lang="pt-BR" sz="2400" dirty="0" err="1"/>
              <a:t>Model</a:t>
            </a:r>
            <a:r>
              <a:rPr lang="pt-BR" sz="2400" dirty="0"/>
              <a:t> </a:t>
            </a:r>
            <a:r>
              <a:rPr lang="pt-BR" sz="2400" dirty="0" err="1"/>
              <a:t>View</a:t>
            </a:r>
            <a:r>
              <a:rPr lang="pt-BR" sz="2400" dirty="0"/>
              <a:t> </a:t>
            </a:r>
            <a:r>
              <a:rPr lang="pt-BR" sz="2400" dirty="0" err="1"/>
              <a:t>Controller</a:t>
            </a:r>
            <a:r>
              <a:rPr lang="pt-BR" sz="2400" dirty="0"/>
              <a:t>), o que torna </a:t>
            </a:r>
            <a:r>
              <a:rPr lang="pt-BR" sz="2400" dirty="0" err="1" smtClean="0"/>
              <a:t>odesenvolvimento</a:t>
            </a:r>
            <a:r>
              <a:rPr lang="pt-BR" sz="2400" dirty="0" smtClean="0"/>
              <a:t> de sistemas menos complicado.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29000"/>
            <a:ext cx="43204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padrão MVC separa o sistema </a:t>
            </a:r>
            <a:r>
              <a:rPr lang="pt-BR" sz="2400" dirty="0" smtClean="0"/>
              <a:t>em três </a:t>
            </a:r>
            <a:r>
              <a:rPr lang="pt-BR" sz="2400" dirty="0"/>
              <a:t>responsabilidades (modelo, </a:t>
            </a:r>
            <a:r>
              <a:rPr lang="pt-BR" sz="2400" dirty="0" smtClean="0"/>
              <a:t>visualização </a:t>
            </a:r>
            <a:r>
              <a:rPr lang="pt-BR" sz="2400" dirty="0"/>
              <a:t>e controle), onde o modelo é </a:t>
            </a:r>
            <a:r>
              <a:rPr lang="pt-BR" sz="2400" dirty="0" smtClean="0"/>
              <a:t>responsável por </a:t>
            </a:r>
            <a:r>
              <a:rPr lang="pt-BR" sz="2400" dirty="0"/>
              <a:t>representar os objetos de negócio, manter o estado da aplicação e fornecer </a:t>
            </a:r>
            <a:r>
              <a:rPr lang="pt-BR" sz="2400" dirty="0" smtClean="0"/>
              <a:t>ao controlador </a:t>
            </a:r>
            <a:r>
              <a:rPr lang="pt-BR" sz="2400" dirty="0"/>
              <a:t>o acesso aos dados.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71" y="3858725"/>
            <a:ext cx="5928458" cy="22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Java </a:t>
            </a:r>
            <a:r>
              <a:rPr lang="pt-BR" b="0" dirty="0" err="1"/>
              <a:t>Persistence</a:t>
            </a:r>
            <a:r>
              <a:rPr lang="pt-BR" b="0" dirty="0"/>
              <a:t> </a:t>
            </a:r>
            <a:r>
              <a:rPr lang="pt-BR" b="0" dirty="0" smtClean="0"/>
              <a:t>API(JPA)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API padrão do Java para </a:t>
            </a:r>
            <a:r>
              <a:rPr lang="pt-BR" sz="2400" dirty="0" smtClean="0"/>
              <a:t>persistência de </a:t>
            </a:r>
            <a:r>
              <a:rPr lang="pt-BR" sz="2400" dirty="0"/>
              <a:t>dados, que usa um conceito de mapeamento objeto-relacional. </a:t>
            </a:r>
            <a:r>
              <a:rPr lang="pt-BR" sz="2400" dirty="0" smtClean="0"/>
              <a:t>Essa tecnologia </a:t>
            </a:r>
            <a:r>
              <a:rPr lang="pt-BR" sz="2400" dirty="0"/>
              <a:t>traz alta produtividade para o desenvolvimento de sistemas </a:t>
            </a:r>
            <a:r>
              <a:rPr lang="pt-BR" sz="2400" dirty="0" smtClean="0"/>
              <a:t>que necessitam </a:t>
            </a:r>
            <a:r>
              <a:rPr lang="pt-BR" sz="2400" dirty="0"/>
              <a:t>de integração com banco de dados. Só para citar, essa </a:t>
            </a:r>
            <a:r>
              <a:rPr lang="pt-BR" sz="2400" dirty="0" smtClean="0"/>
              <a:t>API possibilita </a:t>
            </a:r>
            <a:r>
              <a:rPr lang="pt-BR" sz="2400" dirty="0"/>
              <a:t>que você desenvolva aplicações usando banco de dados </a:t>
            </a:r>
            <a:r>
              <a:rPr lang="pt-BR" sz="2400" dirty="0" smtClean="0"/>
              <a:t>sem precisar </a:t>
            </a:r>
            <a:r>
              <a:rPr lang="pt-BR" sz="2400" dirty="0"/>
              <a:t>escrever uma linha sequer de SQL.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656566"/>
            <a:ext cx="2859272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Containers são interfaces entre componentes e funcionalidades de baixo </a:t>
            </a:r>
            <a:r>
              <a:rPr lang="pt-BR" sz="2400" dirty="0" smtClean="0"/>
              <a:t>nível específicas </a:t>
            </a:r>
            <a:r>
              <a:rPr lang="pt-BR" sz="2400" dirty="0"/>
              <a:t>de uma plataforma. Para uma aplicação web desenvolvida em Java </a:t>
            </a:r>
            <a:r>
              <a:rPr lang="pt-BR" sz="2400" dirty="0" smtClean="0"/>
              <a:t>ou um </a:t>
            </a:r>
            <a:r>
              <a:rPr lang="pt-BR" sz="2400" dirty="0"/>
              <a:t>componente corporativo ser executado, eles precisam </a:t>
            </a:r>
            <a:r>
              <a:rPr lang="pt-BR" sz="2400" dirty="0" smtClean="0"/>
              <a:t>ser </a:t>
            </a:r>
            <a:r>
              <a:rPr lang="pt-BR" sz="2400" dirty="0"/>
              <a:t>implantados em </a:t>
            </a:r>
            <a:r>
              <a:rPr lang="pt-BR" sz="2400" dirty="0" smtClean="0"/>
              <a:t>um container.</a:t>
            </a:r>
          </a:p>
          <a:p>
            <a:pPr algn="just"/>
            <a:endParaRPr lang="pt-BR" sz="2400" dirty="0"/>
          </a:p>
          <a:p>
            <a:r>
              <a:rPr lang="pt-BR" sz="2400" dirty="0"/>
              <a:t>Existem diversas organizações que desenvolvem containers Java EE, por </a:t>
            </a:r>
            <a:r>
              <a:rPr lang="pt-BR" sz="2400" dirty="0" smtClean="0"/>
              <a:t>exemplo: Oracle</a:t>
            </a:r>
            <a:r>
              <a:rPr lang="pt-BR" sz="2400" dirty="0"/>
              <a:t>, IBM, </a:t>
            </a:r>
            <a:r>
              <a:rPr lang="pt-BR" sz="2400" dirty="0" err="1"/>
              <a:t>Red</a:t>
            </a:r>
            <a:r>
              <a:rPr lang="pt-BR" sz="2400" dirty="0"/>
              <a:t> </a:t>
            </a:r>
            <a:r>
              <a:rPr lang="pt-BR" sz="2400" dirty="0" err="1"/>
              <a:t>Hat</a:t>
            </a:r>
            <a:r>
              <a:rPr lang="pt-BR" sz="2400" dirty="0"/>
              <a:t>, Apache, etc.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24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testar nossos exemplos, usaremos o </a:t>
            </a:r>
            <a:r>
              <a:rPr lang="pt-BR" sz="2400" b="1" dirty="0"/>
              <a:t>Apache </a:t>
            </a:r>
            <a:r>
              <a:rPr lang="pt-BR" sz="2400" b="1" dirty="0" err="1"/>
              <a:t>Tomcat</a:t>
            </a:r>
            <a:r>
              <a:rPr lang="pt-BR" sz="2400" dirty="0"/>
              <a:t>, pois é leve, </a:t>
            </a:r>
            <a:r>
              <a:rPr lang="pt-BR" sz="2400" dirty="0" smtClean="0"/>
              <a:t>gratuito </a:t>
            </a:r>
            <a:r>
              <a:rPr lang="pt-BR" sz="2400" dirty="0"/>
              <a:t>e </a:t>
            </a:r>
            <a:r>
              <a:rPr lang="pt-BR" sz="2400" dirty="0" smtClean="0"/>
              <a:t>muito popular.</a:t>
            </a:r>
          </a:p>
          <a:p>
            <a:endParaRPr lang="pt-BR" sz="2400" dirty="0"/>
          </a:p>
          <a:p>
            <a:r>
              <a:rPr lang="pt-BR" sz="2400" dirty="0"/>
              <a:t>O download do Apache </a:t>
            </a:r>
            <a:r>
              <a:rPr lang="pt-BR" sz="2400" dirty="0" err="1"/>
              <a:t>Tomcat</a:t>
            </a:r>
            <a:r>
              <a:rPr lang="pt-BR" sz="2400" dirty="0"/>
              <a:t> pode ser feito em </a:t>
            </a:r>
            <a:r>
              <a:rPr lang="pt-BR" sz="2400" dirty="0">
                <a:hlinkClick r:id="rId2"/>
              </a:rPr>
              <a:t>http://</a:t>
            </a:r>
            <a:r>
              <a:rPr lang="pt-BR" sz="2400" dirty="0" smtClean="0">
                <a:hlinkClick r:id="rId2"/>
              </a:rPr>
              <a:t>tomcat.apache.org.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73016"/>
            <a:ext cx="19812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Apache </a:t>
            </a:r>
            <a:r>
              <a:rPr lang="pt-BR" dirty="0" err="1" smtClean="0"/>
              <a:t>Maven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err="1"/>
              <a:t>Maven</a:t>
            </a:r>
            <a:r>
              <a:rPr lang="pt-BR" sz="2400" dirty="0"/>
              <a:t> é uma ferramenta da Apache Software Foundation para gerenciamento </a:t>
            </a:r>
            <a:r>
              <a:rPr lang="pt-BR" sz="2400" dirty="0" smtClean="0"/>
              <a:t>de dependências </a:t>
            </a:r>
            <a:r>
              <a:rPr lang="pt-BR" sz="2400" dirty="0"/>
              <a:t>e automação de </a:t>
            </a:r>
            <a:r>
              <a:rPr lang="pt-BR" sz="2400" i="1" dirty="0" smtClean="0"/>
              <a:t>build</a:t>
            </a:r>
            <a:r>
              <a:rPr lang="pt-BR" sz="2400" dirty="0"/>
              <a:t>, principalmente em projetos Java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996952"/>
            <a:ext cx="377375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pt-BR" sz="2400" dirty="0" smtClean="0"/>
              <a:t>Ferramentas: JDK</a:t>
            </a:r>
          </a:p>
          <a:p>
            <a:r>
              <a:rPr lang="pt-BR" sz="2400" dirty="0"/>
              <a:t>Disponível em</a:t>
            </a:r>
            <a:r>
              <a:rPr lang="pt-BR" sz="2400" dirty="0" smtClean="0"/>
              <a:t>:</a:t>
            </a:r>
            <a:r>
              <a:rPr lang="pt-BR" sz="2400" dirty="0"/>
              <a:t> </a:t>
            </a:r>
            <a:r>
              <a:rPr lang="pt-BR" sz="2000" dirty="0" smtClean="0">
                <a:solidFill>
                  <a:schemeClr val="accent1"/>
                </a:solidFill>
              </a:rPr>
              <a:t>http</a:t>
            </a:r>
            <a:r>
              <a:rPr lang="pt-BR" sz="2000" dirty="0">
                <a:solidFill>
                  <a:schemeClr val="accent1"/>
                </a:solidFill>
              </a:rPr>
              <a:t>://</a:t>
            </a:r>
            <a:r>
              <a:rPr lang="pt-BR" sz="2000" dirty="0" smtClean="0">
                <a:solidFill>
                  <a:schemeClr val="accent1"/>
                </a:solidFill>
              </a:rPr>
              <a:t>www.oracle.com/technetwork/java/javase/downloads/jdk8-downloads-2133151.html?ssSourceSiteId=otnpt </a:t>
            </a:r>
            <a:endParaRPr lang="pt-BR" sz="2000" dirty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6564582" cy="32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Ferramentas: Eclipse</a:t>
            </a:r>
          </a:p>
          <a:p>
            <a:r>
              <a:rPr lang="pt-BR" sz="2400" dirty="0" smtClean="0"/>
              <a:t>Disponível </a:t>
            </a:r>
            <a:r>
              <a:rPr lang="pt-BR" sz="2400" dirty="0"/>
              <a:t>em: </a:t>
            </a:r>
            <a:r>
              <a:rPr lang="pt-BR" sz="2400" dirty="0">
                <a:solidFill>
                  <a:schemeClr val="accent1"/>
                </a:solidFill>
              </a:rPr>
              <a:t>http://www.eclipse.org/downloads/eclipse-packages/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59"/>
            <a:ext cx="4824536" cy="32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eclipse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5387"/>
            <a:ext cx="8229600" cy="44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Arquitetura</a:t>
            </a:r>
          </a:p>
          <a:p>
            <a:r>
              <a:rPr lang="pt-BR" sz="2800" dirty="0" smtClean="0"/>
              <a:t>Java EE</a:t>
            </a:r>
          </a:p>
          <a:p>
            <a:r>
              <a:rPr lang="pt-BR" sz="2800" dirty="0" smtClean="0"/>
              <a:t>JSF</a:t>
            </a:r>
          </a:p>
          <a:p>
            <a:r>
              <a:rPr lang="pt-BR" sz="2800" dirty="0" smtClean="0"/>
              <a:t>Padrão MVC</a:t>
            </a:r>
          </a:p>
          <a:p>
            <a:r>
              <a:rPr lang="pt-BR" sz="2800" dirty="0" smtClean="0"/>
              <a:t>JPA</a:t>
            </a:r>
          </a:p>
          <a:p>
            <a:r>
              <a:rPr lang="pt-BR" sz="2800" dirty="0" smtClean="0"/>
              <a:t>Containers</a:t>
            </a:r>
          </a:p>
          <a:p>
            <a:r>
              <a:rPr lang="pt-BR" sz="2800" dirty="0" smtClean="0"/>
              <a:t>Apache </a:t>
            </a:r>
            <a:r>
              <a:rPr lang="pt-BR" sz="2800" dirty="0" err="1" smtClean="0"/>
              <a:t>Maven</a:t>
            </a:r>
            <a:endParaRPr lang="pt-BR" sz="2800" dirty="0" smtClean="0"/>
          </a:p>
          <a:p>
            <a:r>
              <a:rPr lang="pt-BR" sz="2800" dirty="0" smtClean="0"/>
              <a:t>Configurar Ambiente</a:t>
            </a:r>
          </a:p>
          <a:p>
            <a:r>
              <a:rPr lang="pt-BR" sz="2800" dirty="0" smtClean="0"/>
              <a:t>Estudo de Caso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4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Ferramentas: </a:t>
            </a:r>
            <a:r>
              <a:rPr lang="pt-BR" sz="2400" dirty="0" err="1" smtClean="0"/>
              <a:t>Tomcat</a:t>
            </a:r>
            <a:endParaRPr lang="pt-BR" sz="2400" dirty="0" smtClean="0"/>
          </a:p>
          <a:p>
            <a:r>
              <a:rPr lang="pt-BR" sz="2400" dirty="0" smtClean="0"/>
              <a:t>Disponível em: </a:t>
            </a:r>
            <a:r>
              <a:rPr lang="pt-BR" sz="2400" dirty="0">
                <a:solidFill>
                  <a:schemeClr val="accent1"/>
                </a:solidFill>
              </a:rPr>
              <a:t>https://tomcat.apache.org/download-80.cgi </a:t>
            </a:r>
            <a:endParaRPr lang="pt-BR" sz="2400" dirty="0" smtClean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68960"/>
            <a:ext cx="342136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</a:t>
            </a:r>
            <a:r>
              <a:rPr lang="pt-BR" dirty="0" err="1" smtClean="0"/>
              <a:t>Tomcat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7"/>
            <a:ext cx="8229600" cy="3621454"/>
          </a:xfrm>
        </p:spPr>
      </p:pic>
    </p:spTree>
    <p:extLst>
      <p:ext uri="{BB962C8B-B14F-4D97-AF65-F5344CB8AC3E}">
        <p14:creationId xmlns:p14="http://schemas.microsoft.com/office/powerpoint/2010/main" val="33248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Ferramentas: </a:t>
            </a:r>
            <a:r>
              <a:rPr lang="pt-BR" sz="2400" dirty="0" err="1" smtClean="0"/>
              <a:t>Mysql</a:t>
            </a:r>
            <a:r>
              <a:rPr lang="pt-BR" sz="2400" dirty="0" smtClean="0"/>
              <a:t> server e Workbench</a:t>
            </a:r>
          </a:p>
          <a:p>
            <a:r>
              <a:rPr lang="pt-BR" sz="2400" dirty="0" smtClean="0"/>
              <a:t>Disponível em: </a:t>
            </a:r>
            <a:r>
              <a:rPr lang="pt-BR" sz="2400" dirty="0">
                <a:solidFill>
                  <a:schemeClr val="accent1"/>
                </a:solidFill>
              </a:rPr>
              <a:t>https://www.mysql.com/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5" y="3284984"/>
            <a:ext cx="4104456" cy="25916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93" y="34382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Criar e configurar um projeto de </a:t>
            </a:r>
            <a:r>
              <a:rPr lang="pt-BR" sz="2400" dirty="0" smtClean="0"/>
              <a:t>que simule o cadastro de minicursos da SEMCOMP utilizando </a:t>
            </a:r>
            <a:r>
              <a:rPr lang="pt-BR" sz="2400" dirty="0"/>
              <a:t>Java EE. </a:t>
            </a:r>
            <a:r>
              <a:rPr lang="pt-BR" sz="2400" dirty="0" smtClean="0"/>
              <a:t>Utilizando JSF e JPA.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6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Diagrama de Classes</a:t>
            </a:r>
          </a:p>
          <a:p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73" y="2204864"/>
            <a:ext cx="5747254" cy="39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FARIA,Thiago.</a:t>
            </a:r>
            <a:r>
              <a:rPr lang="pt-BR" b="1" dirty="0"/>
              <a:t>JavaEE7comJSF,PrimeFaceseCDI</a:t>
            </a:r>
            <a:r>
              <a:rPr lang="pt-BR" dirty="0"/>
              <a:t>.2.ed.AlgaWorksSoftwares,TreinamentoseServiçosLtda,2015.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9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400" dirty="0"/>
              <a:t>O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 smtClean="0"/>
              <a:t>Minicurso </a:t>
            </a:r>
            <a:r>
              <a:rPr lang="pt-BR" sz="2400" dirty="0"/>
              <a:t>tem o intuito apresentar os principais componentes que auxiliam no desenvolvimento de aplicações web tanto no segmento de softwares open-</a:t>
            </a:r>
            <a:r>
              <a:rPr lang="pt-BR" sz="2400" dirty="0" err="1"/>
              <a:t>source</a:t>
            </a:r>
            <a:r>
              <a:rPr lang="pt-BR" sz="2400" dirty="0"/>
              <a:t> quanto comerciais. A fim de apresentar este curso de uma forma objetiva e didática, serão aplicados recursos de lógica de programação utilizando </a:t>
            </a:r>
            <a:r>
              <a:rPr lang="pt-BR" sz="2400" b="1" dirty="0"/>
              <a:t>Java 8</a:t>
            </a:r>
            <a:r>
              <a:rPr lang="pt-BR" sz="2400" dirty="0"/>
              <a:t> e o </a:t>
            </a:r>
            <a:r>
              <a:rPr lang="pt-BR" sz="2400" b="1" dirty="0"/>
              <a:t>Framework Web JSF 2.0. </a:t>
            </a:r>
            <a:r>
              <a:rPr lang="pt-BR" sz="2400" dirty="0"/>
              <a:t>Para prover a persistência de dados será utilizado o SGBD </a:t>
            </a:r>
            <a:r>
              <a:rPr lang="pt-BR" sz="2400" b="1" dirty="0"/>
              <a:t>MySQL</a:t>
            </a:r>
            <a:r>
              <a:rPr lang="pt-BR" sz="2400" dirty="0"/>
              <a:t> em conjunto com a biblioteca </a:t>
            </a:r>
            <a:r>
              <a:rPr lang="pt-BR" sz="2400" b="1" dirty="0" err="1"/>
              <a:t>EclipseLink</a:t>
            </a:r>
            <a:r>
              <a:rPr lang="pt-BR" sz="2400" b="1" dirty="0"/>
              <a:t>/JPA</a:t>
            </a:r>
            <a:r>
              <a:rPr lang="pt-BR" sz="2400" dirty="0"/>
              <a:t> (ORM).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2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 desenvolvimento de aplicações web pode variar desde simples páginas estáticas a complexas aplicações, como por exemplo comercio eletrônico, transações bancarias e redes sociais.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3" y="3284984"/>
            <a:ext cx="3965907" cy="23625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3" y="3284984"/>
            <a:ext cx="4524430" cy="21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cliente- servidor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4941713" cy="2247726"/>
          </a:xfrm>
        </p:spPr>
      </p:pic>
      <p:sp>
        <p:nvSpPr>
          <p:cNvPr id="5" name="CaixaDeTexto 4"/>
          <p:cNvSpPr txBox="1"/>
          <p:nvPr/>
        </p:nvSpPr>
        <p:spPr>
          <a:xfrm>
            <a:off x="442123" y="436510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Play" panose="020B0000000000000000" pitchFamily="34" charset="0"/>
              </a:rPr>
              <a:t>Sistemas </a:t>
            </a:r>
            <a:r>
              <a:rPr lang="pt-BR" sz="2400" dirty="0">
                <a:latin typeface="Play" panose="020B0000000000000000" pitchFamily="34" charset="0"/>
              </a:rPr>
              <a:t>ou sites </a:t>
            </a:r>
            <a:r>
              <a:rPr lang="pt-BR" sz="2400" dirty="0" smtClean="0">
                <a:latin typeface="Play" panose="020B0000000000000000" pitchFamily="34" charset="0"/>
              </a:rPr>
              <a:t>ficam hospedados </a:t>
            </a:r>
            <a:r>
              <a:rPr lang="pt-BR" sz="2400" dirty="0">
                <a:latin typeface="Play" panose="020B0000000000000000" pitchFamily="34" charset="0"/>
              </a:rPr>
              <a:t>em servidores na internet, e o </a:t>
            </a:r>
            <a:r>
              <a:rPr lang="pt-BR" sz="2400" dirty="0" smtClean="0">
                <a:latin typeface="Play" panose="020B0000000000000000" pitchFamily="34" charset="0"/>
              </a:rPr>
              <a:t>usuário (cliente</a:t>
            </a:r>
            <a:r>
              <a:rPr lang="pt-BR" sz="2400" dirty="0">
                <a:latin typeface="Play" panose="020B0000000000000000" pitchFamily="34" charset="0"/>
              </a:rPr>
              <a:t>) normalmente não precisa ter nada instalado em sua máquina para </a:t>
            </a:r>
            <a:r>
              <a:rPr lang="pt-BR" sz="2400" dirty="0" smtClean="0">
                <a:latin typeface="Play" panose="020B0000000000000000" pitchFamily="34" charset="0"/>
              </a:rPr>
              <a:t>utilizá-las, além </a:t>
            </a:r>
            <a:r>
              <a:rPr lang="pt-BR" sz="2400" dirty="0">
                <a:latin typeface="Play" panose="020B0000000000000000" pitchFamily="34" charset="0"/>
              </a:rPr>
              <a:t>de um navegador (browser).</a:t>
            </a:r>
            <a:endParaRPr lang="pt-BR" sz="2400" dirty="0">
              <a:latin typeface="Play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Cliente(Front – </a:t>
            </a:r>
            <a:r>
              <a:rPr lang="pt-BR" sz="2400" dirty="0" err="1" smtClean="0"/>
              <a:t>end</a:t>
            </a:r>
            <a:r>
              <a:rPr lang="pt-BR" sz="2400" dirty="0" smtClean="0"/>
              <a:t>, Browser): </a:t>
            </a:r>
            <a:r>
              <a:rPr lang="pt-BR" sz="2400" dirty="0" err="1" smtClean="0"/>
              <a:t>Css</a:t>
            </a:r>
            <a:r>
              <a:rPr lang="pt-BR" sz="2400" dirty="0" smtClean="0"/>
              <a:t>, </a:t>
            </a:r>
            <a:r>
              <a:rPr lang="pt-BR" sz="2400" dirty="0" err="1" smtClean="0"/>
              <a:t>Html</a:t>
            </a:r>
            <a:r>
              <a:rPr lang="pt-BR" sz="2400" dirty="0" smtClean="0"/>
              <a:t>, </a:t>
            </a:r>
            <a:r>
              <a:rPr lang="pt-BR" sz="2400" dirty="0" err="1" smtClean="0"/>
              <a:t>Xhtml</a:t>
            </a:r>
            <a:r>
              <a:rPr lang="pt-BR" sz="2400" dirty="0" smtClean="0"/>
              <a:t>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, etc.. </a:t>
            </a:r>
          </a:p>
          <a:p>
            <a:endParaRPr lang="pt-BR" sz="2400" dirty="0" smtClean="0"/>
          </a:p>
          <a:p>
            <a:r>
              <a:rPr lang="pt-BR" sz="2400" dirty="0" smtClean="0"/>
              <a:t>Servidor(Back-</a:t>
            </a:r>
            <a:r>
              <a:rPr lang="pt-BR" sz="2400" dirty="0" err="1" smtClean="0"/>
              <a:t>end</a:t>
            </a:r>
            <a:r>
              <a:rPr lang="pt-BR" sz="2400" dirty="0" smtClean="0"/>
              <a:t>): </a:t>
            </a:r>
            <a:r>
              <a:rPr lang="pt-BR" sz="2400" dirty="0" err="1" smtClean="0"/>
              <a:t>Php</a:t>
            </a:r>
            <a:r>
              <a:rPr lang="pt-BR" sz="2400" dirty="0" smtClean="0"/>
              <a:t>, </a:t>
            </a:r>
            <a:r>
              <a:rPr lang="pt-BR" sz="2400" dirty="0" err="1" smtClean="0"/>
              <a:t>Asp</a:t>
            </a:r>
            <a:r>
              <a:rPr lang="pt-BR" sz="2400" dirty="0" smtClean="0"/>
              <a:t>, </a:t>
            </a:r>
            <a:r>
              <a:rPr lang="pt-BR" sz="2400" dirty="0" err="1" smtClean="0"/>
              <a:t>.Net</a:t>
            </a:r>
            <a:r>
              <a:rPr lang="pt-BR" sz="2400" dirty="0" smtClean="0"/>
              <a:t>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, Java, </a:t>
            </a:r>
            <a:r>
              <a:rPr lang="pt-BR" sz="2400" dirty="0" err="1" smtClean="0"/>
              <a:t>Smaltalc</a:t>
            </a:r>
            <a:r>
              <a:rPr lang="pt-BR" sz="2400" dirty="0" smtClean="0"/>
              <a:t>, etc..</a:t>
            </a:r>
          </a:p>
          <a:p>
            <a:endParaRPr lang="pt-BR" sz="2400" dirty="0" smtClean="0"/>
          </a:p>
          <a:p>
            <a:r>
              <a:rPr lang="pt-BR" sz="2400" dirty="0" smtClean="0"/>
              <a:t>Banco de dados: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PostgresSQL</a:t>
            </a:r>
            <a:r>
              <a:rPr lang="pt-BR" sz="2400" dirty="0" smtClean="0"/>
              <a:t>, </a:t>
            </a:r>
            <a:r>
              <a:rPr lang="pt-BR" sz="2400" dirty="0" err="1" smtClean="0"/>
              <a:t>Sqlite</a:t>
            </a:r>
            <a:r>
              <a:rPr lang="pt-BR" sz="2400" dirty="0" smtClean="0"/>
              <a:t>, Oracle, etc..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07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usar Java 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Java EE (Java Platform, Enterprise </a:t>
            </a:r>
            <a:r>
              <a:rPr lang="pt-BR" sz="2400" dirty="0" err="1"/>
              <a:t>Edition</a:t>
            </a:r>
            <a:r>
              <a:rPr lang="pt-BR" sz="2400" dirty="0"/>
              <a:t>) é uma plataforma padrão </a:t>
            </a:r>
            <a:r>
              <a:rPr lang="pt-BR" sz="2400" dirty="0" smtClean="0"/>
              <a:t>para desenvolver </a:t>
            </a:r>
            <a:r>
              <a:rPr lang="pt-BR" sz="2400" dirty="0"/>
              <a:t>aplicações Java de grande porte e/ou para a internet, que inclui </a:t>
            </a:r>
            <a:r>
              <a:rPr lang="pt-BR" sz="2400" dirty="0" smtClean="0"/>
              <a:t>bibliotecas e </a:t>
            </a:r>
            <a:r>
              <a:rPr lang="pt-BR" sz="2400" dirty="0"/>
              <a:t>funcionalidades para implementar </a:t>
            </a:r>
            <a:r>
              <a:rPr lang="pt-BR" sz="2400" dirty="0" smtClean="0"/>
              <a:t>software </a:t>
            </a:r>
            <a:r>
              <a:rPr lang="pt-BR" sz="2400" dirty="0"/>
              <a:t>Java </a:t>
            </a:r>
            <a:r>
              <a:rPr lang="pt-BR" sz="2400" dirty="0" smtClean="0"/>
              <a:t>distribuído.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50" y="3645024"/>
            <a:ext cx="1872208" cy="19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Java </a:t>
            </a:r>
            <a:r>
              <a:rPr lang="pt-BR" dirty="0" smtClean="0"/>
              <a:t>EE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Executam </a:t>
            </a:r>
            <a:r>
              <a:rPr lang="pt-BR" sz="2400" dirty="0"/>
              <a:t>em servidores de aplicações e que suportam escalabilidade, segurança, integridade e outros requisitos de aplicações corporativas ou de grande porte.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50" y="3645024"/>
            <a:ext cx="1872208" cy="19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 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A plataforma Java EE possui uma série de especificações (</a:t>
            </a:r>
            <a:r>
              <a:rPr lang="pt-BR" sz="2400" dirty="0" smtClean="0"/>
              <a:t>tecnologias).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Especificações </a:t>
            </a:r>
            <a:r>
              <a:rPr lang="pt-BR" sz="2400" dirty="0"/>
              <a:t>da Java </a:t>
            </a:r>
            <a:r>
              <a:rPr lang="pt-BR" sz="2400" dirty="0" smtClean="0"/>
              <a:t>EE: </a:t>
            </a:r>
            <a:r>
              <a:rPr lang="pt-BR" sz="2400" dirty="0" err="1" smtClean="0"/>
              <a:t>Servlets</a:t>
            </a:r>
            <a:r>
              <a:rPr lang="pt-BR" sz="2400" dirty="0" smtClean="0"/>
              <a:t>, </a:t>
            </a:r>
            <a:r>
              <a:rPr lang="pt-BR" sz="2400" dirty="0"/>
              <a:t>JSP (</a:t>
            </a:r>
            <a:r>
              <a:rPr lang="pt-BR" sz="2400" dirty="0" err="1"/>
              <a:t>JavaServer</a:t>
            </a:r>
            <a:r>
              <a:rPr lang="pt-BR" sz="2400" dirty="0"/>
              <a:t> </a:t>
            </a:r>
            <a:r>
              <a:rPr lang="pt-BR" sz="2400" dirty="0" err="1"/>
              <a:t>Pages</a:t>
            </a:r>
            <a:r>
              <a:rPr lang="pt-BR" sz="2400" dirty="0" smtClean="0"/>
              <a:t>), </a:t>
            </a:r>
            <a:r>
              <a:rPr lang="pt-BR" sz="2400" dirty="0"/>
              <a:t>JSF (</a:t>
            </a:r>
            <a:r>
              <a:rPr lang="pt-BR" sz="2400" dirty="0" err="1"/>
              <a:t>JavaServer</a:t>
            </a:r>
            <a:r>
              <a:rPr lang="pt-BR" sz="2400" dirty="0"/>
              <a:t> Faces</a:t>
            </a:r>
            <a:r>
              <a:rPr lang="pt-BR" sz="2400" dirty="0" smtClean="0"/>
              <a:t>), </a:t>
            </a:r>
            <a:r>
              <a:rPr lang="pt-BR" sz="2400" dirty="0"/>
              <a:t>JPA (Java </a:t>
            </a:r>
            <a:r>
              <a:rPr lang="pt-BR" sz="2400" dirty="0" err="1"/>
              <a:t>Persistence</a:t>
            </a:r>
            <a:r>
              <a:rPr lang="pt-BR" sz="2400" dirty="0"/>
              <a:t> API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6" y="4115537"/>
            <a:ext cx="1872208" cy="1942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15537"/>
            <a:ext cx="4320480" cy="21602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68" y="4369577"/>
            <a:ext cx="2859272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717</Words>
  <Application>Microsoft Office PowerPoint</Application>
  <PresentationFormat>Apresentação na tela (4:3)</PresentationFormat>
  <Paragraphs>78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Play</vt:lpstr>
      <vt:lpstr>Times New Roman</vt:lpstr>
      <vt:lpstr>Tema do Office</vt:lpstr>
      <vt:lpstr>Java Web com JSF e JPA</vt:lpstr>
      <vt:lpstr>Roteiro</vt:lpstr>
      <vt:lpstr>Introdução</vt:lpstr>
      <vt:lpstr>Aplicações Web</vt:lpstr>
      <vt:lpstr>Arquitetura cliente- servidor </vt:lpstr>
      <vt:lpstr>Codificação</vt:lpstr>
      <vt:lpstr>Porque usar Java EE</vt:lpstr>
      <vt:lpstr>Porque usar Java EE ?</vt:lpstr>
      <vt:lpstr>Plataforma Java EE</vt:lpstr>
      <vt:lpstr>Java Server faces (JSF)</vt:lpstr>
      <vt:lpstr>Java Server faces (JSF)</vt:lpstr>
      <vt:lpstr>Padrão MVC</vt:lpstr>
      <vt:lpstr>Java Persistence API(JPA)</vt:lpstr>
      <vt:lpstr>Containers</vt:lpstr>
      <vt:lpstr>Containers</vt:lpstr>
      <vt:lpstr>Apache Maven</vt:lpstr>
      <vt:lpstr>Configurando o Ambiente</vt:lpstr>
      <vt:lpstr>Configurando o Ambiente</vt:lpstr>
      <vt:lpstr>Configurando eclipse</vt:lpstr>
      <vt:lpstr>Configurando o Ambiente</vt:lpstr>
      <vt:lpstr>Configurando Tomcat</vt:lpstr>
      <vt:lpstr>Configurando o Ambiente</vt:lpstr>
      <vt:lpstr>Estudo de Caso</vt:lpstr>
      <vt:lpstr>Estudo de Caso</vt:lpstr>
      <vt:lpstr>Referencias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Milane Oliveira dos Santos</dc:creator>
  <cp:lastModifiedBy>Francisco Sousa</cp:lastModifiedBy>
  <cp:revision>22</cp:revision>
  <dcterms:created xsi:type="dcterms:W3CDTF">2017-09-22T19:05:00Z</dcterms:created>
  <dcterms:modified xsi:type="dcterms:W3CDTF">2017-09-27T21:21:32Z</dcterms:modified>
</cp:coreProperties>
</file>