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13479-A93D-468F-818E-09913D0BF17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E69CE-61AC-4A42-B34C-D95415FEBF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C307F-6B96-48F0-A2DD-0AA652C72A6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A5D29-BE8B-4584-A56E-9B86D07343B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A31B9-687A-431C-B3B6-80716F3F26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41535-CCCF-4EEC-92B5-AF999DF47FD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B0284-33BA-4FCC-888A-6EC355A4FF6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2CFC-00D3-476D-A77E-793643DA0B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460AB-6BA9-48C7-967C-B8C4E77AEA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60E6-1E4B-4B05-9E9D-EE3E07759E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87FFA-A602-4984-B0C4-CA0C1BFD4C3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8890E-B0F9-4115-80A6-84994975EDC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765175"/>
            <a:ext cx="7772400" cy="1470025"/>
          </a:xfrm>
        </p:spPr>
        <p:txBody>
          <a:bodyPr/>
          <a:lstStyle/>
          <a:p>
            <a:r>
              <a:rPr lang="ru-RU"/>
              <a:t>Название магистерской диссертации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924175"/>
            <a:ext cx="7345363" cy="2665413"/>
          </a:xfrm>
        </p:spPr>
        <p:txBody>
          <a:bodyPr/>
          <a:lstStyle/>
          <a:p>
            <a:r>
              <a:rPr lang="ru-RU"/>
              <a:t>«Особенности гендерно-ориентированной лексики на материале женских и мужских журналов в аспекте РКИ»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 исследования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/>
              <a:t>Выявить особенности лексики в женских и мужских журналах</a:t>
            </a:r>
          </a:p>
          <a:p>
            <a:pPr>
              <a:lnSpc>
                <a:spcPct val="90000"/>
              </a:lnSpc>
            </a:pPr>
            <a:r>
              <a:rPr lang="ru-RU" sz="2800"/>
              <a:t>Сопоставить полученные результаты и выявить различия на лексическом уровне</a:t>
            </a:r>
          </a:p>
          <a:p>
            <a:pPr>
              <a:lnSpc>
                <a:spcPct val="90000"/>
              </a:lnSpc>
            </a:pPr>
            <a:r>
              <a:rPr lang="ru-RU" sz="2800"/>
              <a:t>Произвести отбор дидактического материала</a:t>
            </a:r>
          </a:p>
          <a:p>
            <a:pPr>
              <a:lnSpc>
                <a:spcPct val="90000"/>
              </a:lnSpc>
            </a:pPr>
            <a:r>
              <a:rPr lang="ru-RU" sz="2800"/>
              <a:t>Предложить комплекс упражнений, который можно использовать преподавателям РКИ при обучении иностранной аудитории продвинутого этапа (</a:t>
            </a:r>
            <a:r>
              <a:rPr lang="en-US" sz="2800"/>
              <a:t>II-III </a:t>
            </a:r>
            <a:r>
              <a:rPr lang="ru-RU" sz="2800"/>
              <a:t>сертификационные уровни)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Гипотеза исследования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492375"/>
            <a:ext cx="8002588" cy="2952750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/>
              <a:t>   Адекватное понимание мужских и женских журналов у иностранных учащихся возрастет, если в обучении таким текстам будут учитываться их лексические особенности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состоит из: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Введения</a:t>
            </a:r>
          </a:p>
          <a:p>
            <a:r>
              <a:rPr lang="ru-RU"/>
              <a:t>Трех глав</a:t>
            </a:r>
          </a:p>
          <a:p>
            <a:r>
              <a:rPr lang="ru-RU"/>
              <a:t>Заключения</a:t>
            </a:r>
          </a:p>
          <a:p>
            <a:r>
              <a:rPr lang="ru-RU"/>
              <a:t>Списка литературы</a:t>
            </a:r>
          </a:p>
          <a:p>
            <a:r>
              <a:rPr lang="ru-RU"/>
              <a:t>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Методика обучения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420938"/>
            <a:ext cx="8229600" cy="3168650"/>
          </a:xfrm>
        </p:spPr>
        <p:txBody>
          <a:bodyPr/>
          <a:lstStyle/>
          <a:p>
            <a:pPr algn="ctr"/>
            <a:r>
              <a:rPr lang="ru-RU"/>
              <a:t>Вводно-теоретический этап</a:t>
            </a:r>
          </a:p>
          <a:p>
            <a:pPr algn="ctr"/>
            <a:r>
              <a:rPr lang="ru-RU"/>
              <a:t>Подготовительный этап</a:t>
            </a:r>
          </a:p>
          <a:p>
            <a:pPr algn="ctr"/>
            <a:r>
              <a:rPr lang="ru-RU"/>
              <a:t>Ситуативный этап</a:t>
            </a:r>
          </a:p>
          <a:p>
            <a:pPr algn="ctr"/>
            <a:r>
              <a:rPr lang="ru-RU"/>
              <a:t>Внеаудиторный этап</a:t>
            </a:r>
          </a:p>
          <a:p>
            <a:pPr algn="ctr">
              <a:buFontTx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1143000"/>
          </a:xfrm>
        </p:spPr>
        <p:txBody>
          <a:bodyPr/>
          <a:lstStyle/>
          <a:p>
            <a:r>
              <a:rPr lang="ru-RU" sz="3200"/>
              <a:t>Упражнения, направленные на формирование умения находить гендерно-ориентированную лексику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229600" cy="3457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А)</a:t>
            </a:r>
            <a:r>
              <a:rPr lang="ru-RU" sz="2000"/>
              <a:t> </a:t>
            </a:r>
            <a:r>
              <a:rPr lang="ru-RU" sz="2400" b="1"/>
              <a:t>Выберите «женскую» и «мужскую» лексику.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  <a:r>
              <a:rPr lang="ru-RU" sz="2200"/>
              <a:t>Башка, набраться, магазинчик, флакончики, потрясающе,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200"/>
              <a:t>    качаться, клюв, зажигать, любимый мужчина.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b="1"/>
              <a:t>    Для справок</a:t>
            </a:r>
            <a:r>
              <a:rPr lang="ru-RU" sz="2000"/>
              <a:t>: </a:t>
            </a:r>
            <a:r>
              <a:rPr lang="ru-RU" sz="2200"/>
              <a:t>башка (в значении «голова»), набраться (в значении «слишком много выпить»), клюв (в значении «рот»), зажигать (в значении «веселиться).</a:t>
            </a:r>
          </a:p>
          <a:p>
            <a:pPr>
              <a:lnSpc>
                <a:spcPct val="80000"/>
              </a:lnSpc>
            </a:pPr>
            <a:endParaRPr lang="ru-RU" sz="2200"/>
          </a:p>
          <a:p>
            <a:pPr>
              <a:lnSpc>
                <a:spcPct val="80000"/>
              </a:lnSpc>
            </a:pPr>
            <a:r>
              <a:rPr lang="ru-RU" sz="2000" b="1"/>
              <a:t>Б)</a:t>
            </a:r>
            <a:r>
              <a:rPr lang="ru-RU" sz="2000"/>
              <a:t> </a:t>
            </a:r>
            <a:r>
              <a:rPr lang="ru-RU" sz="2400" b="1"/>
              <a:t>Определите «женские» и «мужские» темы.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  <a:r>
              <a:rPr lang="ru-RU" sz="2200"/>
              <a:t>Спорт, косметика, цветы, автомобили, охота, кулинария.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ru-RU" sz="2800"/>
              <a:t>Упражнения, направленные на формирование умения определять значения гендерно-ориентированных лексических единиц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49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А) </a:t>
            </a:r>
            <a:r>
              <a:rPr lang="ru-RU" sz="2400" b="1"/>
              <a:t>Прочитайте нейтральные значения представленных слов и подберите соответствующие гендерно-окрашенные синонимы.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 </a:t>
            </a:r>
            <a:r>
              <a:rPr lang="ru-RU" sz="2200"/>
              <a:t>Находиться, понимать, рука, мужчина.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b="1"/>
              <a:t>    Для справок</a:t>
            </a:r>
            <a:r>
              <a:rPr lang="ru-RU" sz="2000"/>
              <a:t>: </a:t>
            </a:r>
            <a:r>
              <a:rPr lang="ru-RU" sz="2200"/>
              <a:t>рубить, ручка, мужик/любимый мужчина, торчать.</a:t>
            </a:r>
          </a:p>
          <a:p>
            <a:pPr>
              <a:lnSpc>
                <a:spcPct val="80000"/>
              </a:lnSpc>
            </a:pPr>
            <a:r>
              <a:rPr lang="ru-RU" sz="2000" b="1"/>
              <a:t>Б)</a:t>
            </a:r>
            <a:r>
              <a:rPr lang="ru-RU" sz="2000"/>
              <a:t> </a:t>
            </a:r>
            <a:r>
              <a:rPr lang="ru-RU" sz="2400" b="1"/>
              <a:t>Подберите пары из гендерно–маркированных словосочетаний и их нейтральных значений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  <a:r>
              <a:rPr lang="ru-RU" sz="2200"/>
              <a:t>1. Юноша бледный со взором горящим.        А – люди. работающие на парковке.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200"/>
              <a:t>    2. Тунеядцы в камуфляже.                              Б – мужчина.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r>
              <a:rPr lang="ru-RU" sz="2800"/>
              <a:t>Упражнения, направленные на формирование умения оперировать гендерно-ориентированной лексикой.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9497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000" b="1"/>
              <a:t>Прочитайте предложения. Вместо пропусков вставьте подходящие по смыслу гендерно–маркированные лексемы.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Чтобы получить дозу алкоголя, равную бутылке водки, тебе нужно … целых восемь бутылок пива.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Схема предельно проста: сначала воду расщепляют на водород и кислород, а затем водород окисляют кислородом, снова получая воду и энергию. Все это, …, абсолютно безопасно для окружающей среды.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Нежные цвета на ухоженных губах смотрятся просто 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    …, это началось, когда я впервые сознательно не пошла в театр.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/>
              <a:t>    Для справок</a:t>
            </a:r>
            <a:r>
              <a:rPr lang="ru-RU" sz="2000"/>
              <a:t>: может быть, естественно, великолепно, высосать.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исследования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Выявлены особенности лексики женских и мужских журналов</a:t>
            </a:r>
          </a:p>
          <a:p>
            <a:r>
              <a:rPr lang="ru-RU"/>
              <a:t>Сформирован список лексических гендерно-ориентированных единиц</a:t>
            </a:r>
          </a:p>
          <a:p>
            <a:r>
              <a:rPr lang="ru-RU"/>
              <a:t>Эксперимент определил уровень сформированности умений и подтвердил выдвинутую гипотезу</a:t>
            </a:r>
          </a:p>
          <a:p>
            <a:r>
              <a:rPr lang="ru-RU"/>
              <a:t>Создана методика обучения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433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Оформление по умолчанию</vt:lpstr>
      <vt:lpstr>Название магистерской диссертации</vt:lpstr>
      <vt:lpstr>Задачи исследования</vt:lpstr>
      <vt:lpstr>Гипотеза исследования</vt:lpstr>
      <vt:lpstr>Работа состоит из:</vt:lpstr>
      <vt:lpstr>Методика обучения</vt:lpstr>
      <vt:lpstr>Упражнения, направленные на формирование умения находить гендерно-ориентированную лексику</vt:lpstr>
      <vt:lpstr>Упражнения, направленные на формирование умения определять значения гендерно-ориентированных лексических единиц</vt:lpstr>
      <vt:lpstr>Упражнения, направленные на формирование умения оперировать гендерно-ориентированной лексикой.</vt:lpstr>
      <vt:lpstr>Результаты исследования</vt:lpstr>
    </vt:vector>
  </TitlesOfParts>
  <Company>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магистерской диссертации</dc:title>
  <dc:creator>1</dc:creator>
  <cp:lastModifiedBy>Хелависа Нолдер</cp:lastModifiedBy>
  <cp:revision>5</cp:revision>
  <dcterms:created xsi:type="dcterms:W3CDTF">2007-06-21T16:05:46Z</dcterms:created>
  <dcterms:modified xsi:type="dcterms:W3CDTF">2012-04-17T20:16:00Z</dcterms:modified>
</cp:coreProperties>
</file>