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handoutMasterIdLst>
    <p:handoutMasterId r:id="rId43"/>
  </p:handoutMasterIdLst>
  <p:sldIdLst>
    <p:sldId id="256" r:id="rId2"/>
    <p:sldId id="261" r:id="rId3"/>
    <p:sldId id="298" r:id="rId4"/>
    <p:sldId id="262" r:id="rId5"/>
    <p:sldId id="295" r:id="rId6"/>
    <p:sldId id="297" r:id="rId7"/>
    <p:sldId id="296" r:id="rId8"/>
    <p:sldId id="300" r:id="rId9"/>
    <p:sldId id="304" r:id="rId10"/>
    <p:sldId id="305" r:id="rId11"/>
    <p:sldId id="265" r:id="rId12"/>
    <p:sldId id="266" r:id="rId13"/>
    <p:sldId id="308" r:id="rId14"/>
    <p:sldId id="267" r:id="rId15"/>
    <p:sldId id="271" r:id="rId16"/>
    <p:sldId id="272" r:id="rId17"/>
    <p:sldId id="270" r:id="rId18"/>
    <p:sldId id="276" r:id="rId19"/>
    <p:sldId id="273" r:id="rId20"/>
    <p:sldId id="274" r:id="rId21"/>
    <p:sldId id="275" r:id="rId22"/>
    <p:sldId id="277" r:id="rId23"/>
    <p:sldId id="278" r:id="rId24"/>
    <p:sldId id="279" r:id="rId25"/>
    <p:sldId id="309" r:id="rId26"/>
    <p:sldId id="280" r:id="rId27"/>
    <p:sldId id="282" r:id="rId28"/>
    <p:sldId id="281" r:id="rId29"/>
    <p:sldId id="306" r:id="rId30"/>
    <p:sldId id="307" r:id="rId31"/>
    <p:sldId id="284" r:id="rId32"/>
    <p:sldId id="310" r:id="rId33"/>
    <p:sldId id="285" r:id="rId34"/>
    <p:sldId id="291" r:id="rId35"/>
    <p:sldId id="292" r:id="rId36"/>
    <p:sldId id="301" r:id="rId37"/>
    <p:sldId id="293" r:id="rId38"/>
    <p:sldId id="302" r:id="rId39"/>
    <p:sldId id="294" r:id="rId40"/>
    <p:sldId id="303" r:id="rId41"/>
  </p:sldIdLst>
  <p:sldSz cx="9144000" cy="6858000" type="screen4x3"/>
  <p:notesSz cx="9906000" cy="67945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5">
          <p15:clr>
            <a:srgbClr val="A4A3A4"/>
          </p15:clr>
        </p15:guide>
        <p15:guide id="2" pos="340">
          <p15:clr>
            <a:srgbClr val="A4A3A4"/>
          </p15:clr>
        </p15:guide>
      </p15:sldGuideLst>
    </p:ext>
    <p:ext uri="{2D200454-40CA-4A62-9FC3-DE9A4176ACB9}">
      <p15:notesGuideLst xmlns:p15="http://schemas.microsoft.com/office/powerpoint/2012/main">
        <p15:guide id="1" orient="horz" pos="2140">
          <p15:clr>
            <a:srgbClr val="A4A3A4"/>
          </p15:clr>
        </p15:guide>
        <p15:guide id="2" pos="312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8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8CA416-A3F3-064C-A31F-3B9C4CE745D6}" v="2" dt="2023-07-04T18:27:07.836"/>
    <p1510:client id="{97053CB7-21B4-48D8-BBBB-98CBCA1356EB}" v="2" dt="2023-07-04T20:13:57.175"/>
    <p1510:client id="{BD807C2D-AADE-4DCE-8307-A46131A50D2B}" v="482" dt="2023-07-04T20:15:17.390"/>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1"/>
  </p:normalViewPr>
  <p:slideViewPr>
    <p:cSldViewPr snapToGrid="0">
      <p:cViewPr varScale="1">
        <p:scale>
          <a:sx n="110" d="100"/>
          <a:sy n="110" d="100"/>
        </p:scale>
        <p:origin x="1680" y="176"/>
      </p:cViewPr>
      <p:guideLst>
        <p:guide orient="horz" pos="845"/>
        <p:guide pos="340"/>
      </p:guideLst>
    </p:cSldViewPr>
  </p:slideViewPr>
  <p:notesTextViewPr>
    <p:cViewPr>
      <p:scale>
        <a:sx n="1" d="1"/>
        <a:sy n="1" d="1"/>
      </p:scale>
      <p:origin x="0" y="0"/>
    </p:cViewPr>
  </p:notesTextViewPr>
  <p:notesViewPr>
    <p:cSldViewPr snapToGrid="0">
      <p:cViewPr>
        <p:scale>
          <a:sx n="1" d="2"/>
          <a:sy n="1" d="2"/>
        </p:scale>
        <p:origin x="0" y="0"/>
      </p:cViewPr>
      <p:guideLst>
        <p:guide orient="horz" pos="2140"/>
        <p:guide pos="312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292600" cy="33972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5611108" y="0"/>
            <a:ext cx="4292600" cy="339725"/>
          </a:xfrm>
          <a:prstGeom prst="rect">
            <a:avLst/>
          </a:prstGeom>
        </p:spPr>
        <p:txBody>
          <a:bodyPr vert="horz" lIns="91440" tIns="45720" rIns="91440" bIns="45720" rtlCol="0"/>
          <a:lstStyle>
            <a:lvl1pPr algn="r">
              <a:defRPr sz="1200"/>
            </a:lvl1pPr>
          </a:lstStyle>
          <a:p>
            <a:fld id="{50080E1E-5420-473F-A7A3-D3BCF995A701}" type="datetimeFigureOut">
              <a:rPr lang="de-DE" smtClean="0"/>
              <a:t>04.07.23</a:t>
            </a:fld>
            <a:endParaRPr lang="de-DE"/>
          </a:p>
        </p:txBody>
      </p:sp>
      <p:sp>
        <p:nvSpPr>
          <p:cNvPr id="4" name="Fußzeilenplatzhalter 3"/>
          <p:cNvSpPr>
            <a:spLocks noGrp="1"/>
          </p:cNvSpPr>
          <p:nvPr>
            <p:ph type="ftr" sz="quarter" idx="2"/>
          </p:nvPr>
        </p:nvSpPr>
        <p:spPr>
          <a:xfrm>
            <a:off x="0" y="6453596"/>
            <a:ext cx="4292600" cy="33972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5611108" y="6453596"/>
            <a:ext cx="4292600" cy="339725"/>
          </a:xfrm>
          <a:prstGeom prst="rect">
            <a:avLst/>
          </a:prstGeom>
        </p:spPr>
        <p:txBody>
          <a:bodyPr vert="horz" lIns="91440" tIns="45720" rIns="91440" bIns="45720" rtlCol="0" anchor="b"/>
          <a:lstStyle>
            <a:lvl1pPr algn="r">
              <a:defRPr sz="1200"/>
            </a:lvl1pPr>
          </a:lstStyle>
          <a:p>
            <a:fld id="{6E5653A4-3F9A-40E4-BF8B-054CF64B08DC}" type="slidenum">
              <a:rPr lang="de-DE" smtClean="0"/>
              <a:t>‹#›</a:t>
            </a:fld>
            <a:endParaRPr lang="de-DE"/>
          </a:p>
        </p:txBody>
      </p:sp>
    </p:spTree>
    <p:extLst>
      <p:ext uri="{BB962C8B-B14F-4D97-AF65-F5344CB8AC3E}">
        <p14:creationId xmlns:p14="http://schemas.microsoft.com/office/powerpoint/2010/main" val="33655387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292600" cy="33972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611108" y="0"/>
            <a:ext cx="4292600" cy="339725"/>
          </a:xfrm>
          <a:prstGeom prst="rect">
            <a:avLst/>
          </a:prstGeom>
        </p:spPr>
        <p:txBody>
          <a:bodyPr vert="horz" lIns="91440" tIns="45720" rIns="91440" bIns="45720" rtlCol="0"/>
          <a:lstStyle>
            <a:lvl1pPr algn="r">
              <a:defRPr sz="1200"/>
            </a:lvl1pPr>
          </a:lstStyle>
          <a:p>
            <a:fld id="{BDC3B195-51BB-4523-B420-41DEEEFBD90B}" type="datetimeFigureOut">
              <a:rPr lang="de-DE" smtClean="0"/>
              <a:t>04.07.23</a:t>
            </a:fld>
            <a:endParaRPr lang="de-DE"/>
          </a:p>
        </p:txBody>
      </p:sp>
      <p:sp>
        <p:nvSpPr>
          <p:cNvPr id="4" name="Folienbildplatzhalter 3"/>
          <p:cNvSpPr>
            <a:spLocks noGrp="1" noRot="1" noChangeAspect="1"/>
          </p:cNvSpPr>
          <p:nvPr>
            <p:ph type="sldImg" idx="2"/>
          </p:nvPr>
        </p:nvSpPr>
        <p:spPr>
          <a:xfrm>
            <a:off x="3254375" y="509588"/>
            <a:ext cx="3397250" cy="254793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90600" y="3227388"/>
            <a:ext cx="7924800" cy="3057525"/>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453596"/>
            <a:ext cx="4292600" cy="339725"/>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611108" y="6453596"/>
            <a:ext cx="4292600" cy="339725"/>
          </a:xfrm>
          <a:prstGeom prst="rect">
            <a:avLst/>
          </a:prstGeom>
        </p:spPr>
        <p:txBody>
          <a:bodyPr vert="horz" lIns="91440" tIns="45720" rIns="91440" bIns="45720" rtlCol="0" anchor="b"/>
          <a:lstStyle>
            <a:lvl1pPr algn="r">
              <a:defRPr sz="1200"/>
            </a:lvl1pPr>
          </a:lstStyle>
          <a:p>
            <a:fld id="{D34F0ACE-5D3D-460E-A5B9-5427BB2FCC3E}" type="slidenum">
              <a:rPr lang="de-DE" smtClean="0"/>
              <a:t>‹#›</a:t>
            </a:fld>
            <a:endParaRPr lang="de-DE"/>
          </a:p>
        </p:txBody>
      </p:sp>
    </p:spTree>
    <p:extLst>
      <p:ext uri="{BB962C8B-B14F-4D97-AF65-F5344CB8AC3E}">
        <p14:creationId xmlns:p14="http://schemas.microsoft.com/office/powerpoint/2010/main" val="3094547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34F0ACE-5D3D-460E-A5B9-5427BB2FCC3E}" type="slidenum">
              <a:rPr lang="de-DE" smtClean="0"/>
              <a:t>1</a:t>
            </a:fld>
            <a:endParaRPr lang="de-DE"/>
          </a:p>
        </p:txBody>
      </p:sp>
    </p:spTree>
    <p:extLst>
      <p:ext uri="{BB962C8B-B14F-4D97-AF65-F5344CB8AC3E}">
        <p14:creationId xmlns:p14="http://schemas.microsoft.com/office/powerpoint/2010/main" val="3494336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4F0ACE-5D3D-460E-A5B9-5427BB2FCC3E}" type="slidenum">
              <a:rPr lang="de-DE" smtClean="0"/>
              <a:t>32</a:t>
            </a:fld>
            <a:endParaRPr lang="de-DE"/>
          </a:p>
        </p:txBody>
      </p:sp>
    </p:spTree>
    <p:extLst>
      <p:ext uri="{BB962C8B-B14F-4D97-AF65-F5344CB8AC3E}">
        <p14:creationId xmlns:p14="http://schemas.microsoft.com/office/powerpoint/2010/main" val="729710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11" name="Rectangle 10"/>
          <p:cNvSpPr>
            <a:spLocks noChangeArrowheads="1"/>
          </p:cNvSpPr>
          <p:nvPr userDrawn="1"/>
        </p:nvSpPr>
        <p:spPr bwMode="auto">
          <a:xfrm>
            <a:off x="0" y="4825084"/>
            <a:ext cx="9144000" cy="2063750"/>
          </a:xfrm>
          <a:prstGeom prst="rect">
            <a:avLst/>
          </a:prstGeom>
          <a:solidFill>
            <a:srgbClr val="0168B4"/>
          </a:solidFill>
          <a:ln w="9525">
            <a:noFill/>
            <a:miter lim="800000"/>
            <a:headEnd/>
            <a:tailEnd/>
          </a:ln>
          <a:effectLst/>
        </p:spPr>
        <p:txBody>
          <a:bodyPr wrap="none" anchor="ctr"/>
          <a:lstStyle/>
          <a:p>
            <a:pPr>
              <a:defRPr/>
            </a:pPr>
            <a:endParaRPr lang="en-US" noProof="0">
              <a:cs typeface="+mn-cs"/>
            </a:endParaRPr>
          </a:p>
        </p:txBody>
      </p:sp>
      <p:sp>
        <p:nvSpPr>
          <p:cNvPr id="12" name="Titel 1"/>
          <p:cNvSpPr>
            <a:spLocks noGrp="1"/>
          </p:cNvSpPr>
          <p:nvPr>
            <p:ph type="ctrTitle"/>
          </p:nvPr>
        </p:nvSpPr>
        <p:spPr>
          <a:xfrm>
            <a:off x="515922" y="980729"/>
            <a:ext cx="8246528" cy="1368151"/>
          </a:xfrm>
          <a:prstGeom prst="rect">
            <a:avLst/>
          </a:prstGeom>
        </p:spPr>
        <p:txBody>
          <a:bodyPr anchor="t"/>
          <a:lstStyle>
            <a:lvl1pPr algn="l">
              <a:defRPr sz="4000" spc="-100" baseline="0">
                <a:latin typeface="Lucida Sans Unicode" pitchFamily="34" charset="0"/>
                <a:cs typeface="Lucida Sans Unicode" pitchFamily="34" charset="0"/>
              </a:defRPr>
            </a:lvl1pPr>
          </a:lstStyle>
          <a:p>
            <a:r>
              <a:rPr lang="en-US" noProof="0" err="1"/>
              <a:t>Titelmasterformat</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13" name="Untertitel 2"/>
          <p:cNvSpPr>
            <a:spLocks noGrp="1"/>
          </p:cNvSpPr>
          <p:nvPr>
            <p:ph type="subTitle" idx="1"/>
          </p:nvPr>
        </p:nvSpPr>
        <p:spPr>
          <a:xfrm>
            <a:off x="515922" y="2420888"/>
            <a:ext cx="8246528" cy="792088"/>
          </a:xfrm>
          <a:prstGeom prst="rect">
            <a:avLst/>
          </a:prstGeom>
        </p:spPr>
        <p:txBody>
          <a:bodyPr anchor="t"/>
          <a:lstStyle>
            <a:lvl1pPr marL="0" indent="0" algn="l">
              <a:buNone/>
              <a:defRPr spc="-100" baseline="0">
                <a:solidFill>
                  <a:schemeClr val="tx1"/>
                </a:solidFill>
                <a:latin typeface="Lucida Sans Unicode" pitchFamily="34" charset="0"/>
                <a:cs typeface="Lucida Sans Unicode"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noProof="0" err="1"/>
              <a:t>Formatvorlage</a:t>
            </a:r>
            <a:r>
              <a:rPr lang="en-US" noProof="0"/>
              <a:t> des </a:t>
            </a:r>
            <a:r>
              <a:rPr lang="en-US" noProof="0" err="1"/>
              <a:t>Untertitelmasters</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14" name="Line 3"/>
          <p:cNvSpPr>
            <a:spLocks noChangeShapeType="1"/>
          </p:cNvSpPr>
          <p:nvPr userDrawn="1"/>
        </p:nvSpPr>
        <p:spPr bwMode="black">
          <a:xfrm flipH="1" flipV="1">
            <a:off x="4502372" y="4794249"/>
            <a:ext cx="4763" cy="1443062"/>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noProof="0"/>
          </a:p>
        </p:txBody>
      </p:sp>
      <p:sp>
        <p:nvSpPr>
          <p:cNvPr id="15" name="Rectangle 19"/>
          <p:cNvSpPr>
            <a:spLocks noChangeArrowheads="1"/>
          </p:cNvSpPr>
          <p:nvPr userDrawn="1"/>
        </p:nvSpPr>
        <p:spPr bwMode="black">
          <a:xfrm>
            <a:off x="4942754" y="4994978"/>
            <a:ext cx="4173538" cy="1196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8288" rIns="90000" bIns="18288" anchor="t"/>
          <a:lstStyle/>
          <a:p>
            <a:pPr marL="342900" marR="0" lvl="0" indent="-342900" algn="just" defTabSz="914400" rtl="0" eaLnBrk="1" fontAlgn="auto" latinLnBrk="0" hangingPunct="1">
              <a:lnSpc>
                <a:spcPct val="100000"/>
              </a:lnSpc>
              <a:spcBef>
                <a:spcPct val="0"/>
              </a:spcBef>
              <a:spcAft>
                <a:spcPts val="0"/>
              </a:spcAft>
              <a:buClrTx/>
              <a:buSzTx/>
              <a:buFontTx/>
              <a:buNone/>
              <a:tabLst/>
              <a:defRPr/>
            </a:pPr>
            <a:r>
              <a:rPr lang="en-US" sz="1200" b="1" noProof="0" dirty="0">
                <a:solidFill>
                  <a:schemeClr val="bg1"/>
                </a:solidFill>
                <a:latin typeface="Lucida Sans Unicode" pitchFamily="34" charset="0"/>
                <a:cs typeface="Lucida Sans Unicode" pitchFamily="34" charset="0"/>
              </a:rPr>
              <a:t>SIDDHARTH GUPTA – </a:t>
            </a:r>
            <a:r>
              <a:rPr lang="en-US" sz="1200" b="0" noProof="0" dirty="0">
                <a:solidFill>
                  <a:schemeClr val="bg1"/>
                </a:solidFill>
                <a:latin typeface="Lucida Sans Unicode" pitchFamily="34" charset="0"/>
                <a:cs typeface="Lucida Sans Unicode" pitchFamily="34" charset="0"/>
              </a:rPr>
              <a:t>siddharth.gupta@st.ovgu.de</a:t>
            </a:r>
          </a:p>
          <a:p>
            <a:pPr marL="342900" marR="0" lvl="0" indent="-342900" algn="just" defTabSz="914400" rtl="0" eaLnBrk="1" fontAlgn="auto" latinLnBrk="0" hangingPunct="1">
              <a:lnSpc>
                <a:spcPct val="100000"/>
              </a:lnSpc>
              <a:spcBef>
                <a:spcPct val="0"/>
              </a:spcBef>
              <a:spcAft>
                <a:spcPts val="0"/>
              </a:spcAft>
              <a:buClrTx/>
              <a:buSzTx/>
              <a:buFontTx/>
              <a:buNone/>
              <a:tabLst/>
              <a:defRPr/>
            </a:pPr>
            <a:r>
              <a:rPr lang="en-US" sz="1200" b="1" kern="1200" noProof="0" dirty="0">
                <a:solidFill>
                  <a:schemeClr val="bg1"/>
                </a:solidFill>
                <a:latin typeface="Lucida Sans Unicode" pitchFamily="34" charset="0"/>
                <a:ea typeface="+mn-ea"/>
                <a:cs typeface="Lucida Sans Unicode" pitchFamily="34" charset="0"/>
              </a:rPr>
              <a:t>RASHID SAEED </a:t>
            </a:r>
            <a:r>
              <a:rPr lang="en-US" sz="1200" b="0" noProof="0" dirty="0">
                <a:solidFill>
                  <a:schemeClr val="bg1"/>
                </a:solidFill>
                <a:latin typeface="Lucida Sans Unicode" pitchFamily="34" charset="0"/>
                <a:cs typeface="Lucida Sans Unicode" pitchFamily="34" charset="0"/>
              </a:rPr>
              <a:t>– rashid.saeed@st.ovgu.de</a:t>
            </a:r>
          </a:p>
          <a:p>
            <a:pPr marL="342900" marR="0" lvl="0" indent="-342900" algn="just" defTabSz="914400" rtl="0" eaLnBrk="1" fontAlgn="auto" latinLnBrk="0" hangingPunct="1">
              <a:lnSpc>
                <a:spcPct val="100000"/>
              </a:lnSpc>
              <a:spcBef>
                <a:spcPct val="0"/>
              </a:spcBef>
              <a:spcAft>
                <a:spcPts val="0"/>
              </a:spcAft>
              <a:buClrTx/>
              <a:buSzTx/>
              <a:buFontTx/>
              <a:buNone/>
              <a:tabLst/>
              <a:defRPr/>
            </a:pPr>
            <a:r>
              <a:rPr lang="en-US" sz="1200" b="1" kern="1200" noProof="0" dirty="0">
                <a:solidFill>
                  <a:schemeClr val="bg1"/>
                </a:solidFill>
                <a:latin typeface="Lucida Sans Unicode" pitchFamily="34" charset="0"/>
                <a:ea typeface="+mn-ea"/>
                <a:cs typeface="Lucida Sans Unicode" pitchFamily="34" charset="0"/>
              </a:rPr>
              <a:t>AKSHAY JAIN </a:t>
            </a:r>
            <a:r>
              <a:rPr lang="en-US" sz="1200" b="0" noProof="0" dirty="0">
                <a:solidFill>
                  <a:schemeClr val="bg1"/>
                </a:solidFill>
                <a:latin typeface="Lucida Sans Unicode" pitchFamily="34" charset="0"/>
                <a:cs typeface="Lucida Sans Unicode" pitchFamily="34" charset="0"/>
              </a:rPr>
              <a:t>– akshay.jain@st.ovgu.de</a:t>
            </a:r>
          </a:p>
          <a:p>
            <a:pPr marL="342900" indent="-342900" algn="just">
              <a:lnSpc>
                <a:spcPct val="100000"/>
              </a:lnSpc>
              <a:spcBef>
                <a:spcPct val="0"/>
              </a:spcBef>
              <a:buClrTx/>
              <a:buFontTx/>
              <a:buNone/>
            </a:pPr>
            <a:r>
              <a:rPr lang="en-US" sz="1200" b="1" noProof="0" dirty="0">
                <a:solidFill>
                  <a:schemeClr val="bg1"/>
                </a:solidFill>
                <a:latin typeface="Lucida Sans Unicode" pitchFamily="34" charset="0"/>
                <a:cs typeface="Lucida Sans Unicode" pitchFamily="34" charset="0"/>
              </a:rPr>
              <a:t>SAIKAT MITRA – </a:t>
            </a:r>
            <a:r>
              <a:rPr lang="en-US" sz="1200" b="0" kern="1200" noProof="0" dirty="0">
                <a:solidFill>
                  <a:schemeClr val="bg1"/>
                </a:solidFill>
                <a:latin typeface="Lucida Sans Unicode" pitchFamily="34" charset="0"/>
                <a:ea typeface="+mn-ea"/>
                <a:cs typeface="Lucida Sans Unicode" pitchFamily="34" charset="0"/>
              </a:rPr>
              <a:t>saikat.mitra@st.ovgu.de </a:t>
            </a:r>
          </a:p>
          <a:p>
            <a:pPr marL="342900" indent="-342900" algn="just">
              <a:lnSpc>
                <a:spcPct val="100000"/>
              </a:lnSpc>
              <a:spcBef>
                <a:spcPct val="0"/>
              </a:spcBef>
              <a:buClrTx/>
              <a:buFontTx/>
              <a:buNone/>
            </a:pPr>
            <a:r>
              <a:rPr lang="en-US" sz="1200" b="1" kern="1200" noProof="0" dirty="0">
                <a:solidFill>
                  <a:schemeClr val="bg1"/>
                </a:solidFill>
                <a:latin typeface="Lucida Sans Unicode" pitchFamily="34" charset="0"/>
                <a:ea typeface="+mn-ea"/>
                <a:cs typeface="Lucida Sans Unicode" pitchFamily="34" charset="0"/>
              </a:rPr>
              <a:t>HELBI MATHEW </a:t>
            </a:r>
            <a:r>
              <a:rPr lang="en-US" sz="1050" b="0" noProof="0" dirty="0">
                <a:solidFill>
                  <a:schemeClr val="bg1"/>
                </a:solidFill>
                <a:latin typeface="Lucida Sans Unicode" pitchFamily="34" charset="0"/>
                <a:cs typeface="Lucida Sans Unicode" pitchFamily="34" charset="0"/>
              </a:rPr>
              <a:t>– </a:t>
            </a:r>
            <a:r>
              <a:rPr lang="en-US" sz="1200" b="0" kern="1200" noProof="0" dirty="0">
                <a:solidFill>
                  <a:schemeClr val="bg1"/>
                </a:solidFill>
                <a:latin typeface="Lucida Sans Unicode" pitchFamily="34" charset="0"/>
                <a:ea typeface="+mn-ea"/>
                <a:cs typeface="Lucida Sans Unicode" pitchFamily="34" charset="0"/>
              </a:rPr>
              <a:t>helbi.mathew@st.ovgu.de</a:t>
            </a:r>
          </a:p>
          <a:p>
            <a:pPr marL="342900" indent="-342900" algn="r">
              <a:lnSpc>
                <a:spcPct val="100000"/>
              </a:lnSpc>
              <a:spcBef>
                <a:spcPct val="0"/>
              </a:spcBef>
              <a:buClrTx/>
              <a:buFontTx/>
              <a:buNone/>
            </a:pPr>
            <a:endParaRPr lang="en-US" sz="1050" b="0" noProof="0" dirty="0">
              <a:solidFill>
                <a:schemeClr val="bg1"/>
              </a:solidFill>
              <a:latin typeface="Lucida Sans Unicode" pitchFamily="34" charset="0"/>
              <a:cs typeface="Lucida Sans Unicode" pitchFamily="34" charset="0"/>
            </a:endParaRPr>
          </a:p>
          <a:p>
            <a:pPr marL="342900" indent="-342900" algn="r">
              <a:lnSpc>
                <a:spcPct val="100000"/>
              </a:lnSpc>
              <a:spcBef>
                <a:spcPct val="0"/>
              </a:spcBef>
              <a:buClrTx/>
              <a:buFontTx/>
              <a:buNone/>
            </a:pPr>
            <a:endParaRPr lang="en-US" sz="1050" b="0" noProof="0" dirty="0">
              <a:solidFill>
                <a:schemeClr val="bg1"/>
              </a:solidFill>
              <a:latin typeface="Lucida Sans Unicode" pitchFamily="34" charset="0"/>
              <a:cs typeface="Lucida Sans Unicode" pitchFamily="34" charset="0"/>
            </a:endParaRPr>
          </a:p>
        </p:txBody>
      </p:sp>
      <p:sp>
        <p:nvSpPr>
          <p:cNvPr id="16" name="Rectangle 19"/>
          <p:cNvSpPr>
            <a:spLocks noChangeArrowheads="1"/>
          </p:cNvSpPr>
          <p:nvPr userDrawn="1"/>
        </p:nvSpPr>
        <p:spPr bwMode="black">
          <a:xfrm>
            <a:off x="4956608" y="5661248"/>
            <a:ext cx="4173538" cy="332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8288" rIns="90000" bIns="18288" anchor="t"/>
          <a:lstStyle/>
          <a:p>
            <a:pPr marL="342900" indent="-342900" algn="r">
              <a:lnSpc>
                <a:spcPct val="100000"/>
              </a:lnSpc>
              <a:spcBef>
                <a:spcPct val="0"/>
              </a:spcBef>
              <a:buClrTx/>
              <a:buFontTx/>
              <a:buNone/>
            </a:pPr>
            <a:endParaRPr lang="en-US" sz="1050" b="0" noProof="0">
              <a:solidFill>
                <a:schemeClr val="bg1"/>
              </a:solidFill>
              <a:latin typeface="Lucida Sans Unicode" pitchFamily="34" charset="0"/>
              <a:cs typeface="Lucida Sans Unicode" pitchFamily="34" charset="0"/>
            </a:endParaRPr>
          </a:p>
          <a:p>
            <a:pPr marL="342900" indent="-342900" algn="r">
              <a:lnSpc>
                <a:spcPct val="100000"/>
              </a:lnSpc>
              <a:spcBef>
                <a:spcPct val="0"/>
              </a:spcBef>
              <a:buClrTx/>
              <a:buFontTx/>
              <a:buNone/>
            </a:pPr>
            <a:endParaRPr lang="en-US" sz="1050" b="0" noProof="0">
              <a:solidFill>
                <a:schemeClr val="bg1"/>
              </a:solidFill>
              <a:latin typeface="Lucida Sans Unicode" pitchFamily="34" charset="0"/>
              <a:cs typeface="Lucida Sans Unicode" pitchFamily="34" charset="0"/>
            </a:endParaRPr>
          </a:p>
        </p:txBody>
      </p:sp>
      <p:sp>
        <p:nvSpPr>
          <p:cNvPr id="17" name="Abgerundetes Rechteck 16"/>
          <p:cNvSpPr/>
          <p:nvPr userDrawn="1"/>
        </p:nvSpPr>
        <p:spPr>
          <a:xfrm>
            <a:off x="8385615" y="111131"/>
            <a:ext cx="720000" cy="622800"/>
          </a:xfrm>
          <a:prstGeom prst="roundRect">
            <a:avLst>
              <a:gd name="adj" fmla="val 5137"/>
            </a:avLst>
          </a:prstGeom>
          <a:solidFill>
            <a:srgbClr val="0168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18" name="Grafik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496" y="82724"/>
            <a:ext cx="8240688" cy="821101"/>
          </a:xfrm>
          <a:prstGeom prst="rect">
            <a:avLst/>
          </a:prstGeom>
        </p:spPr>
      </p:pic>
      <p:sp>
        <p:nvSpPr>
          <p:cNvPr id="19" name="Line 3"/>
          <p:cNvSpPr>
            <a:spLocks noChangeShapeType="1"/>
          </p:cNvSpPr>
          <p:nvPr userDrawn="1"/>
        </p:nvSpPr>
        <p:spPr bwMode="black">
          <a:xfrm flipH="1" flipV="1">
            <a:off x="4502372" y="4794249"/>
            <a:ext cx="4763" cy="1443062"/>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noProof="0"/>
          </a:p>
        </p:txBody>
      </p:sp>
      <p:sp>
        <p:nvSpPr>
          <p:cNvPr id="20" name="Rectangle 19"/>
          <p:cNvSpPr>
            <a:spLocks noChangeArrowheads="1"/>
          </p:cNvSpPr>
          <p:nvPr userDrawn="1"/>
        </p:nvSpPr>
        <p:spPr bwMode="black">
          <a:xfrm>
            <a:off x="328834" y="5276899"/>
            <a:ext cx="4173538"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8288" rIns="90000" bIns="18288" anchor="b"/>
          <a:lstStyle/>
          <a:p>
            <a:pPr marL="342900" indent="-342900" algn="r">
              <a:lnSpc>
                <a:spcPct val="80000"/>
              </a:lnSpc>
              <a:spcBef>
                <a:spcPct val="0"/>
              </a:spcBef>
              <a:buClrTx/>
              <a:buFontTx/>
              <a:buNone/>
            </a:pPr>
            <a:r>
              <a:rPr lang="en-US" sz="1050" noProof="0">
                <a:solidFill>
                  <a:schemeClr val="bg1"/>
                </a:solidFill>
                <a:latin typeface="Lucida Sans Unicode" pitchFamily="34" charset="0"/>
                <a:cs typeface="Lucida Sans Unicode" pitchFamily="34" charset="0"/>
              </a:rPr>
              <a:t>Faculty of Computer Science</a:t>
            </a:r>
          </a:p>
          <a:p>
            <a:pPr marL="342900" indent="-342900" algn="r">
              <a:lnSpc>
                <a:spcPct val="80000"/>
              </a:lnSpc>
              <a:spcBef>
                <a:spcPct val="0"/>
              </a:spcBef>
              <a:buClrTx/>
              <a:buFontTx/>
              <a:buNone/>
            </a:pPr>
            <a:r>
              <a:rPr lang="en-US" sz="1050" noProof="0">
                <a:solidFill>
                  <a:schemeClr val="bg1"/>
                </a:solidFill>
                <a:latin typeface="Lucida Sans Unicode" pitchFamily="34" charset="0"/>
                <a:cs typeface="Lucida Sans Unicode" pitchFamily="34" charset="0"/>
              </a:rPr>
              <a:t>Department of Technical and Business Information Systems</a:t>
            </a:r>
          </a:p>
        </p:txBody>
      </p:sp>
      <p:sp>
        <p:nvSpPr>
          <p:cNvPr id="21" name="Rectangle 19"/>
          <p:cNvSpPr>
            <a:spLocks noChangeArrowheads="1"/>
          </p:cNvSpPr>
          <p:nvPr userDrawn="1"/>
        </p:nvSpPr>
        <p:spPr bwMode="black">
          <a:xfrm>
            <a:off x="326304" y="4893830"/>
            <a:ext cx="4173538" cy="408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8288" rIns="90000" bIns="18288" anchor="b"/>
          <a:lstStyle/>
          <a:p>
            <a:pPr marL="342900" indent="-342900" algn="r">
              <a:lnSpc>
                <a:spcPct val="100000"/>
              </a:lnSpc>
              <a:spcBef>
                <a:spcPct val="0"/>
              </a:spcBef>
              <a:buClrTx/>
              <a:buFontTx/>
              <a:buNone/>
            </a:pPr>
            <a:r>
              <a:rPr lang="en-US" sz="1200" b="1" noProof="0" dirty="0">
                <a:solidFill>
                  <a:schemeClr val="bg1"/>
                </a:solidFill>
                <a:latin typeface="Lucida Sans Unicode" pitchFamily="34" charset="0"/>
                <a:cs typeface="Lucida Sans Unicode" pitchFamily="34" charset="0"/>
              </a:rPr>
              <a:t>Magdeburg Research and Competence Cluster</a:t>
            </a:r>
            <a:endParaRPr lang="en-US" sz="1200" b="1" baseline="0" noProof="0" dirty="0">
              <a:solidFill>
                <a:schemeClr val="bg1"/>
              </a:solidFill>
              <a:latin typeface="Lucida Sans Unicode" pitchFamily="34" charset="0"/>
              <a:cs typeface="Lucida Sans Unicode" pitchFamily="34" charset="0"/>
            </a:endParaRPr>
          </a:p>
          <a:p>
            <a:pPr marL="342900" indent="-342900" algn="r">
              <a:lnSpc>
                <a:spcPct val="100000"/>
              </a:lnSpc>
              <a:spcBef>
                <a:spcPct val="0"/>
              </a:spcBef>
              <a:buClrTx/>
              <a:buFontTx/>
              <a:buNone/>
            </a:pPr>
            <a:r>
              <a:rPr lang="en-US" sz="1200" baseline="0" noProof="0" dirty="0">
                <a:solidFill>
                  <a:schemeClr val="bg1"/>
                </a:solidFill>
                <a:latin typeface="Lucida Sans Unicode" pitchFamily="34" charset="0"/>
                <a:cs typeface="Lucida Sans Unicode" pitchFamily="34" charset="0"/>
              </a:rPr>
              <a:t>Workgroup Business Informatics I</a:t>
            </a:r>
            <a:endParaRPr lang="en-US" sz="1200" noProof="0" dirty="0">
              <a:solidFill>
                <a:schemeClr val="bg1"/>
              </a:solidFill>
              <a:latin typeface="Lucida Sans Unicode" pitchFamily="34" charset="0"/>
              <a:cs typeface="Lucida Sans Unicode" pitchFamily="34" charset="0"/>
            </a:endParaRPr>
          </a:p>
        </p:txBody>
      </p:sp>
      <p:sp>
        <p:nvSpPr>
          <p:cNvPr id="22" name="Rectangle 19"/>
          <p:cNvSpPr>
            <a:spLocks noChangeArrowheads="1"/>
          </p:cNvSpPr>
          <p:nvPr userDrawn="1"/>
        </p:nvSpPr>
        <p:spPr bwMode="black">
          <a:xfrm>
            <a:off x="326304" y="5810250"/>
            <a:ext cx="4173538" cy="225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8288" rIns="90000" bIns="18288" anchor="b"/>
          <a:lstStyle/>
          <a:p>
            <a:pPr marL="342900" indent="-342900" algn="r">
              <a:lnSpc>
                <a:spcPct val="80000"/>
              </a:lnSpc>
              <a:spcBef>
                <a:spcPct val="0"/>
              </a:spcBef>
              <a:buClrTx/>
              <a:buFontTx/>
              <a:buNone/>
            </a:pPr>
            <a:r>
              <a:rPr lang="en-US" sz="1050" noProof="0">
                <a:solidFill>
                  <a:schemeClr val="bg1"/>
                </a:solidFill>
                <a:latin typeface="Lucida Sans Unicode" pitchFamily="34" charset="0"/>
                <a:cs typeface="Lucida Sans Unicode" pitchFamily="34" charset="0"/>
              </a:rPr>
              <a:t>Otto-von-Guericke-University Magdeburg</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Titel 1"/>
          <p:cNvSpPr>
            <a:spLocks noGrp="1"/>
          </p:cNvSpPr>
          <p:nvPr>
            <p:ph type="title"/>
          </p:nvPr>
        </p:nvSpPr>
        <p:spPr>
          <a:xfrm>
            <a:off x="533399" y="909455"/>
            <a:ext cx="8215313" cy="561813"/>
          </a:xfrm>
          <a:prstGeom prst="rect">
            <a:avLst/>
          </a:prstGeom>
        </p:spPr>
        <p:txBody>
          <a:bodyPr/>
          <a:lstStyle>
            <a:lvl1pPr algn="l">
              <a:defRPr sz="2400" b="1" spc="-100" baseline="0">
                <a:latin typeface="Lucida Sans Unicode" pitchFamily="34" charset="0"/>
                <a:cs typeface="Lucida Sans Unicode" pitchFamily="34" charset="0"/>
              </a:defRPr>
            </a:lvl1pPr>
          </a:lstStyle>
          <a:p>
            <a:r>
              <a:rPr lang="en-US" noProof="0" err="1"/>
              <a:t>Titelmasterformat</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5" name="Inhaltsplatzhalter 2"/>
          <p:cNvSpPr>
            <a:spLocks noGrp="1"/>
          </p:cNvSpPr>
          <p:nvPr>
            <p:ph idx="1"/>
          </p:nvPr>
        </p:nvSpPr>
        <p:spPr>
          <a:xfrm>
            <a:off x="533399" y="1552724"/>
            <a:ext cx="8215313" cy="4972620"/>
          </a:xfrm>
          <a:prstGeom prst="rect">
            <a:avLst/>
          </a:prstGeom>
        </p:spPr>
        <p:txBody>
          <a:bodyPr/>
          <a:lstStyle>
            <a:lvl1pPr marL="360000" indent="-270000">
              <a:spcBef>
                <a:spcPts val="1800"/>
              </a:spcBef>
              <a:buClr>
                <a:srgbClr val="0168B5"/>
              </a:buClr>
              <a:buFont typeface="Wingdings" pitchFamily="2" charset="2"/>
              <a:buChar char="§"/>
              <a:defRPr sz="2200" spc="-100" baseline="0">
                <a:solidFill>
                  <a:schemeClr val="tx1"/>
                </a:solidFill>
                <a:latin typeface="Lucida Sans Unicode" pitchFamily="34" charset="0"/>
                <a:cs typeface="Lucida Sans Unicode" pitchFamily="34" charset="0"/>
              </a:defRPr>
            </a:lvl1pPr>
            <a:lvl2pPr marL="630238" indent="-271463">
              <a:spcBef>
                <a:spcPts val="0"/>
              </a:spcBef>
              <a:buClr>
                <a:srgbClr val="0168B3"/>
              </a:buClr>
              <a:buFont typeface="Courier New" pitchFamily="49" charset="0"/>
              <a:buChar char="o"/>
              <a:defRPr spc="-100" baseline="0">
                <a:latin typeface="Lucida Sans Unicode" pitchFamily="34" charset="0"/>
                <a:cs typeface="Lucida Sans Unicode" pitchFamily="34" charset="0"/>
              </a:defRPr>
            </a:lvl2pPr>
            <a:lvl3pPr marL="900000" indent="-270000">
              <a:spcBef>
                <a:spcPts val="0"/>
              </a:spcBef>
              <a:buClr>
                <a:srgbClr val="0168B5"/>
              </a:buClr>
              <a:buFont typeface="Symbol" pitchFamily="18" charset="2"/>
              <a:buChar char="-"/>
              <a:defRPr sz="1800" spc="-100" baseline="0">
                <a:latin typeface="Lucida Sans Unicode" pitchFamily="34" charset="0"/>
                <a:cs typeface="Lucida Sans Unicode" pitchFamily="34" charset="0"/>
              </a:defRPr>
            </a:lvl3pPr>
            <a:lvl4pPr marL="1170000" indent="-270000">
              <a:spcBef>
                <a:spcPts val="0"/>
              </a:spcBef>
              <a:buFont typeface="Arial" pitchFamily="34" charset="0"/>
              <a:buChar char="•"/>
              <a:defRPr sz="1600" spc="-100" baseline="0">
                <a:latin typeface="Lucida Sans Unicode" pitchFamily="34" charset="0"/>
                <a:cs typeface="Lucida Sans Unicode" pitchFamily="34" charset="0"/>
              </a:defRPr>
            </a:lvl4pPr>
            <a:lvl5pPr marL="1440000" indent="-270000">
              <a:spcBef>
                <a:spcPts val="0"/>
              </a:spcBef>
              <a:defRPr sz="1400" spc="-100" baseline="0">
                <a:latin typeface="Lucida Sans Unicode" pitchFamily="34" charset="0"/>
                <a:cs typeface="Lucida Sans Unicode" pitchFamily="34" charset="0"/>
              </a:defRPr>
            </a:lvl5pPr>
          </a:lstStyle>
          <a:p>
            <a:pPr lvl="0"/>
            <a:r>
              <a:rPr lang="en-US" noProof="0" err="1"/>
              <a:t>Textmasterformat</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a:p>
            <a:pPr lvl="4"/>
            <a:r>
              <a:rPr lang="en-US" noProof="0" err="1"/>
              <a:t>Fünfte</a:t>
            </a:r>
            <a:r>
              <a:rPr lang="en-US" noProof="0"/>
              <a:t> </a:t>
            </a:r>
            <a:r>
              <a:rPr lang="en-US" noProof="0" err="1"/>
              <a:t>Ebene</a:t>
            </a:r>
            <a:endParaRPr 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3" name="Titel 1"/>
          <p:cNvSpPr>
            <a:spLocks noGrp="1"/>
          </p:cNvSpPr>
          <p:nvPr>
            <p:ph type="title"/>
          </p:nvPr>
        </p:nvSpPr>
        <p:spPr>
          <a:xfrm>
            <a:off x="533399" y="909455"/>
            <a:ext cx="8215313" cy="561813"/>
          </a:xfrm>
          <a:prstGeom prst="rect">
            <a:avLst/>
          </a:prstGeom>
        </p:spPr>
        <p:txBody>
          <a:bodyPr/>
          <a:lstStyle>
            <a:lvl1pPr algn="l">
              <a:defRPr sz="2400" b="1" spc="-100" baseline="0">
                <a:latin typeface="Lucida Sans Unicode" pitchFamily="34" charset="0"/>
                <a:cs typeface="Lucida Sans Unicode" pitchFamily="34" charset="0"/>
              </a:defRPr>
            </a:lvl1pPr>
          </a:lstStyle>
          <a:p>
            <a:r>
              <a:rPr lang="en-US" noProof="0" err="1"/>
              <a:t>Titelmasterformat</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Tree>
    <p:extLst>
      <p:ext uri="{BB962C8B-B14F-4D97-AF65-F5344CB8AC3E}">
        <p14:creationId xmlns:p14="http://schemas.microsoft.com/office/powerpoint/2010/main" val="4776090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Abgerundetes Rechteck 17"/>
          <p:cNvSpPr/>
          <p:nvPr userDrawn="1"/>
        </p:nvSpPr>
        <p:spPr>
          <a:xfrm>
            <a:off x="8385615" y="111131"/>
            <a:ext cx="720000" cy="622800"/>
          </a:xfrm>
          <a:prstGeom prst="roundRect">
            <a:avLst>
              <a:gd name="adj" fmla="val 5137"/>
            </a:avLst>
          </a:prstGeom>
          <a:solidFill>
            <a:srgbClr val="0168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Datumsplatzhalter 2"/>
          <p:cNvSpPr txBox="1">
            <a:spLocks/>
          </p:cNvSpPr>
          <p:nvPr userDrawn="1"/>
        </p:nvSpPr>
        <p:spPr>
          <a:xfrm>
            <a:off x="8385615" y="548902"/>
            <a:ext cx="703170" cy="215802"/>
          </a:xfrm>
          <a:prstGeom prst="rect">
            <a:avLst/>
          </a:prstGeom>
        </p:spPr>
        <p:txBody>
          <a:bodyPr lIns="0" tIns="41473" rIns="0" bIns="41473" anchor="ctr"/>
          <a:lstStyle>
            <a:defPPr>
              <a:defRPr lang="de-DE"/>
            </a:defPPr>
            <a:lvl1pPr marL="0" algn="l" defTabSz="914400" rtl="0" eaLnBrk="1" latinLnBrk="0" hangingPunct="1">
              <a:defRPr sz="1000" kern="1200">
                <a:solidFill>
                  <a:schemeClr val="bg1"/>
                </a:solidFill>
                <a:latin typeface="Lucida Sans Unicode" pitchFamily="34" charset="0"/>
                <a:ea typeface="+mn-ea"/>
                <a:cs typeface="Lucida Sans Unicode"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06D88F2-25C4-4701-B2EF-945894A98259}" type="slidenum">
              <a:rPr lang="de-DE" sz="900" smtClean="0">
                <a:solidFill>
                  <a:schemeClr val="bg1"/>
                </a:solidFill>
              </a:rPr>
              <a:pPr algn="r"/>
              <a:t>‹#›</a:t>
            </a:fld>
            <a:endParaRPr lang="de-DE" sz="900">
              <a:solidFill>
                <a:schemeClr val="bg1"/>
              </a:solidFill>
            </a:endParaRPr>
          </a:p>
        </p:txBody>
      </p:sp>
      <p:pic>
        <p:nvPicPr>
          <p:cNvPr id="21" name="Grafik 2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496" y="82724"/>
            <a:ext cx="8240688" cy="821101"/>
          </a:xfrm>
          <a:prstGeom prst="rect">
            <a:avLst/>
          </a:prstGeom>
        </p:spPr>
      </p:pic>
      <p:sp>
        <p:nvSpPr>
          <p:cNvPr id="22" name="Datumsplatzhalter 2"/>
          <p:cNvSpPr txBox="1">
            <a:spLocks/>
          </p:cNvSpPr>
          <p:nvPr userDrawn="1"/>
        </p:nvSpPr>
        <p:spPr>
          <a:xfrm>
            <a:off x="8385616" y="116854"/>
            <a:ext cx="720000" cy="215802"/>
          </a:xfrm>
          <a:prstGeom prst="rect">
            <a:avLst/>
          </a:prstGeom>
        </p:spPr>
        <p:txBody>
          <a:bodyPr lIns="18000" tIns="41473" rIns="18000" bIns="41473" anchor="ctr"/>
          <a:lstStyle>
            <a:defPPr>
              <a:defRPr lang="de-DE"/>
            </a:defPPr>
            <a:lvl1pPr marL="0" algn="l" defTabSz="914400" rtl="0" eaLnBrk="1" latinLnBrk="0" hangingPunct="1">
              <a:defRPr sz="1000" kern="1200">
                <a:solidFill>
                  <a:schemeClr val="bg1"/>
                </a:solidFill>
                <a:latin typeface="Lucida Sans Unicode" pitchFamily="34" charset="0"/>
                <a:ea typeface="+mn-ea"/>
                <a:cs typeface="Lucida Sans Unicode"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sz="900">
                <a:solidFill>
                  <a:schemeClr val="bg1"/>
                </a:solidFill>
              </a:rPr>
              <a:t>VLBA </a:t>
            </a:r>
            <a:r>
              <a:rPr lang="de-DE" sz="900" err="1">
                <a:solidFill>
                  <a:schemeClr val="bg1"/>
                </a:solidFill>
              </a:rPr>
              <a:t>SyA</a:t>
            </a:r>
            <a:endParaRPr lang="de-DE" sz="900">
              <a:solidFill>
                <a:schemeClr val="bg1"/>
              </a:solidFill>
            </a:endParaRPr>
          </a:p>
        </p:txBody>
      </p:sp>
      <p:sp>
        <p:nvSpPr>
          <p:cNvPr id="23" name="Datumsplatzhalter 2"/>
          <p:cNvSpPr txBox="1">
            <a:spLocks/>
          </p:cNvSpPr>
          <p:nvPr userDrawn="1"/>
        </p:nvSpPr>
        <p:spPr>
          <a:xfrm>
            <a:off x="8388424" y="548902"/>
            <a:ext cx="504056" cy="215802"/>
          </a:xfrm>
          <a:prstGeom prst="rect">
            <a:avLst/>
          </a:prstGeom>
        </p:spPr>
        <p:txBody>
          <a:bodyPr lIns="18000" tIns="41473" rIns="18000" bIns="41473" anchor="ctr"/>
          <a:lstStyle>
            <a:defPPr>
              <a:defRPr lang="de-DE"/>
            </a:defPPr>
            <a:lvl1pPr marL="0" algn="l" defTabSz="914400" rtl="0" eaLnBrk="1" latinLnBrk="0" hangingPunct="1">
              <a:defRPr sz="1000" kern="1200">
                <a:solidFill>
                  <a:schemeClr val="bg1"/>
                </a:solidFill>
                <a:latin typeface="Lucida Sans Unicode" pitchFamily="34" charset="0"/>
                <a:ea typeface="+mn-ea"/>
                <a:cs typeface="Lucida Sans Unicode"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sz="500" err="1">
                <a:solidFill>
                  <a:schemeClr val="bg1"/>
                </a:solidFill>
              </a:rPr>
              <a:t>SoSe</a:t>
            </a:r>
            <a:r>
              <a:rPr lang="de-DE" sz="500">
                <a:solidFill>
                  <a:schemeClr val="bg1"/>
                </a:solidFill>
              </a:rPr>
              <a:t> 2018</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rtl="0" eaLnBrk="1" fontAlgn="base" hangingPunct="1">
        <a:spcBef>
          <a:spcPct val="0"/>
        </a:spcBef>
        <a:spcAft>
          <a:spcPct val="0"/>
        </a:spcAft>
        <a:defRPr sz="3200">
          <a:solidFill>
            <a:schemeClr val="tx2"/>
          </a:solidFill>
          <a:latin typeface="+mj-lt"/>
          <a:ea typeface="+mj-ea"/>
          <a:cs typeface="+mj-cs"/>
        </a:defRPr>
      </a:lvl1pPr>
      <a:lvl2pPr algn="ctr" rtl="0" eaLnBrk="1" fontAlgn="base" hangingPunct="1">
        <a:spcBef>
          <a:spcPct val="0"/>
        </a:spcBef>
        <a:spcAft>
          <a:spcPct val="0"/>
        </a:spcAft>
        <a:defRPr sz="3200">
          <a:solidFill>
            <a:schemeClr val="tx2"/>
          </a:solidFill>
          <a:latin typeface="Elektra Text Pro" pitchFamily="2" charset="0"/>
        </a:defRPr>
      </a:lvl2pPr>
      <a:lvl3pPr algn="ctr" rtl="0" eaLnBrk="1" fontAlgn="base" hangingPunct="1">
        <a:spcBef>
          <a:spcPct val="0"/>
        </a:spcBef>
        <a:spcAft>
          <a:spcPct val="0"/>
        </a:spcAft>
        <a:defRPr sz="3200">
          <a:solidFill>
            <a:schemeClr val="tx2"/>
          </a:solidFill>
          <a:latin typeface="Elektra Text Pro" pitchFamily="2" charset="0"/>
        </a:defRPr>
      </a:lvl3pPr>
      <a:lvl4pPr algn="ctr" rtl="0" eaLnBrk="1" fontAlgn="base" hangingPunct="1">
        <a:spcBef>
          <a:spcPct val="0"/>
        </a:spcBef>
        <a:spcAft>
          <a:spcPct val="0"/>
        </a:spcAft>
        <a:defRPr sz="3200">
          <a:solidFill>
            <a:schemeClr val="tx2"/>
          </a:solidFill>
          <a:latin typeface="Elektra Text Pro" pitchFamily="2" charset="0"/>
        </a:defRPr>
      </a:lvl4pPr>
      <a:lvl5pPr algn="ctr" rtl="0" eaLnBrk="1" fontAlgn="base" hangingPunct="1">
        <a:spcBef>
          <a:spcPct val="0"/>
        </a:spcBef>
        <a:spcAft>
          <a:spcPct val="0"/>
        </a:spcAft>
        <a:defRPr sz="3200">
          <a:solidFill>
            <a:schemeClr val="tx2"/>
          </a:solidFill>
          <a:latin typeface="Elektra Text Pro" pitchFamily="2" charset="0"/>
        </a:defRPr>
      </a:lvl5pPr>
      <a:lvl6pPr marL="457200" algn="ctr" rtl="0" eaLnBrk="1" fontAlgn="base" hangingPunct="1">
        <a:spcBef>
          <a:spcPct val="0"/>
        </a:spcBef>
        <a:spcAft>
          <a:spcPct val="0"/>
        </a:spcAft>
        <a:defRPr sz="3200">
          <a:solidFill>
            <a:schemeClr val="tx2"/>
          </a:solidFill>
          <a:latin typeface="Elektra Text Pro" pitchFamily="2" charset="0"/>
        </a:defRPr>
      </a:lvl6pPr>
      <a:lvl7pPr marL="914400" algn="ctr" rtl="0" eaLnBrk="1" fontAlgn="base" hangingPunct="1">
        <a:spcBef>
          <a:spcPct val="0"/>
        </a:spcBef>
        <a:spcAft>
          <a:spcPct val="0"/>
        </a:spcAft>
        <a:defRPr sz="3200">
          <a:solidFill>
            <a:schemeClr val="tx2"/>
          </a:solidFill>
          <a:latin typeface="Elektra Text Pro" pitchFamily="2" charset="0"/>
        </a:defRPr>
      </a:lvl7pPr>
      <a:lvl8pPr marL="1371600" algn="ctr" rtl="0" eaLnBrk="1" fontAlgn="base" hangingPunct="1">
        <a:spcBef>
          <a:spcPct val="0"/>
        </a:spcBef>
        <a:spcAft>
          <a:spcPct val="0"/>
        </a:spcAft>
        <a:defRPr sz="3200">
          <a:solidFill>
            <a:schemeClr val="tx2"/>
          </a:solidFill>
          <a:latin typeface="Elektra Text Pro" pitchFamily="2" charset="0"/>
        </a:defRPr>
      </a:lvl8pPr>
      <a:lvl9pPr marL="1828800" algn="ctr" rtl="0" eaLnBrk="1" fontAlgn="base" hangingPunct="1">
        <a:spcBef>
          <a:spcPct val="0"/>
        </a:spcBef>
        <a:spcAft>
          <a:spcPct val="0"/>
        </a:spcAft>
        <a:defRPr sz="3200">
          <a:solidFill>
            <a:schemeClr val="tx2"/>
          </a:solidFill>
          <a:latin typeface="Elektra Text Pro" pitchFamily="2" charset="0"/>
        </a:defRPr>
      </a:lvl9pPr>
    </p:titleStyle>
    <p:bodyStyle>
      <a:lvl1pPr marL="179388" indent="-179388" algn="l" rtl="0" eaLnBrk="1" fontAlgn="base" hangingPunct="1">
        <a:spcBef>
          <a:spcPct val="20000"/>
        </a:spcBef>
        <a:spcAft>
          <a:spcPct val="0"/>
        </a:spcAft>
        <a:buFont typeface="Wingdings" pitchFamily="2" charset="2"/>
        <a:buChar char="•"/>
        <a:defRPr sz="2400">
          <a:solidFill>
            <a:srgbClr val="0068B4"/>
          </a:solidFill>
          <a:latin typeface="+mn-lt"/>
          <a:ea typeface="+mn-ea"/>
          <a:cs typeface="+mn-cs"/>
        </a:defRPr>
      </a:lvl1pPr>
      <a:lvl2pPr marL="630238" indent="-271463" algn="l" rtl="0" eaLnBrk="1" fontAlgn="base" hangingPunct="1">
        <a:spcBef>
          <a:spcPct val="20000"/>
        </a:spcBef>
        <a:spcAft>
          <a:spcPct val="0"/>
        </a:spcAft>
        <a:buFont typeface="Wingdings" pitchFamily="2" charset="2"/>
        <a:buChar char="§"/>
        <a:defRPr sz="2000">
          <a:solidFill>
            <a:schemeClr val="tx1"/>
          </a:solidFill>
          <a:latin typeface="+mn-lt"/>
          <a:cs typeface="+mn-cs"/>
        </a:defRPr>
      </a:lvl2pPr>
      <a:lvl3pPr marL="1233488" indent="-228600" algn="l" rtl="0" eaLnBrk="1" fontAlgn="base" hangingPunct="1">
        <a:spcBef>
          <a:spcPct val="20000"/>
        </a:spcBef>
        <a:spcAft>
          <a:spcPct val="0"/>
        </a:spcAft>
        <a:buChar char="•"/>
        <a:defRPr sz="1400">
          <a:solidFill>
            <a:schemeClr val="tx1"/>
          </a:solidFill>
          <a:latin typeface="+mn-lt"/>
          <a:cs typeface="+mn-cs"/>
        </a:defRPr>
      </a:lvl3pPr>
      <a:lvl4pPr marL="1641475"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proj-iv-maintenance-service.uc.r.appspot.co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en-US" dirty="0"/>
              <a:t>MAINTENANCE AND SERVICE</a:t>
            </a:r>
          </a:p>
        </p:txBody>
      </p:sp>
      <p:sp>
        <p:nvSpPr>
          <p:cNvPr id="5" name="Untertitel 4"/>
          <p:cNvSpPr>
            <a:spLocks noGrp="1"/>
          </p:cNvSpPr>
          <p:nvPr>
            <p:ph type="subTitle" idx="1"/>
          </p:nvPr>
        </p:nvSpPr>
        <p:spPr/>
        <p:txBody>
          <a:bodyPr/>
          <a:lstStyle/>
          <a:p>
            <a:r>
              <a:rPr lang="en-US"/>
              <a:t>VLBAII – System Architectures</a:t>
            </a:r>
          </a:p>
        </p:txBody>
      </p:sp>
    </p:spTree>
    <p:extLst>
      <p:ext uri="{BB962C8B-B14F-4D97-AF65-F5344CB8AC3E}">
        <p14:creationId xmlns:p14="http://schemas.microsoft.com/office/powerpoint/2010/main" val="1683575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D0CD7-F2A1-FE20-53B2-AEADC08B3E40}"/>
              </a:ext>
            </a:extLst>
          </p:cNvPr>
          <p:cNvSpPr>
            <a:spLocks noGrp="1"/>
          </p:cNvSpPr>
          <p:nvPr>
            <p:ph type="title"/>
          </p:nvPr>
        </p:nvSpPr>
        <p:spPr/>
        <p:txBody>
          <a:bodyPr/>
          <a:lstStyle/>
          <a:p>
            <a:r>
              <a:rPr lang="en-IN"/>
              <a:t>Task 1-Visualization using Looker studio</a:t>
            </a:r>
          </a:p>
        </p:txBody>
      </p:sp>
      <p:sp>
        <p:nvSpPr>
          <p:cNvPr id="3" name="Content Placeholder 2">
            <a:extLst>
              <a:ext uri="{FF2B5EF4-FFF2-40B4-BE49-F238E27FC236}">
                <a16:creationId xmlns:a16="http://schemas.microsoft.com/office/drawing/2014/main" id="{E24C8326-6AC6-28E4-0526-E503F9BD0C98}"/>
              </a:ext>
            </a:extLst>
          </p:cNvPr>
          <p:cNvSpPr>
            <a:spLocks noGrp="1"/>
          </p:cNvSpPr>
          <p:nvPr>
            <p:ph idx="1"/>
          </p:nvPr>
        </p:nvSpPr>
        <p:spPr/>
        <p:txBody>
          <a:bodyPr/>
          <a:lstStyle/>
          <a:p>
            <a:pPr marL="90000" indent="0">
              <a:buNone/>
            </a:pPr>
            <a:r>
              <a:rPr lang="en-US" i="0" u="sng" dirty="0">
                <a:solidFill>
                  <a:srgbClr val="000000"/>
                </a:solidFill>
                <a:effectLst/>
              </a:rPr>
              <a:t>Individual Learning graphs – single employee, single task: </a:t>
            </a:r>
          </a:p>
          <a:p>
            <a:r>
              <a:rPr lang="de-DE" sz="1800" b="1" i="0" dirty="0">
                <a:solidFill>
                  <a:srgbClr val="000000"/>
                </a:solidFill>
                <a:effectLst/>
              </a:rPr>
              <a:t>Learning </a:t>
            </a:r>
            <a:r>
              <a:rPr lang="de-DE" sz="1800" b="1" i="0" dirty="0" err="1">
                <a:solidFill>
                  <a:srgbClr val="000000"/>
                </a:solidFill>
                <a:effectLst/>
              </a:rPr>
              <a:t>Curve</a:t>
            </a:r>
            <a:r>
              <a:rPr lang="de-DE" sz="1800" b="1" i="0" dirty="0">
                <a:solidFill>
                  <a:srgbClr val="000000"/>
                </a:solidFill>
                <a:effectLst/>
              </a:rPr>
              <a:t> </a:t>
            </a:r>
            <a:r>
              <a:rPr lang="de-DE" sz="1800" b="1" i="0" dirty="0" err="1">
                <a:solidFill>
                  <a:srgbClr val="000000"/>
                </a:solidFill>
                <a:effectLst/>
              </a:rPr>
              <a:t>of</a:t>
            </a:r>
            <a:r>
              <a:rPr lang="de-DE" sz="1800" b="1" i="0" dirty="0">
                <a:solidFill>
                  <a:srgbClr val="000000"/>
                </a:solidFill>
                <a:effectLst/>
              </a:rPr>
              <a:t> </a:t>
            </a:r>
            <a:r>
              <a:rPr lang="de-DE" sz="1800" b="1" i="0" dirty="0" err="1">
                <a:solidFill>
                  <a:srgbClr val="000000"/>
                </a:solidFill>
                <a:effectLst/>
              </a:rPr>
              <a:t>Employee</a:t>
            </a:r>
            <a:r>
              <a:rPr lang="de-DE" sz="1800" b="1" i="0" dirty="0">
                <a:solidFill>
                  <a:srgbClr val="000000"/>
                </a:solidFill>
                <a:effectLst/>
              </a:rPr>
              <a:t>: </a:t>
            </a:r>
            <a:r>
              <a:rPr lang="de-DE" sz="1800" b="0" i="0" dirty="0">
                <a:solidFill>
                  <a:srgbClr val="000000"/>
                </a:solidFill>
                <a:effectLst/>
              </a:rPr>
              <a:t>SE100329</a:t>
            </a:r>
            <a:r>
              <a:rPr lang="de-DE" sz="1800" b="1" i="0" dirty="0">
                <a:solidFill>
                  <a:srgbClr val="000000"/>
                </a:solidFill>
                <a:effectLst/>
              </a:rPr>
              <a:t>  </a:t>
            </a:r>
            <a:r>
              <a:rPr lang="de-DE" sz="1800" b="1" i="0" dirty="0" err="1">
                <a:solidFill>
                  <a:srgbClr val="000000"/>
                </a:solidFill>
                <a:effectLst/>
              </a:rPr>
              <a:t>for</a:t>
            </a:r>
            <a:r>
              <a:rPr lang="de-DE" sz="1800" b="1" i="0" dirty="0">
                <a:solidFill>
                  <a:srgbClr val="000000"/>
                </a:solidFill>
                <a:effectLst/>
              </a:rPr>
              <a:t> Task: </a:t>
            </a:r>
            <a:r>
              <a:rPr lang="de-DE" sz="1800" b="0" i="0" dirty="0">
                <a:solidFill>
                  <a:srgbClr val="000000"/>
                </a:solidFill>
                <a:effectLst/>
              </a:rPr>
              <a:t>Bike </a:t>
            </a:r>
            <a:r>
              <a:rPr lang="de-DE" sz="1800" b="0" i="0" dirty="0" err="1">
                <a:solidFill>
                  <a:srgbClr val="000000"/>
                </a:solidFill>
                <a:effectLst/>
              </a:rPr>
              <a:t>repair</a:t>
            </a:r>
            <a:r>
              <a:rPr lang="de-DE" sz="1800" b="1" i="0" dirty="0">
                <a:solidFill>
                  <a:srgbClr val="000000"/>
                </a:solidFill>
                <a:effectLst/>
              </a:rPr>
              <a:t> on June 18, 2001</a:t>
            </a:r>
            <a:endParaRPr lang="en-US" sz="1800" b="1" u="sng" dirty="0">
              <a:solidFill>
                <a:srgbClr val="000000"/>
              </a:solidFill>
            </a:endParaRPr>
          </a:p>
          <a:p>
            <a:pPr marL="90000" indent="0">
              <a:buNone/>
            </a:pPr>
            <a:endParaRPr lang="en-IN" u="sng" dirty="0"/>
          </a:p>
          <a:p>
            <a:pPr marL="90000" indent="0">
              <a:buNone/>
            </a:pPr>
            <a:endParaRPr lang="en-IN" u="sng" dirty="0"/>
          </a:p>
          <a:p>
            <a:pPr marL="90000" indent="0">
              <a:buNone/>
            </a:pPr>
            <a:endParaRPr lang="en-IN" u="sng" dirty="0"/>
          </a:p>
        </p:txBody>
      </p:sp>
      <p:pic>
        <p:nvPicPr>
          <p:cNvPr id="5" name="Picture 4">
            <a:extLst>
              <a:ext uri="{FF2B5EF4-FFF2-40B4-BE49-F238E27FC236}">
                <a16:creationId xmlns:a16="http://schemas.microsoft.com/office/drawing/2014/main" id="{90137DD8-7D20-EB4F-1EBC-B483CFF5A8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398" y="2680888"/>
            <a:ext cx="7843685" cy="3710080"/>
          </a:xfrm>
          <a:prstGeom prst="rect">
            <a:avLst/>
          </a:prstGeom>
        </p:spPr>
      </p:pic>
    </p:spTree>
    <p:extLst>
      <p:ext uri="{BB962C8B-B14F-4D97-AF65-F5344CB8AC3E}">
        <p14:creationId xmlns:p14="http://schemas.microsoft.com/office/powerpoint/2010/main" val="1800317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4719E-22F9-C3DA-740C-23CE23A0FA2A}"/>
              </a:ext>
            </a:extLst>
          </p:cNvPr>
          <p:cNvSpPr>
            <a:spLocks noGrp="1"/>
          </p:cNvSpPr>
          <p:nvPr>
            <p:ph type="title"/>
          </p:nvPr>
        </p:nvSpPr>
        <p:spPr/>
        <p:txBody>
          <a:bodyPr/>
          <a:lstStyle/>
          <a:p>
            <a:r>
              <a:rPr lang="en-IN" dirty="0"/>
              <a:t>Task 1-Visualization using Looker studio</a:t>
            </a:r>
          </a:p>
        </p:txBody>
      </p:sp>
      <p:sp>
        <p:nvSpPr>
          <p:cNvPr id="4" name="Content Placeholder 3">
            <a:extLst>
              <a:ext uri="{FF2B5EF4-FFF2-40B4-BE49-F238E27FC236}">
                <a16:creationId xmlns:a16="http://schemas.microsoft.com/office/drawing/2014/main" id="{E1474BA9-16F0-EF11-31B2-7B0FC72BAC48}"/>
              </a:ext>
            </a:extLst>
          </p:cNvPr>
          <p:cNvSpPr>
            <a:spLocks noGrp="1"/>
          </p:cNvSpPr>
          <p:nvPr>
            <p:ph idx="1"/>
          </p:nvPr>
        </p:nvSpPr>
        <p:spPr/>
        <p:txBody>
          <a:bodyPr lIns="91440" tIns="45720" rIns="91440" bIns="45720" anchor="t"/>
          <a:lstStyle/>
          <a:p>
            <a:pPr marL="89535" indent="0">
              <a:buNone/>
            </a:pPr>
            <a:r>
              <a:rPr lang="en-US" sz="2000" i="0" u="sng" dirty="0">
                <a:solidFill>
                  <a:srgbClr val="000000"/>
                </a:solidFill>
                <a:effectLst/>
                <a:latin typeface="Lucida Sans Unicode"/>
                <a:cs typeface="Lucida Sans Unicode"/>
              </a:rPr>
              <a:t>Individual employee learning over time for Employee SE100329 :</a:t>
            </a:r>
            <a:endParaRPr lang="en-US" sz="2000" dirty="0">
              <a:latin typeface="Lucida Sans Unicode"/>
              <a:cs typeface="Lucida Sans Unicode"/>
            </a:endParaRPr>
          </a:p>
          <a:p>
            <a:pPr marL="89535" indent="0">
              <a:buNone/>
            </a:pPr>
            <a:endParaRPr lang="en-US" sz="2000" b="1" u="sng" dirty="0">
              <a:solidFill>
                <a:srgbClr val="000000"/>
              </a:solidFill>
              <a:latin typeface="Times New Roman" panose="02020603050405020304" pitchFamily="18" charset="0"/>
            </a:endParaRPr>
          </a:p>
          <a:p>
            <a:pPr marL="89535" indent="0">
              <a:buNone/>
            </a:pPr>
            <a:endParaRPr lang="en-US" sz="1800" b="1" u="sng" dirty="0">
              <a:solidFill>
                <a:srgbClr val="000000"/>
              </a:solidFill>
              <a:latin typeface="Times New Roman" panose="02020603050405020304" pitchFamily="18" charset="0"/>
            </a:endParaRPr>
          </a:p>
          <a:p>
            <a:pPr marL="89535" indent="0">
              <a:buNone/>
            </a:pPr>
            <a:endParaRPr lang="en-US" sz="1800" b="1" u="sng" dirty="0">
              <a:solidFill>
                <a:srgbClr val="000000"/>
              </a:solidFill>
              <a:latin typeface="Times New Roman" panose="02020603050405020304" pitchFamily="18" charset="0"/>
            </a:endParaRPr>
          </a:p>
          <a:p>
            <a:pPr marL="89535" indent="0">
              <a:buNone/>
            </a:pPr>
            <a:endParaRPr lang="en-US" sz="1800" b="1" u="sng" dirty="0">
              <a:solidFill>
                <a:srgbClr val="000000"/>
              </a:solidFill>
              <a:latin typeface="Times New Roman" panose="02020603050405020304" pitchFamily="18" charset="0"/>
            </a:endParaRPr>
          </a:p>
          <a:p>
            <a:pPr marL="89535" indent="0">
              <a:buNone/>
            </a:pPr>
            <a:endParaRPr lang="en-US" sz="1800" b="1" u="sng" dirty="0">
              <a:solidFill>
                <a:srgbClr val="000000"/>
              </a:solidFill>
              <a:latin typeface="Times New Roman" panose="02020603050405020304" pitchFamily="18" charset="0"/>
            </a:endParaRPr>
          </a:p>
          <a:p>
            <a:pPr marL="89535" indent="0">
              <a:buNone/>
            </a:pPr>
            <a:endParaRPr lang="en-US" sz="1800" b="1" u="sng" dirty="0">
              <a:solidFill>
                <a:srgbClr val="000000"/>
              </a:solidFill>
              <a:latin typeface="Times New Roman" panose="02020603050405020304" pitchFamily="18" charset="0"/>
            </a:endParaRPr>
          </a:p>
          <a:p>
            <a:pPr marL="89535" indent="0">
              <a:buNone/>
            </a:pPr>
            <a:endParaRPr lang="en-IN" sz="1800" u="sng" dirty="0"/>
          </a:p>
        </p:txBody>
      </p:sp>
      <p:pic>
        <p:nvPicPr>
          <p:cNvPr id="10" name="Picture 9">
            <a:extLst>
              <a:ext uri="{FF2B5EF4-FFF2-40B4-BE49-F238E27FC236}">
                <a16:creationId xmlns:a16="http://schemas.microsoft.com/office/drawing/2014/main" id="{D91809CA-42F9-BFAC-D92D-358837DA5E63}"/>
              </a:ext>
            </a:extLst>
          </p:cNvPr>
          <p:cNvPicPr>
            <a:picLocks noChangeAspect="1"/>
          </p:cNvPicPr>
          <p:nvPr/>
        </p:nvPicPr>
        <p:blipFill>
          <a:blip r:embed="rId2"/>
          <a:stretch>
            <a:fillRect/>
          </a:stretch>
        </p:blipFill>
        <p:spPr>
          <a:xfrm>
            <a:off x="256032" y="2048256"/>
            <a:ext cx="8354569" cy="4558544"/>
          </a:xfrm>
          <a:prstGeom prst="rect">
            <a:avLst/>
          </a:prstGeom>
        </p:spPr>
      </p:pic>
    </p:spTree>
    <p:extLst>
      <p:ext uri="{BB962C8B-B14F-4D97-AF65-F5344CB8AC3E}">
        <p14:creationId xmlns:p14="http://schemas.microsoft.com/office/powerpoint/2010/main" val="3443173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FBDF6-A81C-807E-3E41-7909DE1C6519}"/>
              </a:ext>
            </a:extLst>
          </p:cNvPr>
          <p:cNvSpPr>
            <a:spLocks noGrp="1"/>
          </p:cNvSpPr>
          <p:nvPr>
            <p:ph type="title"/>
          </p:nvPr>
        </p:nvSpPr>
        <p:spPr/>
        <p:txBody>
          <a:bodyPr/>
          <a:lstStyle/>
          <a:p>
            <a:r>
              <a:rPr lang="en-IN"/>
              <a:t>Task 1-Visualization using Looker studio</a:t>
            </a:r>
          </a:p>
        </p:txBody>
      </p:sp>
      <p:sp>
        <p:nvSpPr>
          <p:cNvPr id="6" name="Content Placeholder 5">
            <a:extLst>
              <a:ext uri="{FF2B5EF4-FFF2-40B4-BE49-F238E27FC236}">
                <a16:creationId xmlns:a16="http://schemas.microsoft.com/office/drawing/2014/main" id="{968D08EA-D3D8-C89A-0164-20F781986CDF}"/>
              </a:ext>
            </a:extLst>
          </p:cNvPr>
          <p:cNvSpPr>
            <a:spLocks noGrp="1"/>
          </p:cNvSpPr>
          <p:nvPr>
            <p:ph idx="1"/>
          </p:nvPr>
        </p:nvSpPr>
        <p:spPr/>
        <p:txBody>
          <a:bodyPr/>
          <a:lstStyle/>
          <a:p>
            <a:pPr marL="90000" indent="0">
              <a:buNone/>
            </a:pPr>
            <a:r>
              <a:rPr lang="en-US" i="0" u="sng">
                <a:solidFill>
                  <a:srgbClr val="000000"/>
                </a:solidFill>
                <a:effectLst/>
              </a:rPr>
              <a:t>Learning Curve of all employees over time:</a:t>
            </a:r>
          </a:p>
          <a:p>
            <a:pPr marL="90000" indent="0">
              <a:buNone/>
            </a:pPr>
            <a:endParaRPr lang="en-IN" u="sng"/>
          </a:p>
        </p:txBody>
      </p:sp>
      <p:pic>
        <p:nvPicPr>
          <p:cNvPr id="8" name="Picture 7">
            <a:extLst>
              <a:ext uri="{FF2B5EF4-FFF2-40B4-BE49-F238E27FC236}">
                <a16:creationId xmlns:a16="http://schemas.microsoft.com/office/drawing/2014/main" id="{7DDE6FD3-9B9C-A547-7059-833B2587AE4E}"/>
              </a:ext>
            </a:extLst>
          </p:cNvPr>
          <p:cNvPicPr>
            <a:picLocks noChangeAspect="1"/>
          </p:cNvPicPr>
          <p:nvPr/>
        </p:nvPicPr>
        <p:blipFill>
          <a:blip r:embed="rId2"/>
          <a:stretch>
            <a:fillRect/>
          </a:stretch>
        </p:blipFill>
        <p:spPr>
          <a:xfrm>
            <a:off x="1187624" y="2132856"/>
            <a:ext cx="6768752" cy="4046346"/>
          </a:xfrm>
          <a:prstGeom prst="rect">
            <a:avLst/>
          </a:prstGeom>
        </p:spPr>
      </p:pic>
    </p:spTree>
    <p:extLst>
      <p:ext uri="{BB962C8B-B14F-4D97-AF65-F5344CB8AC3E}">
        <p14:creationId xmlns:p14="http://schemas.microsoft.com/office/powerpoint/2010/main" val="2294876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37C7B-AA16-A8AB-6745-4C3B092F2F6A}"/>
              </a:ext>
            </a:extLst>
          </p:cNvPr>
          <p:cNvSpPr>
            <a:spLocks noGrp="1"/>
          </p:cNvSpPr>
          <p:nvPr>
            <p:ph type="title"/>
          </p:nvPr>
        </p:nvSpPr>
        <p:spPr>
          <a:xfrm>
            <a:off x="157347" y="1948546"/>
            <a:ext cx="8828871" cy="3028568"/>
          </a:xfrm>
        </p:spPr>
        <p:txBody>
          <a:bodyPr lIns="91440" tIns="45720" rIns="91440" bIns="45720" anchor="t"/>
          <a:lstStyle/>
          <a:p>
            <a:pPr algn="ctr"/>
            <a:r>
              <a:rPr lang="en-US" sz="2800" u="sng" dirty="0">
                <a:latin typeface="Calibri"/>
                <a:cs typeface="Calibri"/>
              </a:rPr>
              <a:t>Task-2</a:t>
            </a:r>
            <a:br>
              <a:rPr lang="en-US" sz="2800" dirty="0">
                <a:latin typeface="Calibri"/>
                <a:cs typeface="Calibri"/>
              </a:rPr>
            </a:br>
            <a:endParaRPr lang="en-US" sz="2800" dirty="0"/>
          </a:p>
          <a:p>
            <a:pPr algn="ctr"/>
            <a:r>
              <a:rPr lang="en-IN" sz="2800" b="0" dirty="0">
                <a:latin typeface="Times New Roman"/>
                <a:cs typeface="Times New Roman"/>
              </a:rPr>
              <a:t>Some jobs require more than one employee. Evaluate whether there are teams whose work is more effective than the work of other teams. The distance to the client site might also play a role in this regard. </a:t>
            </a:r>
            <a:br>
              <a:rPr lang="en-IN" sz="2800" b="0" dirty="0">
                <a:latin typeface="Times New Roman"/>
                <a:cs typeface="Times New Roman"/>
              </a:rPr>
            </a:br>
            <a:endParaRPr lang="en-US" sz="2800" b="0" dirty="0">
              <a:latin typeface="Times New Roman"/>
              <a:cs typeface="Times New Roman"/>
            </a:endParaRPr>
          </a:p>
        </p:txBody>
      </p:sp>
    </p:spTree>
    <p:extLst>
      <p:ext uri="{BB962C8B-B14F-4D97-AF65-F5344CB8AC3E}">
        <p14:creationId xmlns:p14="http://schemas.microsoft.com/office/powerpoint/2010/main" val="3186864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BFCB-9CD9-B901-4538-809CD2847785}"/>
              </a:ext>
            </a:extLst>
          </p:cNvPr>
          <p:cNvSpPr>
            <a:spLocks noGrp="1"/>
          </p:cNvSpPr>
          <p:nvPr>
            <p:ph type="title"/>
          </p:nvPr>
        </p:nvSpPr>
        <p:spPr/>
        <p:txBody>
          <a:bodyPr/>
          <a:lstStyle/>
          <a:p>
            <a:r>
              <a:rPr lang="en-IN"/>
              <a:t>Task 2 – Employee team evaluation</a:t>
            </a:r>
          </a:p>
        </p:txBody>
      </p:sp>
      <p:sp>
        <p:nvSpPr>
          <p:cNvPr id="7" name="Content Placeholder 6">
            <a:extLst>
              <a:ext uri="{FF2B5EF4-FFF2-40B4-BE49-F238E27FC236}">
                <a16:creationId xmlns:a16="http://schemas.microsoft.com/office/drawing/2014/main" id="{BA716061-8122-74C5-D6F6-D6A27FF6B93A}"/>
              </a:ext>
            </a:extLst>
          </p:cNvPr>
          <p:cNvSpPr>
            <a:spLocks noGrp="1"/>
          </p:cNvSpPr>
          <p:nvPr>
            <p:ph idx="1"/>
          </p:nvPr>
        </p:nvSpPr>
        <p:spPr/>
        <p:txBody>
          <a:bodyPr lIns="91440" tIns="45720" rIns="91440" bIns="45720" anchor="t"/>
          <a:lstStyle/>
          <a:p>
            <a:pPr marL="89535" indent="0">
              <a:buNone/>
            </a:pPr>
            <a:r>
              <a:rPr lang="en-IN" b="1" dirty="0">
                <a:latin typeface="Lucida Sans Unicode"/>
                <a:cs typeface="Lucida Sans Unicode"/>
              </a:rPr>
              <a:t>Task scrutiny</a:t>
            </a:r>
          </a:p>
          <a:p>
            <a:pPr marL="359410" indent="-269875"/>
            <a:r>
              <a:rPr lang="en-IN" dirty="0">
                <a:latin typeface="Lucida Sans Unicode"/>
                <a:cs typeface="Lucida Sans Unicode"/>
              </a:rPr>
              <a:t>Task types requiring employee teams:</a:t>
            </a:r>
            <a:endParaRPr lang="en-US" dirty="0">
              <a:latin typeface="Lucida Sans Unicode"/>
              <a:cs typeface="Lucida Sans Unicode"/>
            </a:endParaRPr>
          </a:p>
          <a:p>
            <a:pPr marL="629920" lvl="1" indent="-271145" algn="just">
              <a:buFont typeface="Wingdings" panose="05000000000000000000" pitchFamily="2" charset="2"/>
              <a:buChar char="§"/>
            </a:pPr>
            <a:r>
              <a:rPr lang="en-US" b="0" i="0" dirty="0">
                <a:solidFill>
                  <a:srgbClr val="000000"/>
                </a:solidFill>
                <a:effectLst/>
                <a:latin typeface="WordVisi_MSFontService"/>
                <a:cs typeface="Lucida Sans Unicode"/>
              </a:rPr>
              <a:t>Charging Station Installation </a:t>
            </a:r>
          </a:p>
          <a:p>
            <a:pPr marL="629920" lvl="1" indent="-271145" algn="just">
              <a:buFont typeface="Wingdings" panose="05000000000000000000" pitchFamily="2" charset="2"/>
              <a:buChar char="§"/>
            </a:pPr>
            <a:r>
              <a:rPr lang="en-US" b="0" i="0" dirty="0">
                <a:solidFill>
                  <a:srgbClr val="000000"/>
                </a:solidFill>
                <a:effectLst/>
                <a:latin typeface="WordVisi_MSFontService"/>
                <a:cs typeface="Lucida Sans Unicode"/>
              </a:rPr>
              <a:t>Charging Station Check </a:t>
            </a:r>
          </a:p>
          <a:p>
            <a:pPr marL="629920" lvl="1" indent="-271145" algn="just">
              <a:buFont typeface="Wingdings" panose="05000000000000000000" pitchFamily="2" charset="2"/>
              <a:buChar char="§"/>
            </a:pPr>
            <a:r>
              <a:rPr lang="en-US" b="0" i="0" dirty="0">
                <a:solidFill>
                  <a:srgbClr val="000000"/>
                </a:solidFill>
                <a:effectLst/>
                <a:latin typeface="WordVisi_MSFontService"/>
                <a:cs typeface="Lucida Sans Unicode"/>
              </a:rPr>
              <a:t>Vehicle Maintenance</a:t>
            </a:r>
          </a:p>
          <a:p>
            <a:pPr marL="431165" indent="-342900" algn="just"/>
            <a:r>
              <a:rPr lang="en-US" u="sng" dirty="0">
                <a:solidFill>
                  <a:srgbClr val="000000"/>
                </a:solidFill>
                <a:latin typeface="Lucida Sans Unicode"/>
                <a:cs typeface="Lucida Sans Unicode"/>
              </a:rPr>
              <a:t>Observations</a:t>
            </a:r>
            <a:r>
              <a:rPr lang="en-US" b="0" i="0" u="sng" dirty="0">
                <a:solidFill>
                  <a:srgbClr val="000000"/>
                </a:solidFill>
                <a:effectLst/>
                <a:latin typeface="Lucida Sans Unicode"/>
                <a:cs typeface="Lucida Sans Unicode"/>
              </a:rPr>
              <a:t>:</a:t>
            </a:r>
            <a:r>
              <a:rPr lang="en-US" dirty="0">
                <a:solidFill>
                  <a:srgbClr val="000000"/>
                </a:solidFill>
                <a:latin typeface="Lucida Sans Unicode"/>
                <a:cs typeface="Lucida Sans Unicode"/>
              </a:rPr>
              <a:t> </a:t>
            </a:r>
          </a:p>
          <a:p>
            <a:pPr marL="629920" lvl="1" indent="-271145" algn="just">
              <a:buFont typeface="Wingdings" pitchFamily="49" charset="0"/>
              <a:buChar char="§"/>
            </a:pPr>
            <a:r>
              <a:rPr lang="en-US" dirty="0">
                <a:solidFill>
                  <a:srgbClr val="000000"/>
                </a:solidFill>
                <a:latin typeface="WordVisi_MSFontService"/>
                <a:cs typeface="Lucida Sans Unicode"/>
              </a:rPr>
              <a:t>A</a:t>
            </a:r>
            <a:r>
              <a:rPr lang="en-US" b="0" i="0" dirty="0">
                <a:solidFill>
                  <a:srgbClr val="000000"/>
                </a:solidFill>
                <a:effectLst/>
                <a:latin typeface="WordVisi_MSFontService"/>
                <a:cs typeface="Lucida Sans Unicode"/>
              </a:rPr>
              <a:t> team consists of at most 2 members</a:t>
            </a:r>
            <a:r>
              <a:rPr lang="en-US" dirty="0">
                <a:solidFill>
                  <a:srgbClr val="000000"/>
                </a:solidFill>
                <a:latin typeface="WordVisi_MSFontService"/>
                <a:cs typeface="Lucida Sans Unicode"/>
              </a:rPr>
              <a:t>.</a:t>
            </a:r>
            <a:endParaRPr lang="en-US" dirty="0">
              <a:latin typeface="WordVisi_MSFontService"/>
            </a:endParaRPr>
          </a:p>
          <a:p>
            <a:pPr marL="629920" lvl="1" indent="-271145" algn="just">
              <a:buFont typeface="Wingdings" pitchFamily="49" charset="0"/>
              <a:buChar char="§"/>
            </a:pPr>
            <a:r>
              <a:rPr lang="en-US" dirty="0">
                <a:latin typeface="WordVisi_MSFontService"/>
                <a:cs typeface="Lucida Sans Unicode"/>
              </a:rPr>
              <a:t>Our 25 employees belong to a single service point - </a:t>
            </a:r>
            <a:r>
              <a:rPr lang="en-US" dirty="0" err="1">
                <a:latin typeface="WordVisi_MSFontService"/>
                <a:cs typeface="Lucida Sans Unicode"/>
              </a:rPr>
              <a:t>Königsee</a:t>
            </a:r>
            <a:endParaRPr lang="en-US" dirty="0">
              <a:latin typeface="WordVisi_MSFontService"/>
              <a:cs typeface="Lucida Sans Unicode"/>
            </a:endParaRPr>
          </a:p>
          <a:p>
            <a:pPr marL="629920" lvl="1" indent="-271145" algn="just">
              <a:buFont typeface="Wingdings" pitchFamily="49" charset="0"/>
              <a:buChar char="§"/>
            </a:pPr>
            <a:r>
              <a:rPr lang="en-US" dirty="0">
                <a:solidFill>
                  <a:srgbClr val="000000"/>
                </a:solidFill>
                <a:latin typeface="WordVisi_MSFontService"/>
                <a:cs typeface="Lucida Sans Unicode"/>
              </a:rPr>
              <a:t>A contract spans over multiple years and can contain multiple tasks.</a:t>
            </a:r>
          </a:p>
          <a:p>
            <a:pPr marL="629920" lvl="1" indent="-271145" algn="just">
              <a:buFont typeface="Wingdings" pitchFamily="49" charset="0"/>
              <a:buChar char="§"/>
            </a:pPr>
            <a:endParaRPr lang="en-US" dirty="0">
              <a:solidFill>
                <a:srgbClr val="000000"/>
              </a:solidFill>
              <a:latin typeface="Lucida Sans Unicode"/>
              <a:cs typeface="Lucida Sans Unicode"/>
            </a:endParaRPr>
          </a:p>
          <a:p>
            <a:pPr marL="88265" indent="0" algn="just">
              <a:buFont typeface="Wingdings" pitchFamily="2" charset="2"/>
              <a:buNone/>
            </a:pPr>
            <a:endParaRPr lang="en-US" dirty="0">
              <a:solidFill>
                <a:srgbClr val="000000"/>
              </a:solidFill>
            </a:endParaRPr>
          </a:p>
          <a:p>
            <a:pPr marL="88265" indent="0">
              <a:buNone/>
            </a:pPr>
            <a:endParaRPr lang="en-IN" sz="2400" dirty="0">
              <a:solidFill>
                <a:srgbClr val="000000"/>
              </a:solidFill>
            </a:endParaRPr>
          </a:p>
        </p:txBody>
      </p:sp>
    </p:spTree>
    <p:extLst>
      <p:ext uri="{BB962C8B-B14F-4D97-AF65-F5344CB8AC3E}">
        <p14:creationId xmlns:p14="http://schemas.microsoft.com/office/powerpoint/2010/main" val="3898644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71293-BE8F-5871-B989-3F8D9B3E5686}"/>
              </a:ext>
            </a:extLst>
          </p:cNvPr>
          <p:cNvSpPr>
            <a:spLocks noGrp="1"/>
          </p:cNvSpPr>
          <p:nvPr>
            <p:ph type="title"/>
          </p:nvPr>
        </p:nvSpPr>
        <p:spPr/>
        <p:txBody>
          <a:bodyPr lIns="91440" tIns="45720" rIns="91440" bIns="45720" anchor="t"/>
          <a:lstStyle/>
          <a:p>
            <a:r>
              <a:rPr lang="en-US">
                <a:latin typeface="Lucida Sans Unicode"/>
                <a:cs typeface="Lucida Sans Unicode"/>
              </a:rPr>
              <a:t>Distance computation to client sites </a:t>
            </a:r>
            <a:endParaRPr lang="en-US"/>
          </a:p>
        </p:txBody>
      </p:sp>
      <p:sp>
        <p:nvSpPr>
          <p:cNvPr id="3" name="Content Placeholder 2">
            <a:extLst>
              <a:ext uri="{FF2B5EF4-FFF2-40B4-BE49-F238E27FC236}">
                <a16:creationId xmlns:a16="http://schemas.microsoft.com/office/drawing/2014/main" id="{342F8EE2-8E1F-28D0-6E3F-F361B68E1B5B}"/>
              </a:ext>
            </a:extLst>
          </p:cNvPr>
          <p:cNvSpPr>
            <a:spLocks noGrp="1"/>
          </p:cNvSpPr>
          <p:nvPr>
            <p:ph idx="1"/>
          </p:nvPr>
        </p:nvSpPr>
        <p:spPr/>
        <p:txBody>
          <a:bodyPr lIns="91440" tIns="45720" rIns="91440" bIns="45720" anchor="t"/>
          <a:lstStyle/>
          <a:p>
            <a:pPr marL="432435" indent="-342900"/>
            <a:r>
              <a:rPr lang="en-US" sz="2000" dirty="0">
                <a:latin typeface="Lucida Sans Unicode"/>
                <a:cs typeface="Lucida Sans Unicode"/>
              </a:rPr>
              <a:t>All clients belong to 5 cities</a:t>
            </a:r>
          </a:p>
          <a:p>
            <a:pPr marL="432435" indent="-342900"/>
            <a:endParaRPr lang="en-US" dirty="0">
              <a:latin typeface="Lucida Sans Unicode"/>
              <a:cs typeface="Lucida Sans Unicode"/>
            </a:endParaRPr>
          </a:p>
          <a:p>
            <a:pPr marL="432435" indent="-342900"/>
            <a:endParaRPr lang="en-US" dirty="0"/>
          </a:p>
          <a:p>
            <a:pPr marL="89535" indent="0">
              <a:buNone/>
            </a:pPr>
            <a:endParaRPr lang="en-US" dirty="0"/>
          </a:p>
          <a:p>
            <a:pPr marL="89535" indent="0">
              <a:buNone/>
            </a:pPr>
            <a:endParaRPr lang="en-US" dirty="0"/>
          </a:p>
          <a:p>
            <a:pPr marL="432435" indent="-342900"/>
            <a:r>
              <a:rPr lang="en-US" sz="2000" dirty="0">
                <a:latin typeface="Lucida Sans Unicode"/>
                <a:cs typeface="Lucida Sans Unicode"/>
              </a:rPr>
              <a:t>Distance and time to the client sites computed using the Google distance matrix API.</a:t>
            </a:r>
          </a:p>
          <a:p>
            <a:pPr marL="432435" indent="-342900"/>
            <a:r>
              <a:rPr lang="en-US" sz="2000" dirty="0">
                <a:latin typeface="Lucida Sans Unicode"/>
                <a:cs typeface="Lucida Sans Unicode"/>
              </a:rPr>
              <a:t>Added this information to Client relationships and created new dataset ‘</a:t>
            </a:r>
            <a:r>
              <a:rPr lang="en-US" sz="2000" dirty="0" err="1">
                <a:latin typeface="Lucida Sans Unicode"/>
                <a:cs typeface="Lucida Sans Unicode"/>
              </a:rPr>
              <a:t>DistancesAndTimeServiceToClient</a:t>
            </a:r>
            <a:r>
              <a:rPr lang="en-US" sz="2000" dirty="0">
                <a:latin typeface="Lucida Sans Unicode"/>
                <a:cs typeface="Lucida Sans Unicode"/>
              </a:rPr>
              <a:t>’.</a:t>
            </a:r>
          </a:p>
          <a:p>
            <a:pPr marL="432435" indent="-342900"/>
            <a:endParaRPr lang="en-US" dirty="0">
              <a:latin typeface="Lucida Sans Unicode"/>
              <a:cs typeface="Lucida Sans Unicode"/>
            </a:endParaRPr>
          </a:p>
          <a:p>
            <a:pPr marL="432435" indent="-342900"/>
            <a:endParaRPr lang="en-US" dirty="0"/>
          </a:p>
          <a:p>
            <a:pPr marL="89535" indent="0">
              <a:buNone/>
            </a:pPr>
            <a:endParaRPr lang="en-US" dirty="0"/>
          </a:p>
        </p:txBody>
      </p:sp>
      <p:pic>
        <p:nvPicPr>
          <p:cNvPr id="5" name="Picture 4">
            <a:extLst>
              <a:ext uri="{FF2B5EF4-FFF2-40B4-BE49-F238E27FC236}">
                <a16:creationId xmlns:a16="http://schemas.microsoft.com/office/drawing/2014/main" id="{2CE6F74C-C8F8-8FA4-31EA-0884F9948542}"/>
              </a:ext>
            </a:extLst>
          </p:cNvPr>
          <p:cNvPicPr>
            <a:picLocks noChangeAspect="1"/>
          </p:cNvPicPr>
          <p:nvPr/>
        </p:nvPicPr>
        <p:blipFill>
          <a:blip r:embed="rId2"/>
          <a:stretch>
            <a:fillRect/>
          </a:stretch>
        </p:blipFill>
        <p:spPr>
          <a:xfrm>
            <a:off x="2344859" y="1923069"/>
            <a:ext cx="3708469" cy="2384979"/>
          </a:xfrm>
          <a:prstGeom prst="rect">
            <a:avLst/>
          </a:prstGeom>
        </p:spPr>
      </p:pic>
    </p:spTree>
    <p:extLst>
      <p:ext uri="{BB962C8B-B14F-4D97-AF65-F5344CB8AC3E}">
        <p14:creationId xmlns:p14="http://schemas.microsoft.com/office/powerpoint/2010/main" val="3605634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EFD77-B6A6-DEB7-90F9-E338364B48BC}"/>
              </a:ext>
            </a:extLst>
          </p:cNvPr>
          <p:cNvSpPr>
            <a:spLocks noGrp="1"/>
          </p:cNvSpPr>
          <p:nvPr>
            <p:ph type="title"/>
          </p:nvPr>
        </p:nvSpPr>
        <p:spPr/>
        <p:txBody>
          <a:bodyPr/>
          <a:lstStyle/>
          <a:p>
            <a:r>
              <a:rPr lang="en-IN"/>
              <a:t>Team segregation for analysis</a:t>
            </a:r>
          </a:p>
        </p:txBody>
      </p:sp>
      <p:sp>
        <p:nvSpPr>
          <p:cNvPr id="3" name="Content Placeholder 2">
            <a:extLst>
              <a:ext uri="{FF2B5EF4-FFF2-40B4-BE49-F238E27FC236}">
                <a16:creationId xmlns:a16="http://schemas.microsoft.com/office/drawing/2014/main" id="{72018E8B-451A-BBCB-61FB-FC76E879E152}"/>
              </a:ext>
            </a:extLst>
          </p:cNvPr>
          <p:cNvSpPr>
            <a:spLocks noGrp="1"/>
          </p:cNvSpPr>
          <p:nvPr>
            <p:ph idx="1"/>
          </p:nvPr>
        </p:nvSpPr>
        <p:spPr/>
        <p:txBody>
          <a:bodyPr lIns="91440" tIns="45720" rIns="91440" bIns="45720" anchor="t"/>
          <a:lstStyle/>
          <a:p>
            <a:pPr marL="432435" indent="-342900"/>
            <a:r>
              <a:rPr lang="en-US" dirty="0">
                <a:latin typeface="Lucida Sans Unicode"/>
                <a:cs typeface="Lucida Sans Unicode"/>
              </a:rPr>
              <a:t>For our analysis, we segregated teams based on task type</a:t>
            </a:r>
            <a:endParaRPr lang="en-IN" dirty="0">
              <a:latin typeface="Lucida Sans Unicode"/>
              <a:cs typeface="Lucida Sans Unicode"/>
            </a:endParaRPr>
          </a:p>
          <a:p>
            <a:pPr marL="432435" indent="-342900"/>
            <a:r>
              <a:rPr lang="en-US" dirty="0">
                <a:latin typeface="Lucida Sans Unicode"/>
                <a:cs typeface="Lucida Sans Unicode"/>
              </a:rPr>
              <a:t>Tasks specific teams:</a:t>
            </a:r>
            <a:endParaRPr lang="en-IN" dirty="0">
              <a:latin typeface="Lucida Sans Unicode"/>
              <a:cs typeface="Lucida Sans Unicode"/>
            </a:endParaRPr>
          </a:p>
          <a:p>
            <a:pPr marL="701675" lvl="2" indent="-342900">
              <a:spcBef>
                <a:spcPts val="1800"/>
              </a:spcBef>
              <a:buFont typeface="Wingdings" pitchFamily="2" charset="2"/>
              <a:buChar char="§"/>
            </a:pPr>
            <a:r>
              <a:rPr lang="en-US" sz="2200" dirty="0">
                <a:latin typeface="Lucida Sans Unicode"/>
                <a:ea typeface="+mn-ea"/>
                <a:cs typeface="Lucida Sans Unicode"/>
              </a:rPr>
              <a:t>Team-</a:t>
            </a:r>
            <a:r>
              <a:rPr lang="en-US" sz="2200" dirty="0" err="1">
                <a:latin typeface="Lucida Sans Unicode"/>
                <a:ea typeface="+mn-ea"/>
                <a:cs typeface="Lucida Sans Unicode"/>
              </a:rPr>
              <a:t>ChargingStationInstallation</a:t>
            </a:r>
            <a:endParaRPr lang="en-IN" sz="2200" dirty="0">
              <a:latin typeface="Lucida Sans Unicode"/>
              <a:ea typeface="+mn-ea"/>
              <a:cs typeface="Lucida Sans Unicode"/>
            </a:endParaRPr>
          </a:p>
          <a:p>
            <a:pPr marL="701675" lvl="2" indent="-342900">
              <a:spcBef>
                <a:spcPts val="1800"/>
              </a:spcBef>
              <a:buFont typeface="Wingdings" pitchFamily="2" charset="2"/>
              <a:buChar char="§"/>
            </a:pPr>
            <a:r>
              <a:rPr lang="en-US" sz="2200" dirty="0">
                <a:latin typeface="Lucida Sans Unicode"/>
                <a:ea typeface="+mn-ea"/>
                <a:cs typeface="Lucida Sans Unicode"/>
              </a:rPr>
              <a:t>Team-</a:t>
            </a:r>
            <a:r>
              <a:rPr lang="en-US" sz="2200" dirty="0" err="1">
                <a:latin typeface="Lucida Sans Unicode"/>
                <a:ea typeface="+mn-ea"/>
                <a:cs typeface="Lucida Sans Unicode"/>
              </a:rPr>
              <a:t>ChargingStationCheck</a:t>
            </a:r>
            <a:endParaRPr lang="en-IN" sz="2200" dirty="0">
              <a:latin typeface="Lucida Sans Unicode"/>
              <a:ea typeface="+mn-ea"/>
              <a:cs typeface="Lucida Sans Unicode"/>
            </a:endParaRPr>
          </a:p>
          <a:p>
            <a:pPr marL="701675" lvl="2" indent="-342900">
              <a:spcBef>
                <a:spcPts val="1800"/>
              </a:spcBef>
              <a:buFont typeface="Wingdings" pitchFamily="2" charset="2"/>
              <a:buChar char="§"/>
            </a:pPr>
            <a:r>
              <a:rPr lang="en-US" sz="2200" dirty="0">
                <a:latin typeface="Lucida Sans Unicode"/>
                <a:ea typeface="+mn-ea"/>
                <a:cs typeface="Lucida Sans Unicode"/>
              </a:rPr>
              <a:t>Team-</a:t>
            </a:r>
            <a:r>
              <a:rPr lang="en-US" sz="2200" dirty="0" err="1">
                <a:latin typeface="Lucida Sans Unicode"/>
                <a:ea typeface="+mn-ea"/>
                <a:cs typeface="Lucida Sans Unicode"/>
              </a:rPr>
              <a:t>VehicleMaintenance</a:t>
            </a:r>
            <a:endParaRPr lang="en-IN" sz="2200" dirty="0">
              <a:latin typeface="Lucida Sans Unicode"/>
              <a:ea typeface="+mn-ea"/>
              <a:cs typeface="Lucida Sans Unicode"/>
            </a:endParaRPr>
          </a:p>
          <a:p>
            <a:pPr marL="359410" indent="-269875"/>
            <a:endParaRPr lang="en-IN" dirty="0"/>
          </a:p>
        </p:txBody>
      </p:sp>
    </p:spTree>
    <p:extLst>
      <p:ext uri="{BB962C8B-B14F-4D97-AF65-F5344CB8AC3E}">
        <p14:creationId xmlns:p14="http://schemas.microsoft.com/office/powerpoint/2010/main" val="2662454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BBBBF-BCEE-12AC-F20F-2C84920F4E8A}"/>
              </a:ext>
            </a:extLst>
          </p:cNvPr>
          <p:cNvSpPr>
            <a:spLocks noGrp="1"/>
          </p:cNvSpPr>
          <p:nvPr>
            <p:ph type="title"/>
          </p:nvPr>
        </p:nvSpPr>
        <p:spPr/>
        <p:txBody>
          <a:bodyPr/>
          <a:lstStyle/>
          <a:p>
            <a:r>
              <a:rPr lang="en-US"/>
              <a:t>Preparation of dataset for analysis</a:t>
            </a:r>
          </a:p>
        </p:txBody>
      </p:sp>
      <p:sp>
        <p:nvSpPr>
          <p:cNvPr id="3" name="Content Placeholder 2">
            <a:extLst>
              <a:ext uri="{FF2B5EF4-FFF2-40B4-BE49-F238E27FC236}">
                <a16:creationId xmlns:a16="http://schemas.microsoft.com/office/drawing/2014/main" id="{41046D99-2344-C24C-F898-EDB439AFA51A}"/>
              </a:ext>
            </a:extLst>
          </p:cNvPr>
          <p:cNvSpPr>
            <a:spLocks noGrp="1"/>
          </p:cNvSpPr>
          <p:nvPr>
            <p:ph idx="1"/>
          </p:nvPr>
        </p:nvSpPr>
        <p:spPr/>
        <p:txBody>
          <a:bodyPr lIns="91440" tIns="45720" rIns="91440" bIns="45720" anchor="t"/>
          <a:lstStyle/>
          <a:p>
            <a:pPr marL="432435" indent="-342900" algn="just"/>
            <a:r>
              <a:rPr lang="en-US" sz="1900" dirty="0">
                <a:latin typeface="Lucida Sans Unicode"/>
                <a:cs typeface="Lucida Sans Unicode"/>
              </a:rPr>
              <a:t>Created dataset ‘</a:t>
            </a:r>
            <a:r>
              <a:rPr lang="en-US" sz="1900" dirty="0" err="1">
                <a:latin typeface="Lucida Sans Unicode"/>
                <a:cs typeface="Lucida Sans Unicode"/>
              </a:rPr>
              <a:t>CompletedTaskWithTravellingInfo</a:t>
            </a:r>
            <a:r>
              <a:rPr lang="en-US" sz="1900" dirty="0">
                <a:latin typeface="Lucida Sans Unicode"/>
                <a:cs typeface="Lucida Sans Unicode"/>
              </a:rPr>
              <a:t>’  as a join of ‘</a:t>
            </a:r>
            <a:r>
              <a:rPr lang="en-US" sz="1900" dirty="0" err="1">
                <a:latin typeface="Lucida Sans Unicode"/>
                <a:cs typeface="Lucida Sans Unicode"/>
              </a:rPr>
              <a:t>CompletedTask</a:t>
            </a:r>
            <a:r>
              <a:rPr lang="en-US" sz="1900" dirty="0">
                <a:latin typeface="Lucida Sans Unicode"/>
                <a:cs typeface="Lucida Sans Unicode"/>
              </a:rPr>
              <a:t>’ relation with ‘</a:t>
            </a:r>
            <a:r>
              <a:rPr lang="en-US" sz="1900" dirty="0" err="1">
                <a:latin typeface="Lucida Sans Unicode"/>
                <a:cs typeface="Lucida Sans Unicode"/>
              </a:rPr>
              <a:t>DistanceAndTimeServicePointToClient</a:t>
            </a:r>
            <a:r>
              <a:rPr lang="en-US" sz="1900" dirty="0">
                <a:latin typeface="Lucida Sans Unicode"/>
                <a:cs typeface="Lucida Sans Unicode"/>
              </a:rPr>
              <a:t>’ relation</a:t>
            </a:r>
          </a:p>
          <a:p>
            <a:pPr marL="432435" indent="-342900" algn="just"/>
            <a:r>
              <a:rPr lang="en-US" sz="2000" dirty="0">
                <a:latin typeface="Lucida Sans Unicode"/>
                <a:cs typeface="Lucida Sans Unicode"/>
              </a:rPr>
              <a:t>Joined datasets ‘</a:t>
            </a:r>
            <a:r>
              <a:rPr lang="en-US" sz="2000" dirty="0" err="1">
                <a:latin typeface="Lucida Sans Unicode"/>
                <a:cs typeface="Lucida Sans Unicode"/>
              </a:rPr>
              <a:t>CompletedTaskWithTravellingInfo</a:t>
            </a:r>
            <a:r>
              <a:rPr lang="en-US" sz="2000" dirty="0">
                <a:latin typeface="Lucida Sans Unicode"/>
                <a:cs typeface="Lucida Sans Unicode"/>
              </a:rPr>
              <a:t>’ with </a:t>
            </a:r>
            <a:r>
              <a:rPr lang="en-US" sz="2000" dirty="0" err="1">
                <a:latin typeface="Lucida Sans Unicode"/>
                <a:cs typeface="Lucida Sans Unicode"/>
              </a:rPr>
              <a:t>ServiceEmployee</a:t>
            </a:r>
            <a:r>
              <a:rPr lang="en-US" sz="2000" dirty="0">
                <a:latin typeface="Lucida Sans Unicode"/>
                <a:cs typeface="Lucida Sans Unicode"/>
              </a:rPr>
              <a:t> and </a:t>
            </a:r>
            <a:r>
              <a:rPr lang="en-US" sz="2000" dirty="0" err="1">
                <a:latin typeface="Lucida Sans Unicode"/>
                <a:cs typeface="Lucida Sans Unicode"/>
              </a:rPr>
              <a:t>AssignedEmployee</a:t>
            </a:r>
            <a:r>
              <a:rPr lang="en-US" sz="2000" dirty="0">
                <a:latin typeface="Lucida Sans Unicode"/>
                <a:cs typeface="Lucida Sans Unicode"/>
              </a:rPr>
              <a:t> to add employee info to the data.</a:t>
            </a:r>
          </a:p>
          <a:p>
            <a:pPr marL="432435" indent="-342900"/>
            <a:endParaRPr lang="en-US" sz="2000" dirty="0">
              <a:latin typeface="Lucida Sans Unicode"/>
              <a:cs typeface="Lucida Sans Unicode"/>
            </a:endParaRPr>
          </a:p>
          <a:p>
            <a:pPr marL="432435" indent="-342900"/>
            <a:endParaRPr lang="en-US" sz="2000" dirty="0">
              <a:latin typeface="Lucida Sans Unicode"/>
              <a:cs typeface="Lucida Sans Unicode"/>
            </a:endParaRPr>
          </a:p>
          <a:p>
            <a:pPr marL="432435" indent="-342900"/>
            <a:endParaRPr lang="en-US" sz="2000" dirty="0">
              <a:latin typeface="Lucida Sans Unicode"/>
              <a:cs typeface="Lucida Sans Unicode"/>
            </a:endParaRPr>
          </a:p>
          <a:p>
            <a:pPr marL="432435" indent="-342900"/>
            <a:endParaRPr lang="en-US" sz="2000" dirty="0">
              <a:latin typeface="Lucida Sans Unicode"/>
              <a:cs typeface="Lucida Sans Unicode"/>
            </a:endParaRPr>
          </a:p>
          <a:p>
            <a:pPr marL="89535" indent="0">
              <a:buNone/>
            </a:pPr>
            <a:endParaRPr lang="en-US" dirty="0">
              <a:latin typeface="Lucida Sans Unicode"/>
              <a:cs typeface="Lucida Sans Unicode"/>
            </a:endParaRPr>
          </a:p>
        </p:txBody>
      </p:sp>
      <p:pic>
        <p:nvPicPr>
          <p:cNvPr id="9" name="Picture 8">
            <a:extLst>
              <a:ext uri="{FF2B5EF4-FFF2-40B4-BE49-F238E27FC236}">
                <a16:creationId xmlns:a16="http://schemas.microsoft.com/office/drawing/2014/main" id="{C6474F1A-EBFB-4F1F-99AC-BAFD15D54D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028" y="3660627"/>
            <a:ext cx="7933944" cy="2709269"/>
          </a:xfrm>
          <a:prstGeom prst="rect">
            <a:avLst/>
          </a:prstGeom>
        </p:spPr>
      </p:pic>
    </p:spTree>
    <p:extLst>
      <p:ext uri="{BB962C8B-B14F-4D97-AF65-F5344CB8AC3E}">
        <p14:creationId xmlns:p14="http://schemas.microsoft.com/office/powerpoint/2010/main" val="843616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D3328-0B87-E644-762A-53727E775446}"/>
              </a:ext>
            </a:extLst>
          </p:cNvPr>
          <p:cNvSpPr>
            <a:spLocks noGrp="1"/>
          </p:cNvSpPr>
          <p:nvPr>
            <p:ph type="title"/>
          </p:nvPr>
        </p:nvSpPr>
        <p:spPr/>
        <p:txBody>
          <a:bodyPr/>
          <a:lstStyle/>
          <a:p>
            <a:r>
              <a:rPr lang="en-IN"/>
              <a:t>Preparation of dataset for analysis - continued</a:t>
            </a:r>
          </a:p>
        </p:txBody>
      </p:sp>
      <p:sp>
        <p:nvSpPr>
          <p:cNvPr id="7" name="Content Placeholder 6">
            <a:extLst>
              <a:ext uri="{FF2B5EF4-FFF2-40B4-BE49-F238E27FC236}">
                <a16:creationId xmlns:a16="http://schemas.microsoft.com/office/drawing/2014/main" id="{CBBF1A57-8B80-AD02-F705-3B9A66A07D2F}"/>
              </a:ext>
            </a:extLst>
          </p:cNvPr>
          <p:cNvSpPr>
            <a:spLocks noGrp="1"/>
          </p:cNvSpPr>
          <p:nvPr>
            <p:ph idx="1"/>
          </p:nvPr>
        </p:nvSpPr>
        <p:spPr/>
        <p:txBody>
          <a:bodyPr/>
          <a:lstStyle/>
          <a:p>
            <a:pPr marL="432435" indent="-342900"/>
            <a:r>
              <a:rPr lang="en-US" sz="1900" dirty="0">
                <a:latin typeface="Lucida Sans Unicode"/>
                <a:cs typeface="Lucida Sans Unicode"/>
              </a:rPr>
              <a:t>Created three test datasets,’</a:t>
            </a:r>
            <a:r>
              <a:rPr lang="en-US" sz="1900" dirty="0" err="1">
                <a:latin typeface="Lucida Sans Unicode"/>
                <a:cs typeface="Lucida Sans Unicode"/>
              </a:rPr>
              <a:t>ChargingStationCheckWithTravellingInfo</a:t>
            </a:r>
            <a:r>
              <a:rPr lang="en-US" sz="1900" dirty="0">
                <a:latin typeface="Lucida Sans Unicode"/>
                <a:cs typeface="Lucida Sans Unicode"/>
              </a:rPr>
              <a:t>’, ‘</a:t>
            </a:r>
            <a:r>
              <a:rPr lang="en-US" sz="1900" dirty="0" err="1">
                <a:latin typeface="Lucida Sans Unicode"/>
                <a:cs typeface="Lucida Sans Unicode"/>
              </a:rPr>
              <a:t>ChargingStationInsatallationWithTravellingInfo</a:t>
            </a:r>
            <a:r>
              <a:rPr lang="en-US" sz="1900" dirty="0">
                <a:latin typeface="Lucida Sans Unicode"/>
                <a:cs typeface="Lucida Sans Unicode"/>
              </a:rPr>
              <a:t>’ and ‘</a:t>
            </a:r>
            <a:r>
              <a:rPr lang="en-US" sz="1900" dirty="0" err="1">
                <a:latin typeface="Lucida Sans Unicode"/>
                <a:cs typeface="Lucida Sans Unicode"/>
              </a:rPr>
              <a:t>VehivleMaintenanceWithTravellingInfo</a:t>
            </a:r>
            <a:r>
              <a:rPr lang="en-US" sz="1900" dirty="0">
                <a:latin typeface="Lucida Sans Unicode"/>
                <a:cs typeface="Lucida Sans Unicode"/>
              </a:rPr>
              <a:t>’ for each of the three multi team tasks </a:t>
            </a:r>
          </a:p>
          <a:p>
            <a:pPr marL="432435" indent="-342900"/>
            <a:r>
              <a:rPr lang="en-US" sz="1900" dirty="0">
                <a:latin typeface="Lucida Sans Unicode"/>
                <a:cs typeface="Lucida Sans Unicode"/>
              </a:rPr>
              <a:t>Lastly, joined all teams and assigned unique </a:t>
            </a:r>
            <a:r>
              <a:rPr lang="en-US" sz="1900" dirty="0" err="1">
                <a:latin typeface="Lucida Sans Unicode"/>
                <a:cs typeface="Lucida Sans Unicode"/>
              </a:rPr>
              <a:t>Teamid</a:t>
            </a:r>
            <a:r>
              <a:rPr lang="en-US" sz="1900" dirty="0">
                <a:latin typeface="Lucida Sans Unicode"/>
                <a:cs typeface="Lucida Sans Unicode"/>
              </a:rPr>
              <a:t> for each task.</a:t>
            </a:r>
            <a:endParaRPr lang="en-IN" sz="1900" dirty="0">
              <a:latin typeface="Lucida Sans Unicode"/>
              <a:cs typeface="Lucida Sans Unicode"/>
            </a:endParaRPr>
          </a:p>
        </p:txBody>
      </p:sp>
      <p:pic>
        <p:nvPicPr>
          <p:cNvPr id="8" name="Picture 7">
            <a:extLst>
              <a:ext uri="{FF2B5EF4-FFF2-40B4-BE49-F238E27FC236}">
                <a16:creationId xmlns:a16="http://schemas.microsoft.com/office/drawing/2014/main" id="{0E0A6552-9B5C-0765-0828-E90793140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487" y="3493008"/>
            <a:ext cx="8129483" cy="2455537"/>
          </a:xfrm>
          <a:prstGeom prst="rect">
            <a:avLst/>
          </a:prstGeom>
        </p:spPr>
      </p:pic>
    </p:spTree>
    <p:extLst>
      <p:ext uri="{BB962C8B-B14F-4D97-AF65-F5344CB8AC3E}">
        <p14:creationId xmlns:p14="http://schemas.microsoft.com/office/powerpoint/2010/main" val="3683324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BE82-6769-DA69-D48A-A70AC181A561}"/>
              </a:ext>
            </a:extLst>
          </p:cNvPr>
          <p:cNvSpPr>
            <a:spLocks noGrp="1"/>
          </p:cNvSpPr>
          <p:nvPr>
            <p:ph type="title"/>
          </p:nvPr>
        </p:nvSpPr>
        <p:spPr/>
        <p:txBody>
          <a:bodyPr/>
          <a:lstStyle/>
          <a:p>
            <a:r>
              <a:rPr lang="en-IN"/>
              <a:t>Team performance evaluation - Visualizations</a:t>
            </a:r>
          </a:p>
        </p:txBody>
      </p:sp>
      <p:sp>
        <p:nvSpPr>
          <p:cNvPr id="3" name="Content Placeholder 2">
            <a:extLst>
              <a:ext uri="{FF2B5EF4-FFF2-40B4-BE49-F238E27FC236}">
                <a16:creationId xmlns:a16="http://schemas.microsoft.com/office/drawing/2014/main" id="{149B8E96-FEB6-D235-42FA-8DC2B4008C28}"/>
              </a:ext>
            </a:extLst>
          </p:cNvPr>
          <p:cNvSpPr>
            <a:spLocks noGrp="1"/>
          </p:cNvSpPr>
          <p:nvPr>
            <p:ph idx="1"/>
          </p:nvPr>
        </p:nvSpPr>
        <p:spPr/>
        <p:txBody>
          <a:bodyPr/>
          <a:lstStyle/>
          <a:p>
            <a:r>
              <a:rPr lang="en-US" sz="2000">
                <a:latin typeface="Lucida Sans Unicode"/>
                <a:cs typeface="Lucida Sans Unicode"/>
              </a:rPr>
              <a:t>Teams with less average time to complete the tasks are considered as more efficient</a:t>
            </a:r>
            <a:r>
              <a:rPr lang="en-US" sz="2000">
                <a:solidFill>
                  <a:srgbClr val="000000"/>
                </a:solidFill>
                <a:effectLst/>
                <a:latin typeface="Times New Roman" panose="02020603050405020304" pitchFamily="18" charset="0"/>
                <a:ea typeface="Times New Roman" panose="02020603050405020304" pitchFamily="18" charset="0"/>
              </a:rPr>
              <a:t>.</a:t>
            </a:r>
          </a:p>
          <a:p>
            <a:pPr>
              <a:lnSpc>
                <a:spcPts val="1200"/>
              </a:lnSpc>
            </a:pPr>
            <a:r>
              <a:rPr lang="en-US" sz="2000">
                <a:latin typeface="Lucida Sans Unicode"/>
                <a:cs typeface="Lucida Sans Unicode"/>
              </a:rPr>
              <a:t>X-Axis=Team Members</a:t>
            </a:r>
            <a:r>
              <a:rPr lang="en-IN" sz="2000">
                <a:latin typeface="Lucida Sans Unicode"/>
                <a:cs typeface="Lucida Sans Unicode"/>
              </a:rPr>
              <a:t> ; </a:t>
            </a:r>
            <a:r>
              <a:rPr lang="en-US" sz="2000">
                <a:latin typeface="Lucida Sans Unicode"/>
                <a:cs typeface="Lucida Sans Unicode"/>
              </a:rPr>
              <a:t>Y-Axis=Average time to complete the task</a:t>
            </a:r>
            <a:endParaRPr lang="en-IN" sz="2000">
              <a:latin typeface="Lucida Sans Unicode"/>
              <a:cs typeface="Lucida Sans Unicode"/>
            </a:endParaRPr>
          </a:p>
          <a:p>
            <a:endParaRPr lang="en-US" sz="2000">
              <a:solidFill>
                <a:srgbClr val="000000"/>
              </a:solidFill>
              <a:effectLst/>
              <a:latin typeface="Times New Roman" panose="02020603050405020304" pitchFamily="18" charset="0"/>
              <a:ea typeface="Times New Roman" panose="02020603050405020304" pitchFamily="18" charset="0"/>
            </a:endParaRPr>
          </a:p>
          <a:p>
            <a:pPr marL="90000" indent="0">
              <a:buNone/>
            </a:pPr>
            <a:endParaRPr lang="en-IN"/>
          </a:p>
        </p:txBody>
      </p:sp>
      <p:pic>
        <p:nvPicPr>
          <p:cNvPr id="5" name="Picture 4">
            <a:extLst>
              <a:ext uri="{FF2B5EF4-FFF2-40B4-BE49-F238E27FC236}">
                <a16:creationId xmlns:a16="http://schemas.microsoft.com/office/drawing/2014/main" id="{3E419E53-5A4C-65B7-26D0-8E3CBB3ED15A}"/>
              </a:ext>
            </a:extLst>
          </p:cNvPr>
          <p:cNvPicPr>
            <a:picLocks noChangeAspect="1"/>
          </p:cNvPicPr>
          <p:nvPr/>
        </p:nvPicPr>
        <p:blipFill>
          <a:blip r:embed="rId2">
            <a:extLst>
              <a:ext uri="{28A0092B-C50C-407E-A947-70E740481C1C}">
                <a14:useLocalDpi xmlns:a14="http://schemas.microsoft.com/office/drawing/2010/main" val="0"/>
              </a:ext>
            </a:extLst>
          </a:blip>
          <a:srcRect b="6172"/>
          <a:stretch>
            <a:fillRect/>
          </a:stretch>
        </p:blipFill>
        <p:spPr>
          <a:xfrm>
            <a:off x="914401" y="2620652"/>
            <a:ext cx="7466028" cy="4128223"/>
          </a:xfrm>
          <a:prstGeom prst="rect">
            <a:avLst/>
          </a:prstGeom>
        </p:spPr>
      </p:pic>
    </p:spTree>
    <p:extLst>
      <p:ext uri="{BB962C8B-B14F-4D97-AF65-F5344CB8AC3E}">
        <p14:creationId xmlns:p14="http://schemas.microsoft.com/office/powerpoint/2010/main" val="745262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Agenda</a:t>
            </a:r>
          </a:p>
        </p:txBody>
      </p:sp>
      <p:sp>
        <p:nvSpPr>
          <p:cNvPr id="3" name="Inhaltsplatzhalter 2"/>
          <p:cNvSpPr>
            <a:spLocks noGrp="1"/>
          </p:cNvSpPr>
          <p:nvPr>
            <p:ph idx="1"/>
          </p:nvPr>
        </p:nvSpPr>
        <p:spPr/>
        <p:txBody>
          <a:bodyPr lIns="91440" tIns="45720" rIns="91440" bIns="45720" anchor="t"/>
          <a:lstStyle/>
          <a:p>
            <a:pPr marL="359410" indent="-269875"/>
            <a:r>
              <a:rPr lang="de-DE" sz="1800" dirty="0" err="1">
                <a:latin typeface="Lucida Sans Unicode"/>
                <a:cs typeface="Lucida Sans Unicode"/>
              </a:rPr>
              <a:t>Introduction</a:t>
            </a:r>
          </a:p>
          <a:p>
            <a:pPr marL="359410" indent="-269875"/>
            <a:r>
              <a:rPr lang="de-DE" sz="1800" dirty="0" err="1">
                <a:latin typeface="Lucida Sans Unicode"/>
                <a:cs typeface="Lucida Sans Unicode"/>
              </a:rPr>
              <a:t>Aim</a:t>
            </a:r>
            <a:r>
              <a:rPr lang="de-DE" sz="1800" dirty="0">
                <a:latin typeface="Lucida Sans Unicode"/>
                <a:cs typeface="Lucida Sans Unicode"/>
              </a:rPr>
              <a:t> </a:t>
            </a:r>
            <a:r>
              <a:rPr lang="de-DE" sz="1800" dirty="0" err="1">
                <a:latin typeface="Lucida Sans Unicode"/>
                <a:cs typeface="Lucida Sans Unicode"/>
              </a:rPr>
              <a:t>of</a:t>
            </a:r>
            <a:r>
              <a:rPr lang="de-DE" sz="1800" dirty="0">
                <a:latin typeface="Lucida Sans Unicode"/>
                <a:cs typeface="Lucida Sans Unicode"/>
              </a:rPr>
              <a:t> </a:t>
            </a:r>
            <a:r>
              <a:rPr lang="de-DE" sz="1800" dirty="0" err="1">
                <a:latin typeface="Lucida Sans Unicode"/>
                <a:cs typeface="Lucida Sans Unicode"/>
              </a:rPr>
              <a:t>project</a:t>
            </a:r>
            <a:endParaRPr lang="de-DE" sz="1800" dirty="0">
              <a:latin typeface="Lucida Sans Unicode"/>
              <a:cs typeface="Lucida Sans Unicode"/>
            </a:endParaRPr>
          </a:p>
          <a:p>
            <a:pPr marL="359410" indent="-269875"/>
            <a:r>
              <a:rPr lang="de-DE" sz="1800" dirty="0">
                <a:latin typeface="Lucida Sans Unicode"/>
                <a:cs typeface="Lucida Sans Unicode"/>
              </a:rPr>
              <a:t>Task 1 – Learning </a:t>
            </a:r>
            <a:r>
              <a:rPr lang="de-DE" sz="1800" dirty="0" err="1">
                <a:latin typeface="Lucida Sans Unicode"/>
                <a:cs typeface="Lucida Sans Unicode"/>
              </a:rPr>
              <a:t>curve</a:t>
            </a:r>
            <a:r>
              <a:rPr lang="de-DE" sz="1800" dirty="0">
                <a:latin typeface="Lucida Sans Unicode"/>
                <a:cs typeface="Lucida Sans Unicode"/>
              </a:rPr>
              <a:t> </a:t>
            </a:r>
            <a:r>
              <a:rPr lang="de-DE" sz="1800" dirty="0" err="1">
                <a:latin typeface="Lucida Sans Unicode"/>
                <a:cs typeface="Lucida Sans Unicode"/>
              </a:rPr>
              <a:t>generation</a:t>
            </a:r>
            <a:endParaRPr lang="de-DE" sz="1800" dirty="0">
              <a:latin typeface="Lucida Sans Unicode"/>
              <a:cs typeface="Lucida Sans Unicode"/>
            </a:endParaRPr>
          </a:p>
          <a:p>
            <a:pPr marL="359410" indent="-269875"/>
            <a:r>
              <a:rPr lang="de-DE" sz="1800" dirty="0">
                <a:latin typeface="Lucida Sans Unicode"/>
                <a:cs typeface="Lucida Sans Unicode"/>
              </a:rPr>
              <a:t>Task 1- </a:t>
            </a:r>
            <a:r>
              <a:rPr lang="de-DE" sz="1800" dirty="0" err="1">
                <a:latin typeface="Lucida Sans Unicode"/>
                <a:cs typeface="Lucida Sans Unicode"/>
              </a:rPr>
              <a:t>Visualisation</a:t>
            </a:r>
            <a:r>
              <a:rPr lang="de-DE" sz="1800" dirty="0">
                <a:latin typeface="Lucida Sans Unicode"/>
                <a:cs typeface="Lucida Sans Unicode"/>
              </a:rPr>
              <a:t> </a:t>
            </a:r>
            <a:r>
              <a:rPr lang="de-DE" sz="1800" dirty="0" err="1">
                <a:latin typeface="Lucida Sans Unicode"/>
                <a:cs typeface="Lucida Sans Unicode"/>
              </a:rPr>
              <a:t>graphs</a:t>
            </a:r>
            <a:endParaRPr lang="de-DE" sz="1800" dirty="0">
              <a:latin typeface="Lucida Sans Unicode"/>
              <a:cs typeface="Lucida Sans Unicode"/>
            </a:endParaRPr>
          </a:p>
          <a:p>
            <a:pPr marL="359410" indent="-269875"/>
            <a:r>
              <a:rPr lang="de-DE" sz="1800" dirty="0">
                <a:latin typeface="Lucida Sans Unicode"/>
                <a:cs typeface="Lucida Sans Unicode"/>
              </a:rPr>
              <a:t>Task 2 – </a:t>
            </a:r>
            <a:r>
              <a:rPr lang="de-DE" sz="1800" dirty="0" err="1">
                <a:latin typeface="Lucida Sans Unicode"/>
                <a:cs typeface="Lucida Sans Unicode"/>
              </a:rPr>
              <a:t>Employee</a:t>
            </a:r>
            <a:r>
              <a:rPr lang="de-DE" sz="1800" dirty="0">
                <a:latin typeface="Lucida Sans Unicode"/>
                <a:cs typeface="Lucida Sans Unicode"/>
              </a:rPr>
              <a:t> </a:t>
            </a:r>
            <a:r>
              <a:rPr lang="de-DE" sz="1800" dirty="0" err="1">
                <a:latin typeface="Lucida Sans Unicode"/>
                <a:cs typeface="Lucida Sans Unicode"/>
              </a:rPr>
              <a:t>team</a:t>
            </a:r>
            <a:r>
              <a:rPr lang="de-DE" sz="1800" dirty="0">
                <a:latin typeface="Lucida Sans Unicode"/>
                <a:cs typeface="Lucida Sans Unicode"/>
              </a:rPr>
              <a:t> </a:t>
            </a:r>
            <a:r>
              <a:rPr lang="de-DE" sz="1800" dirty="0" err="1">
                <a:latin typeface="Lucida Sans Unicode"/>
                <a:cs typeface="Lucida Sans Unicode"/>
              </a:rPr>
              <a:t>evaluation</a:t>
            </a:r>
            <a:endParaRPr lang="de-DE" sz="1800" dirty="0">
              <a:latin typeface="Lucida Sans Unicode"/>
              <a:cs typeface="Lucida Sans Unicode"/>
            </a:endParaRPr>
          </a:p>
          <a:p>
            <a:pPr marL="359410" indent="-269875"/>
            <a:r>
              <a:rPr lang="de-DE" sz="1800" dirty="0">
                <a:latin typeface="Lucida Sans Unicode"/>
                <a:cs typeface="Lucida Sans Unicode"/>
              </a:rPr>
              <a:t>Task 2 – </a:t>
            </a:r>
            <a:r>
              <a:rPr lang="de-DE" sz="1800" dirty="0" err="1">
                <a:latin typeface="Lucida Sans Unicode"/>
                <a:cs typeface="Lucida Sans Unicode"/>
              </a:rPr>
              <a:t>Visualisation</a:t>
            </a:r>
            <a:r>
              <a:rPr lang="de-DE" sz="1800" dirty="0">
                <a:latin typeface="Lucida Sans Unicode"/>
                <a:cs typeface="Lucida Sans Unicode"/>
              </a:rPr>
              <a:t> </a:t>
            </a:r>
            <a:r>
              <a:rPr lang="de-DE" sz="1800" dirty="0" err="1">
                <a:latin typeface="Lucida Sans Unicode"/>
                <a:cs typeface="Lucida Sans Unicode"/>
              </a:rPr>
              <a:t>graphs</a:t>
            </a:r>
            <a:endParaRPr lang="de-DE" sz="1800" dirty="0">
              <a:latin typeface="Lucida Sans Unicode"/>
              <a:cs typeface="Lucida Sans Unicode"/>
            </a:endParaRPr>
          </a:p>
          <a:p>
            <a:pPr marL="359410" indent="-269875"/>
            <a:r>
              <a:rPr lang="de-DE" sz="1800" dirty="0">
                <a:latin typeface="Lucida Sans Unicode"/>
                <a:cs typeface="Lucida Sans Unicode"/>
              </a:rPr>
              <a:t>Task 3 – </a:t>
            </a:r>
            <a:r>
              <a:rPr lang="de-DE" sz="1800" dirty="0" err="1">
                <a:latin typeface="Lucida Sans Unicode"/>
                <a:cs typeface="Lucida Sans Unicode"/>
              </a:rPr>
              <a:t>Machine</a:t>
            </a:r>
            <a:r>
              <a:rPr lang="de-DE" sz="1800" dirty="0">
                <a:latin typeface="Lucida Sans Unicode"/>
                <a:cs typeface="Lucida Sans Unicode"/>
              </a:rPr>
              <a:t> </a:t>
            </a:r>
            <a:r>
              <a:rPr lang="de-DE" sz="1800" dirty="0" err="1">
                <a:latin typeface="Lucida Sans Unicode"/>
                <a:cs typeface="Lucida Sans Unicode"/>
              </a:rPr>
              <a:t>learning</a:t>
            </a:r>
            <a:r>
              <a:rPr lang="de-DE" sz="1800" dirty="0">
                <a:latin typeface="Lucida Sans Unicode"/>
                <a:cs typeface="Lucida Sans Unicode"/>
              </a:rPr>
              <a:t> </a:t>
            </a:r>
            <a:r>
              <a:rPr lang="de-DE" sz="1800" dirty="0" err="1">
                <a:latin typeface="Lucida Sans Unicode"/>
                <a:cs typeface="Lucida Sans Unicode"/>
              </a:rPr>
              <a:t>model</a:t>
            </a:r>
            <a:endParaRPr lang="de-DE" sz="1800" dirty="0">
              <a:latin typeface="Lucida Sans Unicode"/>
              <a:cs typeface="Lucida Sans Unicode"/>
            </a:endParaRPr>
          </a:p>
          <a:p>
            <a:pPr marL="359410" indent="-269875"/>
            <a:r>
              <a:rPr lang="de-DE" sz="1800" dirty="0">
                <a:latin typeface="Lucida Sans Unicode"/>
                <a:cs typeface="Lucida Sans Unicode"/>
              </a:rPr>
              <a:t>Task 3 – Simulation </a:t>
            </a:r>
            <a:r>
              <a:rPr lang="de-DE" sz="1800" dirty="0" err="1">
                <a:latin typeface="Lucida Sans Unicode"/>
                <a:cs typeface="Lucida Sans Unicode"/>
              </a:rPr>
              <a:t>model</a:t>
            </a:r>
            <a:endParaRPr lang="de-DE" sz="1800" dirty="0">
              <a:latin typeface="Lucida Sans Unicode"/>
              <a:cs typeface="Lucida Sans Unicode"/>
            </a:endParaRPr>
          </a:p>
        </p:txBody>
      </p:sp>
    </p:spTree>
    <p:extLst>
      <p:ext uri="{BB962C8B-B14F-4D97-AF65-F5344CB8AC3E}">
        <p14:creationId xmlns:p14="http://schemas.microsoft.com/office/powerpoint/2010/main" val="506317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C888-747C-ACC5-72B6-1F99226F7AE7}"/>
              </a:ext>
            </a:extLst>
          </p:cNvPr>
          <p:cNvSpPr>
            <a:spLocks noGrp="1"/>
          </p:cNvSpPr>
          <p:nvPr>
            <p:ph type="title"/>
          </p:nvPr>
        </p:nvSpPr>
        <p:spPr/>
        <p:txBody>
          <a:bodyPr/>
          <a:lstStyle/>
          <a:p>
            <a:r>
              <a:rPr lang="en-IN" dirty="0"/>
              <a:t>Performance visualization of team with three tasks</a:t>
            </a:r>
            <a:br>
              <a:rPr lang="en-IN" dirty="0"/>
            </a:br>
            <a:endParaRPr lang="en-IN" dirty="0"/>
          </a:p>
        </p:txBody>
      </p:sp>
      <p:sp>
        <p:nvSpPr>
          <p:cNvPr id="3" name="Content Placeholder 2">
            <a:extLst>
              <a:ext uri="{FF2B5EF4-FFF2-40B4-BE49-F238E27FC236}">
                <a16:creationId xmlns:a16="http://schemas.microsoft.com/office/drawing/2014/main" id="{101F011D-A77E-4852-CA60-0F9B6E22DE83}"/>
              </a:ext>
            </a:extLst>
          </p:cNvPr>
          <p:cNvSpPr>
            <a:spLocks noGrp="1"/>
          </p:cNvSpPr>
          <p:nvPr>
            <p:ph idx="1"/>
          </p:nvPr>
        </p:nvSpPr>
        <p:spPr/>
        <p:txBody>
          <a:bodyPr/>
          <a:lstStyle/>
          <a:p>
            <a:pPr marL="90000" indent="0">
              <a:buNone/>
            </a:pPr>
            <a:endParaRPr lang="en-IN"/>
          </a:p>
        </p:txBody>
      </p:sp>
      <p:pic>
        <p:nvPicPr>
          <p:cNvPr id="4" name="Picture 3">
            <a:extLst>
              <a:ext uri="{FF2B5EF4-FFF2-40B4-BE49-F238E27FC236}">
                <a16:creationId xmlns:a16="http://schemas.microsoft.com/office/drawing/2014/main" id="{C6135952-3958-447C-7FE0-06BAB595B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01" y="1552724"/>
            <a:ext cx="7806808" cy="4716101"/>
          </a:xfrm>
          <a:prstGeom prst="rect">
            <a:avLst/>
          </a:prstGeom>
        </p:spPr>
      </p:pic>
    </p:spTree>
    <p:extLst>
      <p:ext uri="{BB962C8B-B14F-4D97-AF65-F5344CB8AC3E}">
        <p14:creationId xmlns:p14="http://schemas.microsoft.com/office/powerpoint/2010/main" val="181187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5FCEB-83C9-616D-A12E-FFF57F1D4EDF}"/>
              </a:ext>
            </a:extLst>
          </p:cNvPr>
          <p:cNvSpPr>
            <a:spLocks noGrp="1"/>
          </p:cNvSpPr>
          <p:nvPr>
            <p:ph type="title"/>
          </p:nvPr>
        </p:nvSpPr>
        <p:spPr/>
        <p:txBody>
          <a:bodyPr/>
          <a:lstStyle/>
          <a:p>
            <a:r>
              <a:rPr lang="en-IN" dirty="0"/>
              <a:t>Performance visualization of teams with two tasks</a:t>
            </a:r>
          </a:p>
        </p:txBody>
      </p:sp>
      <p:pic>
        <p:nvPicPr>
          <p:cNvPr id="4" name="Content Placeholder 3">
            <a:extLst>
              <a:ext uri="{FF2B5EF4-FFF2-40B4-BE49-F238E27FC236}">
                <a16:creationId xmlns:a16="http://schemas.microsoft.com/office/drawing/2014/main" id="{94478C7B-27D0-20C0-A05A-BF9AD3C2A6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3827" y="1322415"/>
            <a:ext cx="7400041" cy="4897715"/>
          </a:xfrm>
          <a:prstGeom prst="rect">
            <a:avLst/>
          </a:prstGeom>
        </p:spPr>
      </p:pic>
    </p:spTree>
    <p:extLst>
      <p:ext uri="{BB962C8B-B14F-4D97-AF65-F5344CB8AC3E}">
        <p14:creationId xmlns:p14="http://schemas.microsoft.com/office/powerpoint/2010/main" val="1145849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3C1B6-AAF1-F72B-6814-A8BB154C3FAB}"/>
              </a:ext>
            </a:extLst>
          </p:cNvPr>
          <p:cNvSpPr>
            <a:spLocks noGrp="1"/>
          </p:cNvSpPr>
          <p:nvPr>
            <p:ph type="title"/>
          </p:nvPr>
        </p:nvSpPr>
        <p:spPr/>
        <p:txBody>
          <a:bodyPr/>
          <a:lstStyle/>
          <a:p>
            <a:r>
              <a:rPr lang="en-IN" dirty="0"/>
              <a:t>Performance visualization of teams with one task</a:t>
            </a:r>
          </a:p>
        </p:txBody>
      </p:sp>
      <p:pic>
        <p:nvPicPr>
          <p:cNvPr id="4" name="Content Placeholder 3">
            <a:extLst>
              <a:ext uri="{FF2B5EF4-FFF2-40B4-BE49-F238E27FC236}">
                <a16:creationId xmlns:a16="http://schemas.microsoft.com/office/drawing/2014/main" id="{B7603D9B-B725-536A-BAF9-A2AA0F3B852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1179" t="21004" r="35318" b="13551"/>
          <a:stretch>
            <a:fillRect/>
          </a:stretch>
        </p:blipFill>
        <p:spPr>
          <a:xfrm>
            <a:off x="848412" y="1430339"/>
            <a:ext cx="7273322" cy="5001977"/>
          </a:xfrm>
          <a:prstGeom prst="rect">
            <a:avLst/>
          </a:prstGeom>
        </p:spPr>
      </p:pic>
    </p:spTree>
    <p:extLst>
      <p:ext uri="{BB962C8B-B14F-4D97-AF65-F5344CB8AC3E}">
        <p14:creationId xmlns:p14="http://schemas.microsoft.com/office/powerpoint/2010/main" val="1179393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3D4-074B-067B-9A5F-1540D40C7DAB}"/>
              </a:ext>
            </a:extLst>
          </p:cNvPr>
          <p:cNvSpPr>
            <a:spLocks noGrp="1"/>
          </p:cNvSpPr>
          <p:nvPr>
            <p:ph type="title"/>
          </p:nvPr>
        </p:nvSpPr>
        <p:spPr/>
        <p:txBody>
          <a:bodyPr/>
          <a:lstStyle/>
          <a:p>
            <a:r>
              <a:rPr lang="en-IN"/>
              <a:t>Effect of distance on team efficiency</a:t>
            </a:r>
          </a:p>
        </p:txBody>
      </p:sp>
      <p:sp>
        <p:nvSpPr>
          <p:cNvPr id="3" name="Content Placeholder 2">
            <a:extLst>
              <a:ext uri="{FF2B5EF4-FFF2-40B4-BE49-F238E27FC236}">
                <a16:creationId xmlns:a16="http://schemas.microsoft.com/office/drawing/2014/main" id="{FCF3EDD5-FD91-D759-E8F8-0771B7434CED}"/>
              </a:ext>
            </a:extLst>
          </p:cNvPr>
          <p:cNvSpPr>
            <a:spLocks noGrp="1"/>
          </p:cNvSpPr>
          <p:nvPr>
            <p:ph idx="1"/>
          </p:nvPr>
        </p:nvSpPr>
        <p:spPr/>
        <p:txBody>
          <a:bodyPr/>
          <a:lstStyle/>
          <a:p>
            <a:r>
              <a:rPr lang="en-IN" dirty="0"/>
              <a:t>Analysed the effect of distance on teams by </a:t>
            </a:r>
            <a:r>
              <a:rPr lang="en-US" dirty="0"/>
              <a:t>filtering the task type to a single task type and setting a fixed quantity</a:t>
            </a:r>
          </a:p>
          <a:p>
            <a:endParaRPr lang="en-IN" dirty="0"/>
          </a:p>
        </p:txBody>
      </p:sp>
      <p:pic>
        <p:nvPicPr>
          <p:cNvPr id="4" name="Picture 3">
            <a:extLst>
              <a:ext uri="{FF2B5EF4-FFF2-40B4-BE49-F238E27FC236}">
                <a16:creationId xmlns:a16="http://schemas.microsoft.com/office/drawing/2014/main" id="{E67B5DF1-1E3F-7BE5-04D6-FDDA130AD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425" y="2329781"/>
            <a:ext cx="7828176" cy="4260420"/>
          </a:xfrm>
          <a:prstGeom prst="rect">
            <a:avLst/>
          </a:prstGeom>
        </p:spPr>
      </p:pic>
    </p:spTree>
    <p:extLst>
      <p:ext uri="{BB962C8B-B14F-4D97-AF65-F5344CB8AC3E}">
        <p14:creationId xmlns:p14="http://schemas.microsoft.com/office/powerpoint/2010/main" val="2947668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7F80C-D847-43CE-D7BA-EF96D9C9FC9E}"/>
              </a:ext>
            </a:extLst>
          </p:cNvPr>
          <p:cNvSpPr>
            <a:spLocks noGrp="1"/>
          </p:cNvSpPr>
          <p:nvPr>
            <p:ph type="title"/>
          </p:nvPr>
        </p:nvSpPr>
        <p:spPr/>
        <p:txBody>
          <a:bodyPr/>
          <a:lstStyle/>
          <a:p>
            <a:r>
              <a:rPr lang="en-IN" dirty="0"/>
              <a:t>Effect of distance on team efficiency – continued</a:t>
            </a:r>
          </a:p>
        </p:txBody>
      </p:sp>
      <p:sp>
        <p:nvSpPr>
          <p:cNvPr id="3" name="Content Placeholder 2">
            <a:extLst>
              <a:ext uri="{FF2B5EF4-FFF2-40B4-BE49-F238E27FC236}">
                <a16:creationId xmlns:a16="http://schemas.microsoft.com/office/drawing/2014/main" id="{489F69EA-4589-78CB-9F59-5A09217E1ED9}"/>
              </a:ext>
            </a:extLst>
          </p:cNvPr>
          <p:cNvSpPr>
            <a:spLocks noGrp="1"/>
          </p:cNvSpPr>
          <p:nvPr>
            <p:ph idx="1"/>
          </p:nvPr>
        </p:nvSpPr>
        <p:spPr/>
        <p:txBody>
          <a:bodyPr lIns="91440" tIns="45720" rIns="91440" bIns="45720" anchor="t"/>
          <a:lstStyle/>
          <a:p>
            <a:pPr marL="359410" indent="-269875"/>
            <a:r>
              <a:rPr lang="en-IN" dirty="0">
                <a:latin typeface="Lucida Sans Unicode"/>
                <a:cs typeface="Lucida Sans Unicode"/>
              </a:rPr>
              <a:t>The effect of distance is indecisive</a:t>
            </a:r>
          </a:p>
          <a:p>
            <a:pPr marL="359410" indent="-269875"/>
            <a:r>
              <a:rPr lang="en-US" dirty="0">
                <a:latin typeface="Lucida Sans Unicode"/>
                <a:cs typeface="Lucida Sans Unicode"/>
              </a:rPr>
              <a:t>Possibility of influence of team gender on task performance</a:t>
            </a:r>
          </a:p>
          <a:p>
            <a:pPr marL="359410" indent="-269875"/>
            <a:endParaRPr lang="en-IN" dirty="0">
              <a:latin typeface="Lucida Sans Unicode"/>
              <a:cs typeface="Lucida Sans Unicode"/>
            </a:endParaRPr>
          </a:p>
        </p:txBody>
      </p:sp>
      <p:pic>
        <p:nvPicPr>
          <p:cNvPr id="5" name="Picture 4">
            <a:extLst>
              <a:ext uri="{FF2B5EF4-FFF2-40B4-BE49-F238E27FC236}">
                <a16:creationId xmlns:a16="http://schemas.microsoft.com/office/drawing/2014/main" id="{08415C3C-3F6D-FF22-8C5C-02A524B08DA9}"/>
              </a:ext>
            </a:extLst>
          </p:cNvPr>
          <p:cNvPicPr>
            <a:picLocks noChangeAspect="1"/>
          </p:cNvPicPr>
          <p:nvPr/>
        </p:nvPicPr>
        <p:blipFill>
          <a:blip r:embed="rId2"/>
          <a:stretch>
            <a:fillRect/>
          </a:stretch>
        </p:blipFill>
        <p:spPr>
          <a:xfrm>
            <a:off x="1423112" y="2847373"/>
            <a:ext cx="6297776" cy="3101172"/>
          </a:xfrm>
          <a:prstGeom prst="rect">
            <a:avLst/>
          </a:prstGeom>
        </p:spPr>
      </p:pic>
    </p:spTree>
    <p:extLst>
      <p:ext uri="{BB962C8B-B14F-4D97-AF65-F5344CB8AC3E}">
        <p14:creationId xmlns:p14="http://schemas.microsoft.com/office/powerpoint/2010/main" val="3382828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37C7B-AA16-A8AB-6745-4C3B092F2F6A}"/>
              </a:ext>
            </a:extLst>
          </p:cNvPr>
          <p:cNvSpPr>
            <a:spLocks noGrp="1"/>
          </p:cNvSpPr>
          <p:nvPr>
            <p:ph type="title"/>
          </p:nvPr>
        </p:nvSpPr>
        <p:spPr>
          <a:xfrm>
            <a:off x="157347" y="1948546"/>
            <a:ext cx="8828871" cy="2831798"/>
          </a:xfrm>
        </p:spPr>
        <p:txBody>
          <a:bodyPr lIns="91440" tIns="45720" rIns="91440" bIns="45720" anchor="t"/>
          <a:lstStyle/>
          <a:p>
            <a:pPr algn="ctr"/>
            <a:r>
              <a:rPr lang="en-US" sz="2800" u="sng" dirty="0">
                <a:latin typeface="Calibri"/>
                <a:cs typeface="Calibri"/>
              </a:rPr>
              <a:t>Task-3</a:t>
            </a:r>
            <a:br>
              <a:rPr lang="en-US" sz="2800" u="sng" dirty="0">
                <a:latin typeface="Calibri"/>
                <a:cs typeface="Calibri"/>
              </a:rPr>
            </a:br>
            <a:br>
              <a:rPr lang="en-US" sz="2800" dirty="0">
                <a:latin typeface="Calibri"/>
                <a:cs typeface="Calibri"/>
              </a:rPr>
            </a:br>
            <a:r>
              <a:rPr lang="en-IN" sz="2800" b="0" dirty="0">
                <a:latin typeface="Times New Roman"/>
                <a:cs typeface="Times New Roman"/>
              </a:rPr>
              <a:t>Develop a simple simulation to create new tasks and assign them to the assumingly best workers or teams. Demonstrate the board the benefits that a data-driven assignment of employees has on the overall efficiency</a:t>
            </a:r>
            <a:br>
              <a:rPr lang="en-IN" sz="1800" dirty="0">
                <a:effectLst/>
                <a:latin typeface="TwCenMT"/>
              </a:rPr>
            </a:br>
            <a:endParaRPr lang="en-US" sz="2800" b="0" dirty="0">
              <a:latin typeface="Times New Roman"/>
              <a:cs typeface="Times New Roman"/>
            </a:endParaRPr>
          </a:p>
          <a:p>
            <a:endParaRPr lang="en-US" dirty="0"/>
          </a:p>
        </p:txBody>
      </p:sp>
    </p:spTree>
    <p:extLst>
      <p:ext uri="{BB962C8B-B14F-4D97-AF65-F5344CB8AC3E}">
        <p14:creationId xmlns:p14="http://schemas.microsoft.com/office/powerpoint/2010/main" val="1578642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6881-96F8-3EFF-D5E7-E20E34EB622E}"/>
              </a:ext>
            </a:extLst>
          </p:cNvPr>
          <p:cNvSpPr>
            <a:spLocks noGrp="1"/>
          </p:cNvSpPr>
          <p:nvPr>
            <p:ph type="title"/>
          </p:nvPr>
        </p:nvSpPr>
        <p:spPr/>
        <p:txBody>
          <a:bodyPr/>
          <a:lstStyle/>
          <a:p>
            <a:r>
              <a:rPr lang="en-IN" dirty="0"/>
              <a:t>Task 3 - Simulation model</a:t>
            </a:r>
          </a:p>
        </p:txBody>
      </p:sp>
      <p:sp>
        <p:nvSpPr>
          <p:cNvPr id="3" name="Content Placeholder 2">
            <a:extLst>
              <a:ext uri="{FF2B5EF4-FFF2-40B4-BE49-F238E27FC236}">
                <a16:creationId xmlns:a16="http://schemas.microsoft.com/office/drawing/2014/main" id="{2264AD82-0FC4-ED98-B063-916C6CF80A7A}"/>
              </a:ext>
            </a:extLst>
          </p:cNvPr>
          <p:cNvSpPr>
            <a:spLocks noGrp="1"/>
          </p:cNvSpPr>
          <p:nvPr>
            <p:ph idx="1"/>
          </p:nvPr>
        </p:nvSpPr>
        <p:spPr/>
        <p:txBody>
          <a:bodyPr/>
          <a:lstStyle/>
          <a:p>
            <a:pPr marL="90000" indent="0">
              <a:lnSpc>
                <a:spcPct val="115000"/>
              </a:lnSpc>
              <a:buNone/>
            </a:pPr>
            <a:r>
              <a:rPr lang="en-IN" dirty="0"/>
              <a:t>This task was divided into two parts:</a:t>
            </a:r>
          </a:p>
          <a:p>
            <a:pPr lvl="1" algn="just">
              <a:lnSpc>
                <a:spcPct val="115000"/>
              </a:lnSpc>
              <a:buFont typeface="Wingdings" panose="05000000000000000000" pitchFamily="2" charset="2"/>
              <a:buChar char="§"/>
            </a:pPr>
            <a:r>
              <a:rPr lang="en-IN" dirty="0"/>
              <a:t>Creation of a Machine Learning Model which considers all the individual employees/teams and finds out the time taken by them to complete each task. </a:t>
            </a:r>
          </a:p>
          <a:p>
            <a:pPr marL="358775" lvl="1" indent="0">
              <a:lnSpc>
                <a:spcPct val="115000"/>
              </a:lnSpc>
              <a:buNone/>
            </a:pPr>
            <a:endParaRPr lang="en-IN" dirty="0"/>
          </a:p>
          <a:p>
            <a:pPr lvl="1" algn="just">
              <a:buFont typeface="Wingdings" panose="05000000000000000000" pitchFamily="2" charset="2"/>
              <a:buChar char="§"/>
            </a:pPr>
            <a:r>
              <a:rPr lang="en-IN" dirty="0"/>
              <a:t>Development of a Simulation Model (flask application) that </a:t>
            </a:r>
            <a:r>
              <a:rPr lang="en-US" dirty="0"/>
              <a:t>generates a list n-best employees/teams along with their corresponding completion times for the selected task</a:t>
            </a:r>
          </a:p>
          <a:p>
            <a:pPr marL="90000" indent="0">
              <a:buNone/>
            </a:pPr>
            <a:endParaRPr lang="en-US" dirty="0"/>
          </a:p>
          <a:p>
            <a:pPr marL="90000" indent="0">
              <a:buNone/>
            </a:pPr>
            <a:r>
              <a:rPr lang="en-US" b="1" dirty="0"/>
              <a:t>Tools used</a:t>
            </a:r>
            <a:r>
              <a:rPr lang="en-US" dirty="0"/>
              <a:t>: </a:t>
            </a:r>
            <a:r>
              <a:rPr lang="en-US" dirty="0" err="1"/>
              <a:t>BigQuery</a:t>
            </a:r>
            <a:r>
              <a:rPr lang="en-US" dirty="0"/>
              <a:t> ML, App Engine</a:t>
            </a:r>
          </a:p>
        </p:txBody>
      </p:sp>
    </p:spTree>
    <p:extLst>
      <p:ext uri="{BB962C8B-B14F-4D97-AF65-F5344CB8AC3E}">
        <p14:creationId xmlns:p14="http://schemas.microsoft.com/office/powerpoint/2010/main" val="3248084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7FDDE-BFE8-AA1E-746C-74FF7C4274DE}"/>
              </a:ext>
            </a:extLst>
          </p:cNvPr>
          <p:cNvSpPr>
            <a:spLocks noGrp="1"/>
          </p:cNvSpPr>
          <p:nvPr>
            <p:ph type="title"/>
          </p:nvPr>
        </p:nvSpPr>
        <p:spPr/>
        <p:txBody>
          <a:bodyPr/>
          <a:lstStyle/>
          <a:p>
            <a:r>
              <a:rPr lang="en-IN" dirty="0"/>
              <a:t>Model Selection and Creation</a:t>
            </a:r>
          </a:p>
        </p:txBody>
      </p:sp>
      <p:sp>
        <p:nvSpPr>
          <p:cNvPr id="3" name="Content Placeholder 2">
            <a:extLst>
              <a:ext uri="{FF2B5EF4-FFF2-40B4-BE49-F238E27FC236}">
                <a16:creationId xmlns:a16="http://schemas.microsoft.com/office/drawing/2014/main" id="{67AAAB6D-FD2B-8E0B-BD01-395C3C32D437}"/>
              </a:ext>
            </a:extLst>
          </p:cNvPr>
          <p:cNvSpPr>
            <a:spLocks noGrp="1"/>
          </p:cNvSpPr>
          <p:nvPr>
            <p:ph idx="1"/>
          </p:nvPr>
        </p:nvSpPr>
        <p:spPr/>
        <p:txBody>
          <a:bodyPr/>
          <a:lstStyle/>
          <a:p>
            <a:r>
              <a:rPr lang="en-US" dirty="0"/>
              <a:t>Feature Space consists of three categorical features </a:t>
            </a:r>
          </a:p>
          <a:p>
            <a:pPr lvl="1"/>
            <a:r>
              <a:rPr lang="en-US" b="1" dirty="0" err="1"/>
              <a:t>TeamID</a:t>
            </a:r>
            <a:r>
              <a:rPr lang="en-US" b="1" dirty="0"/>
              <a:t>: </a:t>
            </a:r>
            <a:r>
              <a:rPr lang="en-IN" dirty="0"/>
              <a:t>represents the unique identifier for each employee/team</a:t>
            </a:r>
          </a:p>
          <a:p>
            <a:pPr marL="358775" lvl="1" indent="0">
              <a:buNone/>
            </a:pPr>
            <a:endParaRPr lang="en-US" dirty="0"/>
          </a:p>
          <a:p>
            <a:pPr lvl="1"/>
            <a:r>
              <a:rPr lang="en-US" b="1" dirty="0" err="1"/>
              <a:t>UniqueTeams</a:t>
            </a:r>
            <a:r>
              <a:rPr lang="en-US" dirty="0"/>
              <a:t>: </a:t>
            </a:r>
            <a:r>
              <a:rPr lang="en-IN" dirty="0"/>
              <a:t>refers to the teams for completed task assignments</a:t>
            </a:r>
          </a:p>
          <a:p>
            <a:pPr marL="358775" lvl="1" indent="0">
              <a:buNone/>
            </a:pPr>
            <a:endParaRPr lang="en-US" dirty="0"/>
          </a:p>
          <a:p>
            <a:pPr lvl="1"/>
            <a:r>
              <a:rPr lang="en-US" b="1" dirty="0" err="1"/>
              <a:t>TaskType</a:t>
            </a:r>
            <a:r>
              <a:rPr lang="en-US" dirty="0"/>
              <a:t>: </a:t>
            </a:r>
            <a:r>
              <a:rPr lang="en-IN" dirty="0"/>
              <a:t>refers to the type of task being assigned to the teams</a:t>
            </a:r>
          </a:p>
          <a:p>
            <a:pPr marL="358775" lvl="1" indent="0">
              <a:buNone/>
            </a:pPr>
            <a:endParaRPr lang="en-US" dirty="0"/>
          </a:p>
          <a:p>
            <a:r>
              <a:rPr lang="en-US" dirty="0"/>
              <a:t>Continuous target variable</a:t>
            </a:r>
          </a:p>
          <a:p>
            <a:pPr lvl="1"/>
            <a:r>
              <a:rPr lang="en-US" dirty="0" err="1"/>
              <a:t>AverageTimeToCompleteTheTask</a:t>
            </a:r>
            <a:r>
              <a:rPr lang="en-US" dirty="0"/>
              <a:t>: </a:t>
            </a:r>
            <a:r>
              <a:rPr lang="en-IN" dirty="0"/>
              <a:t>represents the average time taken by the teams to complete the assigned task</a:t>
            </a:r>
          </a:p>
          <a:p>
            <a:pPr marL="358775" lvl="1" indent="0">
              <a:buNone/>
            </a:pPr>
            <a:endParaRPr lang="en-IN" dirty="0"/>
          </a:p>
          <a:p>
            <a:r>
              <a:rPr lang="en-IN" dirty="0"/>
              <a:t>Selected approach: Linear Regression</a:t>
            </a:r>
            <a:endParaRPr lang="en-IN" sz="1600" dirty="0">
              <a:latin typeface="+mn-lt"/>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972047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1D21-D4AB-D05D-311F-D0C003F5FDE3}"/>
              </a:ext>
            </a:extLst>
          </p:cNvPr>
          <p:cNvSpPr>
            <a:spLocks noGrp="1"/>
          </p:cNvSpPr>
          <p:nvPr>
            <p:ph type="title"/>
          </p:nvPr>
        </p:nvSpPr>
        <p:spPr/>
        <p:txBody>
          <a:bodyPr/>
          <a:lstStyle/>
          <a:p>
            <a:r>
              <a:rPr lang="en-IN"/>
              <a:t>ML model - Data for ML model</a:t>
            </a:r>
          </a:p>
        </p:txBody>
      </p:sp>
      <p:sp>
        <p:nvSpPr>
          <p:cNvPr id="3" name="Content Placeholder 2">
            <a:extLst>
              <a:ext uri="{FF2B5EF4-FFF2-40B4-BE49-F238E27FC236}">
                <a16:creationId xmlns:a16="http://schemas.microsoft.com/office/drawing/2014/main" id="{F8A91BA9-0218-9B09-95BF-2DD343C024AF}"/>
              </a:ext>
            </a:extLst>
          </p:cNvPr>
          <p:cNvSpPr>
            <a:spLocks noGrp="1"/>
          </p:cNvSpPr>
          <p:nvPr>
            <p:ph idx="1"/>
          </p:nvPr>
        </p:nvSpPr>
        <p:spPr>
          <a:xfrm>
            <a:off x="599387" y="1329866"/>
            <a:ext cx="8215313" cy="5231190"/>
          </a:xfrm>
        </p:spPr>
        <p:txBody>
          <a:bodyPr/>
          <a:lstStyle/>
          <a:p>
            <a:pPr algn="just"/>
            <a:r>
              <a:rPr lang="en-IN" dirty="0"/>
              <a:t>Distance for each employee/team for the same client site is constant. Hence it was excluded from the data for the model</a:t>
            </a:r>
          </a:p>
          <a:p>
            <a:r>
              <a:rPr lang="en-IN" b="1" dirty="0"/>
              <a:t>Data split</a:t>
            </a:r>
            <a:r>
              <a:rPr lang="en-IN" dirty="0"/>
              <a:t>: 80% Training Data, 20% Testing Data</a:t>
            </a:r>
          </a:p>
          <a:p>
            <a:pPr marL="90000" indent="0">
              <a:buNone/>
            </a:pP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1026" name="Picture 2">
            <a:extLst>
              <a:ext uri="{FF2B5EF4-FFF2-40B4-BE49-F238E27FC236}">
                <a16:creationId xmlns:a16="http://schemas.microsoft.com/office/drawing/2014/main" id="{6FA9AE56-9665-CDAA-DBC8-B68D9AF4E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386" y="2689342"/>
            <a:ext cx="7991561" cy="3427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613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98FB6-A855-BBAB-172F-F53BDB1A0877}"/>
              </a:ext>
            </a:extLst>
          </p:cNvPr>
          <p:cNvSpPr>
            <a:spLocks noGrp="1"/>
          </p:cNvSpPr>
          <p:nvPr>
            <p:ph type="title"/>
          </p:nvPr>
        </p:nvSpPr>
        <p:spPr/>
        <p:txBody>
          <a:bodyPr/>
          <a:lstStyle/>
          <a:p>
            <a:r>
              <a:rPr lang="en-IN"/>
              <a:t>Model Evaluation</a:t>
            </a:r>
          </a:p>
        </p:txBody>
      </p:sp>
      <p:sp>
        <p:nvSpPr>
          <p:cNvPr id="3" name="Content Placeholder 2">
            <a:extLst>
              <a:ext uri="{FF2B5EF4-FFF2-40B4-BE49-F238E27FC236}">
                <a16:creationId xmlns:a16="http://schemas.microsoft.com/office/drawing/2014/main" id="{DA81485A-0BEB-4A75-CBDD-9EA4CE73DD21}"/>
              </a:ext>
            </a:extLst>
          </p:cNvPr>
          <p:cNvSpPr>
            <a:spLocks noGrp="1"/>
          </p:cNvSpPr>
          <p:nvPr>
            <p:ph idx="1"/>
          </p:nvPr>
        </p:nvSpPr>
        <p:spPr>
          <a:xfrm>
            <a:off x="674801" y="1392468"/>
            <a:ext cx="8215313" cy="4972620"/>
          </a:xfrm>
        </p:spPr>
        <p:txBody>
          <a:bodyPr/>
          <a:lstStyle/>
          <a:p>
            <a:endParaRPr lang="en-IN" dirty="0"/>
          </a:p>
          <a:p>
            <a:endParaRPr lang="en-IN" dirty="0"/>
          </a:p>
          <a:p>
            <a:endParaRPr lang="en-IN" dirty="0"/>
          </a:p>
          <a:p>
            <a:r>
              <a:rPr lang="en-IN" dirty="0"/>
              <a:t>The Training Data Loss is a measure of the difference between predicted values and actual values</a:t>
            </a:r>
          </a:p>
          <a:p>
            <a:r>
              <a:rPr lang="en-IN" dirty="0"/>
              <a:t>Evaluation data Loss is a measure of the performance of the model on the evaluation dataset or validation dataset</a:t>
            </a:r>
          </a:p>
          <a:p>
            <a:pPr marL="90000" indent="0">
              <a:buNone/>
            </a:pPr>
            <a:endParaRPr lang="en-IN" dirty="0"/>
          </a:p>
          <a:p>
            <a:endParaRPr lang="en-IN" dirty="0"/>
          </a:p>
        </p:txBody>
      </p:sp>
      <p:pic>
        <p:nvPicPr>
          <p:cNvPr id="4" name="Picture 3">
            <a:extLst>
              <a:ext uri="{FF2B5EF4-FFF2-40B4-BE49-F238E27FC236}">
                <a16:creationId xmlns:a16="http://schemas.microsoft.com/office/drawing/2014/main" id="{45EDDD2E-F62C-06A6-0005-168AC13DA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656" y="1623838"/>
            <a:ext cx="5918828" cy="903254"/>
          </a:xfrm>
          <a:prstGeom prst="rect">
            <a:avLst/>
          </a:prstGeom>
        </p:spPr>
      </p:pic>
    </p:spTree>
    <p:extLst>
      <p:ext uri="{BB962C8B-B14F-4D97-AF65-F5344CB8AC3E}">
        <p14:creationId xmlns:p14="http://schemas.microsoft.com/office/powerpoint/2010/main" val="1869479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77FA-06F1-A532-019C-3D100F1D261C}"/>
              </a:ext>
            </a:extLst>
          </p:cNvPr>
          <p:cNvSpPr>
            <a:spLocks noGrp="1"/>
          </p:cNvSpPr>
          <p:nvPr>
            <p:ph type="title"/>
          </p:nvPr>
        </p:nvSpPr>
        <p:spPr/>
        <p:txBody>
          <a:bodyPr lIns="91440" tIns="45720" rIns="91440" bIns="45720" anchor="t"/>
          <a:lstStyle/>
          <a:p>
            <a:r>
              <a:rPr lang="en-US" dirty="0">
                <a:latin typeface="Lucida Sans Unicode"/>
                <a:cs typeface="Lucida Sans Unicode"/>
              </a:rPr>
              <a:t>Introduction</a:t>
            </a:r>
            <a:endParaRPr lang="en-US" dirty="0"/>
          </a:p>
        </p:txBody>
      </p:sp>
      <p:sp>
        <p:nvSpPr>
          <p:cNvPr id="3" name="Content Placeholder 2">
            <a:extLst>
              <a:ext uri="{FF2B5EF4-FFF2-40B4-BE49-F238E27FC236}">
                <a16:creationId xmlns:a16="http://schemas.microsoft.com/office/drawing/2014/main" id="{2BF8040D-12AC-4E79-EEB3-1DFED9E131BA}"/>
              </a:ext>
            </a:extLst>
          </p:cNvPr>
          <p:cNvSpPr>
            <a:spLocks noGrp="1"/>
          </p:cNvSpPr>
          <p:nvPr>
            <p:ph idx="1"/>
          </p:nvPr>
        </p:nvSpPr>
        <p:spPr/>
        <p:txBody>
          <a:bodyPr lIns="91440" tIns="45720" rIns="91440" bIns="45720" anchor="t"/>
          <a:lstStyle/>
          <a:p>
            <a:pPr marL="359410" indent="-269875" algn="just"/>
            <a:r>
              <a:rPr lang="en-US" dirty="0">
                <a:latin typeface="Lucida Sans Unicode"/>
                <a:cs typeface="Lucida Sans Unicode"/>
              </a:rPr>
              <a:t>Mobility Worldwide is a globally operating corporation specializing in innovation and mobility services</a:t>
            </a:r>
          </a:p>
          <a:p>
            <a:pPr marL="359410" indent="-269875" algn="just"/>
            <a:r>
              <a:rPr lang="en-US" dirty="0">
                <a:latin typeface="Lucida Sans Unicode"/>
                <a:cs typeface="Lucida Sans Unicode"/>
              </a:rPr>
              <a:t>Our job as analysts:</a:t>
            </a:r>
          </a:p>
          <a:p>
            <a:pPr marL="629920" lvl="1" indent="-271145" algn="just">
              <a:buFont typeface="Wingdings" pitchFamily="49" charset="0"/>
              <a:buChar char="§"/>
            </a:pPr>
            <a:r>
              <a:rPr lang="en-US" dirty="0">
                <a:latin typeface="Lucida Sans Unicode"/>
                <a:cs typeface="Lucida Sans Unicode"/>
              </a:rPr>
              <a:t>Use data from SAP DWP to optimize employee assignment for tasks in the Maintenance and Service department of MWW</a:t>
            </a:r>
          </a:p>
          <a:p>
            <a:pPr marL="359410" indent="-269875">
              <a:buFont typeface="Wingdings" pitchFamily="49" charset="0"/>
              <a:buChar char="§"/>
            </a:pPr>
            <a:r>
              <a:rPr lang="en-US" dirty="0">
                <a:latin typeface="Lucida Sans Unicode"/>
                <a:cs typeface="Lucida Sans Unicode"/>
              </a:rPr>
              <a:t>Tools and data sources to be used:</a:t>
            </a:r>
          </a:p>
          <a:p>
            <a:pPr marL="629920" lvl="1" indent="-271145">
              <a:buFont typeface="Wingdings" pitchFamily="49" charset="0"/>
              <a:buChar char="§"/>
            </a:pPr>
            <a:r>
              <a:rPr lang="en-US" dirty="0" err="1">
                <a:latin typeface="Lucida Sans Unicode"/>
                <a:cs typeface="Lucida Sans Unicode"/>
              </a:rPr>
              <a:t>BigQuery</a:t>
            </a:r>
            <a:r>
              <a:rPr lang="en-US" dirty="0">
                <a:latin typeface="Lucida Sans Unicode"/>
                <a:cs typeface="Lucida Sans Unicode"/>
              </a:rPr>
              <a:t> and </a:t>
            </a:r>
            <a:r>
              <a:rPr lang="en-US" dirty="0" err="1">
                <a:latin typeface="Lucida Sans Unicode"/>
                <a:cs typeface="Lucida Sans Unicode"/>
              </a:rPr>
              <a:t>BigQueryML</a:t>
            </a:r>
          </a:p>
          <a:p>
            <a:pPr marL="629920" lvl="1" indent="-271145">
              <a:buFont typeface="Wingdings" pitchFamily="49" charset="0"/>
              <a:buChar char="§"/>
            </a:pPr>
            <a:r>
              <a:rPr lang="en-US" dirty="0">
                <a:latin typeface="Lucida Sans Unicode"/>
                <a:cs typeface="Lucida Sans Unicode"/>
              </a:rPr>
              <a:t>App Engine</a:t>
            </a:r>
          </a:p>
          <a:p>
            <a:pPr marL="629920" lvl="1" indent="-271145">
              <a:buFont typeface="Wingdings" pitchFamily="49" charset="0"/>
              <a:buChar char="§"/>
            </a:pPr>
            <a:r>
              <a:rPr lang="en-US" dirty="0">
                <a:latin typeface="Lucida Sans Unicode"/>
                <a:cs typeface="Lucida Sans Unicode"/>
              </a:rPr>
              <a:t>Looker Studio</a:t>
            </a:r>
            <a:endParaRPr lang="en-US" dirty="0"/>
          </a:p>
          <a:p>
            <a:pPr marL="629920" lvl="1" indent="-271145">
              <a:buFont typeface="Wingdings" pitchFamily="49" charset="0"/>
              <a:buChar char="§"/>
            </a:pPr>
            <a:r>
              <a:rPr lang="en-US" dirty="0">
                <a:latin typeface="Lucida Sans Unicode"/>
                <a:cs typeface="Lucida Sans Unicode"/>
              </a:rPr>
              <a:t>Google Distance Matrix API</a:t>
            </a:r>
            <a:endParaRPr lang="en-US" dirty="0"/>
          </a:p>
        </p:txBody>
      </p:sp>
    </p:spTree>
    <p:extLst>
      <p:ext uri="{BB962C8B-B14F-4D97-AF65-F5344CB8AC3E}">
        <p14:creationId xmlns:p14="http://schemas.microsoft.com/office/powerpoint/2010/main" val="3294776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B8005-E79B-474D-9E00-B5751DD06F60}"/>
              </a:ext>
            </a:extLst>
          </p:cNvPr>
          <p:cNvSpPr>
            <a:spLocks noGrp="1"/>
          </p:cNvSpPr>
          <p:nvPr>
            <p:ph type="title"/>
          </p:nvPr>
        </p:nvSpPr>
        <p:spPr/>
        <p:txBody>
          <a:bodyPr/>
          <a:lstStyle/>
          <a:p>
            <a:r>
              <a:rPr lang="en-IN" dirty="0"/>
              <a:t>Model Evaluation</a:t>
            </a:r>
          </a:p>
        </p:txBody>
      </p:sp>
      <p:sp>
        <p:nvSpPr>
          <p:cNvPr id="3" name="Content Placeholder 2">
            <a:extLst>
              <a:ext uri="{FF2B5EF4-FFF2-40B4-BE49-F238E27FC236}">
                <a16:creationId xmlns:a16="http://schemas.microsoft.com/office/drawing/2014/main" id="{419002D0-62A6-495C-B716-FC8C442A02D1}"/>
              </a:ext>
            </a:extLst>
          </p:cNvPr>
          <p:cNvSpPr>
            <a:spLocks noGrp="1"/>
          </p:cNvSpPr>
          <p:nvPr>
            <p:ph idx="1"/>
          </p:nvPr>
        </p:nvSpPr>
        <p:spPr/>
        <p:txBody>
          <a:bodyPr/>
          <a:lstStyle/>
          <a:p>
            <a:pPr marL="90000" indent="0">
              <a:buNone/>
            </a:pPr>
            <a:endParaRPr lang="en-IN" dirty="0"/>
          </a:p>
          <a:p>
            <a:pPr marL="90000" indent="0">
              <a:buNone/>
            </a:pPr>
            <a:endParaRPr lang="en-IN" dirty="0"/>
          </a:p>
          <a:p>
            <a:pPr marL="90000" indent="0">
              <a:buNone/>
            </a:pPr>
            <a:endParaRPr lang="en-IN" dirty="0"/>
          </a:p>
          <a:p>
            <a:pPr marL="90000" indent="0">
              <a:buNone/>
            </a:pPr>
            <a:endParaRPr lang="en-IN" dirty="0"/>
          </a:p>
          <a:p>
            <a:pPr marL="90000" indent="0">
              <a:buNone/>
            </a:pPr>
            <a:endParaRPr lang="en-IN" dirty="0"/>
          </a:p>
          <a:p>
            <a:pPr marL="90000" indent="0">
              <a:buNone/>
            </a:pPr>
            <a:endParaRPr lang="en-IN" dirty="0"/>
          </a:p>
          <a:p>
            <a:pPr marL="90000" indent="0">
              <a:buNone/>
            </a:pPr>
            <a:endParaRPr lang="en-IN" dirty="0"/>
          </a:p>
          <a:p>
            <a:pPr marL="90000" indent="0">
              <a:buNone/>
            </a:pPr>
            <a:endParaRPr lang="en-IN" dirty="0"/>
          </a:p>
          <a:p>
            <a:pPr marL="90000" indent="0">
              <a:buNone/>
            </a:pPr>
            <a:r>
              <a:rPr lang="en-IN" dirty="0"/>
              <a:t>Conclusion: There is room for improvement</a:t>
            </a:r>
          </a:p>
          <a:p>
            <a:pPr marL="90000" indent="0">
              <a:buNone/>
            </a:pPr>
            <a:endParaRPr lang="en-IN" dirty="0"/>
          </a:p>
        </p:txBody>
      </p:sp>
      <p:pic>
        <p:nvPicPr>
          <p:cNvPr id="4" name="Picture 2">
            <a:extLst>
              <a:ext uri="{FF2B5EF4-FFF2-40B4-BE49-F238E27FC236}">
                <a16:creationId xmlns:a16="http://schemas.microsoft.com/office/drawing/2014/main" id="{961B8482-FEAE-42AE-B70C-3BC07BC686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772" y="1851287"/>
            <a:ext cx="5572125" cy="3761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774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9660B-6BEF-2755-2EF4-8E2DA0663817}"/>
              </a:ext>
            </a:extLst>
          </p:cNvPr>
          <p:cNvSpPr>
            <a:spLocks noGrp="1"/>
          </p:cNvSpPr>
          <p:nvPr>
            <p:ph type="title"/>
          </p:nvPr>
        </p:nvSpPr>
        <p:spPr/>
        <p:txBody>
          <a:bodyPr/>
          <a:lstStyle/>
          <a:p>
            <a:r>
              <a:rPr lang="en-IN"/>
              <a:t>Final model with improvements</a:t>
            </a:r>
          </a:p>
        </p:txBody>
      </p:sp>
      <p:sp>
        <p:nvSpPr>
          <p:cNvPr id="3" name="Content Placeholder 2">
            <a:extLst>
              <a:ext uri="{FF2B5EF4-FFF2-40B4-BE49-F238E27FC236}">
                <a16:creationId xmlns:a16="http://schemas.microsoft.com/office/drawing/2014/main" id="{3E7FBD64-871C-403A-365C-D9B6D8336433}"/>
              </a:ext>
            </a:extLst>
          </p:cNvPr>
          <p:cNvSpPr>
            <a:spLocks noGrp="1"/>
          </p:cNvSpPr>
          <p:nvPr>
            <p:ph idx="1"/>
          </p:nvPr>
        </p:nvSpPr>
        <p:spPr/>
        <p:txBody>
          <a:bodyPr/>
          <a:lstStyle/>
          <a:p>
            <a:r>
              <a:rPr lang="en-IN" dirty="0"/>
              <a:t>Removed </a:t>
            </a:r>
            <a:r>
              <a:rPr lang="en-IN" dirty="0" err="1"/>
              <a:t>TeamID</a:t>
            </a:r>
            <a:r>
              <a:rPr lang="en-IN" dirty="0"/>
              <a:t> from dataset (Feature Space Reduction)</a:t>
            </a:r>
          </a:p>
          <a:p>
            <a:r>
              <a:rPr lang="en-IN" dirty="0"/>
              <a:t>Re-trained the Model using updated features</a:t>
            </a:r>
          </a:p>
          <a:p>
            <a:endParaRPr lang="en-IN" dirty="0"/>
          </a:p>
        </p:txBody>
      </p:sp>
      <p:pic>
        <p:nvPicPr>
          <p:cNvPr id="6" name="Content Placeholder 3">
            <a:extLst>
              <a:ext uri="{FF2B5EF4-FFF2-40B4-BE49-F238E27FC236}">
                <a16:creationId xmlns:a16="http://schemas.microsoft.com/office/drawing/2014/main" id="{A36EF734-B042-81E6-9535-3C8DF62CB398}"/>
              </a:ext>
            </a:extLst>
          </p:cNvPr>
          <p:cNvPicPr>
            <a:picLocks/>
          </p:cNvPicPr>
          <p:nvPr/>
        </p:nvPicPr>
        <p:blipFill>
          <a:blip r:embed="rId2"/>
          <a:srcRect/>
          <a:stretch>
            <a:fillRect/>
          </a:stretch>
        </p:blipFill>
        <p:spPr>
          <a:xfrm>
            <a:off x="1313726" y="3188797"/>
            <a:ext cx="6516547" cy="2759748"/>
          </a:xfrm>
          <a:prstGeom prst="rect">
            <a:avLst/>
          </a:prstGeom>
          <a:ln/>
        </p:spPr>
      </p:pic>
    </p:spTree>
    <p:extLst>
      <p:ext uri="{BB962C8B-B14F-4D97-AF65-F5344CB8AC3E}">
        <p14:creationId xmlns:p14="http://schemas.microsoft.com/office/powerpoint/2010/main" val="2742125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9CBC-7078-A176-B33F-B0355B495B7B}"/>
              </a:ext>
            </a:extLst>
          </p:cNvPr>
          <p:cNvSpPr>
            <a:spLocks noGrp="1"/>
          </p:cNvSpPr>
          <p:nvPr>
            <p:ph type="title"/>
          </p:nvPr>
        </p:nvSpPr>
        <p:spPr/>
        <p:txBody>
          <a:bodyPr/>
          <a:lstStyle/>
          <a:p>
            <a:r>
              <a:rPr lang="en-US" dirty="0"/>
              <a:t>Model Evaluation</a:t>
            </a:r>
          </a:p>
        </p:txBody>
      </p:sp>
      <p:pic>
        <p:nvPicPr>
          <p:cNvPr id="6" name="Picture 5">
            <a:extLst>
              <a:ext uri="{FF2B5EF4-FFF2-40B4-BE49-F238E27FC236}">
                <a16:creationId xmlns:a16="http://schemas.microsoft.com/office/drawing/2014/main" id="{F9D9CD26-2DA5-168B-3FB7-02A9095EFD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331" y="2233801"/>
            <a:ext cx="6971447" cy="3610465"/>
          </a:xfrm>
          <a:prstGeom prst="rect">
            <a:avLst/>
          </a:prstGeom>
        </p:spPr>
      </p:pic>
    </p:spTree>
    <p:extLst>
      <p:ext uri="{BB962C8B-B14F-4D97-AF65-F5344CB8AC3E}">
        <p14:creationId xmlns:p14="http://schemas.microsoft.com/office/powerpoint/2010/main" val="2823982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A045-35D7-D04A-F7A7-9D85C5CB3A85}"/>
              </a:ext>
            </a:extLst>
          </p:cNvPr>
          <p:cNvSpPr>
            <a:spLocks noGrp="1"/>
          </p:cNvSpPr>
          <p:nvPr>
            <p:ph type="title"/>
          </p:nvPr>
        </p:nvSpPr>
        <p:spPr/>
        <p:txBody>
          <a:bodyPr/>
          <a:lstStyle/>
          <a:p>
            <a:r>
              <a:rPr lang="en-IN"/>
              <a:t>Model prediction</a:t>
            </a:r>
          </a:p>
        </p:txBody>
      </p:sp>
      <p:pic>
        <p:nvPicPr>
          <p:cNvPr id="3074" name="Picture 2">
            <a:extLst>
              <a:ext uri="{FF2B5EF4-FFF2-40B4-BE49-F238E27FC236}">
                <a16:creationId xmlns:a16="http://schemas.microsoft.com/office/drawing/2014/main" id="{4254729B-2345-D9D4-865B-E8759699F6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0080" y="1471268"/>
            <a:ext cx="7607808" cy="4786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147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EDE83-27FA-F95A-9B5F-A76225FB7FFF}"/>
              </a:ext>
            </a:extLst>
          </p:cNvPr>
          <p:cNvSpPr>
            <a:spLocks noGrp="1"/>
          </p:cNvSpPr>
          <p:nvPr>
            <p:ph type="title"/>
          </p:nvPr>
        </p:nvSpPr>
        <p:spPr/>
        <p:txBody>
          <a:bodyPr/>
          <a:lstStyle/>
          <a:p>
            <a:r>
              <a:rPr lang="en-IN"/>
              <a:t>Simulation model</a:t>
            </a:r>
          </a:p>
        </p:txBody>
      </p:sp>
      <p:sp>
        <p:nvSpPr>
          <p:cNvPr id="3" name="Content Placeholder 2">
            <a:extLst>
              <a:ext uri="{FF2B5EF4-FFF2-40B4-BE49-F238E27FC236}">
                <a16:creationId xmlns:a16="http://schemas.microsoft.com/office/drawing/2014/main" id="{319F5120-BBB1-2FB8-0C91-CF353284CA12}"/>
              </a:ext>
            </a:extLst>
          </p:cNvPr>
          <p:cNvSpPr>
            <a:spLocks noGrp="1"/>
          </p:cNvSpPr>
          <p:nvPr>
            <p:ph idx="1"/>
          </p:nvPr>
        </p:nvSpPr>
        <p:spPr/>
        <p:txBody>
          <a:bodyPr/>
          <a:lstStyle/>
          <a:p>
            <a:r>
              <a:rPr lang="en-IN" dirty="0"/>
              <a:t>Created simulation model to generate employee assignments for new task</a:t>
            </a:r>
          </a:p>
          <a:p>
            <a:r>
              <a:rPr lang="en-US" dirty="0"/>
              <a:t>The simulation model was developed as a Flask application, which was deployed on Google Cloud's App Engine</a:t>
            </a:r>
          </a:p>
          <a:p>
            <a:r>
              <a:rPr lang="en-US" b="1" dirty="0"/>
              <a:t>Tools used</a:t>
            </a:r>
            <a:r>
              <a:rPr lang="en-US" dirty="0"/>
              <a:t>: </a:t>
            </a:r>
            <a:r>
              <a:rPr lang="en-IN" dirty="0" err="1"/>
              <a:t>BigQuery</a:t>
            </a:r>
            <a:r>
              <a:rPr lang="en-IN" dirty="0"/>
              <a:t>, App Engine</a:t>
            </a:r>
          </a:p>
          <a:p>
            <a:r>
              <a:rPr lang="en-IN" b="1" dirty="0"/>
              <a:t>Application URL</a:t>
            </a:r>
            <a:r>
              <a:rPr lang="en-IN" dirty="0"/>
              <a:t>: </a:t>
            </a:r>
            <a:r>
              <a:rPr lang="en-IN" dirty="0">
                <a:hlinkClick r:id="rId2">
                  <a:extLst>
                    <a:ext uri="{A12FA001-AC4F-418D-AE19-62706E023703}">
                      <ahyp:hlinkClr xmlns:ahyp="http://schemas.microsoft.com/office/drawing/2018/hyperlinkcolor" val="tx"/>
                    </a:ext>
                  </a:extLst>
                </a:hlinkClick>
              </a:rPr>
              <a:t>https://proj-iv-maintenance-service.uc.r.appspot.com</a:t>
            </a:r>
            <a:endParaRPr lang="en-IN" dirty="0"/>
          </a:p>
          <a:p>
            <a:r>
              <a:rPr lang="en-US" b="1" dirty="0"/>
              <a:t>Technology Stack</a:t>
            </a:r>
            <a:r>
              <a:rPr lang="en-US" dirty="0"/>
              <a:t>: </a:t>
            </a:r>
            <a:r>
              <a:rPr lang="en-IN" dirty="0"/>
              <a:t>Python (Flask), HTML, CSS (Bootstrap)</a:t>
            </a:r>
            <a:br>
              <a:rPr lang="en-IN" dirty="0"/>
            </a:br>
            <a:br>
              <a:rPr lang="en-US" sz="1800" b="0" i="0" u="none" strike="noStrike" dirty="0">
                <a:solidFill>
                  <a:srgbClr val="000000"/>
                </a:solidFill>
                <a:effectLst/>
                <a:latin typeface="Times New Roman" panose="02020603050405020304" pitchFamily="18" charset="0"/>
              </a:rPr>
            </a:br>
            <a:endParaRPr lang="en-IN" dirty="0"/>
          </a:p>
        </p:txBody>
      </p:sp>
    </p:spTree>
    <p:extLst>
      <p:ext uri="{BB962C8B-B14F-4D97-AF65-F5344CB8AC3E}">
        <p14:creationId xmlns:p14="http://schemas.microsoft.com/office/powerpoint/2010/main" val="13471591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3595-B267-8C07-7A97-277FD66CE36B}"/>
              </a:ext>
            </a:extLst>
          </p:cNvPr>
          <p:cNvSpPr>
            <a:spLocks noGrp="1"/>
          </p:cNvSpPr>
          <p:nvPr>
            <p:ph type="title"/>
          </p:nvPr>
        </p:nvSpPr>
        <p:spPr/>
        <p:txBody>
          <a:bodyPr/>
          <a:lstStyle/>
          <a:p>
            <a:r>
              <a:rPr lang="en-IN"/>
              <a:t>Application UI</a:t>
            </a:r>
          </a:p>
        </p:txBody>
      </p:sp>
      <p:sp>
        <p:nvSpPr>
          <p:cNvPr id="3" name="Content Placeholder 2">
            <a:extLst>
              <a:ext uri="{FF2B5EF4-FFF2-40B4-BE49-F238E27FC236}">
                <a16:creationId xmlns:a16="http://schemas.microsoft.com/office/drawing/2014/main" id="{F5A8EF93-FBFA-691C-AD17-D778108D4A60}"/>
              </a:ext>
            </a:extLst>
          </p:cNvPr>
          <p:cNvSpPr>
            <a:spLocks noGrp="1"/>
          </p:cNvSpPr>
          <p:nvPr>
            <p:ph idx="1"/>
          </p:nvPr>
        </p:nvSpPr>
        <p:spPr>
          <a:xfrm>
            <a:off x="674801" y="1440436"/>
            <a:ext cx="8215313" cy="4972620"/>
          </a:xfrm>
        </p:spPr>
        <p:txBody>
          <a:bodyPr/>
          <a:lstStyle/>
          <a:p>
            <a:pPr marL="90000" indent="0">
              <a:buNone/>
            </a:pPr>
            <a:endParaRPr lang="en-IN"/>
          </a:p>
          <a:p>
            <a:endParaRPr lang="en-IN"/>
          </a:p>
        </p:txBody>
      </p:sp>
      <p:pic>
        <p:nvPicPr>
          <p:cNvPr id="9218" name="Picture 2">
            <a:extLst>
              <a:ext uri="{FF2B5EF4-FFF2-40B4-BE49-F238E27FC236}">
                <a16:creationId xmlns:a16="http://schemas.microsoft.com/office/drawing/2014/main" id="{FB99E648-EC94-9042-BF97-4C847DA106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569" y="1471268"/>
            <a:ext cx="7318971" cy="5102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3229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FF95-CB5A-A1AE-255D-6AA4739F48FA}"/>
              </a:ext>
            </a:extLst>
          </p:cNvPr>
          <p:cNvSpPr>
            <a:spLocks noGrp="1"/>
          </p:cNvSpPr>
          <p:nvPr>
            <p:ph type="title"/>
          </p:nvPr>
        </p:nvSpPr>
        <p:spPr/>
        <p:txBody>
          <a:bodyPr/>
          <a:lstStyle/>
          <a:p>
            <a:r>
              <a:rPr lang="en-US" dirty="0"/>
              <a:t>Application Components</a:t>
            </a:r>
          </a:p>
        </p:txBody>
      </p:sp>
      <p:sp>
        <p:nvSpPr>
          <p:cNvPr id="3" name="Content Placeholder 2">
            <a:extLst>
              <a:ext uri="{FF2B5EF4-FFF2-40B4-BE49-F238E27FC236}">
                <a16:creationId xmlns:a16="http://schemas.microsoft.com/office/drawing/2014/main" id="{0D3CC4A0-DF03-5385-5C18-0B894D915265}"/>
              </a:ext>
            </a:extLst>
          </p:cNvPr>
          <p:cNvSpPr>
            <a:spLocks noGrp="1"/>
          </p:cNvSpPr>
          <p:nvPr>
            <p:ph idx="1"/>
          </p:nvPr>
        </p:nvSpPr>
        <p:spPr/>
        <p:txBody>
          <a:bodyPr/>
          <a:lstStyle/>
          <a:p>
            <a:r>
              <a:rPr lang="en-US" b="1" dirty="0"/>
              <a:t>Drop-Downs</a:t>
            </a:r>
          </a:p>
          <a:p>
            <a:pPr marL="90000" indent="0">
              <a:buNone/>
            </a:pPr>
            <a:endParaRPr lang="en-US" b="1" dirty="0"/>
          </a:p>
          <a:p>
            <a:pPr lvl="1"/>
            <a:r>
              <a:rPr lang="en-US" dirty="0"/>
              <a:t>Client Selection</a:t>
            </a:r>
          </a:p>
          <a:p>
            <a:pPr lvl="1"/>
            <a:endParaRPr lang="en-US" dirty="0"/>
          </a:p>
          <a:p>
            <a:pPr lvl="1"/>
            <a:r>
              <a:rPr lang="en-US" dirty="0"/>
              <a:t>Task Selection</a:t>
            </a:r>
          </a:p>
          <a:p>
            <a:pPr lvl="1"/>
            <a:endParaRPr lang="en-US" dirty="0"/>
          </a:p>
          <a:p>
            <a:pPr lvl="1"/>
            <a:r>
              <a:rPr lang="en-US" dirty="0"/>
              <a:t>Quantity Selection</a:t>
            </a:r>
          </a:p>
          <a:p>
            <a:pPr lvl="1"/>
            <a:endParaRPr lang="en-US" dirty="0"/>
          </a:p>
          <a:p>
            <a:pPr lvl="1"/>
            <a:r>
              <a:rPr lang="en-US" dirty="0"/>
              <a:t>No. of Employees</a:t>
            </a:r>
          </a:p>
          <a:p>
            <a:pPr marL="358775" lvl="1" indent="0">
              <a:buNone/>
            </a:pPr>
            <a:endParaRPr lang="en-US" dirty="0"/>
          </a:p>
          <a:p>
            <a:pPr marL="360000" lvl="1" indent="-270000">
              <a:spcBef>
                <a:spcPts val="1800"/>
              </a:spcBef>
              <a:buClr>
                <a:srgbClr val="0168B5"/>
              </a:buClr>
              <a:buFont typeface="Wingdings" pitchFamily="2" charset="2"/>
              <a:buChar char="§"/>
            </a:pPr>
            <a:endParaRPr lang="en-US" sz="2200" dirty="0">
              <a:ea typeface="+mn-ea"/>
            </a:endParaRPr>
          </a:p>
          <a:p>
            <a:pPr marL="358775" lvl="1" indent="0">
              <a:buNone/>
            </a:pPr>
            <a:endParaRPr lang="en-US" dirty="0"/>
          </a:p>
        </p:txBody>
      </p:sp>
    </p:spTree>
    <p:extLst>
      <p:ext uri="{BB962C8B-B14F-4D97-AF65-F5344CB8AC3E}">
        <p14:creationId xmlns:p14="http://schemas.microsoft.com/office/powerpoint/2010/main" val="21079236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67BA-F265-CC45-2918-18241EB0D865}"/>
              </a:ext>
            </a:extLst>
          </p:cNvPr>
          <p:cNvSpPr>
            <a:spLocks noGrp="1"/>
          </p:cNvSpPr>
          <p:nvPr>
            <p:ph type="title"/>
          </p:nvPr>
        </p:nvSpPr>
        <p:spPr/>
        <p:txBody>
          <a:bodyPr/>
          <a:lstStyle/>
          <a:p>
            <a:r>
              <a:rPr lang="en-IN"/>
              <a:t>Simulation model results</a:t>
            </a:r>
          </a:p>
        </p:txBody>
      </p:sp>
      <p:sp>
        <p:nvSpPr>
          <p:cNvPr id="3" name="Content Placeholder 2">
            <a:extLst>
              <a:ext uri="{FF2B5EF4-FFF2-40B4-BE49-F238E27FC236}">
                <a16:creationId xmlns:a16="http://schemas.microsoft.com/office/drawing/2014/main" id="{C3DE80B8-597E-A6BD-BFDD-C7B6D9D05DE4}"/>
              </a:ext>
            </a:extLst>
          </p:cNvPr>
          <p:cNvSpPr>
            <a:spLocks noGrp="1"/>
          </p:cNvSpPr>
          <p:nvPr>
            <p:ph idx="1"/>
          </p:nvPr>
        </p:nvSpPr>
        <p:spPr/>
        <p:txBody>
          <a:bodyPr/>
          <a:lstStyle/>
          <a:p>
            <a:pPr algn="just"/>
            <a:r>
              <a:rPr lang="en-IN" dirty="0"/>
              <a:t>Application simulates task assignments for the given specifications.</a:t>
            </a:r>
          </a:p>
          <a:p>
            <a:pPr marL="90000" indent="0" algn="just">
              <a:buNone/>
            </a:pPr>
            <a:endParaRPr lang="en-US" dirty="0"/>
          </a:p>
          <a:p>
            <a:pPr algn="just"/>
            <a:r>
              <a:rPr lang="en-US" dirty="0"/>
              <a:t>Results consists of predicted time estimates for all employees or teams arranged in ascending order.</a:t>
            </a:r>
          </a:p>
          <a:p>
            <a:endParaRPr lang="en-IN" dirty="0"/>
          </a:p>
        </p:txBody>
      </p:sp>
    </p:spTree>
    <p:extLst>
      <p:ext uri="{BB962C8B-B14F-4D97-AF65-F5344CB8AC3E}">
        <p14:creationId xmlns:p14="http://schemas.microsoft.com/office/powerpoint/2010/main" val="20641322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BA2F1-10B6-0AD7-9635-C9D2EB7B5022}"/>
              </a:ext>
            </a:extLst>
          </p:cNvPr>
          <p:cNvSpPr>
            <a:spLocks noGrp="1"/>
          </p:cNvSpPr>
          <p:nvPr>
            <p:ph type="title"/>
          </p:nvPr>
        </p:nvSpPr>
        <p:spPr/>
        <p:txBody>
          <a:bodyPr/>
          <a:lstStyle/>
          <a:p>
            <a:r>
              <a:rPr lang="en-US" dirty="0"/>
              <a:t>Employee Assignment Results</a:t>
            </a:r>
          </a:p>
        </p:txBody>
      </p:sp>
      <p:pic>
        <p:nvPicPr>
          <p:cNvPr id="4" name="Picture 2">
            <a:extLst>
              <a:ext uri="{FF2B5EF4-FFF2-40B4-BE49-F238E27FC236}">
                <a16:creationId xmlns:a16="http://schemas.microsoft.com/office/drawing/2014/main" id="{C2F1A8FC-5B6F-5388-85FB-D510CF759C0C}"/>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18572" y="1857698"/>
            <a:ext cx="7072131" cy="4473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4087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7AADD0-BAFD-B669-3339-1497F23F7AAC}"/>
              </a:ext>
            </a:extLst>
          </p:cNvPr>
          <p:cNvSpPr>
            <a:spLocks noGrp="1"/>
          </p:cNvSpPr>
          <p:nvPr>
            <p:ph idx="1"/>
          </p:nvPr>
        </p:nvSpPr>
        <p:spPr/>
        <p:txBody>
          <a:bodyPr/>
          <a:lstStyle/>
          <a:p>
            <a:endParaRPr lang="en-IN" dirty="0"/>
          </a:p>
          <a:p>
            <a:endParaRPr lang="en-IN" dirty="0"/>
          </a:p>
          <a:p>
            <a:endParaRPr lang="en-IN" dirty="0"/>
          </a:p>
          <a:p>
            <a:pPr marL="90000" indent="0" algn="ctr">
              <a:buNone/>
            </a:pPr>
            <a:r>
              <a:rPr lang="en-IN" sz="4000" b="1" dirty="0"/>
              <a:t>Thank you!</a:t>
            </a:r>
          </a:p>
        </p:txBody>
      </p:sp>
    </p:spTree>
    <p:extLst>
      <p:ext uri="{BB962C8B-B14F-4D97-AF65-F5344CB8AC3E}">
        <p14:creationId xmlns:p14="http://schemas.microsoft.com/office/powerpoint/2010/main" val="372660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46A7B-B32F-C6CD-9F83-A521E6F1D7CA}"/>
              </a:ext>
            </a:extLst>
          </p:cNvPr>
          <p:cNvSpPr>
            <a:spLocks noGrp="1"/>
          </p:cNvSpPr>
          <p:nvPr>
            <p:ph type="title"/>
          </p:nvPr>
        </p:nvSpPr>
        <p:spPr/>
        <p:txBody>
          <a:bodyPr/>
          <a:lstStyle/>
          <a:p>
            <a:r>
              <a:rPr lang="en-IN" dirty="0"/>
              <a:t>Aim of project</a:t>
            </a:r>
          </a:p>
        </p:txBody>
      </p:sp>
      <p:sp>
        <p:nvSpPr>
          <p:cNvPr id="3" name="Content Placeholder 2">
            <a:extLst>
              <a:ext uri="{FF2B5EF4-FFF2-40B4-BE49-F238E27FC236}">
                <a16:creationId xmlns:a16="http://schemas.microsoft.com/office/drawing/2014/main" id="{3B59AF40-DC2E-11A6-CF00-26E34766A677}"/>
              </a:ext>
            </a:extLst>
          </p:cNvPr>
          <p:cNvSpPr>
            <a:spLocks noGrp="1"/>
          </p:cNvSpPr>
          <p:nvPr>
            <p:ph idx="1"/>
          </p:nvPr>
        </p:nvSpPr>
        <p:spPr/>
        <p:txBody>
          <a:bodyPr lIns="91440" tIns="45720" rIns="91440" bIns="45720" anchor="t"/>
          <a:lstStyle/>
          <a:p>
            <a:pPr marL="359410" indent="-269875"/>
            <a:endParaRPr lang="en-IN" dirty="0"/>
          </a:p>
          <a:p>
            <a:pPr marL="359410" indent="-269875"/>
            <a:r>
              <a:rPr lang="en-IN" dirty="0"/>
              <a:t>Optimize employee assignments </a:t>
            </a:r>
            <a:r>
              <a:rPr lang="en-US" dirty="0"/>
              <a:t>to improve the quality of services at MWW</a:t>
            </a:r>
          </a:p>
          <a:p>
            <a:pPr marL="89535" indent="0">
              <a:buNone/>
            </a:pPr>
            <a:endParaRPr lang="en-US" dirty="0"/>
          </a:p>
          <a:p>
            <a:pPr marL="359410" indent="-269875"/>
            <a:r>
              <a:rPr lang="en-US" dirty="0"/>
              <a:t>Modus operandi:</a:t>
            </a:r>
          </a:p>
          <a:p>
            <a:pPr marL="629920" lvl="1" indent="-271145">
              <a:buFont typeface="Wingdings" panose="05000000000000000000" pitchFamily="2" charset="2"/>
              <a:buChar char="§"/>
            </a:pPr>
            <a:r>
              <a:rPr lang="en-US" sz="2200" dirty="0">
                <a:solidFill>
                  <a:srgbClr val="000000"/>
                </a:solidFill>
                <a:latin typeface="WordVisi_MSFontService"/>
              </a:rPr>
              <a:t>L</a:t>
            </a:r>
            <a:r>
              <a:rPr lang="en-US" sz="2200" b="0" i="0" dirty="0">
                <a:solidFill>
                  <a:srgbClr val="000000"/>
                </a:solidFill>
                <a:effectLst/>
                <a:latin typeface="WordVisi_MSFontService"/>
              </a:rPr>
              <a:t>earn trajectories of individuals employees and employee service teams</a:t>
            </a:r>
          </a:p>
          <a:p>
            <a:pPr marL="629920" lvl="1" indent="-271145">
              <a:buFont typeface="Wingdings" panose="05000000000000000000" pitchFamily="2" charset="2"/>
              <a:buChar char="§"/>
            </a:pPr>
            <a:r>
              <a:rPr lang="en-US" sz="2200" dirty="0">
                <a:solidFill>
                  <a:srgbClr val="000000"/>
                </a:solidFill>
                <a:latin typeface="WordVisi_MSFontService"/>
              </a:rPr>
              <a:t>Identify the best-performing individuals and teams</a:t>
            </a:r>
          </a:p>
          <a:p>
            <a:pPr marL="629920" lvl="1" indent="-271145">
              <a:buFont typeface="Wingdings" panose="05000000000000000000" pitchFamily="2" charset="2"/>
              <a:buChar char="§"/>
            </a:pPr>
            <a:r>
              <a:rPr lang="en-US" sz="2200" dirty="0">
                <a:solidFill>
                  <a:srgbClr val="000000"/>
                </a:solidFill>
                <a:latin typeface="WordVisi_MSFontService"/>
              </a:rPr>
              <a:t>A</a:t>
            </a:r>
            <a:r>
              <a:rPr lang="en-US" sz="2200" b="0" i="0" dirty="0">
                <a:solidFill>
                  <a:srgbClr val="000000"/>
                </a:solidFill>
                <a:effectLst/>
                <a:latin typeface="WordVisi_MSFontService"/>
              </a:rPr>
              <a:t>ssign the most qualified individuals to new service requests</a:t>
            </a:r>
            <a:endParaRPr lang="en-IN" sz="2200" dirty="0"/>
          </a:p>
        </p:txBody>
      </p:sp>
    </p:spTree>
    <p:extLst>
      <p:ext uri="{BB962C8B-B14F-4D97-AF65-F5344CB8AC3E}">
        <p14:creationId xmlns:p14="http://schemas.microsoft.com/office/powerpoint/2010/main" val="1140185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160F1-DD71-6631-E087-5FB2FBC2A0BD}"/>
              </a:ext>
            </a:extLst>
          </p:cNvPr>
          <p:cNvSpPr>
            <a:spLocks noGrp="1"/>
          </p:cNvSpPr>
          <p:nvPr>
            <p:ph idx="1"/>
          </p:nvPr>
        </p:nvSpPr>
        <p:spPr/>
        <p:txBody>
          <a:bodyPr/>
          <a:lstStyle/>
          <a:p>
            <a:pPr marL="90000" indent="0" algn="ctr">
              <a:buNone/>
            </a:pPr>
            <a:endParaRPr lang="en-US" dirty="0"/>
          </a:p>
          <a:p>
            <a:pPr marL="90000" indent="0" algn="ctr">
              <a:buNone/>
            </a:pPr>
            <a:endParaRPr lang="en-US" dirty="0"/>
          </a:p>
          <a:p>
            <a:pPr marL="90000" indent="0" algn="ctr">
              <a:buNone/>
            </a:pPr>
            <a:endParaRPr lang="en-US" dirty="0"/>
          </a:p>
          <a:p>
            <a:pPr marL="90000" indent="0" algn="ctr">
              <a:buNone/>
            </a:pPr>
            <a:r>
              <a:rPr lang="en-US" sz="4000" b="1" dirty="0"/>
              <a:t>Questions?</a:t>
            </a:r>
          </a:p>
        </p:txBody>
      </p:sp>
    </p:spTree>
    <p:extLst>
      <p:ext uri="{BB962C8B-B14F-4D97-AF65-F5344CB8AC3E}">
        <p14:creationId xmlns:p14="http://schemas.microsoft.com/office/powerpoint/2010/main" val="2909635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6B88-6417-AFC2-80D1-AEE5FE4D76C5}"/>
              </a:ext>
            </a:extLst>
          </p:cNvPr>
          <p:cNvSpPr>
            <a:spLocks noGrp="1"/>
          </p:cNvSpPr>
          <p:nvPr>
            <p:ph type="title"/>
          </p:nvPr>
        </p:nvSpPr>
        <p:spPr/>
        <p:txBody>
          <a:bodyPr lIns="91440" tIns="45720" rIns="91440" bIns="45720" anchor="t"/>
          <a:lstStyle/>
          <a:p>
            <a:r>
              <a:rPr lang="en-US">
                <a:latin typeface="Lucida Sans Unicode"/>
                <a:cs typeface="Lucida Sans Unicode"/>
              </a:rPr>
              <a:t>System Architecture</a:t>
            </a:r>
            <a:endParaRPr lang="en-US"/>
          </a:p>
        </p:txBody>
      </p:sp>
      <p:sp>
        <p:nvSpPr>
          <p:cNvPr id="3" name="Content Placeholder 2">
            <a:extLst>
              <a:ext uri="{FF2B5EF4-FFF2-40B4-BE49-F238E27FC236}">
                <a16:creationId xmlns:a16="http://schemas.microsoft.com/office/drawing/2014/main" id="{71C63981-AD82-22E3-CB00-0C6B0D583B68}"/>
              </a:ext>
            </a:extLst>
          </p:cNvPr>
          <p:cNvSpPr>
            <a:spLocks noGrp="1"/>
          </p:cNvSpPr>
          <p:nvPr>
            <p:ph idx="1"/>
          </p:nvPr>
        </p:nvSpPr>
        <p:spPr/>
        <p:txBody>
          <a:bodyPr lIns="91440" tIns="45720" rIns="91440" bIns="45720" anchor="t"/>
          <a:lstStyle/>
          <a:p>
            <a:pPr marL="359410" indent="-269875"/>
            <a:endParaRPr lang="en-US"/>
          </a:p>
          <a:p>
            <a:pPr marL="359410" indent="-269875"/>
            <a:endParaRPr lang="en-US"/>
          </a:p>
        </p:txBody>
      </p:sp>
      <p:pic>
        <p:nvPicPr>
          <p:cNvPr id="5" name="Picture 5">
            <a:extLst>
              <a:ext uri="{FF2B5EF4-FFF2-40B4-BE49-F238E27FC236}">
                <a16:creationId xmlns:a16="http://schemas.microsoft.com/office/drawing/2014/main" id="{1169CC24-2D56-30AF-558C-86A1330712D5}"/>
              </a:ext>
            </a:extLst>
          </p:cNvPr>
          <p:cNvPicPr>
            <a:picLocks noChangeAspect="1"/>
          </p:cNvPicPr>
          <p:nvPr/>
        </p:nvPicPr>
        <p:blipFill>
          <a:blip r:embed="rId2"/>
          <a:stretch>
            <a:fillRect/>
          </a:stretch>
        </p:blipFill>
        <p:spPr>
          <a:xfrm>
            <a:off x="1263360" y="1398116"/>
            <a:ext cx="6617279" cy="4930242"/>
          </a:xfrm>
          <a:prstGeom prst="rect">
            <a:avLst/>
          </a:prstGeom>
        </p:spPr>
      </p:pic>
    </p:spTree>
    <p:extLst>
      <p:ext uri="{BB962C8B-B14F-4D97-AF65-F5344CB8AC3E}">
        <p14:creationId xmlns:p14="http://schemas.microsoft.com/office/powerpoint/2010/main" val="164509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32146-7DAF-980F-7710-6A2F2146891E}"/>
              </a:ext>
            </a:extLst>
          </p:cNvPr>
          <p:cNvSpPr>
            <a:spLocks noGrp="1"/>
          </p:cNvSpPr>
          <p:nvPr>
            <p:ph type="title"/>
          </p:nvPr>
        </p:nvSpPr>
        <p:spPr/>
        <p:txBody>
          <a:bodyPr lIns="91440" tIns="45720" rIns="91440" bIns="45720" anchor="t"/>
          <a:lstStyle/>
          <a:p>
            <a:r>
              <a:rPr lang="en-US" err="1">
                <a:latin typeface="Lucida Sans Unicode"/>
                <a:cs typeface="Lucida Sans Unicode"/>
              </a:rPr>
              <a:t>BigQuery</a:t>
            </a:r>
            <a:r>
              <a:rPr lang="en-US">
                <a:latin typeface="Lucida Sans Unicode"/>
                <a:cs typeface="Lucida Sans Unicode"/>
              </a:rPr>
              <a:t> Tables</a:t>
            </a:r>
            <a:endParaRPr lang="en-US"/>
          </a:p>
        </p:txBody>
      </p:sp>
      <p:sp>
        <p:nvSpPr>
          <p:cNvPr id="3" name="Content Placeholder 2">
            <a:extLst>
              <a:ext uri="{FF2B5EF4-FFF2-40B4-BE49-F238E27FC236}">
                <a16:creationId xmlns:a16="http://schemas.microsoft.com/office/drawing/2014/main" id="{6C0E7186-FC00-8AA9-3967-317457EA9F52}"/>
              </a:ext>
            </a:extLst>
          </p:cNvPr>
          <p:cNvSpPr>
            <a:spLocks noGrp="1"/>
          </p:cNvSpPr>
          <p:nvPr>
            <p:ph idx="1"/>
          </p:nvPr>
        </p:nvSpPr>
        <p:spPr/>
        <p:txBody>
          <a:bodyPr lIns="91440" tIns="45720" rIns="91440" bIns="45720" anchor="t"/>
          <a:lstStyle/>
          <a:p>
            <a:pPr marL="359410" indent="-269875"/>
            <a:r>
              <a:rPr lang="en-IN" dirty="0">
                <a:latin typeface="Lucida Sans Unicode"/>
                <a:cs typeface="Lucida Sans Unicode"/>
              </a:rPr>
              <a:t>The CSV data files provided by MWW were uploaded in </a:t>
            </a:r>
            <a:r>
              <a:rPr lang="en-IN" dirty="0" err="1">
                <a:latin typeface="Lucida Sans Unicode"/>
                <a:cs typeface="Lucida Sans Unicode"/>
              </a:rPr>
              <a:t>BigQuery</a:t>
            </a:r>
            <a:r>
              <a:rPr lang="en-IN" dirty="0">
                <a:latin typeface="Lucida Sans Unicode"/>
                <a:cs typeface="Lucida Sans Unicode"/>
              </a:rPr>
              <a:t> tables, to facilitate the tasks</a:t>
            </a:r>
          </a:p>
          <a:p>
            <a:pPr marL="89535" indent="0">
              <a:buNone/>
            </a:pPr>
            <a:endParaRPr lang="en-US" dirty="0"/>
          </a:p>
          <a:p>
            <a:pPr marL="359410" indent="-269875"/>
            <a:r>
              <a:rPr lang="en-IN" dirty="0" err="1">
                <a:latin typeface="Lucida Sans Unicode"/>
                <a:cs typeface="Lucida Sans Unicode"/>
              </a:rPr>
              <a:t>BigQuery</a:t>
            </a:r>
            <a:r>
              <a:rPr lang="en-IN" dirty="0">
                <a:latin typeface="Lucida Sans Unicode"/>
                <a:cs typeface="Lucida Sans Unicode"/>
              </a:rPr>
              <a:t> tables formed with the data:</a:t>
            </a:r>
            <a:endParaRPr lang="en-US" dirty="0"/>
          </a:p>
          <a:p>
            <a:pPr marL="629920" lvl="1" indent="-271145">
              <a:buFont typeface="Wingdings" pitchFamily="49" charset="0"/>
              <a:buChar char="§"/>
            </a:pPr>
            <a:r>
              <a:rPr lang="en-US" dirty="0" err="1">
                <a:latin typeface="Lucida Sans Unicode"/>
                <a:cs typeface="Lucida Sans Unicode"/>
              </a:rPr>
              <a:t>MwwMsServicePoints</a:t>
            </a:r>
            <a:endParaRPr lang="en-US" dirty="0">
              <a:latin typeface="Lucida Sans Unicode"/>
              <a:cs typeface="Lucida Sans Unicode"/>
            </a:endParaRPr>
          </a:p>
          <a:p>
            <a:pPr marL="629920" lvl="1" indent="-271145">
              <a:buFont typeface="Wingdings" pitchFamily="49" charset="0"/>
              <a:buChar char="§"/>
            </a:pPr>
            <a:r>
              <a:rPr lang="en-US" dirty="0" err="1">
                <a:latin typeface="Lucida Sans Unicode"/>
                <a:cs typeface="Lucida Sans Unicode"/>
              </a:rPr>
              <a:t>MwwMsClients</a:t>
            </a:r>
            <a:endParaRPr lang="en-US" dirty="0"/>
          </a:p>
          <a:p>
            <a:pPr marL="629920" lvl="1" indent="-271145">
              <a:buFont typeface="Wingdings" pitchFamily="49" charset="0"/>
              <a:buChar char="§"/>
            </a:pPr>
            <a:r>
              <a:rPr lang="en-US" dirty="0" err="1">
                <a:latin typeface="Lucida Sans Unicode"/>
                <a:cs typeface="Lucida Sans Unicode"/>
              </a:rPr>
              <a:t>MwwMsOpenContracts</a:t>
            </a:r>
            <a:endParaRPr lang="en-US" dirty="0">
              <a:latin typeface="Lucida Sans Unicode"/>
              <a:cs typeface="Lucida Sans Unicode"/>
            </a:endParaRPr>
          </a:p>
          <a:p>
            <a:pPr marL="629920" lvl="1" indent="-271145">
              <a:buFont typeface="Wingdings" pitchFamily="49" charset="0"/>
              <a:buChar char="§"/>
            </a:pPr>
            <a:r>
              <a:rPr lang="en-US" dirty="0" err="1">
                <a:latin typeface="Lucida Sans Unicode"/>
                <a:cs typeface="Lucida Sans Unicode"/>
              </a:rPr>
              <a:t>MwwMsServiceEmployees</a:t>
            </a:r>
            <a:endParaRPr lang="en-US" dirty="0">
              <a:latin typeface="Lucida Sans Unicode"/>
              <a:cs typeface="Lucida Sans Unicode"/>
            </a:endParaRPr>
          </a:p>
          <a:p>
            <a:pPr marL="629920" lvl="1" indent="-271145">
              <a:buFont typeface="Wingdings" pitchFamily="49" charset="0"/>
              <a:buChar char="§"/>
            </a:pPr>
            <a:r>
              <a:rPr lang="en-US" dirty="0" err="1">
                <a:latin typeface="Lucida Sans Unicode"/>
                <a:cs typeface="Lucida Sans Unicode"/>
              </a:rPr>
              <a:t>MwwMsCompletedTasks</a:t>
            </a:r>
            <a:endParaRPr lang="en-US" dirty="0">
              <a:latin typeface="Lucida Sans Unicode"/>
              <a:cs typeface="Lucida Sans Unicode"/>
            </a:endParaRPr>
          </a:p>
          <a:p>
            <a:pPr marL="629920" lvl="1" indent="-271145">
              <a:buFont typeface="Wingdings" pitchFamily="49" charset="0"/>
              <a:buChar char="§"/>
            </a:pPr>
            <a:r>
              <a:rPr lang="en-US" dirty="0" err="1">
                <a:latin typeface="Lucida Sans Unicode"/>
                <a:cs typeface="Lucida Sans Unicode"/>
              </a:rPr>
              <a:t>MwwMsAssignedEmployees</a:t>
            </a:r>
            <a:endParaRPr lang="en-US" dirty="0">
              <a:latin typeface="Lucida Sans Unicode"/>
              <a:cs typeface="Lucida Sans Unicode"/>
            </a:endParaRPr>
          </a:p>
        </p:txBody>
      </p:sp>
    </p:spTree>
    <p:extLst>
      <p:ext uri="{BB962C8B-B14F-4D97-AF65-F5344CB8AC3E}">
        <p14:creationId xmlns:p14="http://schemas.microsoft.com/office/powerpoint/2010/main" val="335807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D0D5B-2514-2FF0-42EB-B9B3F93F6C52}"/>
              </a:ext>
            </a:extLst>
          </p:cNvPr>
          <p:cNvSpPr>
            <a:spLocks noGrp="1"/>
          </p:cNvSpPr>
          <p:nvPr>
            <p:ph type="title"/>
          </p:nvPr>
        </p:nvSpPr>
        <p:spPr/>
        <p:txBody>
          <a:bodyPr lIns="91440" tIns="45720" rIns="91440" bIns="45720" anchor="t"/>
          <a:lstStyle/>
          <a:p>
            <a:r>
              <a:rPr lang="en-US" dirty="0">
                <a:latin typeface="Lucida Sans Unicode"/>
                <a:cs typeface="Lucida Sans Unicode"/>
              </a:rPr>
              <a:t>ER Diagram for Tables</a:t>
            </a:r>
            <a:endParaRPr lang="en-US" dirty="0"/>
          </a:p>
        </p:txBody>
      </p:sp>
      <p:pic>
        <p:nvPicPr>
          <p:cNvPr id="4" name="Picture 4">
            <a:extLst>
              <a:ext uri="{FF2B5EF4-FFF2-40B4-BE49-F238E27FC236}">
                <a16:creationId xmlns:a16="http://schemas.microsoft.com/office/drawing/2014/main" id="{9AC5E705-610F-4B4E-EEFC-49EB55DC88ED}"/>
              </a:ext>
            </a:extLst>
          </p:cNvPr>
          <p:cNvPicPr>
            <a:picLocks noGrp="1" noChangeAspect="1"/>
          </p:cNvPicPr>
          <p:nvPr>
            <p:ph idx="1"/>
          </p:nvPr>
        </p:nvPicPr>
        <p:blipFill>
          <a:blip r:embed="rId2"/>
          <a:stretch>
            <a:fillRect/>
          </a:stretch>
        </p:blipFill>
        <p:spPr>
          <a:xfrm>
            <a:off x="412251" y="1365564"/>
            <a:ext cx="8457607" cy="5043206"/>
          </a:xfrm>
        </p:spPr>
      </p:pic>
    </p:spTree>
    <p:extLst>
      <p:ext uri="{BB962C8B-B14F-4D97-AF65-F5344CB8AC3E}">
        <p14:creationId xmlns:p14="http://schemas.microsoft.com/office/powerpoint/2010/main" val="3720580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37C7B-AA16-A8AB-6745-4C3B092F2F6A}"/>
              </a:ext>
            </a:extLst>
          </p:cNvPr>
          <p:cNvSpPr>
            <a:spLocks noGrp="1"/>
          </p:cNvSpPr>
          <p:nvPr>
            <p:ph type="title"/>
          </p:nvPr>
        </p:nvSpPr>
        <p:spPr>
          <a:xfrm>
            <a:off x="157347" y="1948546"/>
            <a:ext cx="8828871" cy="2471760"/>
          </a:xfrm>
        </p:spPr>
        <p:txBody>
          <a:bodyPr lIns="91440" tIns="45720" rIns="91440" bIns="45720" anchor="t"/>
          <a:lstStyle/>
          <a:p>
            <a:pPr algn="ctr"/>
            <a:r>
              <a:rPr lang="en-US" sz="2800" u="sng" dirty="0">
                <a:latin typeface="Calibri"/>
                <a:cs typeface="Calibri"/>
              </a:rPr>
              <a:t>Task-1</a:t>
            </a:r>
            <a:br>
              <a:rPr lang="en-US" sz="2800" dirty="0">
                <a:latin typeface="Calibri"/>
                <a:cs typeface="Calibri"/>
              </a:rPr>
            </a:br>
            <a:endParaRPr lang="en-US" sz="2800" dirty="0"/>
          </a:p>
          <a:p>
            <a:pPr algn="just"/>
            <a:r>
              <a:rPr lang="en-US" sz="2800" b="0" dirty="0">
                <a:latin typeface="Times New Roman"/>
                <a:cs typeface="Times New Roman"/>
              </a:rPr>
              <a:t>Start by visualizing the learning curves of individual employees. It is likely that the personnel learn over time and thus need less time for repeating tasks.</a:t>
            </a:r>
          </a:p>
          <a:p>
            <a:endParaRPr lang="en-US" dirty="0"/>
          </a:p>
        </p:txBody>
      </p:sp>
    </p:spTree>
    <p:extLst>
      <p:ext uri="{BB962C8B-B14F-4D97-AF65-F5344CB8AC3E}">
        <p14:creationId xmlns:p14="http://schemas.microsoft.com/office/powerpoint/2010/main" val="4128553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0F6BE-EDCD-CBEA-2D68-DF0001D13F80}"/>
              </a:ext>
            </a:extLst>
          </p:cNvPr>
          <p:cNvSpPr>
            <a:spLocks noGrp="1"/>
          </p:cNvSpPr>
          <p:nvPr>
            <p:ph type="title"/>
          </p:nvPr>
        </p:nvSpPr>
        <p:spPr/>
        <p:txBody>
          <a:bodyPr/>
          <a:lstStyle/>
          <a:p>
            <a:r>
              <a:rPr lang="en-IN"/>
              <a:t>Task 1 - Learning curve generation</a:t>
            </a:r>
          </a:p>
        </p:txBody>
      </p:sp>
      <p:sp>
        <p:nvSpPr>
          <p:cNvPr id="4" name="Content Placeholder 3">
            <a:extLst>
              <a:ext uri="{FF2B5EF4-FFF2-40B4-BE49-F238E27FC236}">
                <a16:creationId xmlns:a16="http://schemas.microsoft.com/office/drawing/2014/main" id="{58DBB75F-2616-4848-9DBF-01FC8F13385E}"/>
              </a:ext>
            </a:extLst>
          </p:cNvPr>
          <p:cNvSpPr>
            <a:spLocks noGrp="1"/>
          </p:cNvSpPr>
          <p:nvPr>
            <p:ph idx="1"/>
          </p:nvPr>
        </p:nvSpPr>
        <p:spPr/>
        <p:txBody>
          <a:bodyPr/>
          <a:lstStyle/>
          <a:p>
            <a:pPr algn="just"/>
            <a:r>
              <a:rPr lang="en-IN" dirty="0"/>
              <a:t>Joined the datasets ‘</a:t>
            </a:r>
            <a:r>
              <a:rPr lang="en-US" b="1" dirty="0" err="1"/>
              <a:t>MwwMsAssignedEmployees</a:t>
            </a:r>
            <a:r>
              <a:rPr lang="en-US" dirty="0"/>
              <a:t>’ and ‘</a:t>
            </a:r>
            <a:r>
              <a:rPr lang="en-US" b="1" dirty="0" err="1"/>
              <a:t>MwwMsCompletedTasks</a:t>
            </a:r>
            <a:r>
              <a:rPr lang="en-US" dirty="0"/>
              <a:t>’ on </a:t>
            </a:r>
            <a:r>
              <a:rPr lang="en-US" b="1" dirty="0" err="1"/>
              <a:t>ServiceTaskId</a:t>
            </a:r>
            <a:endParaRPr lang="en-US" b="1" dirty="0"/>
          </a:p>
          <a:p>
            <a:pPr algn="just"/>
            <a:r>
              <a:rPr lang="en-US" b="1" u="sng" dirty="0"/>
              <a:t>Assumption:</a:t>
            </a:r>
            <a:r>
              <a:rPr lang="en-US" dirty="0"/>
              <a:t> Each person in a team works for the same amount of time. </a:t>
            </a:r>
            <a:endParaRPr lang="en-IN" dirty="0"/>
          </a:p>
          <a:p>
            <a:pPr algn="just"/>
            <a:r>
              <a:rPr lang="en-IN" b="1" dirty="0" err="1"/>
              <a:t>TimeOnEachTask</a:t>
            </a:r>
            <a:r>
              <a:rPr lang="en-IN" dirty="0"/>
              <a:t> = </a:t>
            </a:r>
            <a:r>
              <a:rPr lang="en-IN" b="1" dirty="0" err="1"/>
              <a:t>TotalWorkingHours</a:t>
            </a:r>
            <a:r>
              <a:rPr lang="en-IN" dirty="0"/>
              <a:t>/</a:t>
            </a:r>
            <a:r>
              <a:rPr lang="en-IN" b="1" dirty="0"/>
              <a:t>Quantity</a:t>
            </a:r>
          </a:p>
          <a:p>
            <a:endParaRPr lang="en-IN" dirty="0"/>
          </a:p>
        </p:txBody>
      </p:sp>
      <p:pic>
        <p:nvPicPr>
          <p:cNvPr id="1026" name="Picture 2">
            <a:extLst>
              <a:ext uri="{FF2B5EF4-FFF2-40B4-BE49-F238E27FC236}">
                <a16:creationId xmlns:a16="http://schemas.microsoft.com/office/drawing/2014/main" id="{B0D67D54-979C-53E6-6CCE-EA6C35AE22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99" y="3798128"/>
            <a:ext cx="8610601" cy="301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897860"/>
      </p:ext>
    </p:extLst>
  </p:cSld>
  <p:clrMapOvr>
    <a:masterClrMapping/>
  </p:clrMapOvr>
</p:sld>
</file>

<file path=ppt/theme/theme1.xml><?xml version="1.0" encoding="utf-8"?>
<a:theme xmlns:a="http://schemas.openxmlformats.org/drawingml/2006/main" name="Vorlesung FIN Corporate Design Kopfzeile">
  <a:themeElements>
    <a:clrScheme name="Benutzerdefiniert 1">
      <a:dk1>
        <a:srgbClr val="000000"/>
      </a:dk1>
      <a:lt1>
        <a:srgbClr val="FFFFFF"/>
      </a:lt1>
      <a:dk2>
        <a:srgbClr val="000000"/>
      </a:dk2>
      <a:lt2>
        <a:srgbClr val="808080"/>
      </a:lt2>
      <a:accent1>
        <a:srgbClr val="0168B5"/>
      </a:accent1>
      <a:accent2>
        <a:srgbClr val="990033"/>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Elektra Text Pro"/>
        <a:ea typeface=""/>
        <a:cs typeface=""/>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Vorlesung FIN Corporate Design Kopfzeile</Template>
  <TotalTime>45</TotalTime>
  <Words>1067</Words>
  <Application>Microsoft Macintosh PowerPoint</Application>
  <PresentationFormat>On-screen Show (4:3)</PresentationFormat>
  <Paragraphs>192</Paragraphs>
  <Slides>40</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Arial</vt:lpstr>
      <vt:lpstr>Calibri</vt:lpstr>
      <vt:lpstr>Courier New</vt:lpstr>
      <vt:lpstr>Elektra Text Pro</vt:lpstr>
      <vt:lpstr>Lucida Sans Unicode</vt:lpstr>
      <vt:lpstr>Symbol</vt:lpstr>
      <vt:lpstr>Times New Roman</vt:lpstr>
      <vt:lpstr>TwCenMT</vt:lpstr>
      <vt:lpstr>Wingdings</vt:lpstr>
      <vt:lpstr>WordVisi_MSFontService</vt:lpstr>
      <vt:lpstr>Vorlesung FIN Corporate Design Kopfzeile</vt:lpstr>
      <vt:lpstr>MAINTENANCE AND SERVICE</vt:lpstr>
      <vt:lpstr>Agenda</vt:lpstr>
      <vt:lpstr>Introduction</vt:lpstr>
      <vt:lpstr>Aim of project</vt:lpstr>
      <vt:lpstr>System Architecture</vt:lpstr>
      <vt:lpstr>BigQuery Tables</vt:lpstr>
      <vt:lpstr>ER Diagram for Tables</vt:lpstr>
      <vt:lpstr>Task-1  Start by visualizing the learning curves of individual employees. It is likely that the personnel learn over time and thus need less time for repeating tasks. </vt:lpstr>
      <vt:lpstr>Task 1 - Learning curve generation</vt:lpstr>
      <vt:lpstr>Task 1-Visualization using Looker studio</vt:lpstr>
      <vt:lpstr>Task 1-Visualization using Looker studio</vt:lpstr>
      <vt:lpstr>Task 1-Visualization using Looker studio</vt:lpstr>
      <vt:lpstr>Task-2  Some jobs require more than one employee. Evaluate whether there are teams whose work is more effective than the work of other teams. The distance to the client site might also play a role in this regard.  </vt:lpstr>
      <vt:lpstr>Task 2 – Employee team evaluation</vt:lpstr>
      <vt:lpstr>Distance computation to client sites </vt:lpstr>
      <vt:lpstr>Team segregation for analysis</vt:lpstr>
      <vt:lpstr>Preparation of dataset for analysis</vt:lpstr>
      <vt:lpstr>Preparation of dataset for analysis - continued</vt:lpstr>
      <vt:lpstr>Team performance evaluation - Visualizations</vt:lpstr>
      <vt:lpstr>Performance visualization of team with three tasks </vt:lpstr>
      <vt:lpstr>Performance visualization of teams with two tasks</vt:lpstr>
      <vt:lpstr>Performance visualization of teams with one task</vt:lpstr>
      <vt:lpstr>Effect of distance on team efficiency</vt:lpstr>
      <vt:lpstr>Effect of distance on team efficiency – continued</vt:lpstr>
      <vt:lpstr>Task-3  Develop a simple simulation to create new tasks and assign them to the assumingly best workers or teams. Demonstrate the board the benefits that a data-driven assignment of employees has on the overall efficiency  </vt:lpstr>
      <vt:lpstr>Task 3 - Simulation model</vt:lpstr>
      <vt:lpstr>Model Selection and Creation</vt:lpstr>
      <vt:lpstr>ML model - Data for ML model</vt:lpstr>
      <vt:lpstr>Model Evaluation</vt:lpstr>
      <vt:lpstr>Model Evaluation</vt:lpstr>
      <vt:lpstr>Final model with improvements</vt:lpstr>
      <vt:lpstr>Model Evaluation</vt:lpstr>
      <vt:lpstr>Model prediction</vt:lpstr>
      <vt:lpstr>Simulation model</vt:lpstr>
      <vt:lpstr>Application UI</vt:lpstr>
      <vt:lpstr>Application Components</vt:lpstr>
      <vt:lpstr>Simulation model results</vt:lpstr>
      <vt:lpstr>Employee Assignment Results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Holger Schrödl</dc:creator>
  <cp:lastModifiedBy>Saikat Mitra</cp:lastModifiedBy>
  <cp:revision>71</cp:revision>
  <cp:lastPrinted>2015-05-05T08:40:15Z</cp:lastPrinted>
  <dcterms:created xsi:type="dcterms:W3CDTF">2011-09-18T07:21:58Z</dcterms:created>
  <dcterms:modified xsi:type="dcterms:W3CDTF">2023-07-04T21:38:21Z</dcterms:modified>
</cp:coreProperties>
</file>