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1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distributiontable.com/" TargetMode="External"/><Relationship Id="rId3" Type="http://schemas.openxmlformats.org/officeDocument/2006/relationships/hyperlink" Target="https://towardsdatascience.com/logistic-regression-detailed-overview-46c4da4303bc" TargetMode="External"/><Relationship Id="rId7" Type="http://schemas.openxmlformats.org/officeDocument/2006/relationships/hyperlink" Target="https://www.tarleton.edu/academicassessment/documents/samplesize.pdf" TargetMode="External"/><Relationship Id="rId2" Type="http://schemas.openxmlformats.org/officeDocument/2006/relationships/hyperlink" Target="https://www.ftc.gov/news-events/news/press-releases/2022/02/new-data-shows-ftc-received-28-million-fraud-reports-consumers-2021-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alyticsindiamag.com/why-is-overfitting-so-demonized/#:~:text=%E2%80%9CDue%20to%20overfitting%2C%20a%20model,unseen%20data%20in%20real%20situations" TargetMode="External"/><Relationship Id="rId5" Type="http://schemas.openxmlformats.org/officeDocument/2006/relationships/hyperlink" Target="https://www.kaggle.com/datasets/rupakroy/online-payments-fraud-detection-dataset" TargetMode="External"/><Relationship Id="rId4" Type="http://schemas.openxmlformats.org/officeDocument/2006/relationships/hyperlink" Target="https://scikit-learn.org/stable/modules/tre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974ED-2C6D-408E-A080-D08DF39C0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 fontScale="90000"/>
          </a:bodyPr>
          <a:lstStyle/>
          <a:p>
            <a:r>
              <a:rPr lang="en-US"/>
              <a:t>Use of Naïve Bayes in Fraud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4CD37-F675-419A-9C0F-A1F98521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5"/>
            <a:ext cx="2436905" cy="163826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Cole Roys</a:t>
            </a:r>
          </a:p>
          <a:p>
            <a:r>
              <a:rPr lang="en-US" sz="1800"/>
              <a:t>D214 Captsone</a:t>
            </a:r>
            <a:endParaRPr lang="en-US" sz="1800" dirty="0"/>
          </a:p>
          <a:p>
            <a:r>
              <a:rPr lang="en-US" sz="1800" dirty="0"/>
              <a:t>Jun 02, 2022</a:t>
            </a:r>
          </a:p>
        </p:txBody>
      </p:sp>
      <p:pic>
        <p:nvPicPr>
          <p:cNvPr id="23" name="Picture 3" descr="Colorful liquid art">
            <a:extLst>
              <a:ext uri="{FF2B5EF4-FFF2-40B4-BE49-F238E27FC236}">
                <a16:creationId xmlns:a16="http://schemas.microsoft.com/office/drawing/2014/main" id="{AE590BB3-99C9-744C-6499-D4E871C42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95" b="13933"/>
          <a:stretch/>
        </p:blipFill>
        <p:spPr>
          <a:xfrm>
            <a:off x="20" y="2283223"/>
            <a:ext cx="12191980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974ED-2C6D-408E-A080-D08DF39C0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750094"/>
            <a:ext cx="5073408" cy="5136356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4CD37-F675-419A-9C0F-A1F98521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7980" y="750095"/>
            <a:ext cx="4886325" cy="5136356"/>
          </a:xfrm>
        </p:spPr>
        <p:txBody>
          <a:bodyPr numCol="1" anchor="ctr">
            <a:normAutofit/>
          </a:bodyPr>
          <a:lstStyle/>
          <a:p>
            <a:r>
              <a:rPr lang="en-US" dirty="0"/>
              <a:t>Name: Cole Roys</a:t>
            </a:r>
          </a:p>
          <a:p>
            <a:r>
              <a:rPr lang="en-US" dirty="0"/>
              <a:t>Program: Masters in Data Analytics</a:t>
            </a:r>
          </a:p>
          <a:p>
            <a:r>
              <a:rPr lang="en-US" dirty="0"/>
              <a:t>Education: Bachelors in Chemistry Saginaw Valley State University – 2017</a:t>
            </a:r>
          </a:p>
          <a:p>
            <a:r>
              <a:rPr lang="en-US" dirty="0"/>
              <a:t>Job: Chemist</a:t>
            </a:r>
          </a:p>
        </p:txBody>
      </p:sp>
    </p:spTree>
    <p:extLst>
      <p:ext uri="{BB962C8B-B14F-4D97-AF65-F5344CB8AC3E}">
        <p14:creationId xmlns:p14="http://schemas.microsoft.com/office/powerpoint/2010/main" val="328108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2A0ED0-83DD-48E3-A0C8-B01DFC2C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974ED-2C6D-408E-A080-D08DF39C0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750094"/>
            <a:ext cx="5073408" cy="5136356"/>
          </a:xfrm>
        </p:spPr>
        <p:txBody>
          <a:bodyPr anchor="ctr">
            <a:normAutofit/>
          </a:bodyPr>
          <a:lstStyle/>
          <a:p>
            <a:r>
              <a:rPr lang="en-US" dirty="0"/>
              <a:t>Problem and 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4CD37-F675-419A-9C0F-A1F98521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7980" y="750095"/>
            <a:ext cx="4886325" cy="5136356"/>
          </a:xfrm>
        </p:spPr>
        <p:txBody>
          <a:bodyPr numCol="1" anchor="ctr">
            <a:normAutofit/>
          </a:bodyPr>
          <a:lstStyle/>
          <a:p>
            <a:r>
              <a:rPr lang="en-US" dirty="0"/>
              <a:t>Fraud is an increasing problem in financial markets</a:t>
            </a:r>
          </a:p>
          <a:p>
            <a:r>
              <a:rPr lang="en-US" dirty="0"/>
              <a:t>2.8 million consumers every year in USA (FTC, 2022)</a:t>
            </a:r>
          </a:p>
          <a:p>
            <a:r>
              <a:rPr lang="en-US" dirty="0"/>
              <a:t>Naïve Bayes should help us figure out if a transaction is fraudulent or not</a:t>
            </a:r>
          </a:p>
          <a:p>
            <a:r>
              <a:rPr lang="en-US" dirty="0"/>
              <a:t>Uses previous information to make prediction on future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61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C88F30B-479A-4768-B308-CAC6774CD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8E478F-CE28-45D0-B1D0-10206C54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95714"/>
            <a:ext cx="6095997" cy="4562285"/>
            <a:chOff x="0" y="2295714"/>
            <a:chExt cx="6095997" cy="45622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402176-ED9F-4968-A41C-92FA7C131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6095995" cy="4562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72970-63A3-4DEE-B03D-9ED466BA1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6095997" cy="456228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1C68A2A-6DF9-4985-9085-CCE6A607D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974ED-2C6D-408E-A080-D08DF39C0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10869248" cy="16875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Summary of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4CD37-F675-419A-9C0F-A1F98521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2576513"/>
            <a:ext cx="5426391" cy="3600450"/>
          </a:xfrm>
        </p:spPr>
        <p:txBody>
          <a:bodyPr vert="horz" lIns="91440" tIns="45720" rIns="91440" bIns="45720" numCol="1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Deleted null and duplicated rows, followed by a correlation analysis.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Ran the correlation regarding fraud.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3570DAB4-A8AA-4C19-9523-26066A8A71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548" y="2924175"/>
            <a:ext cx="4518252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974ED-2C6D-408E-A080-D08DF39C0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Heatmap Correlation Visualization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7F2C4F53-6FE6-4DDC-B475-A4C183FEB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BD263F94-7CAF-4607-A634-8DE96FAA7E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2867" y="609600"/>
            <a:ext cx="637547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C88F30B-479A-4768-B308-CAC6774CD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8E478F-CE28-45D0-B1D0-10206C54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95714"/>
            <a:ext cx="6095997" cy="4562285"/>
            <a:chOff x="0" y="2295714"/>
            <a:chExt cx="6095997" cy="45622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402176-ED9F-4968-A41C-92FA7C131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6095995" cy="4562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72970-63A3-4DEE-B03D-9ED466BA1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6095997" cy="456228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1C68A2A-6DF9-4985-9085-CCE6A607D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974ED-2C6D-408E-A080-D08DF39C0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10869248" cy="16875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Summary of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4CD37-F675-419A-9C0F-A1F98521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2576513"/>
            <a:ext cx="5426391" cy="3600450"/>
          </a:xfrm>
        </p:spPr>
        <p:txBody>
          <a:bodyPr vert="horz" lIns="91440" tIns="45720" rIns="91440" bIns="45720" numCol="1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Created a sample set from original set using Cochran’s Formula for 99% confidence with 1% margin of error.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16590 samples were selected, another sample set was created as well with remainder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Limitations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Summary set had 53.8% accuracy; regular set had 99.3% accuracy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2161C2-84E5-4019-8126-0AE88EEF3B08}"/>
                  </a:ext>
                </a:extLst>
              </p:cNvPr>
              <p:cNvSpPr txBox="1"/>
              <p:nvPr/>
            </p:nvSpPr>
            <p:spPr>
              <a:xfrm>
                <a:off x="7745184" y="3850440"/>
                <a:ext cx="2797625" cy="1052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font1163"/>
                          </a:rPr>
                          <m:t>𝑛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font1163"/>
                          </a:rPr>
                          <m:t>0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font1163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font1163"/>
                              </a:rPr>
                              <m:t>𝑍</m:t>
                            </m:r>
                          </m:e>
                          <m:sup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font1163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font1163"/>
                          </a:rPr>
                          <m:t>𝑝𝑞</m:t>
                        </m:r>
                      </m:num>
                      <m:den>
                        <m:sSup>
                          <m:sSupPr>
                            <m:ctrlPr>
                              <a:rPr lang="en-US" sz="4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font1163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font1163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font1163"/>
                  </a:rPr>
                  <a:t> </a:t>
                </a:r>
                <a:endParaRPr lang="en-US" sz="4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2161C2-84E5-4019-8126-0AE88EEF3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84" y="3850440"/>
                <a:ext cx="2797625" cy="1052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0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C88F30B-479A-4768-B308-CAC6774CD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8E478F-CE28-45D0-B1D0-10206C54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95714"/>
            <a:ext cx="6095997" cy="4562285"/>
            <a:chOff x="0" y="2295714"/>
            <a:chExt cx="6095997" cy="45622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402176-ED9F-4968-A41C-92FA7C131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6095995" cy="4562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72970-63A3-4DEE-B03D-9ED466BA1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6095997" cy="456228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1C68A2A-6DF9-4985-9085-CCE6A607D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974ED-2C6D-408E-A080-D08DF39C0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10869248" cy="16875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Findings and Proposed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4CD37-F675-419A-9C0F-A1F98521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371" y="2656265"/>
            <a:ext cx="10869248" cy="3600450"/>
          </a:xfrm>
        </p:spPr>
        <p:txBody>
          <a:bodyPr vert="horz" lIns="91440" tIns="45720" rIns="91440" bIns="45720" numCol="1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Using a smaller sample set saves a lot of computation time and space but isn’t very accurate.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Using the full dataset takes up a lot of memory and takes longer to compute, but a lot more accurate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More tests should be done to build a better model for prediction using Logistic Regression, and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379282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FC6A-3FA9-4EB3-8FE4-573DF99FA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Expected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0E9FD-D3C7-41D7-A8BA-97F092109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Saving over $11.5 billion in fraudulent charges</a:t>
            </a:r>
          </a:p>
          <a:p>
            <a:r>
              <a:rPr lang="en-US" dirty="0"/>
              <a:t>Company reputation</a:t>
            </a:r>
          </a:p>
          <a:p>
            <a:r>
              <a:rPr lang="en-US" dirty="0"/>
              <a:t>Better detection tools</a:t>
            </a:r>
          </a:p>
        </p:txBody>
      </p:sp>
    </p:spTree>
    <p:extLst>
      <p:ext uri="{BB962C8B-B14F-4D97-AF65-F5344CB8AC3E}">
        <p14:creationId xmlns:p14="http://schemas.microsoft.com/office/powerpoint/2010/main" val="116749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1BEEF0-CA89-4AEF-A492-1D96800D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4A815-B181-455B-94F4-BE4ABF31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119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8E2EF-AD19-4C3E-8F06-71614F82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709683"/>
            <a:ext cx="5138326" cy="54672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62DD2-C484-4A1B-8783-10E243AFE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709683"/>
            <a:ext cx="4953000" cy="5467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300">
                <a:effectLst/>
                <a:hlinkClick r:id="rId2"/>
              </a:rPr>
              <a:t>https://www.ftc.gov/news-events/news/press-releases/2022/02/new-data-shows-ftc-received-28-million-fraud-reports-consumers-2021-0</a:t>
            </a:r>
            <a:r>
              <a:rPr lang="en-US" sz="1300">
                <a:effectLst/>
              </a:rPr>
              <a:t> , FTC, 2022</a:t>
            </a:r>
          </a:p>
          <a:p>
            <a:pPr marL="0" marR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300">
                <a:effectLst/>
                <a:hlinkClick r:id="rId3"/>
              </a:rPr>
              <a:t>https://towardsdatascience.com/logistic-regression-detailed-overview-46c4da4303bc</a:t>
            </a:r>
            <a:r>
              <a:rPr lang="en-US" sz="1300">
                <a:effectLst/>
              </a:rPr>
              <a:t> , Saishruthi Swaminathan, 2018</a:t>
            </a:r>
          </a:p>
          <a:p>
            <a:pPr marL="0" marR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300">
                <a:effectLst/>
                <a:hlinkClick r:id="rId4"/>
              </a:rPr>
              <a:t>https://scikit-learn.org/stable/modules/tree.html</a:t>
            </a:r>
            <a:r>
              <a:rPr lang="en-US" sz="1300">
                <a:effectLst/>
              </a:rPr>
              <a:t> , Sci-Kit, 2022</a:t>
            </a:r>
          </a:p>
          <a:p>
            <a:pPr marL="0" marR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300">
                <a:effectLst/>
                <a:hlinkClick r:id="rId5"/>
              </a:rPr>
              <a:t>https://www.kaggle.com/datasets/rupakroy/online-payments-fraud-detection-dataset</a:t>
            </a:r>
            <a:r>
              <a:rPr lang="en-US" sz="1300">
                <a:effectLst/>
              </a:rPr>
              <a:t> , Kaggle, 2022</a:t>
            </a:r>
          </a:p>
          <a:p>
            <a:pPr marL="0" marR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300">
                <a:effectLst/>
                <a:hlinkClick r:id="rId6"/>
              </a:rPr>
              <a:t>https://analyticsindiamag.com/why-is-overfitting-so-demonized/#:~:text=%E2%80%9CDue%20to%20overfitting%2C%20a%20model,unseen%20data%20in%20real%20situations</a:t>
            </a:r>
            <a:r>
              <a:rPr lang="en-US" sz="1300">
                <a:effectLst/>
              </a:rPr>
              <a:t> , Shraddha Goled, 2021</a:t>
            </a:r>
          </a:p>
          <a:p>
            <a:pPr marL="0" marR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300">
                <a:effectLst/>
                <a:hlinkClick r:id="rId7"/>
              </a:rPr>
              <a:t>https://www.tarleton.edu/academicassessment/documents/samplesize.pdf</a:t>
            </a:r>
            <a:r>
              <a:rPr lang="en-US" sz="1300">
                <a:effectLst/>
              </a:rPr>
              <a:t> , Glenn D. Israel, 2003</a:t>
            </a:r>
          </a:p>
          <a:p>
            <a:pPr marL="0" marR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300">
                <a:effectLst/>
                <a:hlinkClick r:id="rId8"/>
              </a:rPr>
              <a:t>https://www.tdistributiontable.com/</a:t>
            </a:r>
            <a:r>
              <a:rPr lang="en-US" sz="1300">
                <a:effectLst/>
              </a:rPr>
              <a:t> , T-Table, 2021</a:t>
            </a:r>
          </a:p>
          <a:p>
            <a:pPr>
              <a:lnSpc>
                <a:spcPct val="11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0430198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Bahnschrift</vt:lpstr>
      <vt:lpstr>Cambria</vt:lpstr>
      <vt:lpstr>Cambria Math</vt:lpstr>
      <vt:lpstr>MatrixVTI</vt:lpstr>
      <vt:lpstr>Use of Naïve Bayes in Fraud Detection</vt:lpstr>
      <vt:lpstr>Introduction</vt:lpstr>
      <vt:lpstr>Problem and Hypothesis</vt:lpstr>
      <vt:lpstr>Summary of Analysis</vt:lpstr>
      <vt:lpstr>Heatmap Correlation Visualization</vt:lpstr>
      <vt:lpstr>Summary of Analysis</vt:lpstr>
      <vt:lpstr>Findings and Proposed action</vt:lpstr>
      <vt:lpstr>Expected Benefits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Roys, Cole (Battelle)</dc:creator>
  <cp:lastModifiedBy>Roys, Cole (Battelle)</cp:lastModifiedBy>
  <cp:revision>9</cp:revision>
  <dcterms:created xsi:type="dcterms:W3CDTF">2022-06-02T06:08:11Z</dcterms:created>
  <dcterms:modified xsi:type="dcterms:W3CDTF">2022-06-02T09:18:35Z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78be9d-d5ca-4b2e-a396-3d7060e15d1a_Enabled">
    <vt:lpwstr>true</vt:lpwstr>
  </property>
  <property fmtid="{D5CDD505-2E9C-101B-9397-08002B2CF9AE}" pid="3" name="MSIP_Label_5c78be9d-d5ca-4b2e-a396-3d7060e15d1a_SetDate">
    <vt:lpwstr>2022-06-02T06:08:11Z</vt:lpwstr>
  </property>
  <property fmtid="{D5CDD505-2E9C-101B-9397-08002B2CF9AE}" pid="4" name="MSIP_Label_5c78be9d-d5ca-4b2e-a396-3d7060e15d1a_Method">
    <vt:lpwstr>Standard</vt:lpwstr>
  </property>
  <property fmtid="{D5CDD505-2E9C-101B-9397-08002B2CF9AE}" pid="5" name="MSIP_Label_5c78be9d-d5ca-4b2e-a396-3d7060e15d1a_Name">
    <vt:lpwstr>Business</vt:lpwstr>
  </property>
  <property fmtid="{D5CDD505-2E9C-101B-9397-08002B2CF9AE}" pid="6" name="MSIP_Label_5c78be9d-d5ca-4b2e-a396-3d7060e15d1a_SiteId">
    <vt:lpwstr>22d635a3-3930-4779-a82d-155e2d13b75e</vt:lpwstr>
  </property>
  <property fmtid="{D5CDD505-2E9C-101B-9397-08002B2CF9AE}" pid="7" name="MSIP_Label_5c78be9d-d5ca-4b2e-a396-3d7060e15d1a_ActionId">
    <vt:lpwstr>97b4d489-c82e-4d85-9356-902d87a2376a</vt:lpwstr>
  </property>
  <property fmtid="{D5CDD505-2E9C-101B-9397-08002B2CF9AE}" pid="8" name="MSIP_Label_5c78be9d-d5ca-4b2e-a396-3d7060e15d1a_ContentBits">
    <vt:lpwstr>0</vt:lpwstr>
  </property>
</Properties>
</file>